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18"/>
  </p:notesMasterIdLst>
  <p:handoutMasterIdLst>
    <p:handoutMasterId r:id="rId19"/>
  </p:handoutMasterIdLst>
  <p:sldIdLst>
    <p:sldId id="267" r:id="rId2"/>
    <p:sldId id="268" r:id="rId3"/>
    <p:sldId id="271" r:id="rId4"/>
    <p:sldId id="257" r:id="rId5"/>
    <p:sldId id="258" r:id="rId6"/>
    <p:sldId id="259" r:id="rId7"/>
    <p:sldId id="260" r:id="rId8"/>
    <p:sldId id="263" r:id="rId9"/>
    <p:sldId id="264" r:id="rId10"/>
    <p:sldId id="269" r:id="rId11"/>
    <p:sldId id="270" r:id="rId12"/>
    <p:sldId id="276" r:id="rId13"/>
    <p:sldId id="274" r:id="rId14"/>
    <p:sldId id="275" r:id="rId15"/>
    <p:sldId id="272" r:id="rId16"/>
    <p:sldId id="273" r:id="rId17"/>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7D1C"/>
    <a:srgbClr val="C00000"/>
    <a:srgbClr val="005B94"/>
    <a:srgbClr val="FFFFCC"/>
    <a:srgbClr val="203864"/>
    <a:srgbClr val="E3C867"/>
    <a:srgbClr val="943900"/>
    <a:srgbClr val="644C20"/>
    <a:srgbClr val="DFC79B"/>
    <a:srgbClr val="3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79378" autoAdjust="0"/>
  </p:normalViewPr>
  <p:slideViewPr>
    <p:cSldViewPr>
      <p:cViewPr>
        <p:scale>
          <a:sx n="87" d="100"/>
          <a:sy n="87" d="100"/>
        </p:scale>
        <p:origin x="752"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3" d="100"/>
          <a:sy n="103" d="100"/>
        </p:scale>
        <p:origin x="4032" y="8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43236F7-4664-455E-BC07-0CDCE2155486}"/>
              </a:ext>
            </a:extLst>
          </p:cNvPr>
          <p:cNvSpPr>
            <a:spLocks noGrp="1"/>
          </p:cNvSpPr>
          <p:nvPr>
            <p:ph type="hdr" sz="quarter"/>
          </p:nvPr>
        </p:nvSpPr>
        <p:spPr>
          <a:xfrm>
            <a:off x="2" y="2"/>
            <a:ext cx="2918621" cy="494813"/>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431DEB9-9004-426F-A335-67E0A3C1849C}"/>
              </a:ext>
            </a:extLst>
          </p:cNvPr>
          <p:cNvSpPr>
            <a:spLocks noGrp="1"/>
          </p:cNvSpPr>
          <p:nvPr>
            <p:ph type="dt" sz="quarter" idx="1"/>
          </p:nvPr>
        </p:nvSpPr>
        <p:spPr>
          <a:xfrm>
            <a:off x="3815573" y="2"/>
            <a:ext cx="2918621" cy="494813"/>
          </a:xfrm>
          <a:prstGeom prst="rect">
            <a:avLst/>
          </a:prstGeom>
        </p:spPr>
        <p:txBody>
          <a:bodyPr vert="horz" lIns="90644" tIns="45322" rIns="90644" bIns="45322" rtlCol="0"/>
          <a:lstStyle>
            <a:lvl1pPr algn="r">
              <a:defRPr sz="1200"/>
            </a:lvl1pPr>
          </a:lstStyle>
          <a:p>
            <a:fld id="{23400795-29AB-4324-96AE-7F802EE6482E}" type="datetimeFigureOut">
              <a:rPr kumimoji="1" lang="ja-JP" altLang="en-US" smtClean="0"/>
              <a:pPr/>
              <a:t>2024/8/6</a:t>
            </a:fld>
            <a:endParaRPr kumimoji="1" lang="ja-JP" altLang="en-US"/>
          </a:p>
        </p:txBody>
      </p:sp>
      <p:sp>
        <p:nvSpPr>
          <p:cNvPr id="4" name="フッター プレースホルダー 3">
            <a:extLst>
              <a:ext uri="{FF2B5EF4-FFF2-40B4-BE49-F238E27FC236}">
                <a16:creationId xmlns:a16="http://schemas.microsoft.com/office/drawing/2014/main" id="{B95136CF-7728-43A0-B27C-D0DDF271B7E6}"/>
              </a:ext>
            </a:extLst>
          </p:cNvPr>
          <p:cNvSpPr>
            <a:spLocks noGrp="1"/>
          </p:cNvSpPr>
          <p:nvPr>
            <p:ph type="ftr" sz="quarter" idx="2"/>
          </p:nvPr>
        </p:nvSpPr>
        <p:spPr>
          <a:xfrm>
            <a:off x="2" y="9371503"/>
            <a:ext cx="2918621" cy="494813"/>
          </a:xfrm>
          <a:prstGeom prst="rect">
            <a:avLst/>
          </a:prstGeom>
        </p:spPr>
        <p:txBody>
          <a:bodyPr vert="horz" lIns="90644" tIns="45322" rIns="90644" bIns="45322"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9A165A7-74BC-48CC-80C3-CE94A50EC5B5}"/>
              </a:ext>
            </a:extLst>
          </p:cNvPr>
          <p:cNvSpPr>
            <a:spLocks noGrp="1"/>
          </p:cNvSpPr>
          <p:nvPr>
            <p:ph type="sldNum" sz="quarter" idx="3"/>
          </p:nvPr>
        </p:nvSpPr>
        <p:spPr>
          <a:xfrm>
            <a:off x="3815573" y="9371503"/>
            <a:ext cx="2918621" cy="494813"/>
          </a:xfrm>
          <a:prstGeom prst="rect">
            <a:avLst/>
          </a:prstGeom>
        </p:spPr>
        <p:txBody>
          <a:bodyPr vert="horz" lIns="90644" tIns="45322" rIns="90644" bIns="45322" rtlCol="0" anchor="b"/>
          <a:lstStyle>
            <a:lvl1pPr algn="r">
              <a:defRPr sz="1200"/>
            </a:lvl1pPr>
          </a:lstStyle>
          <a:p>
            <a:fld id="{F1503A65-AD4E-4996-98EA-0537A51CC4C0}" type="slidenum">
              <a:rPr kumimoji="1" lang="ja-JP" altLang="en-US" smtClean="0"/>
              <a:pPr/>
              <a:t>‹#›</a:t>
            </a:fld>
            <a:endParaRPr kumimoji="1" lang="ja-JP" altLang="en-US"/>
          </a:p>
        </p:txBody>
      </p:sp>
    </p:spTree>
    <p:extLst>
      <p:ext uri="{BB962C8B-B14F-4D97-AF65-F5344CB8AC3E}">
        <p14:creationId xmlns:p14="http://schemas.microsoft.com/office/powerpoint/2010/main" val="24300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2918831" cy="495029"/>
          </a:xfrm>
          <a:prstGeom prst="rect">
            <a:avLst/>
          </a:prstGeom>
        </p:spPr>
        <p:txBody>
          <a:bodyPr vert="horz" lIns="91427" tIns="45714" rIns="91427" bIns="45714" rtlCol="0"/>
          <a:lstStyle>
            <a:lvl1pPr algn="l">
              <a:defRPr sz="1200" b="0" i="0"/>
            </a:lvl1pPr>
          </a:lstStyle>
          <a:p>
            <a:endParaRPr lang="ja-JP" altLang="en-US"/>
          </a:p>
        </p:txBody>
      </p:sp>
      <p:sp>
        <p:nvSpPr>
          <p:cNvPr id="3" name="日付プレースホルダー 2"/>
          <p:cNvSpPr>
            <a:spLocks noGrp="1"/>
          </p:cNvSpPr>
          <p:nvPr>
            <p:ph type="dt" idx="1"/>
          </p:nvPr>
        </p:nvSpPr>
        <p:spPr>
          <a:xfrm>
            <a:off x="3815376" y="2"/>
            <a:ext cx="2918831" cy="495029"/>
          </a:xfrm>
          <a:prstGeom prst="rect">
            <a:avLst/>
          </a:prstGeom>
        </p:spPr>
        <p:txBody>
          <a:bodyPr vert="horz" lIns="91427" tIns="45714" rIns="91427" bIns="45714" rtlCol="0"/>
          <a:lstStyle>
            <a:lvl1pPr algn="r">
              <a:defRPr sz="1200" b="0" i="0"/>
            </a:lvl1pPr>
          </a:lstStyle>
          <a:p>
            <a:fld id="{E1F90248-EE6A-492B-9478-0BEDDAFA9DDF}" type="datetimeFigureOut">
              <a:rPr lang="ja-JP" altLang="en-US" smtClean="0"/>
              <a:pPr/>
              <a:t>2024/8/6</a:t>
            </a:fld>
            <a:endParaRPr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7"/>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3" y="9371286"/>
            <a:ext cx="2918831" cy="495028"/>
          </a:xfrm>
          <a:prstGeom prst="rect">
            <a:avLst/>
          </a:prstGeom>
        </p:spPr>
        <p:txBody>
          <a:bodyPr vert="horz" lIns="91427" tIns="45714" rIns="91427" bIns="45714" rtlCol="0" anchor="b"/>
          <a:lstStyle>
            <a:lvl1pPr algn="l">
              <a:defRPr sz="1200" b="0" i="0"/>
            </a:lvl1pPr>
          </a:lstStyle>
          <a:p>
            <a:endParaRPr lang="ja-JP" altLang="en-US"/>
          </a:p>
        </p:txBody>
      </p:sp>
      <p:sp>
        <p:nvSpPr>
          <p:cNvPr id="7" name="スライド番号プレースホルダー 6"/>
          <p:cNvSpPr>
            <a:spLocks noGrp="1"/>
          </p:cNvSpPr>
          <p:nvPr>
            <p:ph type="sldNum" sz="quarter" idx="5"/>
          </p:nvPr>
        </p:nvSpPr>
        <p:spPr>
          <a:xfrm>
            <a:off x="3815376" y="9371286"/>
            <a:ext cx="2918831" cy="495028"/>
          </a:xfrm>
          <a:prstGeom prst="rect">
            <a:avLst/>
          </a:prstGeom>
        </p:spPr>
        <p:txBody>
          <a:bodyPr vert="horz" lIns="91427" tIns="45714" rIns="91427" bIns="45714" rtlCol="0" anchor="b"/>
          <a:lstStyle>
            <a:lvl1pPr algn="r">
              <a:defRPr sz="1200" b="0" i="0"/>
            </a:lvl1pPr>
          </a:lstStyle>
          <a:p>
            <a:fld id="{9B63B2ED-D70A-4E8F-96F9-541B53228F15}" type="slidenum">
              <a:rPr lang="ja-JP" altLang="en-US" smtClean="0"/>
              <a:pPr/>
              <a:t>‹#›</a:t>
            </a:fld>
            <a:endParaRPr lang="ja-JP" altLang="en-US"/>
          </a:p>
        </p:txBody>
      </p:sp>
    </p:spTree>
    <p:extLst>
      <p:ext uri="{BB962C8B-B14F-4D97-AF65-F5344CB8AC3E}">
        <p14:creationId xmlns:p14="http://schemas.microsoft.com/office/powerpoint/2010/main" val="14917948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mn-lt"/>
        <a:ea typeface="+mn-ea"/>
        <a:cs typeface="+mn-cs"/>
      </a:defRPr>
    </a:lvl1pPr>
    <a:lvl2pPr marL="457200" algn="l" defTabSz="914400" rtl="0" eaLnBrk="1" latinLnBrk="0" hangingPunct="1">
      <a:defRPr kumimoji="1" sz="1200" b="0" i="0" kern="1200">
        <a:solidFill>
          <a:schemeClr val="tx1"/>
        </a:solidFill>
        <a:latin typeface="+mn-lt"/>
        <a:ea typeface="+mn-ea"/>
        <a:cs typeface="+mn-cs"/>
      </a:defRPr>
    </a:lvl2pPr>
    <a:lvl3pPr marL="914400" algn="l" defTabSz="914400" rtl="0" eaLnBrk="1" latinLnBrk="0" hangingPunct="1">
      <a:defRPr kumimoji="1" sz="1200" b="0" i="0" kern="1200">
        <a:solidFill>
          <a:schemeClr val="tx1"/>
        </a:solidFill>
        <a:latin typeface="+mn-lt"/>
        <a:ea typeface="+mn-ea"/>
        <a:cs typeface="+mn-cs"/>
      </a:defRPr>
    </a:lvl3pPr>
    <a:lvl4pPr marL="1371600" algn="l" defTabSz="914400" rtl="0" eaLnBrk="1" latinLnBrk="0" hangingPunct="1">
      <a:defRPr kumimoji="1" sz="1200" b="0" i="0" kern="1200">
        <a:solidFill>
          <a:schemeClr val="tx1"/>
        </a:solidFill>
        <a:latin typeface="+mn-lt"/>
        <a:ea typeface="+mn-ea"/>
        <a:cs typeface="+mn-cs"/>
      </a:defRPr>
    </a:lvl4pPr>
    <a:lvl5pPr marL="1828800" algn="l" defTabSz="914400" rtl="0" eaLnBrk="1" latinLnBrk="0" hangingPunct="1">
      <a:defRPr kumimoji="1" sz="1200" b="0" i="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oschwartz10612/poppler-windows/releas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Web</a:t>
            </a:r>
            <a:r>
              <a:rPr kumimoji="1" lang="ja-JP" altLang="en-US" dirty="0"/>
              <a:t>アプリケーションとはなにかについて説明します</a:t>
            </a:r>
            <a:r>
              <a:rPr kumimoji="1" lang="en-US" altLang="ja-JP" dirty="0"/>
              <a:t>.</a:t>
            </a:r>
          </a:p>
          <a:p>
            <a:pPr algn="l"/>
            <a:r>
              <a:rPr kumimoji="1" lang="en-US" altLang="ja-JP" sz="1200" b="1" dirty="0">
                <a:latin typeface="+mj-ea"/>
                <a:ea typeface="+mj-ea"/>
              </a:rPr>
              <a:t>Web</a:t>
            </a:r>
            <a:r>
              <a:rPr kumimoji="1" lang="ja-JP" altLang="en-US" sz="1200" b="1" dirty="0">
                <a:latin typeface="+mj-ea"/>
                <a:ea typeface="+mj-ea"/>
              </a:rPr>
              <a:t>アプリケーションとは</a:t>
            </a:r>
            <a:r>
              <a:rPr lang="ja-JP" altLang="en-US" sz="1200" dirty="0">
                <a:latin typeface="+mj-ea"/>
                <a:ea typeface="+mj-ea"/>
              </a:rPr>
              <a:t>ブラウザで実行できるソフトです</a:t>
            </a:r>
            <a:r>
              <a:rPr lang="en-US" altLang="ja-JP" sz="1200" dirty="0">
                <a:latin typeface="+mj-ea"/>
                <a:ea typeface="+mj-ea"/>
              </a:rPr>
              <a:t>. </a:t>
            </a:r>
            <a:r>
              <a:rPr lang="ja-JP" altLang="en-US" sz="1200" dirty="0">
                <a:latin typeface="+mj-ea"/>
                <a:ea typeface="+mj-ea"/>
              </a:rPr>
              <a:t>ブラウザで実行するからといって</a:t>
            </a:r>
            <a:r>
              <a:rPr lang="en-US" altLang="ja-JP" sz="1200" dirty="0">
                <a:latin typeface="+mj-ea"/>
                <a:ea typeface="+mj-ea"/>
              </a:rPr>
              <a:t>, </a:t>
            </a:r>
            <a:r>
              <a:rPr lang="ja-JP" altLang="en-US" sz="1200" dirty="0">
                <a:latin typeface="+mj-ea"/>
                <a:ea typeface="+mj-ea"/>
              </a:rPr>
              <a:t>インターネットにアップロードするわけではありません</a:t>
            </a:r>
            <a:r>
              <a:rPr lang="en-US" altLang="ja-JP" sz="1200" dirty="0">
                <a:latin typeface="+mj-ea"/>
                <a:ea typeface="+mj-ea"/>
              </a:rPr>
              <a:t>. </a:t>
            </a:r>
            <a:r>
              <a:rPr lang="ja-JP" altLang="en-US" sz="1200" dirty="0">
                <a:latin typeface="+mj-ea"/>
                <a:ea typeface="+mj-ea"/>
              </a:rPr>
              <a:t>ローカルでも実行できます</a:t>
            </a:r>
            <a:r>
              <a:rPr lang="en-US" altLang="ja-JP" sz="1200" dirty="0">
                <a:latin typeface="+mj-ea"/>
                <a:ea typeface="+mj-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python</a:t>
            </a:r>
            <a:r>
              <a:rPr kumimoji="1" lang="ja-JP" altLang="en-US" dirty="0"/>
              <a:t>を用いて開発した</a:t>
            </a:r>
            <a:r>
              <a:rPr kumimoji="1" lang="en-US" altLang="ja-JP" dirty="0"/>
              <a:t>program</a:t>
            </a:r>
            <a:r>
              <a:rPr kumimoji="1" lang="ja-JP" altLang="en-US" dirty="0"/>
              <a:t>を実行しやすいようにローカルで実行できる</a:t>
            </a:r>
            <a:r>
              <a:rPr kumimoji="1" lang="en-US" altLang="ja-JP" dirty="0"/>
              <a:t>web</a:t>
            </a:r>
            <a:r>
              <a:rPr kumimoji="1" lang="ja-JP" altLang="en-US" dirty="0"/>
              <a:t>アプリケーションにしました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a:t>
            </a:fld>
            <a:endParaRPr lang="ja-JP" altLang="en-US"/>
          </a:p>
        </p:txBody>
      </p:sp>
    </p:spTree>
    <p:extLst>
      <p:ext uri="{BB962C8B-B14F-4D97-AF65-F5344CB8AC3E}">
        <p14:creationId xmlns:p14="http://schemas.microsoft.com/office/powerpoint/2010/main" val="3977476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Python</a:t>
            </a:r>
            <a:r>
              <a:rPr kumimoji="1" lang="ja-JP" altLang="en-US" dirty="0"/>
              <a:t>での</a:t>
            </a:r>
            <a:r>
              <a:rPr kumimoji="1" lang="en-US" altLang="ja-JP" dirty="0"/>
              <a:t>Web</a:t>
            </a:r>
            <a:r>
              <a:rPr kumimoji="1" lang="ja-JP" altLang="en-US" dirty="0"/>
              <a:t>アプリケーションの実行について説明します</a:t>
            </a:r>
            <a:r>
              <a:rPr kumimoji="1" lang="en-US" altLang="ja-JP" dirty="0"/>
              <a:t>.</a:t>
            </a:r>
          </a:p>
          <a:p>
            <a:r>
              <a:rPr kumimoji="1" lang="ja-JP" altLang="en-US" dirty="0"/>
              <a:t>拙作プログラムをギットハブからダウンロードしてください</a:t>
            </a:r>
            <a:r>
              <a:rPr kumimoji="1" lang="en-US" altLang="ja-JP" dirty="0"/>
              <a:t>. </a:t>
            </a:r>
            <a:r>
              <a:rPr kumimoji="1" lang="ja-JP" altLang="en-US" dirty="0"/>
              <a:t>ギットがインストール済みの方は</a:t>
            </a:r>
            <a:r>
              <a:rPr kumimoji="1" lang="en-US" altLang="ja-JP" dirty="0"/>
              <a:t>2</a:t>
            </a:r>
            <a:r>
              <a:rPr kumimoji="1" lang="ja-JP" altLang="en-US" dirty="0"/>
              <a:t>に示すコマンドを実行すると簡単です</a:t>
            </a:r>
            <a:r>
              <a:rPr kumimoji="1" lang="en-US" altLang="ja-JP" dirty="0"/>
              <a:t>.</a:t>
            </a:r>
          </a:p>
          <a:p>
            <a:r>
              <a:rPr kumimoji="1" lang="ja-JP" altLang="en-US" dirty="0"/>
              <a:t>ダウンロードした</a:t>
            </a:r>
            <a:r>
              <a:rPr kumimoji="1" lang="en-US" altLang="ja-JP" dirty="0"/>
              <a:t>pptx2mp4</a:t>
            </a:r>
            <a:r>
              <a:rPr kumimoji="1" lang="ja-JP" altLang="en-US" dirty="0"/>
              <a:t>ファルダで次のコマンドを実行してください</a:t>
            </a:r>
            <a:r>
              <a:rPr kumimoji="1" lang="en-US" altLang="ja-JP" dirty="0"/>
              <a:t>.</a:t>
            </a:r>
          </a:p>
          <a:p>
            <a:r>
              <a:rPr kumimoji="1" lang="ja-JP" altLang="en-US" dirty="0"/>
              <a:t>エラーが出ず実行できれば</a:t>
            </a:r>
            <a:r>
              <a:rPr kumimoji="1" lang="en-US" altLang="ja-JP" dirty="0"/>
              <a:t>, </a:t>
            </a:r>
            <a:r>
              <a:rPr kumimoji="1" lang="ja-JP" altLang="en-US" dirty="0"/>
              <a:t>ブラウザで次のリンクにアクセスすることで</a:t>
            </a:r>
            <a:r>
              <a:rPr kumimoji="1" lang="en-US" altLang="ja-JP" dirty="0"/>
              <a:t>web</a:t>
            </a:r>
            <a:r>
              <a:rPr kumimoji="1" lang="ja-JP" altLang="en-US" dirty="0"/>
              <a:t>アプリケーションのトップページが開きます</a:t>
            </a:r>
            <a:r>
              <a:rPr kumimoji="1" lang="en-US" altLang="ja-JP" dirty="0"/>
              <a:t>.</a:t>
            </a:r>
          </a:p>
          <a:p>
            <a:r>
              <a:rPr kumimoji="1" lang="ja-JP" altLang="en-US" dirty="0"/>
              <a:t>これはローカルホストで実行されており</a:t>
            </a:r>
            <a:r>
              <a:rPr kumimoji="1" lang="en-US" altLang="ja-JP" dirty="0"/>
              <a:t>, </a:t>
            </a:r>
            <a:r>
              <a:rPr kumimoji="1" lang="ja-JP" altLang="en-US" dirty="0"/>
              <a:t>自分のパソコン以外ではアクセスできない仕様となっています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10</a:t>
            </a:fld>
            <a:endParaRPr lang="ja-JP" altLang="en-US"/>
          </a:p>
        </p:txBody>
      </p:sp>
    </p:spTree>
    <p:extLst>
      <p:ext uri="{BB962C8B-B14F-4D97-AF65-F5344CB8AC3E}">
        <p14:creationId xmlns:p14="http://schemas.microsoft.com/office/powerpoint/2010/main" val="352185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ブラウザでトップページを開いたところです</a:t>
            </a:r>
            <a:r>
              <a:rPr kumimoji="1" lang="en-US" altLang="ja-JP" dirty="0"/>
              <a:t>. </a:t>
            </a:r>
          </a:p>
          <a:p>
            <a:r>
              <a:rPr kumimoji="1" lang="ja-JP" altLang="en-US" dirty="0"/>
              <a:t>サムネや動画を作ることができます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11</a:t>
            </a:fld>
            <a:endParaRPr lang="ja-JP" altLang="en-US"/>
          </a:p>
        </p:txBody>
      </p:sp>
    </p:spTree>
    <p:extLst>
      <p:ext uri="{BB962C8B-B14F-4D97-AF65-F5344CB8AC3E}">
        <p14:creationId xmlns:p14="http://schemas.microsoft.com/office/powerpoint/2010/main" val="3071047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ビーマーのコンパイルについて説明します</a:t>
            </a:r>
            <a:r>
              <a:rPr kumimoji="1" lang="en-US" altLang="ja-JP" dirty="0"/>
              <a:t>. </a:t>
            </a:r>
            <a:r>
              <a:rPr kumimoji="1" lang="ja-JP" altLang="en-US" dirty="0"/>
              <a:t>拙作ビーマーテンプレートファイルをギットハブからダウンロードし</a:t>
            </a:r>
            <a:r>
              <a:rPr kumimoji="1" lang="en-US" altLang="ja-JP" dirty="0"/>
              <a:t>, zip</a:t>
            </a:r>
            <a:r>
              <a:rPr kumimoji="1" lang="ja-JP" altLang="en-US" dirty="0"/>
              <a:t>ファイル解凍後</a:t>
            </a:r>
            <a:r>
              <a:rPr kumimoji="1" lang="en-US" altLang="ja-JP" dirty="0"/>
              <a:t>, </a:t>
            </a:r>
            <a:r>
              <a:rPr kumimoji="1" lang="ja-JP" altLang="en-US" dirty="0"/>
              <a:t>ベムテンプレートフォルダに移動します</a:t>
            </a:r>
            <a:r>
              <a:rPr kumimoji="1" lang="en-US" altLang="ja-JP" dirty="0"/>
              <a:t>.</a:t>
            </a:r>
          </a:p>
          <a:p>
            <a:r>
              <a:rPr kumimoji="1" lang="ja-JP" altLang="en-US" dirty="0"/>
              <a:t>ギットがインストール済みの方は</a:t>
            </a:r>
            <a:r>
              <a:rPr kumimoji="1" lang="en-US" altLang="ja-JP" dirty="0"/>
              <a:t>2</a:t>
            </a:r>
            <a:r>
              <a:rPr kumimoji="1" lang="ja-JP" altLang="en-US" dirty="0"/>
              <a:t>に示すコマンドを実行すると簡単です</a:t>
            </a:r>
            <a:r>
              <a:rPr kumimoji="1" lang="en-US" altLang="ja-JP" dirty="0"/>
              <a:t>.</a:t>
            </a:r>
          </a:p>
          <a:p>
            <a:r>
              <a:rPr kumimoji="1" lang="ja-JP" altLang="en-US" dirty="0"/>
              <a:t>ダウンロードした</a:t>
            </a:r>
            <a:r>
              <a:rPr kumimoji="1" lang="en-US" altLang="ja-JP" dirty="0" err="1"/>
              <a:t>bemtemplate</a:t>
            </a:r>
            <a:r>
              <a:rPr kumimoji="1" lang="ja-JP" altLang="en-US" dirty="0"/>
              <a:t>ファルダで次のコマンドを実行してください</a:t>
            </a:r>
            <a:r>
              <a:rPr kumimoji="1" lang="en-US" altLang="ja-JP" dirty="0"/>
              <a:t>.</a:t>
            </a:r>
          </a:p>
          <a:p>
            <a:r>
              <a:rPr kumimoji="1" lang="ja-JP" altLang="en-US" dirty="0"/>
              <a:t>エラーが出ず実行できれば</a:t>
            </a:r>
            <a:r>
              <a:rPr kumimoji="1" lang="en-US" altLang="ja-JP" dirty="0"/>
              <a:t>, PDF</a:t>
            </a:r>
            <a:r>
              <a:rPr kumimoji="1" lang="ja-JP" altLang="en-US" dirty="0"/>
              <a:t>ファイルが作成されます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12</a:t>
            </a:fld>
            <a:endParaRPr lang="ja-JP" altLang="en-US"/>
          </a:p>
        </p:txBody>
      </p:sp>
    </p:spTree>
    <p:extLst>
      <p:ext uri="{BB962C8B-B14F-4D97-AF65-F5344CB8AC3E}">
        <p14:creationId xmlns:p14="http://schemas.microsoft.com/office/powerpoint/2010/main" val="300883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ビーマーの記述方法について説明します</a:t>
            </a:r>
            <a:r>
              <a:rPr kumimoji="1" lang="en-US" altLang="ja-JP" dirty="0"/>
              <a:t>. </a:t>
            </a:r>
            <a:r>
              <a:rPr kumimoji="1" lang="ja-JP" altLang="en-US" dirty="0"/>
              <a:t>基本的には通常のテフと同じ感じで記述できます</a:t>
            </a:r>
            <a:r>
              <a:rPr kumimoji="1" lang="en-US" altLang="ja-JP" dirty="0"/>
              <a:t>.</a:t>
            </a:r>
          </a:p>
          <a:p>
            <a:r>
              <a:rPr kumimoji="1" lang="ja-JP" altLang="en-US" dirty="0"/>
              <a:t>タイトルスライドはメイクタイトルで作成されます</a:t>
            </a:r>
            <a:r>
              <a:rPr kumimoji="1" lang="en-US" altLang="ja-JP" dirty="0"/>
              <a:t>. </a:t>
            </a:r>
            <a:r>
              <a:rPr kumimoji="1" lang="ja-JP" altLang="en-US" dirty="0"/>
              <a:t>通常のテフと同じです</a:t>
            </a:r>
            <a:r>
              <a:rPr kumimoji="1" lang="en-US" altLang="ja-JP" dirty="0"/>
              <a:t>.</a:t>
            </a:r>
          </a:p>
          <a:p>
            <a:r>
              <a:rPr kumimoji="1" lang="ja-JP" altLang="en-US" dirty="0"/>
              <a:t>スライド</a:t>
            </a:r>
            <a:r>
              <a:rPr kumimoji="1" lang="en-US" altLang="ja-JP" dirty="0"/>
              <a:t>2</a:t>
            </a:r>
            <a:r>
              <a:rPr kumimoji="1" lang="ja-JP" altLang="en-US" dirty="0"/>
              <a:t>枚目以降はビギンフレームからエンドフレームに囲まれている部分が</a:t>
            </a:r>
            <a:r>
              <a:rPr kumimoji="1" lang="en-US" altLang="ja-JP" dirty="0"/>
              <a:t>1</a:t>
            </a:r>
            <a:r>
              <a:rPr kumimoji="1" lang="ja-JP" altLang="en-US" dirty="0"/>
              <a:t>つのスライドになります</a:t>
            </a:r>
            <a:r>
              <a:rPr kumimoji="1" lang="en-US" altLang="ja-JP" dirty="0"/>
              <a:t>.</a:t>
            </a:r>
          </a:p>
          <a:p>
            <a:r>
              <a:rPr kumimoji="1" lang="ja-JP" altLang="en-US" dirty="0"/>
              <a:t>フレームの中は通常のテフと同じように書けます</a:t>
            </a:r>
            <a:r>
              <a:rPr kumimoji="1" lang="en-US" altLang="ja-JP" dirty="0"/>
              <a:t>.</a:t>
            </a:r>
          </a:p>
          <a:p>
            <a:r>
              <a:rPr kumimoji="1" lang="ja-JP" altLang="en-US" dirty="0"/>
              <a:t>ギットハブにテンプレートファイルをアップしているので参考になれば幸甚です</a:t>
            </a:r>
            <a:r>
              <a:rPr kumimoji="1" lang="en-US" altLang="ja-JP" dirty="0"/>
              <a:t>.</a:t>
            </a: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13</a:t>
            </a:fld>
            <a:endParaRPr lang="ja-JP" altLang="en-US"/>
          </a:p>
        </p:txBody>
      </p:sp>
    </p:spTree>
    <p:extLst>
      <p:ext uri="{BB962C8B-B14F-4D97-AF65-F5344CB8AC3E}">
        <p14:creationId xmlns:p14="http://schemas.microsoft.com/office/powerpoint/2010/main" val="1269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動画を作成するにあたり</a:t>
            </a:r>
            <a:r>
              <a:rPr kumimoji="1" lang="en-US" altLang="ja-JP" dirty="0"/>
              <a:t>, </a:t>
            </a:r>
            <a:r>
              <a:rPr kumimoji="1" lang="ja-JP" altLang="en-US" dirty="0"/>
              <a:t>スライドだけでなく</a:t>
            </a:r>
            <a:r>
              <a:rPr kumimoji="1" lang="en-US" altLang="ja-JP" dirty="0"/>
              <a:t>, </a:t>
            </a:r>
            <a:r>
              <a:rPr kumimoji="1" lang="ja-JP" altLang="en-US" dirty="0"/>
              <a:t>台本が必要になります</a:t>
            </a:r>
            <a:r>
              <a:rPr kumimoji="1" lang="en-US" altLang="ja-JP" dirty="0"/>
              <a:t>. </a:t>
            </a:r>
            <a:r>
              <a:rPr kumimoji="1" lang="ja-JP" altLang="en-US" dirty="0"/>
              <a:t>テフと分離して台本だけを作成する案もありましたが</a:t>
            </a:r>
            <a:r>
              <a:rPr kumimoji="1" lang="en-US" altLang="ja-JP" dirty="0"/>
              <a:t>,</a:t>
            </a:r>
          </a:p>
          <a:p>
            <a:r>
              <a:rPr kumimoji="1" lang="ja-JP" altLang="en-US" dirty="0"/>
              <a:t>思い切ってテフの中に台本を入れることにしました</a:t>
            </a:r>
            <a:r>
              <a:rPr kumimoji="1" lang="en-US" altLang="ja-JP" dirty="0"/>
              <a:t>. %</a:t>
            </a:r>
            <a:r>
              <a:rPr kumimoji="1" lang="ja-JP" altLang="en-US" dirty="0"/>
              <a:t>で始まる文はコメントアウトでコンパイル時に無視されることはご存じだと思います</a:t>
            </a:r>
            <a:r>
              <a:rPr kumimoji="1" lang="en-US" altLang="ja-JP" dirty="0"/>
              <a:t>.</a:t>
            </a:r>
          </a:p>
          <a:p>
            <a:r>
              <a:rPr kumimoji="1" lang="ja-JP" altLang="en-US" dirty="0"/>
              <a:t>そこで</a:t>
            </a:r>
            <a:r>
              <a:rPr kumimoji="1" lang="en-US" altLang="ja-JP" dirty="0"/>
              <a:t>%</a:t>
            </a:r>
            <a:r>
              <a:rPr kumimoji="1" lang="ja-JP" altLang="en-US" dirty="0"/>
              <a:t>エクスクラメーションで始まるものは特殊なコメントアウトとオリジナルルールとして定義し</a:t>
            </a:r>
            <a:r>
              <a:rPr kumimoji="1" lang="en-US" altLang="ja-JP" dirty="0"/>
              <a:t>, </a:t>
            </a:r>
          </a:p>
          <a:p>
            <a:r>
              <a:rPr kumimoji="1" lang="en-US" altLang="ja-JP" dirty="0"/>
              <a:t>%</a:t>
            </a:r>
            <a:r>
              <a:rPr kumimoji="1" lang="ja-JP" altLang="en-US" dirty="0"/>
              <a:t>エクスクラメーションで始まる文だけを</a:t>
            </a:r>
            <a:r>
              <a:rPr kumimoji="1" lang="en-US" altLang="ja-JP" dirty="0"/>
              <a:t>python</a:t>
            </a:r>
            <a:r>
              <a:rPr kumimoji="1" lang="ja-JP" altLang="en-US" dirty="0"/>
              <a:t>で収集して音声ファイルに変換する手法を考えました</a:t>
            </a:r>
            <a:r>
              <a:rPr kumimoji="1" lang="en-US" altLang="ja-JP" dirty="0"/>
              <a:t>.</a:t>
            </a:r>
          </a:p>
          <a:p>
            <a:r>
              <a:rPr kumimoji="1" lang="en-US" altLang="ja-JP" dirty="0"/>
              <a:t>%</a:t>
            </a:r>
            <a:r>
              <a:rPr kumimoji="1" lang="ja-JP" altLang="en-US" dirty="0"/>
              <a:t>エクスクラメーションは</a:t>
            </a:r>
            <a:r>
              <a:rPr kumimoji="1" lang="en-US" altLang="ja-JP" dirty="0"/>
              <a:t>1</a:t>
            </a:r>
            <a:r>
              <a:rPr kumimoji="1" lang="ja-JP" altLang="en-US" dirty="0"/>
              <a:t>スライドにつき</a:t>
            </a:r>
            <a:r>
              <a:rPr kumimoji="1" lang="en-US" altLang="ja-JP" dirty="0"/>
              <a:t>, </a:t>
            </a:r>
            <a:r>
              <a:rPr kumimoji="1" lang="ja-JP" altLang="en-US" dirty="0"/>
              <a:t>必ず</a:t>
            </a:r>
            <a:r>
              <a:rPr kumimoji="1" lang="en-US" altLang="ja-JP" dirty="0"/>
              <a:t>1</a:t>
            </a:r>
            <a:r>
              <a:rPr kumimoji="1" lang="ja-JP" altLang="en-US" dirty="0"/>
              <a:t>つ必要です</a:t>
            </a:r>
            <a:r>
              <a:rPr kumimoji="1" lang="en-US" altLang="ja-JP" dirty="0"/>
              <a:t>. </a:t>
            </a:r>
            <a:r>
              <a:rPr kumimoji="1" lang="ja-JP" altLang="en-US" dirty="0"/>
              <a:t>また</a:t>
            </a:r>
            <a:r>
              <a:rPr kumimoji="1" lang="en-US" altLang="ja-JP" dirty="0"/>
              <a:t>, 2</a:t>
            </a:r>
            <a:r>
              <a:rPr kumimoji="1" lang="ja-JP" altLang="en-US" dirty="0"/>
              <a:t>つ以上も許されません</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14</a:t>
            </a:fld>
            <a:endParaRPr lang="ja-JP" altLang="en-US"/>
          </a:p>
        </p:txBody>
      </p:sp>
    </p:spTree>
    <p:extLst>
      <p:ext uri="{BB962C8B-B14F-4D97-AF65-F5344CB8AC3E}">
        <p14:creationId xmlns:p14="http://schemas.microsoft.com/office/powerpoint/2010/main" val="2847997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dirty="0">
                <a:latin typeface="+mj-ea"/>
                <a:ea typeface="+mj-ea"/>
              </a:rPr>
              <a:t>一般に動画作成は専用のソフトの使い方の習熟と動画編集に時間がかかります</a:t>
            </a:r>
            <a:r>
              <a:rPr kumimoji="1" lang="en-US" altLang="ja-JP" sz="1200" dirty="0">
                <a:latin typeface="+mj-ea"/>
                <a:ea typeface="+mj-ea"/>
              </a:rPr>
              <a:t>.</a:t>
            </a:r>
          </a:p>
          <a:p>
            <a:pPr algn="l"/>
            <a:r>
              <a:rPr lang="ja-JP" altLang="en-US" sz="1200" dirty="0">
                <a:latin typeface="+mj-ea"/>
                <a:ea typeface="+mj-ea"/>
              </a:rPr>
              <a:t>この問題に対し</a:t>
            </a:r>
            <a:r>
              <a:rPr lang="en-US" altLang="ja-JP" sz="1200" dirty="0">
                <a:latin typeface="+mj-ea"/>
                <a:ea typeface="+mj-ea"/>
              </a:rPr>
              <a:t>, </a:t>
            </a:r>
            <a:r>
              <a:rPr lang="en-US" altLang="ja-JP" sz="1200" dirty="0" err="1">
                <a:latin typeface="+mj-ea"/>
                <a:ea typeface="+mj-ea"/>
              </a:rPr>
              <a:t>TeX</a:t>
            </a:r>
            <a:r>
              <a:rPr lang="ja-JP" altLang="en-US" sz="1200" dirty="0">
                <a:latin typeface="+mj-ea"/>
                <a:ea typeface="+mj-ea"/>
              </a:rPr>
              <a:t>から動画を生成することにより時間を短縮できます</a:t>
            </a:r>
            <a:r>
              <a:rPr lang="en-US" altLang="ja-JP" sz="1200" dirty="0">
                <a:latin typeface="+mj-ea"/>
                <a:ea typeface="+mj-ea"/>
              </a:rPr>
              <a:t>.</a:t>
            </a:r>
          </a:p>
          <a:p>
            <a:pPr algn="l"/>
            <a:r>
              <a:rPr lang="en-US" altLang="ja-JP" sz="1200" dirty="0">
                <a:latin typeface="+mj-ea"/>
                <a:ea typeface="+mj-ea"/>
              </a:rPr>
              <a:t>Python</a:t>
            </a:r>
            <a:r>
              <a:rPr lang="ja-JP" altLang="en-US" sz="1200" dirty="0">
                <a:latin typeface="+mj-ea"/>
                <a:ea typeface="+mj-ea"/>
              </a:rPr>
              <a:t>を用いた</a:t>
            </a:r>
            <a:r>
              <a:rPr lang="en-US" altLang="ja-JP" sz="1200" dirty="0">
                <a:latin typeface="+mj-ea"/>
                <a:ea typeface="+mj-ea"/>
              </a:rPr>
              <a:t>Web</a:t>
            </a:r>
            <a:r>
              <a:rPr lang="ja-JP" altLang="en-US" sz="1200" dirty="0">
                <a:latin typeface="+mj-ea"/>
                <a:ea typeface="+mj-ea"/>
              </a:rPr>
              <a:t>アプリケーション開発</a:t>
            </a:r>
            <a:r>
              <a:rPr lang="en-US" altLang="ja-JP" sz="1200" dirty="0">
                <a:latin typeface="+mj-ea"/>
                <a:ea typeface="+mj-ea"/>
              </a:rPr>
              <a:t>, </a:t>
            </a:r>
            <a:r>
              <a:rPr lang="ja-JP" altLang="en-US" sz="1200" dirty="0">
                <a:latin typeface="+mj-ea"/>
                <a:ea typeface="+mj-ea"/>
              </a:rPr>
              <a:t>ソースコードの配布</a:t>
            </a:r>
            <a:r>
              <a:rPr lang="en-US" altLang="ja-JP" sz="1200" dirty="0">
                <a:latin typeface="+mj-ea"/>
                <a:ea typeface="+mj-ea"/>
              </a:rPr>
              <a:t>, </a:t>
            </a:r>
            <a:r>
              <a:rPr lang="ja-JP" altLang="en-US" sz="1200" dirty="0">
                <a:latin typeface="+mj-ea"/>
                <a:ea typeface="+mj-ea"/>
              </a:rPr>
              <a:t>インストール方法について説明しました</a:t>
            </a:r>
            <a:r>
              <a:rPr lang="en-US" altLang="ja-JP" sz="1200" dirty="0">
                <a:latin typeface="+mj-ea"/>
                <a:ea typeface="+mj-ea"/>
              </a:rPr>
              <a:t>.</a:t>
            </a:r>
          </a:p>
          <a:p>
            <a:pPr algn="l"/>
            <a:r>
              <a:rPr lang="ja-JP" altLang="en-US" sz="1200" dirty="0">
                <a:latin typeface="+mj-ea"/>
                <a:ea typeface="+mj-ea"/>
              </a:rPr>
              <a:t>次のサイトからダウンロードできます</a:t>
            </a:r>
            <a:endParaRPr lang="en-US" altLang="ja-JP"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15</a:t>
            </a:fld>
            <a:endParaRPr lang="ja-JP" altLang="en-US"/>
          </a:p>
        </p:txBody>
      </p:sp>
    </p:spTree>
    <p:extLst>
      <p:ext uri="{BB962C8B-B14F-4D97-AF65-F5344CB8AC3E}">
        <p14:creationId xmlns:p14="http://schemas.microsoft.com/office/powerpoint/2010/main" val="1257780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お疲れ様でした</a:t>
            </a:r>
            <a:r>
              <a:rPr kumimoji="1" lang="en-US" altLang="ja-JP" dirty="0"/>
              <a:t>. </a:t>
            </a:r>
          </a:p>
          <a:p>
            <a:pPr algn="l"/>
            <a:r>
              <a:rPr lang="ja-JP" altLang="en-US" sz="1800" b="0" i="0" u="none" strike="noStrike" baseline="0" dirty="0">
                <a:latin typeface="HaranoAjiMincho-Regular"/>
              </a:rPr>
              <a:t>不具合、バグ、誤り（マニュアル、文書、実行例）が見つかったら、ただちに報告していただければ幸甚です</a:t>
            </a:r>
            <a:r>
              <a:rPr lang="en-US" altLang="ja-JP" sz="1800" b="0" i="0" u="none" strike="noStrike" baseline="0" dirty="0">
                <a:latin typeface="HaranoAjiMincho-Regular"/>
              </a:rPr>
              <a:t>.</a:t>
            </a:r>
            <a:endParaRPr kumimoji="1" lang="en-US" altLang="ja-JP" dirty="0"/>
          </a:p>
          <a:p>
            <a:r>
              <a:rPr kumimoji="1" lang="ja-JP" altLang="en-US" dirty="0"/>
              <a:t>今後の動画の方針について述べます</a:t>
            </a:r>
            <a:r>
              <a:rPr kumimoji="1" lang="en-US" altLang="ja-JP" dirty="0"/>
              <a:t>.</a:t>
            </a:r>
          </a:p>
          <a:p>
            <a:r>
              <a:rPr kumimoji="1" lang="ja-JP" altLang="en-US" dirty="0"/>
              <a:t>拙作プログラムを用いて作成した物理学系の動画をアップしていきます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16</a:t>
            </a:fld>
            <a:endParaRPr lang="ja-JP" altLang="en-US"/>
          </a:p>
        </p:txBody>
      </p:sp>
    </p:spTree>
    <p:extLst>
      <p:ext uri="{BB962C8B-B14F-4D97-AF65-F5344CB8AC3E}">
        <p14:creationId xmlns:p14="http://schemas.microsoft.com/office/powerpoint/2010/main" val="104827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インストール方法について説明します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2</a:t>
            </a:fld>
            <a:endParaRPr lang="ja-JP" altLang="en-US"/>
          </a:p>
        </p:txBody>
      </p:sp>
    </p:spTree>
    <p:extLst>
      <p:ext uri="{BB962C8B-B14F-4D97-AF65-F5344CB8AC3E}">
        <p14:creationId xmlns:p14="http://schemas.microsoft.com/office/powerpoint/2010/main" val="36637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仮定する視聴者は </a:t>
            </a:r>
            <a:r>
              <a:rPr kumimoji="1" lang="en-US" altLang="ja-JP" dirty="0"/>
              <a:t>1</a:t>
            </a:r>
            <a:r>
              <a:rPr kumimoji="1" lang="ja-JP" altLang="en-US" dirty="0"/>
              <a:t>番</a:t>
            </a:r>
            <a:r>
              <a:rPr kumimoji="1" lang="en-US" altLang="ja-JP" dirty="0"/>
              <a:t>, </a:t>
            </a:r>
            <a:r>
              <a:rPr lang="en-US" altLang="ja-JP" sz="1200" dirty="0">
                <a:latin typeface="+mj-ea"/>
                <a:ea typeface="+mj-ea"/>
              </a:rPr>
              <a:t>Python</a:t>
            </a:r>
            <a:r>
              <a:rPr lang="ja-JP" altLang="en-US" sz="1200" dirty="0">
                <a:latin typeface="+mj-ea"/>
                <a:ea typeface="+mj-ea"/>
              </a:rPr>
              <a:t>がインストール済み</a:t>
            </a:r>
            <a:r>
              <a:rPr lang="en-US" altLang="ja-JP" sz="1200" dirty="0">
                <a:latin typeface="+mj-ea"/>
                <a:ea typeface="+mj-ea"/>
              </a:rPr>
              <a:t>. 2</a:t>
            </a:r>
            <a:r>
              <a:rPr lang="ja-JP" altLang="en-US" sz="1200" dirty="0">
                <a:latin typeface="+mj-ea"/>
                <a:ea typeface="+mj-ea"/>
              </a:rPr>
              <a:t>番</a:t>
            </a:r>
            <a:r>
              <a:rPr lang="en-US" altLang="ja-JP" sz="1200" dirty="0">
                <a:latin typeface="+mj-ea"/>
                <a:ea typeface="+mj-ea"/>
              </a:rPr>
              <a:t>, </a:t>
            </a:r>
            <a:r>
              <a:rPr kumimoji="1" lang="en-US" altLang="ja-JP" sz="1200" dirty="0">
                <a:latin typeface="+mj-ea"/>
                <a:ea typeface="+mj-ea"/>
              </a:rPr>
              <a:t>Windows</a:t>
            </a:r>
            <a:r>
              <a:rPr kumimoji="1" lang="ja-JP" altLang="en-US" sz="1200" dirty="0">
                <a:latin typeface="+mj-ea"/>
                <a:ea typeface="+mj-ea"/>
              </a:rPr>
              <a:t>ユーザである</a:t>
            </a:r>
            <a:r>
              <a:rPr kumimoji="1" lang="en-US" altLang="ja-JP" sz="1200" dirty="0">
                <a:latin typeface="+mj-ea"/>
                <a:ea typeface="+mj-ea"/>
              </a:rPr>
              <a:t>. 3</a:t>
            </a:r>
            <a:r>
              <a:rPr kumimoji="1" lang="ja-JP" altLang="en-US" sz="1200" dirty="0">
                <a:latin typeface="+mj-ea"/>
                <a:ea typeface="+mj-ea"/>
              </a:rPr>
              <a:t>番</a:t>
            </a:r>
            <a:r>
              <a:rPr kumimoji="1" lang="en-US" altLang="ja-JP" sz="1200" dirty="0">
                <a:latin typeface="+mj-ea"/>
                <a:ea typeface="+mj-ea"/>
              </a:rPr>
              <a:t>, </a:t>
            </a:r>
            <a:r>
              <a:rPr lang="ja-JP" altLang="en-US" sz="1200" dirty="0">
                <a:latin typeface="+mj-ea"/>
                <a:ea typeface="+mj-ea"/>
              </a:rPr>
              <a:t>コマンドプロンプトでコマンドを実行できる</a:t>
            </a:r>
            <a:r>
              <a:rPr lang="en-US" altLang="ja-JP" sz="1200" dirty="0">
                <a:latin typeface="+mj-ea"/>
                <a:ea typeface="+mj-ea"/>
              </a:rPr>
              <a:t>. </a:t>
            </a:r>
            <a:r>
              <a:rPr lang="ja-JP" altLang="en-US" sz="1200" dirty="0">
                <a:latin typeface="+mj-ea"/>
                <a:ea typeface="+mj-ea"/>
              </a:rPr>
              <a:t>の</a:t>
            </a:r>
            <a:r>
              <a:rPr lang="en-US" altLang="ja-JP" sz="1200" dirty="0">
                <a:latin typeface="+mj-ea"/>
                <a:ea typeface="+mj-ea"/>
              </a:rPr>
              <a:t>3</a:t>
            </a:r>
            <a:r>
              <a:rPr lang="ja-JP" altLang="en-US" sz="1200" dirty="0">
                <a:latin typeface="+mj-ea"/>
                <a:ea typeface="+mj-ea"/>
              </a:rPr>
              <a:t>点です</a:t>
            </a:r>
            <a:r>
              <a:rPr lang="en-US" altLang="ja-JP" sz="1200" dirty="0">
                <a:latin typeface="+mj-ea"/>
                <a:ea typeface="+mj-ea"/>
              </a:rPr>
              <a:t>.</a:t>
            </a:r>
          </a:p>
          <a:p>
            <a:r>
              <a:rPr kumimoji="1" lang="ja-JP" altLang="en-US" dirty="0"/>
              <a:t>インストール手順の概要について説明します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j-ea"/>
                <a:ea typeface="+mj-ea"/>
              </a:rPr>
              <a:t>実行に必要なモジュール ポップラーを</a:t>
            </a:r>
            <a:r>
              <a:rPr lang="ja-JP" altLang="en-US" sz="1200" dirty="0">
                <a:latin typeface="+mj-ea"/>
                <a:ea typeface="+mj-ea"/>
              </a:rPr>
              <a:t>インストールします</a:t>
            </a:r>
            <a:r>
              <a:rPr lang="en-US" altLang="ja-JP" sz="1200" dirty="0">
                <a:latin typeface="+mj-ea"/>
                <a:ea typeface="+mj-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latin typeface="+mj-ea"/>
                <a:ea typeface="+mj-ea"/>
              </a:rPr>
              <a:t>お金に余裕があれば合成音声</a:t>
            </a:r>
            <a:r>
              <a:rPr kumimoji="1" lang="en-US" altLang="ja-JP" sz="2400" dirty="0">
                <a:latin typeface="+mj-ea"/>
                <a:ea typeface="+mj-ea"/>
              </a:rPr>
              <a:t>AI</a:t>
            </a:r>
            <a:r>
              <a:rPr kumimoji="1" lang="ja-JP" altLang="en-US" sz="2400" dirty="0">
                <a:latin typeface="+mj-ea"/>
                <a:ea typeface="+mj-ea"/>
              </a:rPr>
              <a:t>ソフト</a:t>
            </a:r>
            <a:r>
              <a:rPr kumimoji="1" lang="en-US" altLang="ja-JP" sz="2400" dirty="0" err="1">
                <a:latin typeface="+mj-ea"/>
                <a:ea typeface="+mj-ea"/>
              </a:rPr>
              <a:t>voicepeak</a:t>
            </a:r>
            <a:r>
              <a:rPr kumimoji="1" lang="ja-JP" altLang="en-US" sz="2400" dirty="0">
                <a:latin typeface="+mj-ea"/>
                <a:ea typeface="+mj-ea"/>
              </a:rPr>
              <a:t>を購入します</a:t>
            </a:r>
            <a:r>
              <a:rPr kumimoji="1" lang="en-US" altLang="ja-JP" sz="2400" dirty="0">
                <a:latin typeface="+mj-ea"/>
                <a:ea typeface="+mj-ea"/>
              </a:rPr>
              <a:t>. </a:t>
            </a:r>
            <a:r>
              <a:rPr lang="ja-JP" altLang="en-US" sz="2400" dirty="0">
                <a:latin typeface="+mj-ea"/>
                <a:ea typeface="+mj-ea"/>
              </a:rPr>
              <a:t>なくても</a:t>
            </a:r>
            <a:r>
              <a:rPr lang="en-US" altLang="ja-JP" sz="2400" dirty="0">
                <a:latin typeface="+mj-ea"/>
                <a:ea typeface="+mj-ea"/>
              </a:rPr>
              <a:t>, python</a:t>
            </a:r>
            <a:r>
              <a:rPr lang="ja-JP" altLang="en-US" sz="2400" dirty="0">
                <a:latin typeface="+mj-ea"/>
                <a:ea typeface="+mj-ea"/>
              </a:rPr>
              <a:t>のライブラリ</a:t>
            </a:r>
            <a:r>
              <a:rPr lang="en-US" altLang="ja-JP" sz="2400" dirty="0">
                <a:latin typeface="+mj-ea"/>
                <a:ea typeface="+mj-ea"/>
              </a:rPr>
              <a:t>pyttsx3</a:t>
            </a:r>
            <a:r>
              <a:rPr lang="ja-JP" altLang="en-US" sz="2400" dirty="0">
                <a:latin typeface="+mj-ea"/>
                <a:ea typeface="+mj-ea"/>
              </a:rPr>
              <a:t>で対応することが可能です</a:t>
            </a:r>
            <a:r>
              <a:rPr lang="en-US" altLang="ja-JP" sz="2400" dirty="0">
                <a:latin typeface="+mj-ea"/>
                <a:ea typeface="+mj-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j-ea"/>
                <a:ea typeface="+mj-ea"/>
              </a:rPr>
              <a:t>拙作プログラムをギットハブからダウンロードして実行します</a:t>
            </a:r>
            <a:r>
              <a:rPr lang="en-US" altLang="ja-JP" sz="2400" dirty="0">
                <a:latin typeface="+mj-ea"/>
                <a:ea typeface="+mj-e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3</a:t>
            </a:fld>
            <a:endParaRPr lang="ja-JP" altLang="en-US"/>
          </a:p>
        </p:txBody>
      </p:sp>
    </p:spTree>
    <p:extLst>
      <p:ext uri="{BB962C8B-B14F-4D97-AF65-F5344CB8AC3E}">
        <p14:creationId xmlns:p14="http://schemas.microsoft.com/office/powerpoint/2010/main" val="44699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ポップラーのインストールについて解説します</a:t>
            </a:r>
            <a:r>
              <a:rPr kumimoji="1" lang="en-US" altLang="ja-JP" dirty="0"/>
              <a:t>.</a:t>
            </a:r>
            <a:r>
              <a:rPr kumimoji="1" lang="ja-JP" altLang="en-US" dirty="0"/>
              <a:t>目的は</a:t>
            </a:r>
            <a:r>
              <a:rPr kumimoji="1" lang="en-US" altLang="ja-JP" dirty="0"/>
              <a:t>PDF</a:t>
            </a:r>
            <a:r>
              <a:rPr kumimoji="1" lang="ja-JP" altLang="en-US" dirty="0"/>
              <a:t>を</a:t>
            </a:r>
            <a:r>
              <a:rPr kumimoji="1" lang="en-US" altLang="ja-JP" dirty="0"/>
              <a:t>PNG</a:t>
            </a:r>
            <a:r>
              <a:rPr kumimoji="1" lang="ja-JP" altLang="en-US" dirty="0"/>
              <a:t>に変換することです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次のサイトからポップラー</a:t>
            </a:r>
            <a:r>
              <a:rPr lang="ja-JP" altLang="en-US" sz="1200" dirty="0"/>
              <a:t>を</a:t>
            </a:r>
            <a:r>
              <a:rPr kumimoji="1" lang="ja-JP" altLang="en-US" sz="1200" dirty="0"/>
              <a:t>ダウンロードします</a:t>
            </a:r>
            <a:r>
              <a:rPr kumimoji="1" lang="en-US" altLang="ja-JP" sz="1200" dirty="0"/>
              <a:t>.</a:t>
            </a:r>
            <a:endParaRPr kumimoji="1" lang="en-US" altLang="ja-JP" sz="1200" dirty="0">
              <a:hlinkClick r:id="rId3">
                <a:extLst>
                  <a:ext uri="{A12FA001-AC4F-418D-AE19-62706E023703}">
                    <ahyp:hlinkClr xmlns:ahyp="http://schemas.microsoft.com/office/drawing/2018/hyperlinkcolor" val="tx"/>
                  </a:ext>
                </a:extLst>
              </a:hlinkClick>
            </a:endParaRPr>
          </a:p>
          <a:p>
            <a:pPr marL="0" indent="0">
              <a:buNone/>
            </a:pPr>
            <a:r>
              <a:rPr lang="ja-JP" altLang="en-US" dirty="0">
                <a:solidFill>
                  <a:schemeClr val="accent2"/>
                </a:solidFill>
              </a:rPr>
              <a:t>もしリンクが切れている場合はポップラー </a:t>
            </a:r>
            <a:r>
              <a:rPr lang="en-US" altLang="ja-JP" dirty="0">
                <a:solidFill>
                  <a:schemeClr val="accent2"/>
                </a:solidFill>
              </a:rPr>
              <a:t>for Windows </a:t>
            </a:r>
            <a:r>
              <a:rPr lang="ja-JP" altLang="en-US" dirty="0">
                <a:solidFill>
                  <a:schemeClr val="accent2"/>
                </a:solidFill>
              </a:rPr>
              <a:t>ギットハブと検索すれば出てきます</a:t>
            </a:r>
            <a:r>
              <a:rPr lang="en-US" altLang="ja-JP">
                <a:solidFill>
                  <a:schemeClr val="accent2"/>
                </a:solidFill>
              </a:rPr>
              <a:t>. </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4</a:t>
            </a:fld>
            <a:endParaRPr lang="ja-JP" altLang="en-US"/>
          </a:p>
        </p:txBody>
      </p:sp>
    </p:spTree>
    <p:extLst>
      <p:ext uri="{BB962C8B-B14F-4D97-AF65-F5344CB8AC3E}">
        <p14:creationId xmlns:p14="http://schemas.microsoft.com/office/powerpoint/2010/main" val="407926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dirty="0"/>
              <a:t>ポップラーの移動について解説します</a:t>
            </a:r>
            <a:r>
              <a:rPr lang="en-US" altLang="ja-JP" dirty="0"/>
              <a:t>.</a:t>
            </a:r>
            <a:endParaRPr kumimoji="1" lang="en-US" altLang="ja-JP" sz="1200" dirty="0">
              <a:latin typeface="+mj-ea"/>
              <a:ea typeface="+mj-ea"/>
            </a:endParaRPr>
          </a:p>
          <a:p>
            <a:pPr marL="0" indent="0" algn="l">
              <a:buFont typeface="Arial" panose="020B0604020202020204" pitchFamily="34" charset="0"/>
              <a:buNone/>
            </a:pPr>
            <a:r>
              <a:rPr kumimoji="1" lang="en-US" altLang="ja-JP" sz="1200" dirty="0">
                <a:latin typeface="+mj-ea"/>
                <a:ea typeface="+mj-ea"/>
              </a:rPr>
              <a:t>zip</a:t>
            </a:r>
            <a:r>
              <a:rPr kumimoji="1" lang="ja-JP" altLang="en-US" sz="1200" dirty="0">
                <a:latin typeface="+mj-ea"/>
                <a:ea typeface="+mj-ea"/>
              </a:rPr>
              <a:t>ファイルを解凍したフォルダにある</a:t>
            </a:r>
            <a:r>
              <a:rPr lang="en-US" altLang="ja-JP" sz="1200" dirty="0">
                <a:latin typeface="+mj-ea"/>
                <a:ea typeface="+mj-ea"/>
              </a:rPr>
              <a:t>Library, share</a:t>
            </a:r>
            <a:r>
              <a:rPr lang="ja-JP" altLang="en-US" sz="1200" dirty="0">
                <a:latin typeface="+mj-ea"/>
                <a:ea typeface="+mj-ea"/>
              </a:rPr>
              <a:t>フォルダをコピーします</a:t>
            </a:r>
            <a:r>
              <a:rPr lang="en-US" altLang="ja-JP" sz="1200" dirty="0">
                <a:latin typeface="+mj-ea"/>
                <a:ea typeface="+mj-ea"/>
              </a:rPr>
              <a:t>.</a:t>
            </a:r>
          </a:p>
          <a:p>
            <a:pPr marL="0" indent="0" algn="l">
              <a:buFont typeface="Arial" panose="020B0604020202020204" pitchFamily="34" charset="0"/>
              <a:buNone/>
            </a:pPr>
            <a:r>
              <a:rPr lang="ja-JP" altLang="en-US" sz="1200" dirty="0"/>
              <a:t>プログラムファイルディレクトリを開き</a:t>
            </a:r>
            <a:r>
              <a:rPr lang="en-US" altLang="ja-JP" sz="1200" dirty="0"/>
              <a:t>, </a:t>
            </a:r>
            <a:r>
              <a:rPr lang="ja-JP" altLang="en-US" sz="1200" dirty="0"/>
              <a:t>ポップラーフォルダを新規作成します</a:t>
            </a:r>
            <a:r>
              <a:rPr lang="en-US" altLang="ja-JP" sz="1200" dirty="0"/>
              <a:t>.</a:t>
            </a:r>
          </a:p>
          <a:p>
            <a:r>
              <a:rPr lang="ja-JP" altLang="en-US" sz="1200" dirty="0"/>
              <a:t>ここで管理者権限を問われたら 続行をクリックします</a:t>
            </a:r>
            <a:r>
              <a:rPr lang="en-US" altLang="ja-JP" sz="1200" dirty="0"/>
              <a:t>.</a:t>
            </a:r>
          </a:p>
          <a:p>
            <a:r>
              <a:rPr lang="ja-JP" altLang="en-US" sz="1200" dirty="0">
                <a:latin typeface="+mj-ea"/>
                <a:ea typeface="+mj-ea"/>
              </a:rPr>
              <a:t>ポップラーフォルダの中にコピーした</a:t>
            </a:r>
            <a:r>
              <a:rPr lang="en-US" altLang="ja-JP" sz="1200" dirty="0">
                <a:latin typeface="+mj-ea"/>
                <a:ea typeface="+mj-ea"/>
              </a:rPr>
              <a:t>Library, </a:t>
            </a:r>
            <a:r>
              <a:rPr lang="ja-JP" altLang="en-US" sz="1200" dirty="0">
                <a:latin typeface="+mj-ea"/>
                <a:ea typeface="+mj-ea"/>
              </a:rPr>
              <a:t>シェアをペーストする</a:t>
            </a:r>
            <a:r>
              <a:rPr lang="en-US" altLang="ja-JP" sz="1200" dirty="0">
                <a:latin typeface="+mj-ea"/>
                <a:ea typeface="+mj-ea"/>
              </a:rPr>
              <a:t>.</a:t>
            </a:r>
          </a:p>
          <a:p>
            <a:r>
              <a:rPr lang="ja-JP" altLang="en-US" sz="1200" dirty="0"/>
              <a:t>ここで管理者権限を問われたら 続行をクリックします</a:t>
            </a:r>
            <a:r>
              <a:rPr lang="en-US" altLang="ja-JP" sz="1200" dirty="0"/>
              <a:t>.</a:t>
            </a:r>
            <a:endParaRPr lang="ja-JP" altLang="en-US" sz="1200" dirty="0"/>
          </a:p>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5</a:t>
            </a:fld>
            <a:endParaRPr lang="ja-JP" altLang="en-US"/>
          </a:p>
        </p:txBody>
      </p:sp>
    </p:spTree>
    <p:extLst>
      <p:ext uri="{BB962C8B-B14F-4D97-AF65-F5344CB8AC3E}">
        <p14:creationId xmlns:p14="http://schemas.microsoft.com/office/powerpoint/2010/main" val="228453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ポップラーのパスを通す方法について解説します</a:t>
            </a:r>
            <a:r>
              <a:rPr kumimoji="1" lang="en-US" altLang="ja-JP" dirty="0"/>
              <a:t>.</a:t>
            </a:r>
          </a:p>
          <a:p>
            <a:pPr algn="l"/>
            <a:r>
              <a:rPr kumimoji="1" lang="ja-JP" altLang="en-US" sz="1200" dirty="0">
                <a:latin typeface="+mj-ea"/>
                <a:ea typeface="+mj-ea"/>
              </a:rPr>
              <a:t>スタートで環境変数と検索して</a:t>
            </a:r>
            <a:r>
              <a:rPr kumimoji="1" lang="en-US" altLang="ja-JP" sz="1200" dirty="0">
                <a:latin typeface="+mj-ea"/>
                <a:ea typeface="+mj-ea"/>
              </a:rPr>
              <a:t>, </a:t>
            </a:r>
            <a:r>
              <a:rPr lang="ja-JP" altLang="en-US" sz="1200" dirty="0">
                <a:latin typeface="+mj-ea"/>
                <a:ea typeface="+mj-ea"/>
              </a:rPr>
              <a:t>システム環境変数の編集を開きます</a:t>
            </a:r>
            <a:r>
              <a:rPr lang="en-US" altLang="ja-JP" sz="1200" dirty="0">
                <a:latin typeface="+mj-ea"/>
                <a:ea typeface="+mj-ea"/>
              </a:rPr>
              <a:t>.</a:t>
            </a:r>
          </a:p>
          <a:p>
            <a:pPr algn="l"/>
            <a:r>
              <a:rPr kumimoji="1" lang="ja-JP" altLang="en-US" sz="1200" dirty="0">
                <a:latin typeface="+mj-ea"/>
                <a:ea typeface="+mj-ea"/>
              </a:rPr>
              <a:t>環境変数をクリックします</a:t>
            </a:r>
            <a:r>
              <a:rPr kumimoji="1" lang="en-US" altLang="ja-JP" sz="1200" dirty="0">
                <a:latin typeface="+mj-ea"/>
                <a:ea typeface="+mj-ea"/>
              </a:rPr>
              <a:t>.</a:t>
            </a:r>
            <a:endParaRPr kumimoji="1" lang="ja-JP" altLang="en-US"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6</a:t>
            </a:fld>
            <a:endParaRPr lang="ja-JP" altLang="en-US"/>
          </a:p>
        </p:txBody>
      </p:sp>
    </p:spTree>
    <p:extLst>
      <p:ext uri="{BB962C8B-B14F-4D97-AF65-F5344CB8AC3E}">
        <p14:creationId xmlns:p14="http://schemas.microsoft.com/office/powerpoint/2010/main" val="22785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j-ea"/>
                <a:ea typeface="+mj-ea"/>
              </a:rPr>
              <a:t>Path</a:t>
            </a:r>
            <a:r>
              <a:rPr kumimoji="1" lang="ja-JP" altLang="en-US" sz="1200" dirty="0">
                <a:latin typeface="+mj-ea"/>
                <a:ea typeface="+mj-ea"/>
              </a:rPr>
              <a:t>を選択します</a:t>
            </a:r>
            <a:r>
              <a:rPr kumimoji="1" lang="en-US" altLang="ja-JP" sz="1200" dirty="0">
                <a:latin typeface="+mj-ea"/>
                <a:ea typeface="+mj-ea"/>
              </a:rPr>
              <a:t>.</a:t>
            </a:r>
          </a:p>
          <a:p>
            <a:pPr algn="l"/>
            <a:r>
              <a:rPr lang="ja-JP" altLang="en-US" sz="1200" dirty="0">
                <a:latin typeface="+mj-ea"/>
                <a:ea typeface="+mj-ea"/>
              </a:rPr>
              <a:t>新規をクリックして</a:t>
            </a:r>
            <a:r>
              <a:rPr kumimoji="1" lang="ja-JP" altLang="en-US" sz="1200" dirty="0">
                <a:latin typeface="+mj-ea"/>
                <a:ea typeface="+mj-ea"/>
              </a:rPr>
              <a:t>次のパスを追加します</a:t>
            </a:r>
            <a:r>
              <a:rPr kumimoji="1" lang="en-US" altLang="ja-JP" sz="1200" dirty="0">
                <a:latin typeface="+mj-ea"/>
                <a:ea typeface="+mj-ea"/>
              </a:rPr>
              <a:t>.</a:t>
            </a:r>
            <a:endParaRPr lang="en-US" altLang="ja-JP" sz="1200" dirty="0">
              <a:latin typeface="+mj-ea"/>
              <a:ea typeface="+mj-ea"/>
            </a:endParaRPr>
          </a:p>
          <a:p>
            <a:pPr algn="l"/>
            <a:r>
              <a:rPr kumimoji="1" lang="en-US" altLang="ja-JP" sz="1200" dirty="0">
                <a:latin typeface="+mj-ea"/>
                <a:ea typeface="+mj-ea"/>
              </a:rPr>
              <a:t>OK</a:t>
            </a:r>
            <a:r>
              <a:rPr kumimoji="1" lang="ja-JP" altLang="en-US" sz="1200" dirty="0">
                <a:latin typeface="+mj-ea"/>
                <a:ea typeface="+mj-ea"/>
              </a:rPr>
              <a:t>をクリックします</a:t>
            </a:r>
            <a:r>
              <a:rPr kumimoji="1" lang="en-US" altLang="ja-JP" sz="1200" dirty="0">
                <a:latin typeface="+mj-ea"/>
                <a:ea typeface="+mj-ea"/>
              </a:rPr>
              <a:t>.</a:t>
            </a:r>
            <a:endParaRPr kumimoji="1" lang="ja-JP" altLang="en-US" sz="1200" dirty="0">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7</a:t>
            </a:fld>
            <a:endParaRPr lang="ja-JP" altLang="en-US"/>
          </a:p>
        </p:txBody>
      </p:sp>
    </p:spTree>
    <p:extLst>
      <p:ext uri="{BB962C8B-B14F-4D97-AF65-F5344CB8AC3E}">
        <p14:creationId xmlns:p14="http://schemas.microsoft.com/office/powerpoint/2010/main" val="71591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j-ea"/>
                <a:ea typeface="+mj-ea"/>
              </a:rPr>
              <a:t>コマンドプロンプトで次のコマンドを実行します</a:t>
            </a:r>
            <a:r>
              <a:rPr lang="en-US" altLang="ja-JP" sz="1200" dirty="0">
                <a:latin typeface="+mj-ea"/>
                <a:ea typeface="+mj-ea"/>
              </a:rPr>
              <a:t>.</a:t>
            </a:r>
          </a:p>
          <a:p>
            <a:pPr algn="l"/>
            <a:r>
              <a:rPr kumimoji="1" lang="ja-JP" altLang="en-US" sz="1200" dirty="0">
                <a:latin typeface="+mj-ea"/>
                <a:ea typeface="+mj-ea"/>
              </a:rPr>
              <a:t>実行後</a:t>
            </a:r>
            <a:r>
              <a:rPr kumimoji="1" lang="en-US" altLang="ja-JP" sz="1200" dirty="0">
                <a:latin typeface="+mj-ea"/>
                <a:ea typeface="+mj-ea"/>
              </a:rPr>
              <a:t>, </a:t>
            </a:r>
            <a:r>
              <a:rPr kumimoji="1" lang="ja-JP" altLang="en-US" sz="1200" dirty="0">
                <a:latin typeface="+mj-ea"/>
                <a:ea typeface="+mj-ea"/>
              </a:rPr>
              <a:t>下記のように表示されれば</a:t>
            </a:r>
            <a:r>
              <a:rPr lang="ja-JP" altLang="en-US" sz="1200" dirty="0">
                <a:latin typeface="+mj-ea"/>
                <a:ea typeface="+mj-ea"/>
              </a:rPr>
              <a:t>インストール成功です</a:t>
            </a:r>
            <a:r>
              <a:rPr lang="en-US" altLang="ja-JP" sz="1200" dirty="0">
                <a:latin typeface="+mj-ea"/>
                <a:ea typeface="+mj-ea"/>
              </a:rPr>
              <a:t>.</a:t>
            </a:r>
            <a:endParaRPr kumimoji="1" lang="ja-JP" altLang="en-US"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8</a:t>
            </a:fld>
            <a:endParaRPr lang="ja-JP" altLang="en-US"/>
          </a:p>
        </p:txBody>
      </p:sp>
    </p:spTree>
    <p:extLst>
      <p:ext uri="{BB962C8B-B14F-4D97-AF65-F5344CB8AC3E}">
        <p14:creationId xmlns:p14="http://schemas.microsoft.com/office/powerpoint/2010/main" val="60429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合成音声ソフト </a:t>
            </a:r>
            <a:r>
              <a:rPr kumimoji="1" lang="en-US" altLang="ja-JP" dirty="0" err="1"/>
              <a:t>voicepeak</a:t>
            </a:r>
            <a:r>
              <a:rPr kumimoji="1" lang="ja-JP" altLang="en-US" dirty="0"/>
              <a:t> について説明します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このソフトは有料になります</a:t>
            </a:r>
            <a:r>
              <a:rPr kumimoji="1" lang="en-US" altLang="ja-JP" dirty="0"/>
              <a:t>. </a:t>
            </a:r>
          </a:p>
          <a:p>
            <a:pPr algn="l"/>
            <a:r>
              <a:rPr kumimoji="1" lang="en-US" altLang="ja-JP" sz="1200" dirty="0">
                <a:latin typeface="+mj-ea"/>
                <a:ea typeface="+mj-ea"/>
              </a:rPr>
              <a:t>python</a:t>
            </a:r>
            <a:r>
              <a:rPr kumimoji="1" lang="ja-JP" altLang="en-US" sz="1200" dirty="0">
                <a:latin typeface="+mj-ea"/>
                <a:ea typeface="+mj-ea"/>
              </a:rPr>
              <a:t>のライブラリ</a:t>
            </a:r>
            <a:r>
              <a:rPr kumimoji="1" lang="en-US" altLang="ja-JP" sz="1200" dirty="0">
                <a:latin typeface="+mj-ea"/>
                <a:ea typeface="+mj-ea"/>
              </a:rPr>
              <a:t>pyttsx3</a:t>
            </a:r>
            <a:r>
              <a:rPr kumimoji="1" lang="ja-JP" altLang="en-US" sz="1200" dirty="0">
                <a:latin typeface="+mj-ea"/>
                <a:ea typeface="+mj-ea"/>
              </a:rPr>
              <a:t>を使用すれば</a:t>
            </a:r>
            <a:r>
              <a:rPr kumimoji="1" lang="en-US" altLang="ja-JP" sz="1200" dirty="0" err="1">
                <a:latin typeface="+mj-ea"/>
                <a:ea typeface="+mj-ea"/>
              </a:rPr>
              <a:t>voicepeak</a:t>
            </a:r>
            <a:r>
              <a:rPr kumimoji="1" lang="ja-JP" altLang="en-US" sz="1200" dirty="0">
                <a:latin typeface="+mj-ea"/>
                <a:ea typeface="+mj-ea"/>
              </a:rPr>
              <a:t>がなくても音声を作成できますが</a:t>
            </a:r>
            <a:r>
              <a:rPr lang="en-US" altLang="ja-JP" sz="1200" dirty="0" err="1">
                <a:latin typeface="+mj-ea"/>
                <a:ea typeface="+mj-ea"/>
              </a:rPr>
              <a:t>voicepeak</a:t>
            </a:r>
            <a:r>
              <a:rPr lang="ja-JP" altLang="en-US" sz="1200" dirty="0">
                <a:latin typeface="+mj-ea"/>
                <a:ea typeface="+mj-ea"/>
              </a:rPr>
              <a:t>の方がより自然な音声を作成することができます</a:t>
            </a:r>
            <a:r>
              <a:rPr lang="en-US" altLang="ja-JP" sz="1200" dirty="0">
                <a:latin typeface="+mj-ea"/>
                <a:ea typeface="+mj-ea"/>
              </a:rPr>
              <a:t>.</a:t>
            </a:r>
          </a:p>
          <a:p>
            <a:pPr algn="l"/>
            <a:r>
              <a:rPr kumimoji="1" lang="ja-JP" altLang="en-US" sz="1200" dirty="0">
                <a:latin typeface="+mj-ea"/>
                <a:ea typeface="+mj-ea"/>
              </a:rPr>
              <a:t>目的はテキストファイルを音声ファイル</a:t>
            </a:r>
            <a:r>
              <a:rPr kumimoji="1" lang="en-US" altLang="ja-JP" sz="1200" dirty="0">
                <a:latin typeface="+mj-ea"/>
                <a:ea typeface="+mj-ea"/>
              </a:rPr>
              <a:t>wav</a:t>
            </a:r>
            <a:r>
              <a:rPr kumimoji="1" lang="ja-JP" altLang="en-US" sz="1200" dirty="0">
                <a:latin typeface="+mj-ea"/>
                <a:ea typeface="+mj-ea"/>
              </a:rPr>
              <a:t>に変換することです</a:t>
            </a:r>
            <a:r>
              <a:rPr kumimoji="1" lang="en-US" altLang="ja-JP" sz="1200" dirty="0">
                <a:latin typeface="+mj-ea"/>
                <a:ea typeface="+mj-ea"/>
              </a:rPr>
              <a:t>.</a:t>
            </a:r>
          </a:p>
          <a:p>
            <a:pPr algn="l"/>
            <a:r>
              <a:rPr kumimoji="1" lang="en-US" altLang="ja-JP" sz="1200" dirty="0" err="1">
                <a:latin typeface="+mj-ea"/>
                <a:ea typeface="+mj-ea"/>
              </a:rPr>
              <a:t>voicepeak</a:t>
            </a:r>
            <a:r>
              <a:rPr kumimoji="1" lang="ja-JP" altLang="en-US" sz="1200" dirty="0">
                <a:latin typeface="+mj-ea"/>
                <a:ea typeface="+mj-ea"/>
              </a:rPr>
              <a:t>のサイトからソフトを購入します</a:t>
            </a:r>
            <a:r>
              <a:rPr kumimoji="1" lang="en-US" altLang="ja-JP" sz="1200" dirty="0">
                <a:latin typeface="+mj-ea"/>
                <a:ea typeface="+mj-ea"/>
              </a:rPr>
              <a:t>.</a:t>
            </a:r>
          </a:p>
          <a:p>
            <a:pPr algn="l"/>
            <a:r>
              <a:rPr kumimoji="1" lang="ja-JP" altLang="en-US" sz="1200" dirty="0">
                <a:latin typeface="+mj-ea"/>
                <a:ea typeface="+mj-ea"/>
              </a:rPr>
              <a:t>私は女性</a:t>
            </a:r>
            <a:r>
              <a:rPr kumimoji="1" lang="en-US" altLang="ja-JP" sz="1200" dirty="0">
                <a:latin typeface="+mj-ea"/>
                <a:ea typeface="+mj-ea"/>
              </a:rPr>
              <a:t>4</a:t>
            </a:r>
            <a:r>
              <a:rPr kumimoji="1" lang="ja-JP" altLang="en-US" sz="1200" dirty="0">
                <a:latin typeface="+mj-ea"/>
                <a:ea typeface="+mj-ea"/>
              </a:rPr>
              <a:t>を購入しました</a:t>
            </a:r>
            <a:r>
              <a:rPr kumimoji="1" lang="en-US" altLang="ja-JP" sz="1200" dirty="0">
                <a:latin typeface="+mj-ea"/>
                <a:ea typeface="+mj-ea"/>
              </a:rPr>
              <a:t>. </a:t>
            </a:r>
            <a:r>
              <a:rPr kumimoji="1" lang="ja-JP" altLang="en-US" sz="1200" dirty="0">
                <a:latin typeface="+mj-ea"/>
                <a:ea typeface="+mj-ea"/>
              </a:rPr>
              <a:t>価格は</a:t>
            </a:r>
            <a:r>
              <a:rPr kumimoji="1" lang="en-US" altLang="ja-JP" sz="1200" dirty="0">
                <a:latin typeface="+mj-ea"/>
                <a:ea typeface="+mj-ea"/>
              </a:rPr>
              <a:t>2024</a:t>
            </a:r>
            <a:r>
              <a:rPr kumimoji="1" lang="ja-JP" altLang="en-US" sz="1200" dirty="0">
                <a:latin typeface="+mj-ea"/>
                <a:ea typeface="+mj-ea"/>
              </a:rPr>
              <a:t>年現在</a:t>
            </a:r>
            <a:r>
              <a:rPr kumimoji="1" lang="en-US" altLang="ja-JP" sz="1200" dirty="0">
                <a:latin typeface="+mj-ea"/>
                <a:ea typeface="+mj-ea"/>
              </a:rPr>
              <a:t>, 1</a:t>
            </a:r>
            <a:r>
              <a:rPr kumimoji="1" lang="ja-JP" altLang="en-US" sz="1200" dirty="0">
                <a:latin typeface="+mj-ea"/>
                <a:ea typeface="+mj-ea"/>
              </a:rPr>
              <a:t>万円程度でした</a:t>
            </a:r>
            <a:r>
              <a:rPr kumimoji="1" lang="en-US" altLang="ja-JP" sz="1200" dirty="0">
                <a:latin typeface="+mj-ea"/>
                <a:ea typeface="+mj-ea"/>
              </a:rPr>
              <a:t>.</a:t>
            </a:r>
          </a:p>
          <a:p>
            <a:pPr algn="l"/>
            <a:r>
              <a:rPr kumimoji="1" lang="ja-JP" altLang="en-US" sz="1200" dirty="0">
                <a:latin typeface="+mj-ea"/>
                <a:ea typeface="+mj-ea"/>
              </a:rPr>
              <a:t>注意点として女性</a:t>
            </a:r>
            <a:r>
              <a:rPr kumimoji="1" lang="en-US" altLang="ja-JP" sz="1200" dirty="0">
                <a:latin typeface="+mj-ea"/>
                <a:ea typeface="+mj-ea"/>
              </a:rPr>
              <a:t>4</a:t>
            </a:r>
            <a:r>
              <a:rPr kumimoji="1" lang="ja-JP" altLang="en-US" sz="1200" dirty="0">
                <a:latin typeface="+mj-ea"/>
                <a:ea typeface="+mj-ea"/>
              </a:rPr>
              <a:t>以外の</a:t>
            </a:r>
            <a:r>
              <a:rPr lang="ja-JP" altLang="en-US" dirty="0"/>
              <a:t>ナレータの場合は次の</a:t>
            </a:r>
            <a:r>
              <a:rPr lang="en-US" altLang="ja-JP" dirty="0"/>
              <a:t>3</a:t>
            </a:r>
            <a:r>
              <a:rPr lang="ja-JP" altLang="en-US" dirty="0"/>
              <a:t>つの</a:t>
            </a:r>
            <a:r>
              <a:rPr lang="en-US" altLang="ja-JP" dirty="0"/>
              <a:t>python</a:t>
            </a:r>
            <a:r>
              <a:rPr lang="ja-JP" altLang="en-US" dirty="0"/>
              <a:t>ファイル中の</a:t>
            </a:r>
            <a:r>
              <a:rPr lang="en-US" altLang="ja-JP" dirty="0"/>
              <a:t>“Japanese Female 4”</a:t>
            </a:r>
            <a:r>
              <a:rPr lang="ja-JP" altLang="en-US" dirty="0"/>
              <a:t>を適切なナレータに変更する必要があります</a:t>
            </a:r>
            <a:r>
              <a:rPr lang="en-US" altLang="ja-JP" dirty="0"/>
              <a:t>.</a:t>
            </a:r>
            <a:endParaRPr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9</a:t>
            </a:fld>
            <a:endParaRPr lang="ja-JP" altLang="en-US"/>
          </a:p>
        </p:txBody>
      </p:sp>
    </p:spTree>
    <p:extLst>
      <p:ext uri="{BB962C8B-B14F-4D97-AF65-F5344CB8AC3E}">
        <p14:creationId xmlns:p14="http://schemas.microsoft.com/office/powerpoint/2010/main" val="129013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正方形/長方形 3"/>
          <p:cNvSpPr/>
          <p:nvPr userDrawn="1"/>
        </p:nvSpPr>
        <p:spPr>
          <a:xfrm>
            <a:off x="11067083" y="-4242"/>
            <a:ext cx="936104" cy="119427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0" y="-4242"/>
            <a:ext cx="12192000" cy="139180"/>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8" name="直線コネクタ 7"/>
          <p:cNvCxnSpPr/>
          <p:nvPr userDrawn="1"/>
        </p:nvCxnSpPr>
        <p:spPr>
          <a:xfrm>
            <a:off x="508484" y="3909153"/>
            <a:ext cx="1117503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タイトル 1"/>
          <p:cNvSpPr>
            <a:spLocks noGrp="1"/>
          </p:cNvSpPr>
          <p:nvPr>
            <p:ph type="ctrTitle"/>
          </p:nvPr>
        </p:nvSpPr>
        <p:spPr>
          <a:xfrm>
            <a:off x="914400" y="1886968"/>
            <a:ext cx="10363200" cy="1470025"/>
          </a:xfrm>
        </p:spPr>
        <p:txBody>
          <a:bodyPr>
            <a:normAutofit/>
          </a:bodyPr>
          <a:lstStyle>
            <a:lvl1pPr algn="ctr">
              <a:defRPr sz="4000" baseline="0">
                <a:solidFill>
                  <a:schemeClr val="tx1"/>
                </a:solidFill>
                <a:latin typeface="+mj-ea"/>
                <a:ea typeface="+mj-ea"/>
              </a:defRPr>
            </a:lvl1pPr>
          </a:lstStyle>
          <a:p>
            <a:r>
              <a:rPr kumimoji="1" lang="ja-JP" altLang="en-US" dirty="0"/>
              <a:t>マスタ タイトルの書式設定</a:t>
            </a:r>
          </a:p>
        </p:txBody>
      </p:sp>
      <p:sp>
        <p:nvSpPr>
          <p:cNvPr id="3" name="サブタイトル 2"/>
          <p:cNvSpPr>
            <a:spLocks noGrp="1"/>
          </p:cNvSpPr>
          <p:nvPr>
            <p:ph type="subTitle" idx="1"/>
          </p:nvPr>
        </p:nvSpPr>
        <p:spPr>
          <a:xfrm>
            <a:off x="1828800" y="4340696"/>
            <a:ext cx="8534400" cy="1464568"/>
          </a:xfrm>
        </p:spPr>
        <p:txBody>
          <a:bodyPr>
            <a:normAutofit/>
          </a:bodyPr>
          <a:lstStyle>
            <a:lvl1pPr marL="0" indent="0" algn="ctr">
              <a:buNone/>
              <a:defRPr sz="3200" baseline="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Tree>
    <p:extLst>
      <p:ext uri="{BB962C8B-B14F-4D97-AF65-F5344CB8AC3E}">
        <p14:creationId xmlns:p14="http://schemas.microsoft.com/office/powerpoint/2010/main" val="19173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cxnSp>
        <p:nvCxnSpPr>
          <p:cNvPr id="4" name="直線コネクタ 3"/>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05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sp>
        <p:nvSpPr>
          <p:cNvPr id="3" name="コンテンツ プレースホルダ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61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 2"/>
          <p:cNvSpPr>
            <a:spLocks noGrp="1"/>
          </p:cNvSpPr>
          <p:nvPr>
            <p:ph sz="half" idx="1"/>
          </p:nvPr>
        </p:nvSpPr>
        <p:spPr>
          <a:xfrm>
            <a:off x="609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5" name="直線コネクタ 4"/>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Tree>
    <p:extLst>
      <p:ext uri="{BB962C8B-B14F-4D97-AF65-F5344CB8AC3E}">
        <p14:creationId xmlns:p14="http://schemas.microsoft.com/office/powerpoint/2010/main" val="276181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2" name="正方形/長方形 1"/>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800" dirty="0"/>
          </a:p>
        </p:txBody>
      </p:sp>
      <p:sp>
        <p:nvSpPr>
          <p:cNvPr id="4" name="テキスト ボックス 3"/>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Tree>
    <p:extLst>
      <p:ext uri="{BB962C8B-B14F-4D97-AF65-F5344CB8AC3E}">
        <p14:creationId xmlns:p14="http://schemas.microsoft.com/office/powerpoint/2010/main" val="18116004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16632"/>
            <a:ext cx="10753195" cy="720080"/>
          </a:xfrm>
          <a:prstGeom prst="rect">
            <a:avLst/>
          </a:prstGeom>
        </p:spPr>
        <p:txBody>
          <a:bodyPr vert="horz" lIns="91440" tIns="45720" rIns="91440" bIns="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623392" y="1268761"/>
            <a:ext cx="10959008" cy="5256585"/>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
        <p:nvSpPr>
          <p:cNvPr id="9" name="正方形/長方形 8"/>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908017232"/>
      </p:ext>
    </p:extLst>
  </p:cSld>
  <p:clrMap bg1="lt1" tx1="dk1" bg2="lt2" tx2="dk2" accent1="accent1" accent2="accent2" accent3="accent3" accent4="accent4" accent5="accent5" accent6="accent6" hlink="hlink" folHlink="folHlink"/>
  <p:sldLayoutIdLst>
    <p:sldLayoutId id="2147483742" r:id="rId1"/>
    <p:sldLayoutId id="2147483750" r:id="rId2"/>
    <p:sldLayoutId id="2147483743" r:id="rId3"/>
    <p:sldLayoutId id="2147483744" r:id="rId4"/>
    <p:sldLayoutId id="2147483745" r:id="rId5"/>
    <p:sldLayoutId id="2147483749" r:id="rId6"/>
  </p:sldLayoutIdLst>
  <p:hf hdr="0" ftr="0" dt="0"/>
  <p:txStyles>
    <p:titleStyle>
      <a:lvl1pPr algn="l" defTabSz="914400" rtl="0" eaLnBrk="1" latinLnBrk="0" hangingPunct="1">
        <a:spcBef>
          <a:spcPct val="0"/>
        </a:spcBef>
        <a:buNone/>
        <a:defRPr kumimoji="1" sz="3600" kern="1200" baseline="0">
          <a:solidFill>
            <a:schemeClr val="tx1"/>
          </a:solidFill>
          <a:latin typeface="Verdana" panose="020B0604030504040204" pitchFamily="34" charset="0"/>
          <a:ea typeface="メイリオ" panose="020B0604030504040204" pitchFamily="50" charset="-128"/>
          <a:cs typeface="+mj-cs"/>
        </a:defRPr>
      </a:lvl1pPr>
    </p:titleStyle>
    <p:bodyStyle>
      <a:lvl1pPr marL="342900" indent="-360000" algn="l" defTabSz="914400" rtl="0" eaLnBrk="1" latinLnBrk="0" hangingPunct="1">
        <a:spcBef>
          <a:spcPts val="1200"/>
        </a:spcBef>
        <a:buFont typeface="Wingdings" panose="05000000000000000000" pitchFamily="2" charset="2"/>
        <a:buChar char="l"/>
        <a:defRPr kumimoji="1" sz="3200" kern="1200" baseline="0">
          <a:solidFill>
            <a:schemeClr val="tx1"/>
          </a:solidFill>
          <a:latin typeface="Verdana" panose="020B0604030504040204" pitchFamily="34" charset="0"/>
          <a:ea typeface="メイリオ" panose="020B0604030504040204" pitchFamily="50" charset="-128"/>
          <a:cs typeface="+mn-cs"/>
        </a:defRPr>
      </a:lvl1pPr>
      <a:lvl2pPr marL="742950" indent="-360000" algn="l" defTabSz="914400" rtl="0" eaLnBrk="1" latinLnBrk="0" hangingPunct="1">
        <a:spcBef>
          <a:spcPts val="200"/>
        </a:spcBef>
        <a:buFont typeface="Wingdings" panose="05000000000000000000" pitchFamily="2" charset="2"/>
        <a:buChar char="n"/>
        <a:defRPr kumimoji="1" sz="2800" kern="1200" baseline="0">
          <a:solidFill>
            <a:schemeClr val="tx1"/>
          </a:solidFill>
          <a:latin typeface="Verdana" panose="020B0604030504040204" pitchFamily="34" charset="0"/>
          <a:ea typeface="メイリオ" panose="020B0604030504040204" pitchFamily="50" charset="-128"/>
          <a:cs typeface="+mn-cs"/>
        </a:defRPr>
      </a:lvl2pPr>
      <a:lvl3pPr marL="987425" indent="-361950"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3pPr>
      <a:lvl4pPr marL="1349375" indent="-452438"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4pPr>
      <a:lvl5pPr marL="1701800" indent="-442913"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utsurinokeisanya/pptx2mp4.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127.0.0.1:500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utsurinokeisanya/bemtemplate.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utsurinokeisanya/pptx2mp4.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oschwartz10612/poppler-windows/releas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B0351-B239-9EE8-8678-E4F3F7EF1783}"/>
              </a:ext>
            </a:extLst>
          </p:cNvPr>
          <p:cNvSpPr>
            <a:spLocks noGrp="1"/>
          </p:cNvSpPr>
          <p:nvPr>
            <p:ph type="title"/>
          </p:nvPr>
        </p:nvSpPr>
        <p:spPr/>
        <p:txBody>
          <a:bodyPr/>
          <a:lstStyle/>
          <a:p>
            <a:r>
              <a:rPr kumimoji="1" lang="en-US" altLang="ja-JP" dirty="0"/>
              <a:t>Web </a:t>
            </a:r>
            <a:r>
              <a:rPr kumimoji="1" lang="ja-JP" altLang="en-US" dirty="0"/>
              <a:t>アプリケーションとは</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9E399C9C-7BC8-1844-B40C-3D06321DEB92}"/>
              </a:ext>
            </a:extLst>
          </p:cNvPr>
          <p:cNvSpPr txBox="1"/>
          <p:nvPr/>
        </p:nvSpPr>
        <p:spPr>
          <a:xfrm>
            <a:off x="108407" y="3068960"/>
            <a:ext cx="9658413" cy="1200329"/>
          </a:xfrm>
          <a:prstGeom prst="rect">
            <a:avLst/>
          </a:prstGeom>
          <a:noFill/>
        </p:spPr>
        <p:txBody>
          <a:bodyPr wrap="none" rtlCol="0">
            <a:spAutoFit/>
          </a:bodyPr>
          <a:lstStyle/>
          <a:p>
            <a:pPr algn="l"/>
            <a:r>
              <a:rPr kumimoji="1" lang="ja-JP" altLang="en-US" sz="2400" b="1" dirty="0">
                <a:latin typeface="+mj-ea"/>
                <a:ea typeface="+mj-ea"/>
              </a:rPr>
              <a:t>目的</a:t>
            </a:r>
            <a:endParaRPr lang="en-US" altLang="ja-JP" sz="2400" b="1" dirty="0">
              <a:latin typeface="+mj-ea"/>
              <a:ea typeface="+mj-ea"/>
            </a:endParaRPr>
          </a:p>
          <a:p>
            <a:pPr algn="l"/>
            <a:r>
              <a:rPr kumimoji="1" lang="ja-JP" altLang="en-US" sz="2400" dirty="0">
                <a:latin typeface="+mj-ea"/>
                <a:ea typeface="+mj-ea"/>
              </a:rPr>
              <a:t>　</a:t>
            </a:r>
            <a:r>
              <a:rPr kumimoji="1" lang="en-US" altLang="ja-JP" sz="2400" dirty="0">
                <a:latin typeface="+mj-ea"/>
                <a:ea typeface="+mj-ea"/>
              </a:rPr>
              <a:t>python </a:t>
            </a:r>
            <a:r>
              <a:rPr lang="ja-JP" altLang="en-US" sz="2400" dirty="0">
                <a:latin typeface="+mj-ea"/>
                <a:ea typeface="+mj-ea"/>
              </a:rPr>
              <a:t>を用いたプログラムを</a:t>
            </a:r>
            <a:endParaRPr lang="en-US" altLang="ja-JP" sz="2400" dirty="0">
              <a:latin typeface="+mj-ea"/>
              <a:ea typeface="+mj-ea"/>
            </a:endParaRPr>
          </a:p>
          <a:p>
            <a:pPr algn="l"/>
            <a:r>
              <a:rPr lang="ja-JP" altLang="en-US" sz="2400" dirty="0">
                <a:latin typeface="+mj-ea"/>
                <a:ea typeface="+mj-ea"/>
              </a:rPr>
              <a:t>　ローカルで実行できる</a:t>
            </a:r>
            <a:r>
              <a:rPr lang="en-US" altLang="ja-JP" sz="2400" dirty="0">
                <a:latin typeface="+mj-ea"/>
                <a:ea typeface="+mj-ea"/>
              </a:rPr>
              <a:t>web</a:t>
            </a:r>
            <a:r>
              <a:rPr lang="ja-JP" altLang="en-US" sz="2400" dirty="0">
                <a:latin typeface="+mj-ea"/>
                <a:ea typeface="+mj-ea"/>
              </a:rPr>
              <a:t>アプリケーション </a:t>
            </a:r>
            <a:r>
              <a:rPr lang="en-US" altLang="ja-JP" sz="2400" dirty="0">
                <a:latin typeface="+mj-ea"/>
                <a:ea typeface="+mj-ea"/>
              </a:rPr>
              <a:t>(GUI</a:t>
            </a:r>
            <a:r>
              <a:rPr lang="ja-JP" altLang="en-US" sz="2400" dirty="0">
                <a:latin typeface="+mj-ea"/>
                <a:ea typeface="+mj-ea"/>
              </a:rPr>
              <a:t>ソフト</a:t>
            </a:r>
            <a:r>
              <a:rPr lang="en-US" altLang="ja-JP" sz="2400" dirty="0">
                <a:latin typeface="+mj-ea"/>
                <a:ea typeface="+mj-ea"/>
              </a:rPr>
              <a:t>) </a:t>
            </a:r>
            <a:r>
              <a:rPr lang="ja-JP" altLang="en-US" sz="2400" dirty="0">
                <a:latin typeface="+mj-ea"/>
                <a:ea typeface="+mj-ea"/>
              </a:rPr>
              <a:t>化する</a:t>
            </a:r>
            <a:r>
              <a:rPr lang="en-US" altLang="ja-JP" sz="2400" dirty="0">
                <a:latin typeface="+mj-ea"/>
                <a:ea typeface="+mj-ea"/>
              </a:rPr>
              <a:t>.</a:t>
            </a:r>
            <a:endParaRPr kumimoji="1" lang="ja-JP" altLang="en-US" sz="2400" dirty="0">
              <a:latin typeface="+mj-ea"/>
              <a:ea typeface="+mj-ea"/>
            </a:endParaRPr>
          </a:p>
        </p:txBody>
      </p:sp>
      <p:sp>
        <p:nvSpPr>
          <p:cNvPr id="4" name="テキスト ボックス 3">
            <a:extLst>
              <a:ext uri="{FF2B5EF4-FFF2-40B4-BE49-F238E27FC236}">
                <a16:creationId xmlns:a16="http://schemas.microsoft.com/office/drawing/2014/main" id="{535A37D3-1D07-AA34-C21A-862D8113A044}"/>
              </a:ext>
            </a:extLst>
          </p:cNvPr>
          <p:cNvSpPr txBox="1"/>
          <p:nvPr/>
        </p:nvSpPr>
        <p:spPr>
          <a:xfrm>
            <a:off x="108407" y="1052736"/>
            <a:ext cx="12199173" cy="1569660"/>
          </a:xfrm>
          <a:prstGeom prst="rect">
            <a:avLst/>
          </a:prstGeom>
          <a:noFill/>
        </p:spPr>
        <p:txBody>
          <a:bodyPr wrap="none" rtlCol="0">
            <a:spAutoFit/>
          </a:bodyPr>
          <a:lstStyle/>
          <a:p>
            <a:pPr algn="l"/>
            <a:r>
              <a:rPr kumimoji="1" lang="en-US" altLang="ja-JP" sz="2400" b="1" dirty="0">
                <a:latin typeface="+mj-ea"/>
                <a:ea typeface="+mj-ea"/>
              </a:rPr>
              <a:t>Web </a:t>
            </a:r>
            <a:r>
              <a:rPr kumimoji="1" lang="ja-JP" altLang="en-US" sz="2400" b="1" dirty="0">
                <a:latin typeface="+mj-ea"/>
                <a:ea typeface="+mj-ea"/>
              </a:rPr>
              <a:t>アプリケーション</a:t>
            </a:r>
            <a:endParaRPr kumimoji="1" lang="en-US" altLang="ja-JP" sz="2400" b="1" dirty="0">
              <a:latin typeface="+mj-ea"/>
              <a:ea typeface="+mj-ea"/>
            </a:endParaRPr>
          </a:p>
          <a:p>
            <a:pPr algn="l"/>
            <a:r>
              <a:rPr lang="ja-JP" altLang="en-US" sz="2400" dirty="0">
                <a:latin typeface="+mj-ea"/>
                <a:ea typeface="+mj-ea"/>
              </a:rPr>
              <a:t>　ブラウザで実行できるソフト</a:t>
            </a:r>
            <a:r>
              <a:rPr lang="en-US" altLang="ja-JP" sz="2400" dirty="0">
                <a:latin typeface="+mj-ea"/>
                <a:ea typeface="+mj-ea"/>
              </a:rPr>
              <a:t>. </a:t>
            </a:r>
          </a:p>
          <a:p>
            <a:pPr algn="l"/>
            <a:r>
              <a:rPr lang="ja-JP" altLang="en-US" sz="2400" dirty="0">
                <a:latin typeface="+mj-ea"/>
                <a:ea typeface="+mj-ea"/>
              </a:rPr>
              <a:t>　ブラウザで実行するからといって</a:t>
            </a:r>
            <a:r>
              <a:rPr lang="en-US" altLang="ja-JP" sz="2400" dirty="0">
                <a:latin typeface="+mj-ea"/>
                <a:ea typeface="+mj-ea"/>
              </a:rPr>
              <a:t>, </a:t>
            </a:r>
            <a:r>
              <a:rPr lang="ja-JP" altLang="en-US" sz="2400" dirty="0">
                <a:latin typeface="+mj-ea"/>
                <a:ea typeface="+mj-ea"/>
              </a:rPr>
              <a:t>インターネットにアップロードするわけではない</a:t>
            </a:r>
            <a:r>
              <a:rPr lang="en-US" altLang="ja-JP" sz="2400" dirty="0">
                <a:latin typeface="+mj-ea"/>
                <a:ea typeface="+mj-ea"/>
              </a:rPr>
              <a:t>.</a:t>
            </a:r>
          </a:p>
          <a:p>
            <a:pPr algn="l"/>
            <a:r>
              <a:rPr lang="ja-JP" altLang="en-US" sz="2400" dirty="0">
                <a:latin typeface="+mj-ea"/>
                <a:ea typeface="+mj-ea"/>
              </a:rPr>
              <a:t>　ローカルでも実行できる</a:t>
            </a:r>
            <a:r>
              <a:rPr lang="en-US" altLang="ja-JP" sz="2400" dirty="0">
                <a:latin typeface="+mj-ea"/>
                <a:ea typeface="+mj-ea"/>
              </a:rPr>
              <a:t>.</a:t>
            </a:r>
          </a:p>
        </p:txBody>
      </p:sp>
    </p:spTree>
    <p:extLst>
      <p:ext uri="{BB962C8B-B14F-4D97-AF65-F5344CB8AC3E}">
        <p14:creationId xmlns:p14="http://schemas.microsoft.com/office/powerpoint/2010/main" val="20469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0CBFC-037B-5363-D0F7-CD4B51CB2619}"/>
              </a:ext>
            </a:extLst>
          </p:cNvPr>
          <p:cNvSpPr>
            <a:spLocks noGrp="1"/>
          </p:cNvSpPr>
          <p:nvPr>
            <p:ph type="title"/>
          </p:nvPr>
        </p:nvSpPr>
        <p:spPr/>
        <p:txBody>
          <a:bodyPr/>
          <a:lstStyle/>
          <a:p>
            <a:r>
              <a:rPr kumimoji="1" lang="en-US" altLang="ja-JP" dirty="0"/>
              <a:t>Python</a:t>
            </a:r>
            <a:r>
              <a:rPr kumimoji="1" lang="ja-JP" altLang="en-US" dirty="0"/>
              <a:t>での</a:t>
            </a:r>
            <a:r>
              <a:rPr kumimoji="1" lang="en-US" altLang="ja-JP" dirty="0"/>
              <a:t>Web</a:t>
            </a:r>
            <a:r>
              <a:rPr kumimoji="1" lang="ja-JP" altLang="en-US" dirty="0"/>
              <a:t>アプリケーションの実行</a:t>
            </a:r>
          </a:p>
        </p:txBody>
      </p:sp>
      <p:sp>
        <p:nvSpPr>
          <p:cNvPr id="3" name="テキスト ボックス 2">
            <a:extLst>
              <a:ext uri="{FF2B5EF4-FFF2-40B4-BE49-F238E27FC236}">
                <a16:creationId xmlns:a16="http://schemas.microsoft.com/office/drawing/2014/main" id="{F9858472-D0B2-847F-A59F-5369BAD2AEBE}"/>
              </a:ext>
            </a:extLst>
          </p:cNvPr>
          <p:cNvSpPr txBox="1"/>
          <p:nvPr/>
        </p:nvSpPr>
        <p:spPr>
          <a:xfrm>
            <a:off x="-24680" y="1196752"/>
            <a:ext cx="12152686" cy="5262979"/>
          </a:xfrm>
          <a:prstGeom prst="rect">
            <a:avLst/>
          </a:prstGeom>
          <a:noFill/>
        </p:spPr>
        <p:txBody>
          <a:bodyPr wrap="none" rtlCol="0">
            <a:spAutoFit/>
          </a:bodyPr>
          <a:lstStyle/>
          <a:p>
            <a:pPr marL="457200" indent="-457200" algn="l">
              <a:buAutoNum type="arabicPeriod"/>
            </a:pPr>
            <a:r>
              <a:rPr kumimoji="1" lang="ja-JP" altLang="en-US" sz="2400" dirty="0">
                <a:latin typeface="+mj-ea"/>
                <a:ea typeface="+mj-ea"/>
              </a:rPr>
              <a:t>拙作プログラムを </a:t>
            </a:r>
            <a:r>
              <a:rPr kumimoji="1" lang="en-US" altLang="ja-JP" sz="2400" dirty="0">
                <a:latin typeface="+mj-ea"/>
                <a:ea typeface="+mj-ea"/>
              </a:rPr>
              <a:t>GitHub </a:t>
            </a:r>
            <a:r>
              <a:rPr kumimoji="1" lang="ja-JP" altLang="en-US" sz="2400" dirty="0">
                <a:latin typeface="+mj-ea"/>
                <a:ea typeface="+mj-ea"/>
              </a:rPr>
              <a:t>からダウンロード</a:t>
            </a:r>
            <a:r>
              <a:rPr lang="en-US" altLang="ja-JP" sz="2400" dirty="0">
                <a:latin typeface="+mj-ea"/>
                <a:ea typeface="+mj-ea"/>
              </a:rPr>
              <a:t>zip</a:t>
            </a:r>
            <a:r>
              <a:rPr lang="ja-JP" altLang="en-US" sz="2400" dirty="0">
                <a:latin typeface="+mj-ea"/>
                <a:ea typeface="+mj-ea"/>
              </a:rPr>
              <a:t>解凍後</a:t>
            </a:r>
            <a:r>
              <a:rPr lang="en-US" altLang="ja-JP" sz="2400" dirty="0">
                <a:latin typeface="+mj-ea"/>
                <a:ea typeface="+mj-ea"/>
              </a:rPr>
              <a:t>, pptx2mp4 </a:t>
            </a:r>
            <a:r>
              <a:rPr lang="ja-JP" altLang="en-US" sz="2400" dirty="0">
                <a:latin typeface="+mj-ea"/>
                <a:ea typeface="+mj-ea"/>
              </a:rPr>
              <a:t>フォルダに移動</a:t>
            </a:r>
            <a:r>
              <a:rPr lang="en-US" altLang="ja-JP" sz="2400" dirty="0">
                <a:latin typeface="+mj-ea"/>
                <a:ea typeface="+mj-ea"/>
              </a:rPr>
              <a:t>.</a:t>
            </a:r>
          </a:p>
          <a:p>
            <a:pPr algn="l"/>
            <a:r>
              <a:rPr kumimoji="1" lang="ja-JP" altLang="en-US" sz="2400" dirty="0">
                <a:latin typeface="+mj-ea"/>
                <a:ea typeface="+mj-ea"/>
              </a:rPr>
              <a:t>　　</a:t>
            </a:r>
            <a:r>
              <a:rPr kumimoji="1" lang="en-US" altLang="ja-JP" sz="2400" dirty="0">
                <a:solidFill>
                  <a:schemeClr val="accent2"/>
                </a:solidFill>
                <a:latin typeface="+mj-ea"/>
                <a:ea typeface="+mj-ea"/>
                <a:hlinkClick r:id="rId3">
                  <a:extLst>
                    <a:ext uri="{A12FA001-AC4F-418D-AE19-62706E023703}">
                      <ahyp:hlinkClr xmlns:ahyp="http://schemas.microsoft.com/office/drawing/2018/hyperlinkcolor" val="tx"/>
                    </a:ext>
                  </a:extLst>
                </a:hlinkClick>
              </a:rPr>
              <a:t>https://github.com/butsurinokeisanya/pptx2mp4.git</a:t>
            </a:r>
            <a:endParaRPr kumimoji="1" lang="en-US" altLang="ja-JP" sz="2400" dirty="0">
              <a:solidFill>
                <a:schemeClr val="accent2"/>
              </a:solidFill>
              <a:latin typeface="+mj-ea"/>
              <a:ea typeface="+mj-ea"/>
            </a:endParaRPr>
          </a:p>
          <a:p>
            <a:pPr algn="l"/>
            <a:endParaRPr lang="en-US" altLang="ja-JP" sz="2400" dirty="0">
              <a:solidFill>
                <a:schemeClr val="accent2"/>
              </a:solidFill>
              <a:latin typeface="+mj-ea"/>
              <a:ea typeface="+mj-ea"/>
            </a:endParaRPr>
          </a:p>
          <a:p>
            <a:r>
              <a:rPr lang="en-US" altLang="ja-JP" sz="2400" dirty="0">
                <a:latin typeface="+mj-ea"/>
                <a:ea typeface="+mj-ea"/>
              </a:rPr>
              <a:t>2. Git </a:t>
            </a:r>
            <a:r>
              <a:rPr lang="ja-JP" altLang="en-US" sz="2400" dirty="0">
                <a:latin typeface="+mj-ea"/>
                <a:ea typeface="+mj-ea"/>
              </a:rPr>
              <a:t>がインストールされていれば</a:t>
            </a:r>
            <a:r>
              <a:rPr lang="en-US" altLang="ja-JP" sz="2400" dirty="0">
                <a:latin typeface="+mj-ea"/>
                <a:ea typeface="+mj-ea"/>
              </a:rPr>
              <a:t>,</a:t>
            </a:r>
            <a:r>
              <a:rPr lang="ja-JP" altLang="en-US" sz="2400" dirty="0">
                <a:latin typeface="+mj-ea"/>
                <a:ea typeface="+mj-ea"/>
              </a:rPr>
              <a:t> 次のコマンドを実行してもよい</a:t>
            </a:r>
            <a:r>
              <a:rPr lang="en-US" altLang="ja-JP" sz="2400" dirty="0">
                <a:latin typeface="+mj-ea"/>
                <a:ea typeface="+mj-ea"/>
              </a:rPr>
              <a:t>.</a:t>
            </a:r>
            <a:endParaRPr lang="en-US" altLang="ja-JP" sz="2400" dirty="0">
              <a:solidFill>
                <a:schemeClr val="accent2"/>
              </a:solidFill>
              <a:latin typeface="+mj-ea"/>
              <a:ea typeface="+mj-ea"/>
            </a:endParaRPr>
          </a:p>
          <a:p>
            <a:pPr algn="l"/>
            <a:r>
              <a:rPr lang="ja-JP" altLang="en-US" sz="2400" dirty="0">
                <a:latin typeface="+mj-ea"/>
                <a:ea typeface="+mj-ea"/>
              </a:rPr>
              <a:t>　　</a:t>
            </a:r>
            <a:r>
              <a:rPr lang="en-US" altLang="ja-JP" sz="2400" dirty="0">
                <a:latin typeface="+mj-ea"/>
                <a:ea typeface="+mj-ea"/>
              </a:rPr>
              <a:t>$ </a:t>
            </a:r>
            <a:r>
              <a:rPr kumimoji="1" lang="en-US" altLang="ja-JP" sz="2400" dirty="0">
                <a:latin typeface="+mj-ea"/>
                <a:ea typeface="+mj-ea"/>
              </a:rPr>
              <a:t>git clone https://github.com/butsurinokeisanya/pptx2mp4.git</a:t>
            </a:r>
          </a:p>
          <a:p>
            <a:pPr algn="l"/>
            <a:endParaRPr lang="en-US" altLang="ja-JP" sz="2400" dirty="0">
              <a:solidFill>
                <a:schemeClr val="accent2"/>
              </a:solidFill>
              <a:latin typeface="+mj-ea"/>
              <a:ea typeface="+mj-ea"/>
            </a:endParaRPr>
          </a:p>
          <a:p>
            <a:pPr algn="l"/>
            <a:r>
              <a:rPr kumimoji="1" lang="en-US" altLang="ja-JP" sz="2400" dirty="0">
                <a:latin typeface="+mj-ea"/>
                <a:ea typeface="+mj-ea"/>
              </a:rPr>
              <a:t>3. pptx2mp4 </a:t>
            </a:r>
            <a:r>
              <a:rPr kumimoji="1" lang="ja-JP" altLang="en-US" sz="2400" dirty="0">
                <a:latin typeface="+mj-ea"/>
                <a:ea typeface="+mj-ea"/>
              </a:rPr>
              <a:t>フォルダで次のコマンドを実行する</a:t>
            </a:r>
            <a:r>
              <a:rPr kumimoji="1" lang="en-US" altLang="ja-JP" sz="2400" dirty="0">
                <a:latin typeface="+mj-ea"/>
                <a:ea typeface="+mj-ea"/>
              </a:rPr>
              <a:t>.</a:t>
            </a:r>
          </a:p>
          <a:p>
            <a:pPr algn="l"/>
            <a:r>
              <a:rPr kumimoji="1" lang="ja-JP" altLang="en-US" sz="2400" dirty="0">
                <a:latin typeface="+mj-ea"/>
                <a:ea typeface="+mj-ea"/>
              </a:rPr>
              <a:t>　　</a:t>
            </a:r>
            <a:r>
              <a:rPr kumimoji="1" lang="en-US" altLang="ja-JP" sz="2400" dirty="0">
                <a:latin typeface="+mj-ea"/>
                <a:ea typeface="+mj-ea"/>
              </a:rPr>
              <a:t>$ pip install -r requirements.txt</a:t>
            </a:r>
          </a:p>
          <a:p>
            <a:pPr algn="l"/>
            <a:r>
              <a:rPr kumimoji="1" lang="ja-JP" altLang="en-US" sz="2400" dirty="0">
                <a:latin typeface="+mj-ea"/>
                <a:ea typeface="+mj-ea"/>
              </a:rPr>
              <a:t>　　</a:t>
            </a:r>
            <a:r>
              <a:rPr kumimoji="1" lang="en-US" altLang="ja-JP" sz="2400" dirty="0">
                <a:latin typeface="+mj-ea"/>
                <a:ea typeface="+mj-ea"/>
              </a:rPr>
              <a:t>$ </a:t>
            </a:r>
            <a:r>
              <a:rPr kumimoji="1" lang="en-US" altLang="ja-JP" sz="2400" dirty="0" err="1">
                <a:latin typeface="+mj-ea"/>
                <a:ea typeface="+mj-ea"/>
              </a:rPr>
              <a:t>py</a:t>
            </a:r>
            <a:r>
              <a:rPr kumimoji="1" lang="en-US" altLang="ja-JP" sz="2400" dirty="0">
                <a:latin typeface="+mj-ea"/>
                <a:ea typeface="+mj-ea"/>
              </a:rPr>
              <a:t> app.py</a:t>
            </a:r>
          </a:p>
          <a:p>
            <a:pPr algn="l"/>
            <a:endParaRPr lang="en-US" altLang="ja-JP" sz="2400" dirty="0">
              <a:latin typeface="+mj-ea"/>
              <a:ea typeface="+mj-ea"/>
            </a:endParaRPr>
          </a:p>
          <a:p>
            <a:pPr algn="l"/>
            <a:r>
              <a:rPr kumimoji="1" lang="en-US" altLang="ja-JP" sz="2400" dirty="0">
                <a:latin typeface="+mj-ea"/>
                <a:ea typeface="+mj-ea"/>
              </a:rPr>
              <a:t>4. </a:t>
            </a:r>
            <a:r>
              <a:rPr kumimoji="1" lang="ja-JP" altLang="en-US" sz="2400" dirty="0">
                <a:latin typeface="+mj-ea"/>
                <a:ea typeface="+mj-ea"/>
              </a:rPr>
              <a:t>ブラウザで次のリンクにアクセスする</a:t>
            </a:r>
            <a:r>
              <a:rPr kumimoji="1" lang="en-US" altLang="ja-JP" sz="2400" dirty="0">
                <a:latin typeface="+mj-ea"/>
                <a:ea typeface="+mj-ea"/>
              </a:rPr>
              <a:t>.</a:t>
            </a:r>
          </a:p>
          <a:p>
            <a:pPr algn="l"/>
            <a:r>
              <a:rPr kumimoji="1" lang="ja-JP" altLang="en-US" sz="2400" dirty="0">
                <a:latin typeface="+mj-ea"/>
                <a:ea typeface="+mj-ea"/>
              </a:rPr>
              <a:t>　　</a:t>
            </a:r>
            <a:r>
              <a:rPr kumimoji="1" lang="en-US" altLang="ja-JP" sz="2400" dirty="0">
                <a:solidFill>
                  <a:schemeClr val="accent2"/>
                </a:solidFill>
                <a:latin typeface="+mj-ea"/>
                <a:ea typeface="+mj-ea"/>
                <a:hlinkClick r:id="rId4">
                  <a:extLst>
                    <a:ext uri="{A12FA001-AC4F-418D-AE19-62706E023703}">
                      <ahyp:hlinkClr xmlns:ahyp="http://schemas.microsoft.com/office/drawing/2018/hyperlinkcolor" val="tx"/>
                    </a:ext>
                  </a:extLst>
                </a:hlinkClick>
              </a:rPr>
              <a:t>http://127.0.0.1:5000/</a:t>
            </a:r>
            <a:endParaRPr kumimoji="1" lang="en-US" altLang="ja-JP" sz="2400" dirty="0">
              <a:solidFill>
                <a:schemeClr val="accent2"/>
              </a:solidFill>
              <a:latin typeface="+mj-ea"/>
              <a:ea typeface="+mj-ea"/>
            </a:endParaRPr>
          </a:p>
          <a:p>
            <a:pPr algn="l"/>
            <a:endParaRPr lang="en-US" altLang="ja-JP" sz="2400" dirty="0">
              <a:latin typeface="+mj-ea"/>
              <a:ea typeface="+mj-ea"/>
            </a:endParaRPr>
          </a:p>
          <a:p>
            <a:pPr algn="l"/>
            <a:endParaRPr kumimoji="1" lang="en-US" altLang="ja-JP" sz="2400" dirty="0">
              <a:latin typeface="+mj-ea"/>
              <a:ea typeface="+mj-ea"/>
            </a:endParaRPr>
          </a:p>
        </p:txBody>
      </p:sp>
    </p:spTree>
    <p:extLst>
      <p:ext uri="{BB962C8B-B14F-4D97-AF65-F5344CB8AC3E}">
        <p14:creationId xmlns:p14="http://schemas.microsoft.com/office/powerpoint/2010/main" val="161384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4A18B884-4316-A0F6-3EF4-97CF678B8E74}"/>
              </a:ext>
            </a:extLst>
          </p:cNvPr>
          <p:cNvPicPr>
            <a:picLocks noChangeAspect="1"/>
          </p:cNvPicPr>
          <p:nvPr/>
        </p:nvPicPr>
        <p:blipFill>
          <a:blip r:embed="rId3"/>
          <a:stretch>
            <a:fillRect/>
          </a:stretch>
        </p:blipFill>
        <p:spPr>
          <a:xfrm>
            <a:off x="695400" y="942170"/>
            <a:ext cx="10488488" cy="5405708"/>
          </a:xfrm>
          <a:prstGeom prst="rect">
            <a:avLst/>
          </a:prstGeom>
        </p:spPr>
      </p:pic>
      <p:sp>
        <p:nvSpPr>
          <p:cNvPr id="2" name="タイトル 1">
            <a:extLst>
              <a:ext uri="{FF2B5EF4-FFF2-40B4-BE49-F238E27FC236}">
                <a16:creationId xmlns:a16="http://schemas.microsoft.com/office/drawing/2014/main" id="{AF5B41B7-6123-4C68-B16A-F368A3CCEC72}"/>
              </a:ext>
            </a:extLst>
          </p:cNvPr>
          <p:cNvSpPr>
            <a:spLocks noGrp="1"/>
          </p:cNvSpPr>
          <p:nvPr>
            <p:ph type="title"/>
          </p:nvPr>
        </p:nvSpPr>
        <p:spPr/>
        <p:txBody>
          <a:bodyPr/>
          <a:lstStyle/>
          <a:p>
            <a:r>
              <a:rPr kumimoji="1" lang="ja-JP" altLang="en-US" dirty="0"/>
              <a:t>トップページ</a:t>
            </a:r>
          </a:p>
        </p:txBody>
      </p:sp>
      <p:sp>
        <p:nvSpPr>
          <p:cNvPr id="4" name="テキスト ボックス 3">
            <a:extLst>
              <a:ext uri="{FF2B5EF4-FFF2-40B4-BE49-F238E27FC236}">
                <a16:creationId xmlns:a16="http://schemas.microsoft.com/office/drawing/2014/main" id="{70481BE5-CDD3-621F-13D7-D79350AB45BA}"/>
              </a:ext>
            </a:extLst>
          </p:cNvPr>
          <p:cNvSpPr txBox="1"/>
          <p:nvPr/>
        </p:nvSpPr>
        <p:spPr>
          <a:xfrm>
            <a:off x="335360" y="3645024"/>
            <a:ext cx="11881320" cy="2800767"/>
          </a:xfrm>
          <a:prstGeom prst="rect">
            <a:avLst/>
          </a:prstGeom>
          <a:solidFill>
            <a:schemeClr val="accent2">
              <a:lumMod val="20000"/>
              <a:lumOff val="80000"/>
            </a:schemeClr>
          </a:solidFill>
        </p:spPr>
        <p:txBody>
          <a:bodyPr wrap="square">
            <a:spAutoFit/>
          </a:bodyPr>
          <a:lstStyle/>
          <a:p>
            <a:r>
              <a:rPr lang="en-US" altLang="ja-JP" sz="2200" b="1" dirty="0"/>
              <a:t>pdf2png:</a:t>
            </a:r>
            <a:r>
              <a:rPr lang="en-US" altLang="ja-JP" sz="2200" dirty="0"/>
              <a:t> pdf</a:t>
            </a:r>
            <a:r>
              <a:rPr lang="ja-JP" altLang="en-US" sz="2200" dirty="0"/>
              <a:t>スライド</a:t>
            </a:r>
            <a:r>
              <a:rPr lang="en-US" altLang="ja-JP" sz="2200" dirty="0"/>
              <a:t>1</a:t>
            </a:r>
            <a:r>
              <a:rPr lang="ja-JP" altLang="en-US" sz="2200" dirty="0"/>
              <a:t>枚目を </a:t>
            </a:r>
            <a:r>
              <a:rPr lang="en-US" altLang="ja-JP" sz="2200" dirty="0"/>
              <a:t>YouTube </a:t>
            </a:r>
            <a:r>
              <a:rPr lang="ja-JP" altLang="en-US" sz="2200" dirty="0"/>
              <a:t>用サムネイルにする</a:t>
            </a:r>
            <a:r>
              <a:rPr lang="en-US" altLang="ja-JP" sz="2200" dirty="0"/>
              <a:t>.</a:t>
            </a:r>
          </a:p>
          <a:p>
            <a:r>
              <a:rPr lang="en-US" altLang="ja-JP" sz="2200" b="1" dirty="0"/>
              <a:t>txt2wav:</a:t>
            </a:r>
            <a:r>
              <a:rPr lang="en-US" altLang="ja-JP" sz="2200" dirty="0"/>
              <a:t> (pyttsx3): </a:t>
            </a:r>
            <a:r>
              <a:rPr lang="ja-JP" altLang="en-US" sz="2200" dirty="0"/>
              <a:t>テキストファイルを音声ファイルにする</a:t>
            </a:r>
            <a:r>
              <a:rPr lang="en-US" altLang="ja-JP" sz="2200" dirty="0"/>
              <a:t>.</a:t>
            </a:r>
          </a:p>
          <a:p>
            <a:r>
              <a:rPr lang="en-US" altLang="ja-JP" sz="2200" b="1" dirty="0"/>
              <a:t>txt2wav:</a:t>
            </a:r>
            <a:r>
              <a:rPr lang="en-US" altLang="ja-JP" sz="2200" dirty="0"/>
              <a:t> (</a:t>
            </a:r>
            <a:r>
              <a:rPr lang="en-US" altLang="ja-JP" sz="2200" dirty="0" err="1"/>
              <a:t>voicepeak</a:t>
            </a:r>
            <a:r>
              <a:rPr lang="en-US" altLang="ja-JP" sz="2200" dirty="0"/>
              <a:t>): </a:t>
            </a:r>
            <a:r>
              <a:rPr lang="ja-JP" altLang="en-US" sz="2200" dirty="0"/>
              <a:t>テキストファイルを音声ファイルにする </a:t>
            </a:r>
            <a:r>
              <a:rPr lang="en-US" altLang="ja-JP" sz="2200" dirty="0"/>
              <a:t>(</a:t>
            </a:r>
            <a:r>
              <a:rPr lang="en-US" altLang="ja-JP" sz="2200" dirty="0" err="1"/>
              <a:t>voicepeak</a:t>
            </a:r>
            <a:r>
              <a:rPr lang="en-US" altLang="ja-JP" sz="2200" dirty="0"/>
              <a:t> </a:t>
            </a:r>
            <a:r>
              <a:rPr lang="ja-JP" altLang="en-US" sz="2200" dirty="0"/>
              <a:t>使用</a:t>
            </a:r>
            <a:r>
              <a:rPr lang="en-US" altLang="ja-JP" sz="2200" dirty="0"/>
              <a:t>).</a:t>
            </a:r>
          </a:p>
          <a:p>
            <a:r>
              <a:rPr lang="en-US" altLang="ja-JP" sz="2200" b="1" dirty="0"/>
              <a:t>pptx2mp4:</a:t>
            </a:r>
            <a:r>
              <a:rPr lang="en-US" altLang="ja-JP" sz="2200" dirty="0"/>
              <a:t> (pyttsx3): </a:t>
            </a:r>
            <a:r>
              <a:rPr lang="ja-JP" altLang="en-US" sz="2200" dirty="0"/>
              <a:t>パワーポイントファイルから動画を作成する</a:t>
            </a:r>
            <a:r>
              <a:rPr lang="en-US" altLang="ja-JP" sz="2200" dirty="0"/>
              <a:t>.</a:t>
            </a:r>
          </a:p>
          <a:p>
            <a:r>
              <a:rPr lang="en-US" altLang="ja-JP" sz="2200" b="1" dirty="0"/>
              <a:t>pptx2mp4:</a:t>
            </a:r>
            <a:r>
              <a:rPr lang="en-US" altLang="ja-JP" sz="2200" dirty="0"/>
              <a:t> (</a:t>
            </a:r>
            <a:r>
              <a:rPr lang="en-US" altLang="ja-JP" sz="2200" dirty="0" err="1"/>
              <a:t>voicepeak</a:t>
            </a:r>
            <a:r>
              <a:rPr lang="en-US" altLang="ja-JP" sz="2200" dirty="0"/>
              <a:t>): </a:t>
            </a:r>
            <a:r>
              <a:rPr lang="ja-JP" altLang="en-US" sz="2200" dirty="0"/>
              <a:t>パワーポイントファイルから動画を作成する </a:t>
            </a:r>
            <a:r>
              <a:rPr lang="en-US" altLang="ja-JP" sz="2200" dirty="0"/>
              <a:t>(</a:t>
            </a:r>
            <a:r>
              <a:rPr lang="en-US" altLang="ja-JP" sz="2200" dirty="0" err="1"/>
              <a:t>voicepeak</a:t>
            </a:r>
            <a:r>
              <a:rPr lang="en-US" altLang="ja-JP" sz="2200" dirty="0"/>
              <a:t> </a:t>
            </a:r>
            <a:r>
              <a:rPr lang="ja-JP" altLang="en-US" sz="2200" dirty="0"/>
              <a:t>使用</a:t>
            </a:r>
            <a:r>
              <a:rPr lang="en-US" altLang="ja-JP" sz="2200" dirty="0"/>
              <a:t>).</a:t>
            </a:r>
          </a:p>
          <a:p>
            <a:r>
              <a:rPr lang="en-US" altLang="ja-JP" sz="2200" b="1" dirty="0"/>
              <a:t>marge_mp4: </a:t>
            </a:r>
            <a:r>
              <a:rPr lang="ja-JP" altLang="en-US" sz="2200" dirty="0"/>
              <a:t>複数の </a:t>
            </a:r>
            <a:r>
              <a:rPr lang="en-US" altLang="ja-JP" sz="2200" dirty="0"/>
              <a:t>mp4 </a:t>
            </a:r>
            <a:r>
              <a:rPr lang="ja-JP" altLang="en-US" sz="2200" dirty="0"/>
              <a:t>ファイルをファイル名辞書順に結合する</a:t>
            </a:r>
            <a:r>
              <a:rPr lang="en-US" altLang="ja-JP" sz="2200" dirty="0"/>
              <a:t>.</a:t>
            </a:r>
          </a:p>
          <a:p>
            <a:r>
              <a:rPr lang="en-US" altLang="ja-JP" sz="2200" b="1" dirty="0"/>
              <a:t>tex2mp4 (pyttsx3): </a:t>
            </a:r>
            <a:r>
              <a:rPr lang="en-US" altLang="ja-JP" sz="2200" dirty="0" err="1"/>
              <a:t>TeX</a:t>
            </a:r>
            <a:r>
              <a:rPr lang="ja-JP" altLang="en-US" sz="2200" dirty="0"/>
              <a:t>ファイルから動画を作成する</a:t>
            </a:r>
            <a:r>
              <a:rPr lang="en-US" altLang="ja-JP" sz="2200" dirty="0"/>
              <a:t>.</a:t>
            </a:r>
          </a:p>
          <a:p>
            <a:r>
              <a:rPr lang="en-US" altLang="ja-JP" sz="2200" b="1" dirty="0"/>
              <a:t>tex2mp4 (</a:t>
            </a:r>
            <a:r>
              <a:rPr lang="en-US" altLang="ja-JP" sz="2200" b="1" dirty="0" err="1"/>
              <a:t>voicepeak</a:t>
            </a:r>
            <a:r>
              <a:rPr lang="en-US" altLang="ja-JP" sz="2200" b="1" dirty="0"/>
              <a:t>): </a:t>
            </a:r>
            <a:r>
              <a:rPr lang="en-US" altLang="ja-JP" sz="2200" dirty="0" err="1"/>
              <a:t>TeX</a:t>
            </a:r>
            <a:r>
              <a:rPr lang="en-US" altLang="ja-JP" sz="2200" dirty="0"/>
              <a:t> </a:t>
            </a:r>
            <a:r>
              <a:rPr lang="ja-JP" altLang="en-US" sz="2200" dirty="0"/>
              <a:t>ファイルから動画を作成する</a:t>
            </a:r>
            <a:r>
              <a:rPr lang="en-US" altLang="ja-JP" sz="2200" dirty="0"/>
              <a:t> (</a:t>
            </a:r>
            <a:r>
              <a:rPr lang="en-US" altLang="ja-JP" sz="2200" dirty="0" err="1"/>
              <a:t>voicepeak</a:t>
            </a:r>
            <a:r>
              <a:rPr lang="en-US" altLang="ja-JP" sz="2200" dirty="0"/>
              <a:t> </a:t>
            </a:r>
            <a:r>
              <a:rPr lang="ja-JP" altLang="en-US" sz="2200" dirty="0"/>
              <a:t>使用</a:t>
            </a:r>
            <a:r>
              <a:rPr lang="en-US" altLang="ja-JP" sz="2200" dirty="0"/>
              <a:t>)</a:t>
            </a:r>
            <a:endParaRPr lang="ja-JP" altLang="en-US" sz="2200" dirty="0"/>
          </a:p>
        </p:txBody>
      </p:sp>
    </p:spTree>
    <p:extLst>
      <p:ext uri="{BB962C8B-B14F-4D97-AF65-F5344CB8AC3E}">
        <p14:creationId xmlns:p14="http://schemas.microsoft.com/office/powerpoint/2010/main" val="205638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FFBAA-626F-BAA5-D2F6-5A327742FFCB}"/>
              </a:ext>
            </a:extLst>
          </p:cNvPr>
          <p:cNvSpPr>
            <a:spLocks noGrp="1"/>
          </p:cNvSpPr>
          <p:nvPr>
            <p:ph type="title"/>
          </p:nvPr>
        </p:nvSpPr>
        <p:spPr/>
        <p:txBody>
          <a:bodyPr/>
          <a:lstStyle/>
          <a:p>
            <a:r>
              <a:rPr kumimoji="1" lang="en-US" altLang="ja-JP" dirty="0"/>
              <a:t>Beamer </a:t>
            </a:r>
            <a:r>
              <a:rPr kumimoji="1" lang="ja-JP" altLang="en-US" dirty="0"/>
              <a:t>のコンパイル</a:t>
            </a:r>
          </a:p>
        </p:txBody>
      </p:sp>
      <p:sp>
        <p:nvSpPr>
          <p:cNvPr id="3" name="テキスト ボックス 2">
            <a:extLst>
              <a:ext uri="{FF2B5EF4-FFF2-40B4-BE49-F238E27FC236}">
                <a16:creationId xmlns:a16="http://schemas.microsoft.com/office/drawing/2014/main" id="{5A631A4D-680C-86EA-DAD7-2E7DA62E5F07}"/>
              </a:ext>
            </a:extLst>
          </p:cNvPr>
          <p:cNvSpPr txBox="1"/>
          <p:nvPr/>
        </p:nvSpPr>
        <p:spPr>
          <a:xfrm>
            <a:off x="-24680" y="1196752"/>
            <a:ext cx="11272638" cy="4524315"/>
          </a:xfrm>
          <a:prstGeom prst="rect">
            <a:avLst/>
          </a:prstGeom>
          <a:noFill/>
        </p:spPr>
        <p:txBody>
          <a:bodyPr wrap="none" rtlCol="0">
            <a:spAutoFit/>
          </a:bodyPr>
          <a:lstStyle/>
          <a:p>
            <a:pPr marL="457200" indent="-457200" algn="l">
              <a:buAutoNum type="arabicPeriod"/>
            </a:pPr>
            <a:r>
              <a:rPr kumimoji="1" lang="ja-JP" altLang="en-US" sz="2400" dirty="0">
                <a:latin typeface="+mj-ea"/>
                <a:ea typeface="+mj-ea"/>
              </a:rPr>
              <a:t>拙作 </a:t>
            </a:r>
            <a:r>
              <a:rPr lang="en-US" altLang="ja-JP" sz="2400" dirty="0">
                <a:latin typeface="+mj-ea"/>
                <a:ea typeface="+mj-ea"/>
              </a:rPr>
              <a:t>Beamer </a:t>
            </a:r>
            <a:r>
              <a:rPr lang="ja-JP" altLang="en-US" sz="2400" dirty="0">
                <a:latin typeface="+mj-ea"/>
                <a:ea typeface="+mj-ea"/>
              </a:rPr>
              <a:t>テンプレートファイル</a:t>
            </a:r>
            <a:r>
              <a:rPr kumimoji="1" lang="ja-JP" altLang="en-US" sz="2400" dirty="0">
                <a:latin typeface="+mj-ea"/>
                <a:ea typeface="+mj-ea"/>
              </a:rPr>
              <a:t>を </a:t>
            </a:r>
            <a:r>
              <a:rPr kumimoji="1" lang="en-US" altLang="ja-JP" sz="2400" dirty="0">
                <a:latin typeface="+mj-ea"/>
                <a:ea typeface="+mj-ea"/>
              </a:rPr>
              <a:t>GitHub </a:t>
            </a:r>
            <a:r>
              <a:rPr kumimoji="1" lang="ja-JP" altLang="en-US" sz="2400" dirty="0">
                <a:latin typeface="+mj-ea"/>
                <a:ea typeface="+mj-ea"/>
              </a:rPr>
              <a:t>からダウンロード</a:t>
            </a:r>
            <a:r>
              <a:rPr lang="en-US" altLang="ja-JP" sz="2400" dirty="0">
                <a:latin typeface="+mj-ea"/>
                <a:ea typeface="+mj-ea"/>
              </a:rPr>
              <a:t>zip</a:t>
            </a:r>
            <a:r>
              <a:rPr lang="ja-JP" altLang="en-US" sz="2400" dirty="0">
                <a:latin typeface="+mj-ea"/>
                <a:ea typeface="+mj-ea"/>
              </a:rPr>
              <a:t>解凍後</a:t>
            </a:r>
            <a:r>
              <a:rPr lang="en-US" altLang="ja-JP" sz="2400" dirty="0">
                <a:latin typeface="+mj-ea"/>
                <a:ea typeface="+mj-ea"/>
              </a:rPr>
              <a:t>, </a:t>
            </a:r>
          </a:p>
          <a:p>
            <a:pPr algn="l"/>
            <a:r>
              <a:rPr lang="ja-JP" altLang="en-US" sz="2400" dirty="0">
                <a:latin typeface="+mj-ea"/>
                <a:ea typeface="+mj-ea"/>
              </a:rPr>
              <a:t>　　</a:t>
            </a:r>
            <a:r>
              <a:rPr lang="en-US" altLang="ja-JP" sz="2400" dirty="0" err="1">
                <a:latin typeface="+mj-ea"/>
                <a:ea typeface="+mj-ea"/>
              </a:rPr>
              <a:t>bemtemplate</a:t>
            </a:r>
            <a:r>
              <a:rPr lang="en-US" altLang="ja-JP" sz="2400" dirty="0">
                <a:latin typeface="+mj-ea"/>
                <a:ea typeface="+mj-ea"/>
              </a:rPr>
              <a:t> </a:t>
            </a:r>
            <a:r>
              <a:rPr lang="ja-JP" altLang="en-US" sz="2400" dirty="0">
                <a:latin typeface="+mj-ea"/>
                <a:ea typeface="+mj-ea"/>
              </a:rPr>
              <a:t>フォルダに移動</a:t>
            </a:r>
            <a:r>
              <a:rPr lang="en-US" altLang="ja-JP" sz="2400" dirty="0">
                <a:latin typeface="+mj-ea"/>
                <a:ea typeface="+mj-ea"/>
              </a:rPr>
              <a:t>.</a:t>
            </a:r>
          </a:p>
          <a:p>
            <a:pPr algn="l"/>
            <a:r>
              <a:rPr kumimoji="1" lang="ja-JP" altLang="en-US" sz="2400" dirty="0">
                <a:latin typeface="+mj-ea"/>
                <a:ea typeface="+mj-ea"/>
              </a:rPr>
              <a:t>　　</a:t>
            </a:r>
            <a:r>
              <a:rPr kumimoji="1" lang="en-US" altLang="ja-JP" sz="2400" dirty="0">
                <a:solidFill>
                  <a:schemeClr val="accent2"/>
                </a:solidFill>
                <a:latin typeface="+mj-ea"/>
                <a:ea typeface="+mj-ea"/>
                <a:hlinkClick r:id="rId3">
                  <a:extLst>
                    <a:ext uri="{A12FA001-AC4F-418D-AE19-62706E023703}">
                      <ahyp:hlinkClr xmlns:ahyp="http://schemas.microsoft.com/office/drawing/2018/hyperlinkcolor" val="tx"/>
                    </a:ext>
                  </a:extLst>
                </a:hlinkClick>
              </a:rPr>
              <a:t>https://github.com/butsurinokeisanya/bemtemplate.git</a:t>
            </a:r>
            <a:endParaRPr kumimoji="1" lang="en-US" altLang="ja-JP" sz="2400" dirty="0">
              <a:solidFill>
                <a:schemeClr val="accent2"/>
              </a:solidFill>
              <a:latin typeface="+mj-ea"/>
              <a:ea typeface="+mj-ea"/>
            </a:endParaRPr>
          </a:p>
          <a:p>
            <a:pPr algn="l"/>
            <a:endParaRPr lang="en-US" altLang="ja-JP" sz="2400" dirty="0">
              <a:solidFill>
                <a:schemeClr val="accent2"/>
              </a:solidFill>
              <a:latin typeface="+mj-ea"/>
              <a:ea typeface="+mj-ea"/>
            </a:endParaRPr>
          </a:p>
          <a:p>
            <a:r>
              <a:rPr lang="en-US" altLang="ja-JP" sz="2400" dirty="0">
                <a:latin typeface="+mj-ea"/>
                <a:ea typeface="+mj-ea"/>
              </a:rPr>
              <a:t>2. Git </a:t>
            </a:r>
            <a:r>
              <a:rPr lang="ja-JP" altLang="en-US" sz="2400" dirty="0">
                <a:latin typeface="+mj-ea"/>
                <a:ea typeface="+mj-ea"/>
              </a:rPr>
              <a:t>がインストールされていれば</a:t>
            </a:r>
            <a:r>
              <a:rPr lang="en-US" altLang="ja-JP" sz="2400" dirty="0">
                <a:latin typeface="+mj-ea"/>
                <a:ea typeface="+mj-ea"/>
              </a:rPr>
              <a:t>,</a:t>
            </a:r>
            <a:r>
              <a:rPr lang="ja-JP" altLang="en-US" sz="2400" dirty="0">
                <a:latin typeface="+mj-ea"/>
                <a:ea typeface="+mj-ea"/>
              </a:rPr>
              <a:t> 次のコマンドを実行してもよい</a:t>
            </a:r>
            <a:r>
              <a:rPr lang="en-US" altLang="ja-JP" sz="2400" dirty="0">
                <a:latin typeface="+mj-ea"/>
                <a:ea typeface="+mj-ea"/>
              </a:rPr>
              <a:t>.</a:t>
            </a:r>
            <a:endParaRPr lang="en-US" altLang="ja-JP" sz="2400" dirty="0">
              <a:solidFill>
                <a:schemeClr val="accent2"/>
              </a:solidFill>
              <a:latin typeface="+mj-ea"/>
              <a:ea typeface="+mj-ea"/>
            </a:endParaRPr>
          </a:p>
          <a:p>
            <a:pPr algn="l"/>
            <a:r>
              <a:rPr lang="ja-JP" altLang="en-US" sz="2400" dirty="0">
                <a:latin typeface="+mj-ea"/>
                <a:ea typeface="+mj-ea"/>
              </a:rPr>
              <a:t>　　</a:t>
            </a:r>
            <a:r>
              <a:rPr lang="en-US" altLang="ja-JP" sz="2400" dirty="0">
                <a:latin typeface="+mj-ea"/>
                <a:ea typeface="+mj-ea"/>
              </a:rPr>
              <a:t>$ </a:t>
            </a:r>
            <a:r>
              <a:rPr kumimoji="1" lang="en-US" altLang="ja-JP" sz="2400" dirty="0">
                <a:latin typeface="+mj-ea"/>
                <a:ea typeface="+mj-ea"/>
              </a:rPr>
              <a:t>git clone https://github.com/butsurinokeisanya/bemtemplate.git</a:t>
            </a:r>
          </a:p>
          <a:p>
            <a:pPr algn="l"/>
            <a:endParaRPr lang="en-US" altLang="ja-JP" sz="2400" dirty="0">
              <a:solidFill>
                <a:schemeClr val="accent2"/>
              </a:solidFill>
              <a:latin typeface="+mj-ea"/>
              <a:ea typeface="+mj-ea"/>
            </a:endParaRPr>
          </a:p>
          <a:p>
            <a:pPr algn="l"/>
            <a:r>
              <a:rPr kumimoji="1" lang="en-US" altLang="ja-JP" sz="2400" dirty="0">
                <a:latin typeface="+mj-ea"/>
                <a:ea typeface="+mj-ea"/>
              </a:rPr>
              <a:t>3. </a:t>
            </a:r>
            <a:r>
              <a:rPr lang="en-US" altLang="ja-JP" sz="2400" dirty="0" err="1">
                <a:latin typeface="+mj-ea"/>
                <a:ea typeface="+mj-ea"/>
              </a:rPr>
              <a:t>bemtemplate</a:t>
            </a:r>
            <a:r>
              <a:rPr kumimoji="1" lang="en-US" altLang="ja-JP" sz="2400" dirty="0">
                <a:latin typeface="+mj-ea"/>
                <a:ea typeface="+mj-ea"/>
              </a:rPr>
              <a:t> </a:t>
            </a:r>
            <a:r>
              <a:rPr kumimoji="1" lang="ja-JP" altLang="en-US" sz="2400" dirty="0">
                <a:latin typeface="+mj-ea"/>
                <a:ea typeface="+mj-ea"/>
              </a:rPr>
              <a:t>フォルダで次のコマンドを実行する</a:t>
            </a:r>
            <a:r>
              <a:rPr kumimoji="1" lang="en-US" altLang="ja-JP" sz="2400" dirty="0">
                <a:latin typeface="+mj-ea"/>
                <a:ea typeface="+mj-ea"/>
              </a:rPr>
              <a:t>.</a:t>
            </a:r>
          </a:p>
          <a:p>
            <a:pPr algn="l"/>
            <a:r>
              <a:rPr kumimoji="1" lang="ja-JP" altLang="en-US" sz="2400" dirty="0">
                <a:latin typeface="+mj-ea"/>
                <a:ea typeface="+mj-ea"/>
              </a:rPr>
              <a:t>　　</a:t>
            </a:r>
            <a:r>
              <a:rPr kumimoji="1" lang="en-US" altLang="ja-JP" sz="2400" dirty="0">
                <a:latin typeface="+mj-ea"/>
                <a:ea typeface="+mj-ea"/>
              </a:rPr>
              <a:t>$ </a:t>
            </a:r>
            <a:r>
              <a:rPr kumimoji="1" lang="en-US" altLang="ja-JP" sz="2400" dirty="0" err="1">
                <a:latin typeface="+mj-ea"/>
                <a:ea typeface="+mj-ea"/>
              </a:rPr>
              <a:t>lualatex</a:t>
            </a:r>
            <a:r>
              <a:rPr kumimoji="1" lang="en-US" altLang="ja-JP" sz="2400" dirty="0">
                <a:latin typeface="+mj-ea"/>
                <a:ea typeface="+mj-ea"/>
              </a:rPr>
              <a:t> </a:t>
            </a:r>
            <a:r>
              <a:rPr kumimoji="1" lang="en-US" altLang="ja-JP" sz="2400" dirty="0" err="1">
                <a:latin typeface="+mj-ea"/>
                <a:ea typeface="+mj-ea"/>
              </a:rPr>
              <a:t>bemtemplate.tex</a:t>
            </a:r>
            <a:endParaRPr kumimoji="1" lang="en-US" altLang="ja-JP" sz="2400" dirty="0">
              <a:latin typeface="+mj-ea"/>
              <a:ea typeface="+mj-ea"/>
            </a:endParaRPr>
          </a:p>
          <a:p>
            <a:pPr algn="l"/>
            <a:endParaRPr lang="en-US" altLang="ja-JP" sz="2400" dirty="0">
              <a:latin typeface="+mj-ea"/>
              <a:ea typeface="+mj-ea"/>
            </a:endParaRPr>
          </a:p>
          <a:p>
            <a:pPr algn="l"/>
            <a:r>
              <a:rPr kumimoji="1" lang="en-US" altLang="ja-JP" sz="2400" dirty="0">
                <a:latin typeface="+mj-ea"/>
                <a:ea typeface="+mj-ea"/>
              </a:rPr>
              <a:t>4. PDF </a:t>
            </a:r>
            <a:r>
              <a:rPr kumimoji="1" lang="ja-JP" altLang="en-US" sz="2400" dirty="0">
                <a:latin typeface="+mj-ea"/>
                <a:ea typeface="+mj-ea"/>
              </a:rPr>
              <a:t>ファイルが作成されたことを確認する</a:t>
            </a:r>
            <a:r>
              <a:rPr kumimoji="1" lang="en-US" altLang="ja-JP" sz="2400" dirty="0">
                <a:latin typeface="+mj-ea"/>
                <a:ea typeface="+mj-ea"/>
              </a:rPr>
              <a:t>.</a:t>
            </a:r>
            <a:endParaRPr lang="en-US" altLang="ja-JP" sz="2400" dirty="0">
              <a:latin typeface="+mj-ea"/>
              <a:ea typeface="+mj-ea"/>
            </a:endParaRPr>
          </a:p>
          <a:p>
            <a:pPr algn="l"/>
            <a:endParaRPr kumimoji="1" lang="en-US" altLang="ja-JP" sz="2400" dirty="0">
              <a:latin typeface="+mj-ea"/>
              <a:ea typeface="+mj-ea"/>
            </a:endParaRPr>
          </a:p>
        </p:txBody>
      </p:sp>
    </p:spTree>
    <p:extLst>
      <p:ext uri="{BB962C8B-B14F-4D97-AF65-F5344CB8AC3E}">
        <p14:creationId xmlns:p14="http://schemas.microsoft.com/office/powerpoint/2010/main" val="322327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53C42-F7AE-F421-3C5B-C4F6B17DFB57}"/>
              </a:ext>
            </a:extLst>
          </p:cNvPr>
          <p:cNvSpPr>
            <a:spLocks noGrp="1"/>
          </p:cNvSpPr>
          <p:nvPr>
            <p:ph type="title"/>
          </p:nvPr>
        </p:nvSpPr>
        <p:spPr/>
        <p:txBody>
          <a:bodyPr/>
          <a:lstStyle/>
          <a:p>
            <a:r>
              <a:rPr kumimoji="1" lang="en-US" altLang="ja-JP" dirty="0"/>
              <a:t>Beamer </a:t>
            </a:r>
            <a:r>
              <a:rPr kumimoji="1" lang="ja-JP" altLang="en-US" dirty="0"/>
              <a:t>の記法</a:t>
            </a:r>
          </a:p>
        </p:txBody>
      </p:sp>
      <p:sp>
        <p:nvSpPr>
          <p:cNvPr id="6" name="テキスト ボックス 5">
            <a:extLst>
              <a:ext uri="{FF2B5EF4-FFF2-40B4-BE49-F238E27FC236}">
                <a16:creationId xmlns:a16="http://schemas.microsoft.com/office/drawing/2014/main" id="{2CA61205-D8F8-4225-94C2-0952E21F9DA0}"/>
              </a:ext>
            </a:extLst>
          </p:cNvPr>
          <p:cNvSpPr txBox="1"/>
          <p:nvPr/>
        </p:nvSpPr>
        <p:spPr>
          <a:xfrm>
            <a:off x="911424" y="1329856"/>
            <a:ext cx="5904656" cy="646331"/>
          </a:xfrm>
          <a:prstGeom prst="rect">
            <a:avLst/>
          </a:prstGeom>
          <a:solidFill>
            <a:schemeClr val="bg1"/>
          </a:solidFill>
        </p:spPr>
        <p:txBody>
          <a:bodyPr wrap="square">
            <a:spAutoFit/>
          </a:bodyPr>
          <a:lstStyle/>
          <a:p>
            <a:r>
              <a:rPr lang="en-US" altLang="ja-JP" b="0" dirty="0">
                <a:solidFill>
                  <a:srgbClr val="C586C0"/>
                </a:solidFill>
                <a:effectLst/>
                <a:highlight>
                  <a:srgbClr val="1F1F1F"/>
                </a:highlight>
                <a:latin typeface="Consolas" panose="020B0609020204030204" pitchFamily="49" charset="0"/>
              </a:rPr>
              <a:t>\</a:t>
            </a:r>
            <a:r>
              <a:rPr lang="en-US" altLang="ja-JP" b="0" dirty="0" err="1">
                <a:solidFill>
                  <a:srgbClr val="C586C0"/>
                </a:solidFill>
                <a:effectLst/>
                <a:highlight>
                  <a:srgbClr val="1F1F1F"/>
                </a:highlight>
                <a:latin typeface="Consolas" panose="020B0609020204030204" pitchFamily="49" charset="0"/>
              </a:rPr>
              <a:t>documentclass</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aspectratio</a:t>
            </a:r>
            <a:r>
              <a:rPr lang="en-US" altLang="ja-JP" b="0" dirty="0">
                <a:solidFill>
                  <a:srgbClr val="9CDCFE"/>
                </a:solidFill>
                <a:effectLst/>
                <a:highlight>
                  <a:srgbClr val="1F1F1F"/>
                </a:highlight>
                <a:latin typeface="Consolas" panose="020B0609020204030204" pitchFamily="49" charset="0"/>
              </a:rPr>
              <a:t>=169, 12pt</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4EC9B0"/>
                </a:solidFill>
                <a:effectLst/>
                <a:highlight>
                  <a:srgbClr val="1F1F1F"/>
                </a:highlight>
                <a:latin typeface="Consolas" panose="020B0609020204030204" pitchFamily="49" charset="0"/>
              </a:rPr>
              <a:t>beamer}</a:t>
            </a:r>
          </a:p>
          <a:p>
            <a:r>
              <a:rPr lang="en-US" altLang="ja-JP" b="0" dirty="0">
                <a:solidFill>
                  <a:srgbClr val="DCDCAA"/>
                </a:solidFill>
                <a:effectLst/>
                <a:highlight>
                  <a:srgbClr val="1F1F1F"/>
                </a:highlight>
                <a:latin typeface="Consolas" panose="020B0609020204030204" pitchFamily="49" charset="0"/>
              </a:rPr>
              <a:t>\</a:t>
            </a:r>
            <a:r>
              <a:rPr lang="en-US" altLang="ja-JP" b="0" dirty="0" err="1">
                <a:solidFill>
                  <a:srgbClr val="DCDCAA"/>
                </a:solidFill>
                <a:effectLst/>
                <a:highlight>
                  <a:srgbClr val="1F1F1F"/>
                </a:highlight>
                <a:latin typeface="Consolas" panose="020B0609020204030204" pitchFamily="49" charset="0"/>
              </a:rPr>
              <a:t>usetheme</a:t>
            </a:r>
            <a:r>
              <a:rPr lang="en-US" altLang="ja-JP" b="0" dirty="0">
                <a:solidFill>
                  <a:srgbClr val="CCCCCC"/>
                </a:solidFill>
                <a:effectLst/>
                <a:highlight>
                  <a:srgbClr val="1F1F1F"/>
                </a:highlight>
                <a:latin typeface="Consolas" panose="020B0609020204030204" pitchFamily="49" charset="0"/>
              </a:rPr>
              <a:t>{Copenhagen}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テーマは指定しなくとも</a:t>
            </a:r>
            <a:endParaRPr lang="ja-JP" altLang="en-US" b="0" dirty="0">
              <a:solidFill>
                <a:srgbClr val="CCCCCC"/>
              </a:solidFill>
              <a:effectLst/>
              <a:highlight>
                <a:srgbClr val="1F1F1F"/>
              </a:highlight>
              <a:latin typeface="Consolas" panose="020B0609020204030204" pitchFamily="49" charset="0"/>
            </a:endParaRPr>
          </a:p>
        </p:txBody>
      </p:sp>
      <p:sp>
        <p:nvSpPr>
          <p:cNvPr id="7" name="テキスト ボックス 6">
            <a:extLst>
              <a:ext uri="{FF2B5EF4-FFF2-40B4-BE49-F238E27FC236}">
                <a16:creationId xmlns:a16="http://schemas.microsoft.com/office/drawing/2014/main" id="{2B0BA91B-6E5C-1BCB-CD43-76B922ED1144}"/>
              </a:ext>
            </a:extLst>
          </p:cNvPr>
          <p:cNvSpPr txBox="1"/>
          <p:nvPr/>
        </p:nvSpPr>
        <p:spPr>
          <a:xfrm>
            <a:off x="191344" y="916220"/>
            <a:ext cx="4493538" cy="461665"/>
          </a:xfrm>
          <a:prstGeom prst="rect">
            <a:avLst/>
          </a:prstGeom>
          <a:noFill/>
        </p:spPr>
        <p:txBody>
          <a:bodyPr wrap="none" rtlCol="0">
            <a:spAutoFit/>
          </a:bodyPr>
          <a:lstStyle/>
          <a:p>
            <a:pPr algn="l"/>
            <a:r>
              <a:rPr kumimoji="1" lang="ja-JP" altLang="en-US" sz="2400" dirty="0">
                <a:latin typeface="+mj-ea"/>
                <a:ea typeface="+mj-ea"/>
              </a:rPr>
              <a:t>プリアンブルに次のように記載</a:t>
            </a:r>
          </a:p>
        </p:txBody>
      </p:sp>
      <p:sp>
        <p:nvSpPr>
          <p:cNvPr id="10" name="テキスト ボックス 9">
            <a:extLst>
              <a:ext uri="{FF2B5EF4-FFF2-40B4-BE49-F238E27FC236}">
                <a16:creationId xmlns:a16="http://schemas.microsoft.com/office/drawing/2014/main" id="{316D5F58-76F7-8410-FCD5-A21BDCAADEC2}"/>
              </a:ext>
            </a:extLst>
          </p:cNvPr>
          <p:cNvSpPr txBox="1"/>
          <p:nvPr/>
        </p:nvSpPr>
        <p:spPr>
          <a:xfrm>
            <a:off x="407368" y="3068960"/>
            <a:ext cx="5838082" cy="1477328"/>
          </a:xfrm>
          <a:prstGeom prst="rect">
            <a:avLst/>
          </a:prstGeom>
          <a:noFill/>
        </p:spPr>
        <p:txBody>
          <a:bodyPr wrap="square">
            <a:spAutoFit/>
          </a:bodyPr>
          <a:lstStyle/>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聞き流し数学</a:t>
            </a:r>
            <a:r>
              <a:rPr lang="en-US" altLang="ja-JP" b="0" dirty="0">
                <a:solidFill>
                  <a:srgbClr val="6A9955"/>
                </a:solidFill>
                <a:effectLst/>
                <a:highlight>
                  <a:srgbClr val="1F1F1F"/>
                </a:highlight>
                <a:latin typeface="Consolas" panose="020B0609020204030204" pitchFamily="49" charset="0"/>
              </a:rPr>
              <a:t>1</a:t>
            </a:r>
            <a:endParaRPr lang="ja-JP" altLang="en-US" b="0" dirty="0">
              <a:solidFill>
                <a:srgbClr val="CCCCCC"/>
              </a:solidFill>
              <a:effectLst/>
              <a:highlight>
                <a:srgbClr val="1F1F1F"/>
              </a:highlight>
              <a:latin typeface="Consolas" panose="020B0609020204030204" pitchFamily="49" charset="0"/>
            </a:endParaRPr>
          </a:p>
          <a:p>
            <a:r>
              <a:rPr lang="en-US" altLang="ja-JP" b="0" dirty="0">
                <a:solidFill>
                  <a:srgbClr val="DCDCAA"/>
                </a:solidFill>
                <a:effectLst/>
                <a:highlight>
                  <a:srgbClr val="1F1F1F"/>
                </a:highlight>
                <a:latin typeface="Consolas" panose="020B0609020204030204" pitchFamily="49" charset="0"/>
              </a:rPr>
              <a:t>\title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聞き流し数学</a:t>
            </a:r>
            <a:r>
              <a:rPr lang="en-US" altLang="ja-JP" b="0" dirty="0">
                <a:solidFill>
                  <a:srgbClr val="CCCCCC"/>
                </a:solidFill>
                <a:effectLst/>
                <a:highlight>
                  <a:srgbClr val="1F1F1F"/>
                </a:highlight>
                <a:latin typeface="Consolas" panose="020B0609020204030204" pitchFamily="49" charset="0"/>
              </a:rPr>
              <a:t>I}</a:t>
            </a:r>
          </a:p>
          <a:p>
            <a:r>
              <a:rPr lang="en-US" altLang="ja-JP" b="0" dirty="0">
                <a:solidFill>
                  <a:srgbClr val="DCDCAA"/>
                </a:solidFill>
                <a:effectLst/>
                <a:highlight>
                  <a:srgbClr val="1F1F1F"/>
                </a:highlight>
                <a:latin typeface="Consolas" panose="020B0609020204030204" pitchFamily="49" charset="0"/>
              </a:rPr>
              <a:t>\author</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\date</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DCDCAA"/>
                </a:solidFill>
                <a:effectLst/>
                <a:highlight>
                  <a:srgbClr val="1F1F1F"/>
                </a:highlight>
                <a:latin typeface="Consolas" panose="020B0609020204030204" pitchFamily="49" charset="0"/>
              </a:rPr>
              <a:t>\</a:t>
            </a:r>
            <a:r>
              <a:rPr lang="en-US" altLang="ja-JP" b="0" dirty="0" err="1">
                <a:solidFill>
                  <a:srgbClr val="DCDCAA"/>
                </a:solidFill>
                <a:effectLst/>
                <a:highlight>
                  <a:srgbClr val="1F1F1F"/>
                </a:highlight>
                <a:latin typeface="Consolas" panose="020B0609020204030204" pitchFamily="49" charset="0"/>
              </a:rPr>
              <a:t>maketitle</a:t>
            </a:r>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タイトルページ</a:t>
            </a:r>
            <a:endParaRPr lang="ja-JP" altLang="en-US" b="0" dirty="0">
              <a:solidFill>
                <a:srgbClr val="CCCCCC"/>
              </a:solidFill>
              <a:effectLst/>
              <a:highlight>
                <a:srgbClr val="1F1F1F"/>
              </a:highlight>
              <a:latin typeface="Consolas" panose="020B0609020204030204" pitchFamily="49" charset="0"/>
            </a:endParaRPr>
          </a:p>
        </p:txBody>
      </p:sp>
      <p:sp>
        <p:nvSpPr>
          <p:cNvPr id="12" name="テキスト ボックス 11">
            <a:extLst>
              <a:ext uri="{FF2B5EF4-FFF2-40B4-BE49-F238E27FC236}">
                <a16:creationId xmlns:a16="http://schemas.microsoft.com/office/drawing/2014/main" id="{6BFB1429-EB81-80CA-7FBA-78988401A003}"/>
              </a:ext>
            </a:extLst>
          </p:cNvPr>
          <p:cNvSpPr txBox="1"/>
          <p:nvPr/>
        </p:nvSpPr>
        <p:spPr>
          <a:xfrm>
            <a:off x="5043557" y="3068960"/>
            <a:ext cx="6624736" cy="2585323"/>
          </a:xfrm>
          <a:prstGeom prst="rect">
            <a:avLst/>
          </a:prstGeom>
          <a:noFill/>
        </p:spPr>
        <p:txBody>
          <a:bodyPr wrap="square">
            <a:spAutoFit/>
          </a:bodyPr>
          <a:lstStyle/>
          <a:p>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指数法則</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指数法則</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プラス</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err="1">
                <a:solidFill>
                  <a:srgbClr val="6A9955"/>
                </a:solidFill>
                <a:effectLst/>
                <a:highlight>
                  <a:srgbClr val="1F1F1F"/>
                </a:highlight>
                <a:latin typeface="Consolas" panose="020B0609020204030204" pitchFamily="49" charset="0"/>
              </a:rPr>
              <a:t>mn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endParaRPr lang="ja-JP" altLang="en-US" b="0" dirty="0">
              <a:solidFill>
                <a:srgbClr val="CCCCCC"/>
              </a:solidFill>
              <a:effectLst/>
              <a:highlight>
                <a:srgbClr val="1F1F1F"/>
              </a:highlight>
              <a:latin typeface="Consolas" panose="020B0609020204030204" pitchFamily="49" charset="0"/>
            </a:endParaRPr>
          </a:p>
          <a:p>
            <a:r>
              <a:rPr lang="ja-JP" altLang="en-US"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t>
            </a:r>
            <a:r>
              <a:rPr lang="en-US" altLang="ja-JP" b="0" dirty="0">
                <a:solidFill>
                  <a:srgbClr val="4EC9B0"/>
                </a:solidFill>
                <a:effectLst/>
                <a:highlight>
                  <a:srgbClr val="1F1F1F"/>
                </a:highlight>
                <a:latin typeface="Consolas" panose="020B0609020204030204" pitchFamily="49" charset="0"/>
              </a:rPr>
              <a:t>)^n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(ab)^n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err="1">
                <a:solidFill>
                  <a:srgbClr val="4EC9B0"/>
                </a:solidFill>
                <a:effectLst/>
                <a:highlight>
                  <a:srgbClr val="1F1F1F"/>
                </a:highlight>
                <a:latin typeface="Consolas" panose="020B0609020204030204" pitchFamily="49" charset="0"/>
              </a:rPr>
              <a:t>a^nb^n</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p>
        </p:txBody>
      </p:sp>
      <p:sp>
        <p:nvSpPr>
          <p:cNvPr id="14" name="テキスト ボックス 13">
            <a:extLst>
              <a:ext uri="{FF2B5EF4-FFF2-40B4-BE49-F238E27FC236}">
                <a16:creationId xmlns:a16="http://schemas.microsoft.com/office/drawing/2014/main" id="{DF96C2C1-E214-8396-C99B-3EBBE0683087}"/>
              </a:ext>
            </a:extLst>
          </p:cNvPr>
          <p:cNvSpPr txBox="1"/>
          <p:nvPr/>
        </p:nvSpPr>
        <p:spPr>
          <a:xfrm>
            <a:off x="33858" y="2393773"/>
            <a:ext cx="2646878" cy="461665"/>
          </a:xfrm>
          <a:prstGeom prst="rect">
            <a:avLst/>
          </a:prstGeom>
          <a:noFill/>
        </p:spPr>
        <p:txBody>
          <a:bodyPr wrap="none" rtlCol="0">
            <a:spAutoFit/>
          </a:bodyPr>
          <a:lstStyle/>
          <a:p>
            <a:pPr algn="l"/>
            <a:r>
              <a:rPr kumimoji="1" lang="ja-JP" altLang="en-US" sz="2400" dirty="0">
                <a:latin typeface="+mj-ea"/>
                <a:ea typeface="+mj-ea"/>
              </a:rPr>
              <a:t>タイトルスライド</a:t>
            </a:r>
          </a:p>
        </p:txBody>
      </p:sp>
      <p:sp>
        <p:nvSpPr>
          <p:cNvPr id="15" name="テキスト ボックス 14">
            <a:extLst>
              <a:ext uri="{FF2B5EF4-FFF2-40B4-BE49-F238E27FC236}">
                <a16:creationId xmlns:a16="http://schemas.microsoft.com/office/drawing/2014/main" id="{A117D577-5870-1177-724E-21B4E2E7507B}"/>
              </a:ext>
            </a:extLst>
          </p:cNvPr>
          <p:cNvSpPr txBox="1"/>
          <p:nvPr/>
        </p:nvSpPr>
        <p:spPr>
          <a:xfrm>
            <a:off x="4677182" y="2393773"/>
            <a:ext cx="2837636" cy="461665"/>
          </a:xfrm>
          <a:prstGeom prst="rect">
            <a:avLst/>
          </a:prstGeom>
          <a:noFill/>
        </p:spPr>
        <p:txBody>
          <a:bodyPr wrap="none" rtlCol="0">
            <a:spAutoFit/>
          </a:bodyPr>
          <a:lstStyle/>
          <a:p>
            <a:pPr algn="l"/>
            <a:r>
              <a:rPr kumimoji="1" lang="ja-JP" altLang="en-US" sz="2400" dirty="0">
                <a:latin typeface="+mj-ea"/>
                <a:ea typeface="+mj-ea"/>
              </a:rPr>
              <a:t>スライド</a:t>
            </a:r>
            <a:r>
              <a:rPr kumimoji="1" lang="en-US" altLang="ja-JP" sz="2400" dirty="0">
                <a:latin typeface="+mj-ea"/>
                <a:ea typeface="+mj-ea"/>
              </a:rPr>
              <a:t>2</a:t>
            </a:r>
            <a:r>
              <a:rPr kumimoji="1" lang="ja-JP" altLang="en-US" sz="2400" dirty="0">
                <a:latin typeface="+mj-ea"/>
                <a:ea typeface="+mj-ea"/>
              </a:rPr>
              <a:t>枚目以降</a:t>
            </a:r>
          </a:p>
        </p:txBody>
      </p:sp>
      <p:sp>
        <p:nvSpPr>
          <p:cNvPr id="17" name="正方形/長方形 16">
            <a:extLst>
              <a:ext uri="{FF2B5EF4-FFF2-40B4-BE49-F238E27FC236}">
                <a16:creationId xmlns:a16="http://schemas.microsoft.com/office/drawing/2014/main" id="{B5F1BE6D-735F-F0B0-D464-88609C2C615A}"/>
              </a:ext>
            </a:extLst>
          </p:cNvPr>
          <p:cNvSpPr/>
          <p:nvPr/>
        </p:nvSpPr>
        <p:spPr>
          <a:xfrm>
            <a:off x="335360" y="2855438"/>
            <a:ext cx="4464496" cy="22297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18" name="正方形/長方形 17">
            <a:extLst>
              <a:ext uri="{FF2B5EF4-FFF2-40B4-BE49-F238E27FC236}">
                <a16:creationId xmlns:a16="http://schemas.microsoft.com/office/drawing/2014/main" id="{7B5095AA-48BD-C42D-837D-01BE62353F97}"/>
              </a:ext>
            </a:extLst>
          </p:cNvPr>
          <p:cNvSpPr/>
          <p:nvPr/>
        </p:nvSpPr>
        <p:spPr>
          <a:xfrm>
            <a:off x="5007498" y="2855438"/>
            <a:ext cx="6777134" cy="29498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20" name="テキスト ボックス 19">
            <a:extLst>
              <a:ext uri="{FF2B5EF4-FFF2-40B4-BE49-F238E27FC236}">
                <a16:creationId xmlns:a16="http://schemas.microsoft.com/office/drawing/2014/main" id="{A7A10765-12B6-A4FD-0F50-134768D534D2}"/>
              </a:ext>
            </a:extLst>
          </p:cNvPr>
          <p:cNvSpPr txBox="1"/>
          <p:nvPr/>
        </p:nvSpPr>
        <p:spPr>
          <a:xfrm>
            <a:off x="407368" y="6111586"/>
            <a:ext cx="7166906" cy="646331"/>
          </a:xfrm>
          <a:prstGeom prst="rect">
            <a:avLst/>
          </a:prstGeom>
          <a:noFill/>
        </p:spPr>
        <p:txBody>
          <a:bodyPr wrap="square">
            <a:spAutoFit/>
          </a:bodyPr>
          <a:lstStyle/>
          <a:p>
            <a:r>
              <a:rPr lang="ja-JP" altLang="en-US" dirty="0"/>
              <a:t>テンプレートファイル </a:t>
            </a:r>
            <a:r>
              <a:rPr lang="en-US" altLang="ja-JP" dirty="0"/>
              <a:t>GitHub </a:t>
            </a:r>
          </a:p>
          <a:p>
            <a:r>
              <a:rPr lang="en-US" altLang="ja-JP" dirty="0">
                <a:solidFill>
                  <a:schemeClr val="accent2"/>
                </a:solidFill>
              </a:rPr>
              <a:t>https://github.com/butsurinokeisanya/bemtemplate.git</a:t>
            </a:r>
            <a:endParaRPr lang="ja-JP" altLang="en-US" dirty="0">
              <a:solidFill>
                <a:schemeClr val="accent2"/>
              </a:solidFill>
            </a:endParaRPr>
          </a:p>
        </p:txBody>
      </p:sp>
    </p:spTree>
    <p:extLst>
      <p:ext uri="{BB962C8B-B14F-4D97-AF65-F5344CB8AC3E}">
        <p14:creationId xmlns:p14="http://schemas.microsoft.com/office/powerpoint/2010/main" val="110069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2F415-80D3-5980-23FC-4A4B0FF50B57}"/>
              </a:ext>
            </a:extLst>
          </p:cNvPr>
          <p:cNvSpPr>
            <a:spLocks noGrp="1"/>
          </p:cNvSpPr>
          <p:nvPr>
            <p:ph type="title"/>
          </p:nvPr>
        </p:nvSpPr>
        <p:spPr/>
        <p:txBody>
          <a:bodyPr/>
          <a:lstStyle/>
          <a:p>
            <a:r>
              <a:rPr kumimoji="1" lang="ja-JP" altLang="en-US" dirty="0"/>
              <a:t>特殊なコメントアウト </a:t>
            </a:r>
            <a:r>
              <a:rPr kumimoji="1" lang="en-US" altLang="ja-JP" dirty="0"/>
              <a:t>(</a:t>
            </a:r>
            <a:r>
              <a:rPr kumimoji="1" lang="ja-JP" altLang="en-US" dirty="0"/>
              <a:t>オリジナルルール</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D33FE33D-6262-F399-31AF-AF4525214366}"/>
              </a:ext>
            </a:extLst>
          </p:cNvPr>
          <p:cNvSpPr txBox="1"/>
          <p:nvPr/>
        </p:nvSpPr>
        <p:spPr>
          <a:xfrm>
            <a:off x="479376" y="1479820"/>
            <a:ext cx="5838082" cy="2031325"/>
          </a:xfrm>
          <a:prstGeom prst="rect">
            <a:avLst/>
          </a:prstGeom>
          <a:noFill/>
        </p:spPr>
        <p:txBody>
          <a:bodyPr wrap="square">
            <a:spAutoFit/>
          </a:bodyPr>
          <a:lstStyle/>
          <a:p>
            <a:r>
              <a:rPr lang="en-US" altLang="ja-JP" b="0" dirty="0">
                <a:solidFill>
                  <a:srgbClr val="6A9955"/>
                </a:solidFill>
                <a:effectLst/>
                <a:highlight>
                  <a:srgbClr val="1F1F1F"/>
                </a:highlight>
                <a:latin typeface="Consolas" panose="020B0609020204030204" pitchFamily="49" charset="0"/>
              </a:rPr>
              <a:t>%--------------------------------</a:t>
            </a:r>
            <a:endParaRPr lang="ja-JP" altLang="en-US" b="0" dirty="0">
              <a:solidFill>
                <a:srgbClr val="CCCCCC"/>
              </a:solidFill>
              <a:effectLst/>
              <a:highlight>
                <a:srgbClr val="1F1F1F"/>
              </a:highlight>
              <a:latin typeface="Consolas" panose="020B0609020204030204" pitchFamily="49" charset="0"/>
            </a:endParaRPr>
          </a:p>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タイトルスライド</a:t>
            </a:r>
            <a:endParaRPr lang="en-US" altLang="ja-JP" b="0" dirty="0">
              <a:solidFill>
                <a:srgbClr val="6A9955"/>
              </a:solidFill>
              <a:effectLst/>
              <a:highlight>
                <a:srgbClr val="1F1F1F"/>
              </a:highlight>
              <a:latin typeface="Consolas" panose="020B0609020204030204" pitchFamily="49" charset="0"/>
            </a:endParaRPr>
          </a:p>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聞き流し数学</a:t>
            </a:r>
            <a:r>
              <a:rPr lang="en-US" altLang="ja-JP" b="0" dirty="0">
                <a:solidFill>
                  <a:srgbClr val="6A9955"/>
                </a:solidFill>
                <a:effectLst/>
                <a:highlight>
                  <a:srgbClr val="1F1F1F"/>
                </a:highlight>
                <a:latin typeface="Consolas" panose="020B0609020204030204" pitchFamily="49" charset="0"/>
              </a:rPr>
              <a:t>1</a:t>
            </a:r>
            <a:endParaRPr lang="ja-JP" altLang="en-US" b="0" dirty="0">
              <a:solidFill>
                <a:srgbClr val="CCCCCC"/>
              </a:solidFill>
              <a:effectLst/>
              <a:highlight>
                <a:srgbClr val="1F1F1F"/>
              </a:highlight>
              <a:latin typeface="Consolas" panose="020B0609020204030204" pitchFamily="49" charset="0"/>
            </a:endParaRPr>
          </a:p>
          <a:p>
            <a:r>
              <a:rPr lang="en-US" altLang="ja-JP" b="0" dirty="0">
                <a:solidFill>
                  <a:srgbClr val="DCDCAA"/>
                </a:solidFill>
                <a:effectLst/>
                <a:highlight>
                  <a:srgbClr val="1F1F1F"/>
                </a:highlight>
                <a:latin typeface="Consolas" panose="020B0609020204030204" pitchFamily="49" charset="0"/>
              </a:rPr>
              <a:t>\title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聞き流し数学</a:t>
            </a:r>
            <a:r>
              <a:rPr lang="en-US" altLang="ja-JP" b="0" dirty="0">
                <a:solidFill>
                  <a:srgbClr val="CCCCCC"/>
                </a:solidFill>
                <a:effectLst/>
                <a:highlight>
                  <a:srgbClr val="1F1F1F"/>
                </a:highlight>
                <a:latin typeface="Consolas" panose="020B0609020204030204" pitchFamily="49" charset="0"/>
              </a:rPr>
              <a:t>I}</a:t>
            </a:r>
          </a:p>
          <a:p>
            <a:r>
              <a:rPr lang="en-US" altLang="ja-JP" b="0" dirty="0">
                <a:solidFill>
                  <a:srgbClr val="DCDCAA"/>
                </a:solidFill>
                <a:effectLst/>
                <a:highlight>
                  <a:srgbClr val="1F1F1F"/>
                </a:highlight>
                <a:latin typeface="Consolas" panose="020B0609020204030204" pitchFamily="49" charset="0"/>
              </a:rPr>
              <a:t>\author</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\date</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DCDCAA"/>
                </a:solidFill>
                <a:effectLst/>
                <a:highlight>
                  <a:srgbClr val="1F1F1F"/>
                </a:highlight>
                <a:latin typeface="Consolas" panose="020B0609020204030204" pitchFamily="49" charset="0"/>
              </a:rPr>
              <a:t>\</a:t>
            </a:r>
            <a:r>
              <a:rPr lang="en-US" altLang="ja-JP" b="0" dirty="0" err="1">
                <a:solidFill>
                  <a:srgbClr val="DCDCAA"/>
                </a:solidFill>
                <a:effectLst/>
                <a:highlight>
                  <a:srgbClr val="1F1F1F"/>
                </a:highlight>
                <a:latin typeface="Consolas" panose="020B0609020204030204" pitchFamily="49" charset="0"/>
              </a:rPr>
              <a:t>maketitle</a:t>
            </a:r>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タイトルページ</a:t>
            </a:r>
            <a:endParaRPr lang="ja-JP" altLang="en-US" b="0" dirty="0">
              <a:solidFill>
                <a:srgbClr val="CCCCCC"/>
              </a:solidFill>
              <a:effectLst/>
              <a:highlight>
                <a:srgbClr val="1F1F1F"/>
              </a:highlight>
              <a:latin typeface="Consolas" panose="020B0609020204030204" pitchFamily="49" charset="0"/>
            </a:endParaRPr>
          </a:p>
        </p:txBody>
      </p:sp>
      <p:sp>
        <p:nvSpPr>
          <p:cNvPr id="4" name="テキスト ボックス 3">
            <a:extLst>
              <a:ext uri="{FF2B5EF4-FFF2-40B4-BE49-F238E27FC236}">
                <a16:creationId xmlns:a16="http://schemas.microsoft.com/office/drawing/2014/main" id="{D6D6D70E-CB6D-D2BA-8887-E184E41B4DE3}"/>
              </a:ext>
            </a:extLst>
          </p:cNvPr>
          <p:cNvSpPr txBox="1"/>
          <p:nvPr/>
        </p:nvSpPr>
        <p:spPr>
          <a:xfrm>
            <a:off x="5519936" y="1511899"/>
            <a:ext cx="6624736" cy="3139321"/>
          </a:xfrm>
          <a:prstGeom prst="rect">
            <a:avLst/>
          </a:prstGeom>
          <a:noFill/>
        </p:spPr>
        <p:txBody>
          <a:bodyPr wrap="square">
            <a:spAutoFit/>
          </a:bodyPr>
          <a:lstStyle/>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スライド</a:t>
            </a:r>
            <a:r>
              <a:rPr lang="en-US" altLang="ja-JP" b="0" dirty="0">
                <a:solidFill>
                  <a:srgbClr val="6A9955"/>
                </a:solidFill>
                <a:effectLst/>
                <a:highlight>
                  <a:srgbClr val="1F1F1F"/>
                </a:highlight>
                <a:latin typeface="Consolas" panose="020B0609020204030204" pitchFamily="49" charset="0"/>
              </a:rPr>
              <a:t>2</a:t>
            </a:r>
            <a:r>
              <a:rPr lang="ja-JP" altLang="en-US" b="0" dirty="0">
                <a:solidFill>
                  <a:srgbClr val="6A9955"/>
                </a:solidFill>
                <a:effectLst/>
                <a:highlight>
                  <a:srgbClr val="1F1F1F"/>
                </a:highlight>
                <a:latin typeface="Consolas" panose="020B0609020204030204" pitchFamily="49" charset="0"/>
              </a:rPr>
              <a:t>枚目以降</a:t>
            </a:r>
            <a:endParaRPr lang="en-US" altLang="ja-JP" b="0" dirty="0">
              <a:solidFill>
                <a:srgbClr val="DCDCAA"/>
              </a:solidFill>
              <a:effectLst/>
              <a:highlight>
                <a:srgbClr val="1F1F1F"/>
              </a:highlight>
              <a:latin typeface="Consolas" panose="020B0609020204030204" pitchFamily="49" charset="0"/>
            </a:endParaRPr>
          </a:p>
          <a:p>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指数法則</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指数法則</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プラス</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err="1">
                <a:solidFill>
                  <a:srgbClr val="6A9955"/>
                </a:solidFill>
                <a:effectLst/>
                <a:highlight>
                  <a:srgbClr val="1F1F1F"/>
                </a:highlight>
                <a:latin typeface="Consolas" panose="020B0609020204030204" pitchFamily="49" charset="0"/>
              </a:rPr>
              <a:t>mn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endParaRPr lang="ja-JP" altLang="en-US" b="0" dirty="0">
              <a:solidFill>
                <a:srgbClr val="CCCCCC"/>
              </a:solidFill>
              <a:effectLst/>
              <a:highlight>
                <a:srgbClr val="1F1F1F"/>
              </a:highlight>
              <a:latin typeface="Consolas" panose="020B0609020204030204" pitchFamily="49" charset="0"/>
            </a:endParaRPr>
          </a:p>
          <a:p>
            <a:r>
              <a:rPr lang="ja-JP" altLang="en-US"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t>
            </a:r>
            <a:r>
              <a:rPr lang="en-US" altLang="ja-JP" b="0" dirty="0">
                <a:solidFill>
                  <a:srgbClr val="4EC9B0"/>
                </a:solidFill>
                <a:effectLst/>
                <a:highlight>
                  <a:srgbClr val="1F1F1F"/>
                </a:highlight>
                <a:latin typeface="Consolas" panose="020B0609020204030204" pitchFamily="49" charset="0"/>
              </a:rPr>
              <a:t>)^n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(ab)^n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err="1">
                <a:solidFill>
                  <a:srgbClr val="4EC9B0"/>
                </a:solidFill>
                <a:effectLst/>
                <a:highlight>
                  <a:srgbClr val="1F1F1F"/>
                </a:highlight>
                <a:latin typeface="Consolas" panose="020B0609020204030204" pitchFamily="49" charset="0"/>
              </a:rPr>
              <a:t>a^nb^n</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p>
        </p:txBody>
      </p:sp>
      <p:sp>
        <p:nvSpPr>
          <p:cNvPr id="5" name="テキスト ボックス 4">
            <a:extLst>
              <a:ext uri="{FF2B5EF4-FFF2-40B4-BE49-F238E27FC236}">
                <a16:creationId xmlns:a16="http://schemas.microsoft.com/office/drawing/2014/main" id="{5491B083-7F43-152A-F09F-AEC5C52C2586}"/>
              </a:ext>
            </a:extLst>
          </p:cNvPr>
          <p:cNvSpPr txBox="1"/>
          <p:nvPr/>
        </p:nvSpPr>
        <p:spPr>
          <a:xfrm>
            <a:off x="33858" y="836712"/>
            <a:ext cx="2646878" cy="461665"/>
          </a:xfrm>
          <a:prstGeom prst="rect">
            <a:avLst/>
          </a:prstGeom>
          <a:noFill/>
        </p:spPr>
        <p:txBody>
          <a:bodyPr wrap="none" rtlCol="0">
            <a:spAutoFit/>
          </a:bodyPr>
          <a:lstStyle/>
          <a:p>
            <a:pPr algn="l"/>
            <a:r>
              <a:rPr kumimoji="1" lang="ja-JP" altLang="en-US" sz="2400" dirty="0">
                <a:latin typeface="+mj-ea"/>
                <a:ea typeface="+mj-ea"/>
              </a:rPr>
              <a:t>タイトルスライド</a:t>
            </a:r>
          </a:p>
        </p:txBody>
      </p:sp>
      <p:sp>
        <p:nvSpPr>
          <p:cNvPr id="6" name="テキスト ボックス 5">
            <a:extLst>
              <a:ext uri="{FF2B5EF4-FFF2-40B4-BE49-F238E27FC236}">
                <a16:creationId xmlns:a16="http://schemas.microsoft.com/office/drawing/2014/main" id="{7D007FE4-7032-7A40-57DA-4676AF8C113E}"/>
              </a:ext>
            </a:extLst>
          </p:cNvPr>
          <p:cNvSpPr txBox="1"/>
          <p:nvPr/>
        </p:nvSpPr>
        <p:spPr>
          <a:xfrm>
            <a:off x="4677182" y="836712"/>
            <a:ext cx="2837636" cy="461665"/>
          </a:xfrm>
          <a:prstGeom prst="rect">
            <a:avLst/>
          </a:prstGeom>
          <a:noFill/>
        </p:spPr>
        <p:txBody>
          <a:bodyPr wrap="none" rtlCol="0">
            <a:spAutoFit/>
          </a:bodyPr>
          <a:lstStyle/>
          <a:p>
            <a:pPr algn="l"/>
            <a:r>
              <a:rPr kumimoji="1" lang="ja-JP" altLang="en-US" sz="2400" dirty="0">
                <a:latin typeface="+mj-ea"/>
                <a:ea typeface="+mj-ea"/>
              </a:rPr>
              <a:t>スライド</a:t>
            </a:r>
            <a:r>
              <a:rPr kumimoji="1" lang="en-US" altLang="ja-JP" sz="2400" dirty="0">
                <a:latin typeface="+mj-ea"/>
                <a:ea typeface="+mj-ea"/>
              </a:rPr>
              <a:t>2</a:t>
            </a:r>
            <a:r>
              <a:rPr kumimoji="1" lang="ja-JP" altLang="en-US" sz="2400" dirty="0">
                <a:latin typeface="+mj-ea"/>
                <a:ea typeface="+mj-ea"/>
              </a:rPr>
              <a:t>枚目以降</a:t>
            </a:r>
          </a:p>
        </p:txBody>
      </p:sp>
      <p:sp>
        <p:nvSpPr>
          <p:cNvPr id="7" name="正方形/長方形 6">
            <a:extLst>
              <a:ext uri="{FF2B5EF4-FFF2-40B4-BE49-F238E27FC236}">
                <a16:creationId xmlns:a16="http://schemas.microsoft.com/office/drawing/2014/main" id="{EB36A026-38EB-0A19-E530-8C388F73C0B5}"/>
              </a:ext>
            </a:extLst>
          </p:cNvPr>
          <p:cNvSpPr/>
          <p:nvPr/>
        </p:nvSpPr>
        <p:spPr>
          <a:xfrm>
            <a:off x="33858" y="1298377"/>
            <a:ext cx="4765998" cy="22297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8" name="正方形/長方形 7">
            <a:extLst>
              <a:ext uri="{FF2B5EF4-FFF2-40B4-BE49-F238E27FC236}">
                <a16:creationId xmlns:a16="http://schemas.microsoft.com/office/drawing/2014/main" id="{2D6D97B9-A2BC-5970-4512-1FC32DE3C54D}"/>
              </a:ext>
            </a:extLst>
          </p:cNvPr>
          <p:cNvSpPr/>
          <p:nvPr/>
        </p:nvSpPr>
        <p:spPr>
          <a:xfrm>
            <a:off x="5007498" y="1298376"/>
            <a:ext cx="6993158" cy="3426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13" name="テキスト ボックス 12">
            <a:extLst>
              <a:ext uri="{FF2B5EF4-FFF2-40B4-BE49-F238E27FC236}">
                <a16:creationId xmlns:a16="http://schemas.microsoft.com/office/drawing/2014/main" id="{F987FBD4-2DF5-FDC0-1A73-5F9C121D9D5D}"/>
              </a:ext>
            </a:extLst>
          </p:cNvPr>
          <p:cNvSpPr txBox="1"/>
          <p:nvPr/>
        </p:nvSpPr>
        <p:spPr>
          <a:xfrm>
            <a:off x="803126" y="5378180"/>
            <a:ext cx="8825878" cy="1200329"/>
          </a:xfrm>
          <a:prstGeom prst="rect">
            <a:avLst/>
          </a:prstGeom>
          <a:noFill/>
        </p:spPr>
        <p:txBody>
          <a:bodyPr wrap="none" rtlCol="0">
            <a:spAutoFit/>
          </a:bodyPr>
          <a:lstStyle/>
          <a:p>
            <a:pPr algn="l"/>
            <a:r>
              <a:rPr lang="en-US" altLang="ja-JP" sz="2400" dirty="0">
                <a:latin typeface="+mj-ea"/>
                <a:ea typeface="+mj-ea"/>
              </a:rPr>
              <a:t>“%” </a:t>
            </a:r>
            <a:r>
              <a:rPr lang="ja-JP" altLang="en-US" sz="2400" dirty="0">
                <a:latin typeface="+mj-ea"/>
                <a:ea typeface="+mj-ea"/>
              </a:rPr>
              <a:t>だけで始まるものは通常のコメントアウト</a:t>
            </a:r>
            <a:endParaRPr lang="en-US" altLang="ja-JP" sz="2400" dirty="0">
              <a:latin typeface="+mj-ea"/>
              <a:ea typeface="+mj-ea"/>
            </a:endParaRPr>
          </a:p>
          <a:p>
            <a:pPr algn="l"/>
            <a:r>
              <a:rPr kumimoji="1" lang="en-US" altLang="ja-JP" sz="2400" dirty="0">
                <a:solidFill>
                  <a:srgbClr val="FF0000"/>
                </a:solidFill>
                <a:latin typeface="+mj-ea"/>
                <a:ea typeface="+mj-ea"/>
              </a:rPr>
              <a:t>“%!” </a:t>
            </a:r>
            <a:r>
              <a:rPr kumimoji="1" lang="ja-JP" altLang="en-US" sz="2400" dirty="0">
                <a:solidFill>
                  <a:srgbClr val="FF0000"/>
                </a:solidFill>
                <a:latin typeface="+mj-ea"/>
                <a:ea typeface="+mj-ea"/>
              </a:rPr>
              <a:t>で始まるものは特殊なコメントアウト</a:t>
            </a:r>
            <a:endParaRPr kumimoji="1" lang="en-US" altLang="ja-JP" sz="2400" dirty="0">
              <a:solidFill>
                <a:srgbClr val="FF0000"/>
              </a:solidFill>
              <a:latin typeface="+mj-ea"/>
              <a:ea typeface="+mj-ea"/>
            </a:endParaRPr>
          </a:p>
          <a:p>
            <a:pPr algn="l"/>
            <a:r>
              <a:rPr lang="ja-JP" altLang="en-US" sz="2400" dirty="0">
                <a:solidFill>
                  <a:srgbClr val="FF0000"/>
                </a:solidFill>
                <a:latin typeface="+mj-ea"/>
                <a:ea typeface="+mj-ea"/>
              </a:rPr>
              <a:t>→ </a:t>
            </a:r>
            <a:r>
              <a:rPr lang="en-US" altLang="ja-JP" sz="2400" dirty="0">
                <a:solidFill>
                  <a:srgbClr val="FF0000"/>
                </a:solidFill>
                <a:latin typeface="+mj-ea"/>
                <a:ea typeface="+mj-ea"/>
              </a:rPr>
              <a:t>python</a:t>
            </a:r>
            <a:r>
              <a:rPr lang="ja-JP" altLang="en-US" sz="2400" dirty="0">
                <a:solidFill>
                  <a:srgbClr val="FF0000"/>
                </a:solidFill>
                <a:latin typeface="+mj-ea"/>
                <a:ea typeface="+mj-ea"/>
              </a:rPr>
              <a:t>実行時にこの文だけ集めて音声ファイルに変換する</a:t>
            </a:r>
            <a:r>
              <a:rPr lang="en-US" altLang="ja-JP" sz="2400" dirty="0">
                <a:solidFill>
                  <a:srgbClr val="FF0000"/>
                </a:solidFill>
                <a:latin typeface="+mj-ea"/>
                <a:ea typeface="+mj-ea"/>
              </a:rPr>
              <a:t>.</a:t>
            </a:r>
            <a:endParaRPr kumimoji="1" lang="ja-JP" altLang="en-US" sz="2400" dirty="0">
              <a:solidFill>
                <a:srgbClr val="FF0000"/>
              </a:solidFill>
              <a:latin typeface="+mj-ea"/>
              <a:ea typeface="+mj-ea"/>
            </a:endParaRPr>
          </a:p>
        </p:txBody>
      </p:sp>
      <p:cxnSp>
        <p:nvCxnSpPr>
          <p:cNvPr id="14" name="直線矢印コネクタ 13">
            <a:extLst>
              <a:ext uri="{FF2B5EF4-FFF2-40B4-BE49-F238E27FC236}">
                <a16:creationId xmlns:a16="http://schemas.microsoft.com/office/drawing/2014/main" id="{72F98D4F-D351-3CF6-78F2-EA55957EEB14}"/>
              </a:ext>
            </a:extLst>
          </p:cNvPr>
          <p:cNvCxnSpPr>
            <a:cxnSpLocks/>
          </p:cNvCxnSpPr>
          <p:nvPr/>
        </p:nvCxnSpPr>
        <p:spPr>
          <a:xfrm>
            <a:off x="191344" y="1628800"/>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C08926B-4542-F47D-FD59-8101C848CF03}"/>
              </a:ext>
            </a:extLst>
          </p:cNvPr>
          <p:cNvCxnSpPr>
            <a:cxnSpLocks/>
          </p:cNvCxnSpPr>
          <p:nvPr/>
        </p:nvCxnSpPr>
        <p:spPr>
          <a:xfrm>
            <a:off x="191344" y="1916832"/>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30A708B-3755-7A6C-D125-258889CA04D2}"/>
              </a:ext>
            </a:extLst>
          </p:cNvPr>
          <p:cNvCxnSpPr>
            <a:cxnSpLocks/>
          </p:cNvCxnSpPr>
          <p:nvPr/>
        </p:nvCxnSpPr>
        <p:spPr>
          <a:xfrm>
            <a:off x="191344" y="2204864"/>
            <a:ext cx="28803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A47CD72-88EA-C86B-EB86-17738CD121B6}"/>
              </a:ext>
            </a:extLst>
          </p:cNvPr>
          <p:cNvCxnSpPr>
            <a:cxnSpLocks/>
          </p:cNvCxnSpPr>
          <p:nvPr/>
        </p:nvCxnSpPr>
        <p:spPr>
          <a:xfrm>
            <a:off x="5231904" y="1700808"/>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F86665-AE58-B464-5063-DAE3485AAAE7}"/>
              </a:ext>
            </a:extLst>
          </p:cNvPr>
          <p:cNvCxnSpPr>
            <a:cxnSpLocks/>
          </p:cNvCxnSpPr>
          <p:nvPr/>
        </p:nvCxnSpPr>
        <p:spPr>
          <a:xfrm>
            <a:off x="5231904" y="1988840"/>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AF29F0E-A60E-0072-745B-9E1268A187C4}"/>
              </a:ext>
            </a:extLst>
          </p:cNvPr>
          <p:cNvCxnSpPr>
            <a:cxnSpLocks/>
          </p:cNvCxnSpPr>
          <p:nvPr/>
        </p:nvCxnSpPr>
        <p:spPr>
          <a:xfrm>
            <a:off x="5231904" y="2492896"/>
            <a:ext cx="28803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37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7F744-AFC0-ABF1-9C2B-9A6F452B88B8}"/>
              </a:ext>
            </a:extLst>
          </p:cNvPr>
          <p:cNvSpPr>
            <a:spLocks noGrp="1"/>
          </p:cNvSpPr>
          <p:nvPr>
            <p:ph type="title"/>
          </p:nvPr>
        </p:nvSpPr>
        <p:spPr/>
        <p:txBody>
          <a:bodyPr/>
          <a:lstStyle/>
          <a:p>
            <a:r>
              <a:rPr kumimoji="1" lang="ja-JP" altLang="en-US" dirty="0"/>
              <a:t>結言</a:t>
            </a:r>
          </a:p>
        </p:txBody>
      </p:sp>
      <p:sp>
        <p:nvSpPr>
          <p:cNvPr id="3" name="テキスト ボックス 2">
            <a:extLst>
              <a:ext uri="{FF2B5EF4-FFF2-40B4-BE49-F238E27FC236}">
                <a16:creationId xmlns:a16="http://schemas.microsoft.com/office/drawing/2014/main" id="{9DB83D46-DCCD-5EC0-0792-21BE3EDEB4E9}"/>
              </a:ext>
            </a:extLst>
          </p:cNvPr>
          <p:cNvSpPr txBox="1"/>
          <p:nvPr/>
        </p:nvSpPr>
        <p:spPr>
          <a:xfrm>
            <a:off x="479376" y="1124744"/>
            <a:ext cx="9525365" cy="2308324"/>
          </a:xfrm>
          <a:prstGeom prst="rect">
            <a:avLst/>
          </a:prstGeom>
          <a:noFill/>
        </p:spPr>
        <p:txBody>
          <a:bodyPr wrap="none" rtlCol="0">
            <a:spAutoFit/>
          </a:bodyPr>
          <a:lstStyle/>
          <a:p>
            <a:pPr algn="l"/>
            <a:r>
              <a:rPr kumimoji="1" lang="ja-JP" altLang="en-US" sz="2400" dirty="0">
                <a:latin typeface="+mj-ea"/>
                <a:ea typeface="+mj-ea"/>
              </a:rPr>
              <a:t>動画作成は専用のソフトの使い方の習熟と動画編集に時間がかかる</a:t>
            </a:r>
            <a:r>
              <a:rPr kumimoji="1" lang="en-US" altLang="ja-JP" sz="2400" dirty="0">
                <a:latin typeface="+mj-ea"/>
                <a:ea typeface="+mj-ea"/>
              </a:rPr>
              <a:t>.</a:t>
            </a:r>
          </a:p>
          <a:p>
            <a:pPr algn="l"/>
            <a:r>
              <a:rPr lang="ja-JP" altLang="en-US" sz="2400" dirty="0">
                <a:latin typeface="+mj-ea"/>
                <a:ea typeface="+mj-ea"/>
              </a:rPr>
              <a:t>→ </a:t>
            </a:r>
            <a:r>
              <a:rPr lang="en-US" altLang="ja-JP" sz="2400" dirty="0" err="1">
                <a:latin typeface="+mj-ea"/>
                <a:ea typeface="+mj-ea"/>
              </a:rPr>
              <a:t>TeX</a:t>
            </a:r>
            <a:r>
              <a:rPr lang="en-US" altLang="ja-JP" sz="2400" dirty="0">
                <a:latin typeface="+mj-ea"/>
                <a:ea typeface="+mj-ea"/>
              </a:rPr>
              <a:t> </a:t>
            </a:r>
            <a:r>
              <a:rPr lang="ja-JP" altLang="en-US" sz="2400" dirty="0">
                <a:latin typeface="+mj-ea"/>
                <a:ea typeface="+mj-ea"/>
              </a:rPr>
              <a:t>から動画を生成することにより時間を短縮できる</a:t>
            </a:r>
            <a:r>
              <a:rPr lang="en-US" altLang="ja-JP" sz="2400" dirty="0">
                <a:latin typeface="+mj-ea"/>
                <a:ea typeface="+mj-ea"/>
              </a:rPr>
              <a:t>.</a:t>
            </a:r>
          </a:p>
          <a:p>
            <a:pPr algn="l"/>
            <a:endParaRPr kumimoji="1" lang="en-US" altLang="ja-JP" sz="2400" dirty="0">
              <a:latin typeface="+mj-ea"/>
              <a:ea typeface="+mj-ea"/>
            </a:endParaRPr>
          </a:p>
          <a:p>
            <a:pPr algn="l"/>
            <a:r>
              <a:rPr lang="en-US" altLang="ja-JP" sz="2400" dirty="0">
                <a:latin typeface="+mj-ea"/>
                <a:ea typeface="+mj-ea"/>
              </a:rPr>
              <a:t>Python </a:t>
            </a:r>
            <a:r>
              <a:rPr lang="ja-JP" altLang="en-US" sz="2400" dirty="0">
                <a:latin typeface="+mj-ea"/>
                <a:ea typeface="+mj-ea"/>
              </a:rPr>
              <a:t>を用いた</a:t>
            </a:r>
            <a:r>
              <a:rPr lang="en-US" altLang="ja-JP" sz="2400" dirty="0">
                <a:latin typeface="+mj-ea"/>
                <a:ea typeface="+mj-ea"/>
              </a:rPr>
              <a:t>Web</a:t>
            </a:r>
            <a:r>
              <a:rPr lang="ja-JP" altLang="en-US" sz="2400" dirty="0">
                <a:latin typeface="+mj-ea"/>
                <a:ea typeface="+mj-ea"/>
              </a:rPr>
              <a:t>アプリケーション開発</a:t>
            </a:r>
            <a:r>
              <a:rPr lang="en-US" altLang="ja-JP" sz="2400" dirty="0">
                <a:latin typeface="+mj-ea"/>
                <a:ea typeface="+mj-ea"/>
              </a:rPr>
              <a:t>, </a:t>
            </a:r>
            <a:r>
              <a:rPr lang="ja-JP" altLang="en-US" sz="2400" dirty="0">
                <a:latin typeface="+mj-ea"/>
                <a:ea typeface="+mj-ea"/>
              </a:rPr>
              <a:t>ソースコードの配布</a:t>
            </a:r>
            <a:endParaRPr lang="en-US" altLang="ja-JP" sz="2400" dirty="0">
              <a:latin typeface="+mj-ea"/>
              <a:ea typeface="+mj-ea"/>
            </a:endParaRPr>
          </a:p>
          <a:p>
            <a:pPr algn="l"/>
            <a:r>
              <a:rPr lang="ja-JP" altLang="en-US" sz="2400" dirty="0">
                <a:latin typeface="+mj-ea"/>
                <a:ea typeface="+mj-ea"/>
              </a:rPr>
              <a:t>インストール方法</a:t>
            </a:r>
            <a:endParaRPr lang="en-US" altLang="ja-JP" sz="2400" dirty="0">
              <a:latin typeface="+mj-ea"/>
              <a:ea typeface="+mj-ea"/>
            </a:endParaRPr>
          </a:p>
          <a:p>
            <a:pPr lvl="1"/>
            <a:r>
              <a:rPr kumimoji="1" lang="en-US" altLang="ja-JP" sz="2400" dirty="0">
                <a:solidFill>
                  <a:schemeClr val="accent2"/>
                </a:solidFill>
                <a:latin typeface="+mj-ea"/>
                <a:ea typeface="+mj-ea"/>
                <a:hlinkClick r:id="rId3">
                  <a:extLst>
                    <a:ext uri="{A12FA001-AC4F-418D-AE19-62706E023703}">
                      <ahyp:hlinkClr xmlns:ahyp="http://schemas.microsoft.com/office/drawing/2018/hyperlinkcolor" val="tx"/>
                    </a:ext>
                  </a:extLst>
                </a:hlinkClick>
              </a:rPr>
              <a:t>https://github.com/butsurinokeisanya/pptx2mp4.git</a:t>
            </a:r>
            <a:endParaRPr kumimoji="1" lang="en-US" altLang="ja-JP" sz="2400" dirty="0">
              <a:solidFill>
                <a:schemeClr val="accent2"/>
              </a:solidFill>
              <a:latin typeface="+mj-ea"/>
              <a:ea typeface="+mj-ea"/>
            </a:endParaRPr>
          </a:p>
        </p:txBody>
      </p:sp>
    </p:spTree>
    <p:extLst>
      <p:ext uri="{BB962C8B-B14F-4D97-AF65-F5344CB8AC3E}">
        <p14:creationId xmlns:p14="http://schemas.microsoft.com/office/powerpoint/2010/main" val="283006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06BF9-512F-92C4-59A2-CFE39A37ADB5}"/>
              </a:ext>
            </a:extLst>
          </p:cNvPr>
          <p:cNvSpPr>
            <a:spLocks noGrp="1"/>
          </p:cNvSpPr>
          <p:nvPr>
            <p:ph type="title"/>
          </p:nvPr>
        </p:nvSpPr>
        <p:spPr>
          <a:xfrm>
            <a:off x="335360" y="3074018"/>
            <a:ext cx="10753195" cy="709963"/>
          </a:xfrm>
        </p:spPr>
        <p:txBody>
          <a:bodyPr/>
          <a:lstStyle/>
          <a:p>
            <a:r>
              <a:rPr kumimoji="1" lang="ja-JP" altLang="en-US" dirty="0"/>
              <a:t>お疲れ様でした</a:t>
            </a:r>
            <a:r>
              <a:rPr kumimoji="1" lang="en-US" altLang="ja-JP" dirty="0"/>
              <a:t>.</a:t>
            </a:r>
            <a:endParaRPr kumimoji="1" lang="ja-JP" altLang="en-US" dirty="0"/>
          </a:p>
        </p:txBody>
      </p:sp>
    </p:spTree>
    <p:extLst>
      <p:ext uri="{BB962C8B-B14F-4D97-AF65-F5344CB8AC3E}">
        <p14:creationId xmlns:p14="http://schemas.microsoft.com/office/powerpoint/2010/main" val="77589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80B9B-DBAF-1BDB-240A-3BBAC01FC9D2}"/>
              </a:ext>
            </a:extLst>
          </p:cNvPr>
          <p:cNvSpPr>
            <a:spLocks noGrp="1"/>
          </p:cNvSpPr>
          <p:nvPr>
            <p:ph type="title"/>
          </p:nvPr>
        </p:nvSpPr>
        <p:spPr>
          <a:xfrm>
            <a:off x="407368" y="3074018"/>
            <a:ext cx="10753195" cy="709963"/>
          </a:xfrm>
        </p:spPr>
        <p:txBody>
          <a:bodyPr/>
          <a:lstStyle/>
          <a:p>
            <a:r>
              <a:rPr kumimoji="1" lang="ja-JP" altLang="en-US" dirty="0"/>
              <a:t>インストール方法</a:t>
            </a:r>
          </a:p>
        </p:txBody>
      </p:sp>
    </p:spTree>
    <p:extLst>
      <p:ext uri="{BB962C8B-B14F-4D97-AF65-F5344CB8AC3E}">
        <p14:creationId xmlns:p14="http://schemas.microsoft.com/office/powerpoint/2010/main" val="12240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19B89-0A57-C7E5-6406-204B65BB064F}"/>
              </a:ext>
            </a:extLst>
          </p:cNvPr>
          <p:cNvSpPr>
            <a:spLocks noGrp="1"/>
          </p:cNvSpPr>
          <p:nvPr>
            <p:ph type="title"/>
          </p:nvPr>
        </p:nvSpPr>
        <p:spPr/>
        <p:txBody>
          <a:bodyPr/>
          <a:lstStyle/>
          <a:p>
            <a:r>
              <a:rPr kumimoji="1" lang="ja-JP" altLang="en-US" dirty="0"/>
              <a:t>インストール概要</a:t>
            </a:r>
          </a:p>
        </p:txBody>
      </p:sp>
      <p:sp>
        <p:nvSpPr>
          <p:cNvPr id="3" name="テキスト ボックス 2">
            <a:extLst>
              <a:ext uri="{FF2B5EF4-FFF2-40B4-BE49-F238E27FC236}">
                <a16:creationId xmlns:a16="http://schemas.microsoft.com/office/drawing/2014/main" id="{1A203ADD-7D51-D9B8-BEA1-21D7D05F8F31}"/>
              </a:ext>
            </a:extLst>
          </p:cNvPr>
          <p:cNvSpPr txBox="1"/>
          <p:nvPr/>
        </p:nvSpPr>
        <p:spPr>
          <a:xfrm>
            <a:off x="839416" y="3933056"/>
            <a:ext cx="9588330" cy="1938992"/>
          </a:xfrm>
          <a:prstGeom prst="rect">
            <a:avLst/>
          </a:prstGeom>
          <a:noFill/>
        </p:spPr>
        <p:txBody>
          <a:bodyPr wrap="none" rtlCol="0">
            <a:spAutoFit/>
          </a:bodyPr>
          <a:lstStyle/>
          <a:p>
            <a:pPr algn="l"/>
            <a:r>
              <a:rPr kumimoji="1" lang="ja-JP" altLang="en-US" sz="2400" b="1" dirty="0">
                <a:latin typeface="+mj-ea"/>
                <a:ea typeface="+mj-ea"/>
              </a:rPr>
              <a:t>インストール手順の概要</a:t>
            </a:r>
            <a:endParaRPr kumimoji="1" lang="en-US" altLang="ja-JP" sz="2400" b="1" dirty="0">
              <a:latin typeface="+mj-ea"/>
              <a:ea typeface="+mj-ea"/>
            </a:endParaRPr>
          </a:p>
          <a:p>
            <a:pPr marL="457200" indent="-457200" algn="l">
              <a:buAutoNum type="arabicPeriod"/>
            </a:pPr>
            <a:r>
              <a:rPr kumimoji="1" lang="ja-JP" altLang="en-US" sz="2400" dirty="0">
                <a:latin typeface="+mj-ea"/>
                <a:ea typeface="+mj-ea"/>
              </a:rPr>
              <a:t>実行に必要なモジュール </a:t>
            </a:r>
            <a:r>
              <a:rPr kumimoji="1" lang="en-US" altLang="ja-JP" sz="2400" dirty="0" err="1">
                <a:latin typeface="+mj-ea"/>
                <a:ea typeface="+mj-ea"/>
              </a:rPr>
              <a:t>Poppler</a:t>
            </a:r>
            <a:r>
              <a:rPr lang="ja-JP" altLang="en-US" sz="2400" dirty="0">
                <a:latin typeface="+mj-ea"/>
                <a:ea typeface="+mj-ea"/>
              </a:rPr>
              <a:t> のインストール</a:t>
            </a:r>
            <a:r>
              <a:rPr lang="en-US" altLang="ja-JP" sz="2400" dirty="0">
                <a:latin typeface="+mj-ea"/>
                <a:ea typeface="+mj-ea"/>
              </a:rPr>
              <a:t>.</a:t>
            </a:r>
          </a:p>
          <a:p>
            <a:pPr marL="457200" indent="-457200" algn="l">
              <a:buAutoNum type="arabicPeriod"/>
            </a:pPr>
            <a:r>
              <a:rPr kumimoji="1" lang="ja-JP" altLang="en-US" sz="2400" dirty="0">
                <a:latin typeface="+mj-ea"/>
                <a:ea typeface="+mj-ea"/>
              </a:rPr>
              <a:t>お金に余裕があれば合成音声 </a:t>
            </a:r>
            <a:r>
              <a:rPr kumimoji="1" lang="en-US" altLang="ja-JP" sz="2400" dirty="0">
                <a:latin typeface="+mj-ea"/>
                <a:ea typeface="+mj-ea"/>
              </a:rPr>
              <a:t>AI </a:t>
            </a:r>
            <a:r>
              <a:rPr kumimoji="1" lang="ja-JP" altLang="en-US" sz="2400" dirty="0">
                <a:latin typeface="+mj-ea"/>
                <a:ea typeface="+mj-ea"/>
              </a:rPr>
              <a:t>ソフト </a:t>
            </a:r>
            <a:r>
              <a:rPr kumimoji="1" lang="en-US" altLang="ja-JP" sz="2400" dirty="0" err="1">
                <a:latin typeface="+mj-ea"/>
                <a:ea typeface="+mj-ea"/>
              </a:rPr>
              <a:t>voicepeak</a:t>
            </a:r>
            <a:r>
              <a:rPr kumimoji="1" lang="en-US" altLang="ja-JP" sz="2400" dirty="0">
                <a:latin typeface="+mj-ea"/>
                <a:ea typeface="+mj-ea"/>
              </a:rPr>
              <a:t> </a:t>
            </a:r>
            <a:r>
              <a:rPr kumimoji="1" lang="ja-JP" altLang="en-US" sz="2400" dirty="0">
                <a:latin typeface="+mj-ea"/>
                <a:ea typeface="+mj-ea"/>
              </a:rPr>
              <a:t>の購入</a:t>
            </a:r>
            <a:r>
              <a:rPr kumimoji="1" lang="en-US" altLang="ja-JP" sz="2400" dirty="0">
                <a:latin typeface="+mj-ea"/>
                <a:ea typeface="+mj-ea"/>
              </a:rPr>
              <a:t>. </a:t>
            </a:r>
          </a:p>
          <a:p>
            <a:pPr lvl="1"/>
            <a:r>
              <a:rPr lang="ja-JP" altLang="en-US" sz="2400" dirty="0">
                <a:latin typeface="+mj-ea"/>
                <a:ea typeface="+mj-ea"/>
              </a:rPr>
              <a:t>なくても</a:t>
            </a:r>
            <a:r>
              <a:rPr lang="en-US" altLang="ja-JP" sz="2400" dirty="0">
                <a:latin typeface="+mj-ea"/>
                <a:ea typeface="+mj-ea"/>
              </a:rPr>
              <a:t>, python </a:t>
            </a:r>
            <a:r>
              <a:rPr lang="ja-JP" altLang="en-US" sz="2400" dirty="0">
                <a:latin typeface="+mj-ea"/>
                <a:ea typeface="+mj-ea"/>
              </a:rPr>
              <a:t>のライブラリ </a:t>
            </a:r>
            <a:r>
              <a:rPr lang="en-US" altLang="ja-JP" sz="2400" dirty="0">
                <a:latin typeface="+mj-ea"/>
                <a:ea typeface="+mj-ea"/>
              </a:rPr>
              <a:t>pyttsx3 </a:t>
            </a:r>
            <a:r>
              <a:rPr lang="ja-JP" altLang="en-US" sz="2400" dirty="0">
                <a:latin typeface="+mj-ea"/>
                <a:ea typeface="+mj-ea"/>
              </a:rPr>
              <a:t>で対応することは可能</a:t>
            </a:r>
            <a:r>
              <a:rPr lang="en-US" altLang="ja-JP" sz="2400" dirty="0">
                <a:latin typeface="+mj-ea"/>
                <a:ea typeface="+mj-ea"/>
              </a:rPr>
              <a:t>.</a:t>
            </a:r>
          </a:p>
          <a:p>
            <a:pPr marL="457200" indent="-457200" algn="l">
              <a:buAutoNum type="arabicPeriod"/>
            </a:pPr>
            <a:r>
              <a:rPr lang="ja-JP" altLang="en-US" sz="2400" dirty="0">
                <a:latin typeface="+mj-ea"/>
                <a:ea typeface="+mj-ea"/>
              </a:rPr>
              <a:t>拙作プログラムを </a:t>
            </a:r>
            <a:r>
              <a:rPr lang="en-US" altLang="ja-JP" sz="2400" dirty="0">
                <a:latin typeface="+mj-ea"/>
                <a:ea typeface="+mj-ea"/>
              </a:rPr>
              <a:t>GitHub </a:t>
            </a:r>
            <a:r>
              <a:rPr lang="ja-JP" altLang="en-US" sz="2400" dirty="0">
                <a:latin typeface="+mj-ea"/>
                <a:ea typeface="+mj-ea"/>
              </a:rPr>
              <a:t>からダウンロードして実行する</a:t>
            </a:r>
            <a:r>
              <a:rPr lang="en-US" altLang="ja-JP" sz="2400" dirty="0">
                <a:latin typeface="+mj-ea"/>
                <a:ea typeface="+mj-ea"/>
              </a:rPr>
              <a:t>.</a:t>
            </a:r>
          </a:p>
        </p:txBody>
      </p:sp>
      <p:sp>
        <p:nvSpPr>
          <p:cNvPr id="4" name="テキスト ボックス 3">
            <a:extLst>
              <a:ext uri="{FF2B5EF4-FFF2-40B4-BE49-F238E27FC236}">
                <a16:creationId xmlns:a16="http://schemas.microsoft.com/office/drawing/2014/main" id="{50771F94-8F40-1951-97F5-316CD14B2770}"/>
              </a:ext>
            </a:extLst>
          </p:cNvPr>
          <p:cNvSpPr txBox="1"/>
          <p:nvPr/>
        </p:nvSpPr>
        <p:spPr>
          <a:xfrm>
            <a:off x="839416" y="1265855"/>
            <a:ext cx="6909264" cy="1569660"/>
          </a:xfrm>
          <a:prstGeom prst="rect">
            <a:avLst/>
          </a:prstGeom>
          <a:noFill/>
        </p:spPr>
        <p:txBody>
          <a:bodyPr wrap="none" rtlCol="0">
            <a:spAutoFit/>
          </a:bodyPr>
          <a:lstStyle/>
          <a:p>
            <a:pPr algn="l"/>
            <a:r>
              <a:rPr kumimoji="1" lang="ja-JP" altLang="en-US" sz="2400" b="1" dirty="0">
                <a:latin typeface="+mj-ea"/>
                <a:ea typeface="+mj-ea"/>
              </a:rPr>
              <a:t>仮定する視聴者</a:t>
            </a:r>
            <a:endParaRPr kumimoji="1" lang="en-US" altLang="ja-JP" sz="2400" b="1" dirty="0">
              <a:latin typeface="+mj-ea"/>
              <a:ea typeface="+mj-ea"/>
            </a:endParaRPr>
          </a:p>
          <a:p>
            <a:pPr marL="457200" indent="-457200">
              <a:buFontTx/>
              <a:buAutoNum type="arabicPeriod"/>
            </a:pPr>
            <a:r>
              <a:rPr kumimoji="1" lang="en-US" altLang="ja-JP" sz="2400" dirty="0">
                <a:latin typeface="+mj-ea"/>
                <a:ea typeface="+mj-ea"/>
              </a:rPr>
              <a:t>Windows </a:t>
            </a:r>
            <a:r>
              <a:rPr kumimoji="1" lang="ja-JP" altLang="en-US" sz="2400" dirty="0">
                <a:latin typeface="+mj-ea"/>
                <a:ea typeface="+mj-ea"/>
              </a:rPr>
              <a:t>ユーザ</a:t>
            </a:r>
            <a:r>
              <a:rPr kumimoji="1" lang="en-US" altLang="ja-JP" sz="2400" dirty="0">
                <a:latin typeface="+mj-ea"/>
                <a:ea typeface="+mj-ea"/>
              </a:rPr>
              <a:t>.</a:t>
            </a:r>
            <a:endParaRPr lang="en-US" altLang="ja-JP" sz="2400" dirty="0">
              <a:latin typeface="+mj-ea"/>
              <a:ea typeface="+mj-ea"/>
            </a:endParaRPr>
          </a:p>
          <a:p>
            <a:pPr marL="457200" indent="-457200" algn="l">
              <a:buAutoNum type="arabicPeriod"/>
            </a:pPr>
            <a:r>
              <a:rPr lang="en-US" altLang="ja-JP" sz="2400" dirty="0">
                <a:latin typeface="+mj-ea"/>
                <a:ea typeface="+mj-ea"/>
              </a:rPr>
              <a:t>Python </a:t>
            </a:r>
            <a:r>
              <a:rPr lang="ja-JP" altLang="en-US" sz="2400" dirty="0">
                <a:latin typeface="+mj-ea"/>
                <a:ea typeface="+mj-ea"/>
              </a:rPr>
              <a:t>がインストール済み</a:t>
            </a:r>
            <a:r>
              <a:rPr lang="en-US" altLang="ja-JP" sz="2400" dirty="0">
                <a:latin typeface="+mj-ea"/>
                <a:ea typeface="+mj-ea"/>
              </a:rPr>
              <a:t>.</a:t>
            </a:r>
          </a:p>
          <a:p>
            <a:pPr marL="457200" indent="-457200" algn="l">
              <a:buAutoNum type="arabicPeriod"/>
            </a:pPr>
            <a:r>
              <a:rPr lang="ja-JP" altLang="en-US" sz="2400" dirty="0">
                <a:latin typeface="+mj-ea"/>
                <a:ea typeface="+mj-ea"/>
              </a:rPr>
              <a:t>コマンドプロンプトでコマンドを実行できる</a:t>
            </a:r>
            <a:r>
              <a:rPr lang="en-US" altLang="ja-JP" sz="2400" dirty="0">
                <a:latin typeface="+mj-ea"/>
                <a:ea typeface="+mj-ea"/>
              </a:rPr>
              <a:t>.</a:t>
            </a:r>
            <a:endParaRPr kumimoji="1" lang="ja-JP" altLang="en-US" sz="2400" dirty="0">
              <a:latin typeface="+mj-ea"/>
              <a:ea typeface="+mj-ea"/>
            </a:endParaRPr>
          </a:p>
        </p:txBody>
      </p:sp>
    </p:spTree>
    <p:extLst>
      <p:ext uri="{BB962C8B-B14F-4D97-AF65-F5344CB8AC3E}">
        <p14:creationId xmlns:p14="http://schemas.microsoft.com/office/powerpoint/2010/main" val="133680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69828-5697-F49E-3951-512394191A98}"/>
              </a:ext>
            </a:extLst>
          </p:cNvPr>
          <p:cNvSpPr>
            <a:spLocks noGrp="1"/>
          </p:cNvSpPr>
          <p:nvPr>
            <p:ph type="title"/>
          </p:nvPr>
        </p:nvSpPr>
        <p:spPr/>
        <p:txBody>
          <a:bodyPr/>
          <a:lstStyle/>
          <a:p>
            <a:r>
              <a:rPr kumimoji="1" lang="en-US" altLang="ja-JP" dirty="0" err="1"/>
              <a:t>Poppler</a:t>
            </a:r>
            <a:r>
              <a:rPr kumimoji="1" lang="en-US" altLang="ja-JP" dirty="0"/>
              <a:t> </a:t>
            </a:r>
            <a:r>
              <a:rPr lang="ja-JP" altLang="en-US" dirty="0"/>
              <a:t>の</a:t>
            </a:r>
            <a:r>
              <a:rPr kumimoji="1" lang="ja-JP" altLang="en-US" dirty="0"/>
              <a:t>インストール</a:t>
            </a:r>
          </a:p>
        </p:txBody>
      </p:sp>
      <p:grpSp>
        <p:nvGrpSpPr>
          <p:cNvPr id="8" name="グループ化 7">
            <a:extLst>
              <a:ext uri="{FF2B5EF4-FFF2-40B4-BE49-F238E27FC236}">
                <a16:creationId xmlns:a16="http://schemas.microsoft.com/office/drawing/2014/main" id="{0202E1F2-B7F4-D292-6DF1-EF149DC0327F}"/>
              </a:ext>
            </a:extLst>
          </p:cNvPr>
          <p:cNvGrpSpPr/>
          <p:nvPr/>
        </p:nvGrpSpPr>
        <p:grpSpPr>
          <a:xfrm>
            <a:off x="2499853" y="2996952"/>
            <a:ext cx="6424207" cy="3467590"/>
            <a:chOff x="5407753" y="3140968"/>
            <a:chExt cx="6424207" cy="3467590"/>
          </a:xfrm>
        </p:grpSpPr>
        <p:pic>
          <p:nvPicPr>
            <p:cNvPr id="5" name="図 4">
              <a:extLst>
                <a:ext uri="{FF2B5EF4-FFF2-40B4-BE49-F238E27FC236}">
                  <a16:creationId xmlns:a16="http://schemas.microsoft.com/office/drawing/2014/main" id="{70AB2177-0168-E1D9-0075-126442E700FE}"/>
                </a:ext>
              </a:extLst>
            </p:cNvPr>
            <p:cNvPicPr>
              <a:picLocks noChangeAspect="1"/>
            </p:cNvPicPr>
            <p:nvPr/>
          </p:nvPicPr>
          <p:blipFill>
            <a:blip r:embed="rId3"/>
            <a:stretch>
              <a:fillRect/>
            </a:stretch>
          </p:blipFill>
          <p:spPr>
            <a:xfrm>
              <a:off x="5407753" y="3140968"/>
              <a:ext cx="6424207" cy="3467590"/>
            </a:xfrm>
            <a:prstGeom prst="rect">
              <a:avLst/>
            </a:prstGeom>
          </p:spPr>
        </p:pic>
        <p:sp>
          <p:nvSpPr>
            <p:cNvPr id="6" name="正方形/長方形 5">
              <a:extLst>
                <a:ext uri="{FF2B5EF4-FFF2-40B4-BE49-F238E27FC236}">
                  <a16:creationId xmlns:a16="http://schemas.microsoft.com/office/drawing/2014/main" id="{7D7C5A34-48E2-C95D-3C54-479D1519D6B1}"/>
                </a:ext>
              </a:extLst>
            </p:cNvPr>
            <p:cNvSpPr/>
            <p:nvPr/>
          </p:nvSpPr>
          <p:spPr>
            <a:xfrm>
              <a:off x="7104112" y="5733256"/>
              <a:ext cx="864096" cy="14401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6CE896FA-EAF9-389F-3A9D-7A055C01FB65}"/>
              </a:ext>
            </a:extLst>
          </p:cNvPr>
          <p:cNvSpPr txBox="1"/>
          <p:nvPr/>
        </p:nvSpPr>
        <p:spPr>
          <a:xfrm>
            <a:off x="335360" y="1268760"/>
            <a:ext cx="11737304" cy="2308324"/>
          </a:xfrm>
          <a:prstGeom prst="rect">
            <a:avLst/>
          </a:prstGeom>
          <a:noFill/>
        </p:spPr>
        <p:txBody>
          <a:bodyPr wrap="square">
            <a:spAutoFit/>
          </a:bodyPr>
          <a:lstStyle/>
          <a:p>
            <a:r>
              <a:rPr lang="ja-JP" altLang="en-US" sz="2400" dirty="0"/>
              <a:t>目的</a:t>
            </a:r>
            <a:r>
              <a:rPr lang="en-US" altLang="ja-JP" sz="2400" dirty="0"/>
              <a:t>: PDF </a:t>
            </a:r>
            <a:r>
              <a:rPr lang="ja-JP" altLang="en-US" sz="2400" dirty="0"/>
              <a:t>を </a:t>
            </a:r>
            <a:r>
              <a:rPr lang="en-US" altLang="ja-JP" sz="2400" dirty="0"/>
              <a:t>PNG </a:t>
            </a:r>
            <a:r>
              <a:rPr lang="ja-JP" altLang="en-US" sz="2400" dirty="0"/>
              <a:t>に変換するモジュール</a:t>
            </a:r>
            <a:r>
              <a:rPr lang="en-US" altLang="ja-JP" sz="2400" dirty="0"/>
              <a:t>.</a:t>
            </a:r>
          </a:p>
          <a:p>
            <a:r>
              <a:rPr lang="ja-JP" altLang="en-US" sz="2400" dirty="0"/>
              <a:t>下記サイトから </a:t>
            </a:r>
            <a:r>
              <a:rPr lang="en-US" altLang="ja-JP" sz="2400" dirty="0" err="1"/>
              <a:t>Poppler</a:t>
            </a:r>
            <a:r>
              <a:rPr lang="en-US" altLang="ja-JP" sz="2400" dirty="0"/>
              <a:t> (Release</a:t>
            </a:r>
            <a:r>
              <a:rPr lang="ja-JP" altLang="en-US" sz="2400" dirty="0"/>
              <a:t>～</a:t>
            </a:r>
            <a:r>
              <a:rPr lang="en-US" altLang="ja-JP" sz="2400" dirty="0"/>
              <a:t>.zip) </a:t>
            </a:r>
            <a:r>
              <a:rPr lang="ja-JP" altLang="en-US" sz="2400" dirty="0"/>
              <a:t>をダウンロードする</a:t>
            </a:r>
            <a:r>
              <a:rPr lang="en-US" altLang="ja-JP" sz="2400" dirty="0"/>
              <a:t>.</a:t>
            </a:r>
          </a:p>
          <a:p>
            <a:r>
              <a:rPr lang="ja-JP" altLang="en-US" sz="2400" dirty="0"/>
              <a:t>　</a:t>
            </a:r>
            <a:r>
              <a:rPr lang="en-US" altLang="ja-JP" sz="2400" dirty="0">
                <a:solidFill>
                  <a:schemeClr val="accent2"/>
                </a:solidFill>
                <a:hlinkClick r:id="rId4">
                  <a:extLst>
                    <a:ext uri="{A12FA001-AC4F-418D-AE19-62706E023703}">
                      <ahyp:hlinkClr xmlns:ahyp="http://schemas.microsoft.com/office/drawing/2018/hyperlinkcolor" val="tx"/>
                    </a:ext>
                  </a:extLst>
                </a:hlinkClick>
              </a:rPr>
              <a:t>https://github.com/oschwartz10612/poppler-windows/releases</a:t>
            </a:r>
            <a:endParaRPr lang="en-US" altLang="ja-JP" sz="2400" dirty="0">
              <a:solidFill>
                <a:schemeClr val="accent2"/>
              </a:solidFill>
            </a:endParaRPr>
          </a:p>
          <a:p>
            <a:r>
              <a:rPr lang="en-US" altLang="ja-JP" sz="2400" dirty="0"/>
              <a:t>(</a:t>
            </a:r>
            <a:r>
              <a:rPr lang="en-US" altLang="ja-JP" sz="2400" dirty="0" err="1"/>
              <a:t>Poppler</a:t>
            </a:r>
            <a:r>
              <a:rPr lang="en-US" altLang="ja-JP" sz="2400" dirty="0"/>
              <a:t> for Windows </a:t>
            </a:r>
            <a:r>
              <a:rPr lang="en-US" altLang="ja-JP" sz="2400" dirty="0" err="1"/>
              <a:t>github</a:t>
            </a:r>
            <a:r>
              <a:rPr lang="en-US" altLang="ja-JP" sz="2400" dirty="0"/>
              <a:t> </a:t>
            </a:r>
            <a:r>
              <a:rPr lang="ja-JP" altLang="en-US" sz="2400" dirty="0"/>
              <a:t>と検索すれば出てくる</a:t>
            </a:r>
            <a:r>
              <a:rPr lang="en-US" altLang="ja-JP" sz="2400" dirty="0"/>
              <a:t>)</a:t>
            </a:r>
          </a:p>
          <a:p>
            <a:endParaRPr lang="en-US" altLang="ja-JP" sz="2400" dirty="0"/>
          </a:p>
          <a:p>
            <a:endParaRPr lang="en-US" altLang="ja-JP" sz="2400" dirty="0"/>
          </a:p>
        </p:txBody>
      </p:sp>
    </p:spTree>
    <p:extLst>
      <p:ext uri="{BB962C8B-B14F-4D97-AF65-F5344CB8AC3E}">
        <p14:creationId xmlns:p14="http://schemas.microsoft.com/office/powerpoint/2010/main" val="226904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55960-7B1D-E6EF-D95C-4A3E9ADF84EE}"/>
              </a:ext>
            </a:extLst>
          </p:cNvPr>
          <p:cNvSpPr>
            <a:spLocks noGrp="1"/>
          </p:cNvSpPr>
          <p:nvPr>
            <p:ph type="title"/>
          </p:nvPr>
        </p:nvSpPr>
        <p:spPr/>
        <p:txBody>
          <a:bodyPr/>
          <a:lstStyle/>
          <a:p>
            <a:r>
              <a:rPr kumimoji="1" lang="en-US" altLang="ja-JP" dirty="0" err="1"/>
              <a:t>Poppler</a:t>
            </a:r>
            <a:r>
              <a:rPr kumimoji="1" lang="en-US" altLang="ja-JP" dirty="0"/>
              <a:t> </a:t>
            </a:r>
            <a:r>
              <a:rPr lang="ja-JP" altLang="en-US" dirty="0"/>
              <a:t>の移動</a:t>
            </a:r>
            <a:endParaRPr kumimoji="1" lang="ja-JP" altLang="en-US" dirty="0"/>
          </a:p>
        </p:txBody>
      </p:sp>
      <p:pic>
        <p:nvPicPr>
          <p:cNvPr id="7" name="図 6">
            <a:extLst>
              <a:ext uri="{FF2B5EF4-FFF2-40B4-BE49-F238E27FC236}">
                <a16:creationId xmlns:a16="http://schemas.microsoft.com/office/drawing/2014/main" id="{C1F41556-E539-74A4-4084-8AD5016F9467}"/>
              </a:ext>
            </a:extLst>
          </p:cNvPr>
          <p:cNvPicPr>
            <a:picLocks noChangeAspect="1"/>
          </p:cNvPicPr>
          <p:nvPr/>
        </p:nvPicPr>
        <p:blipFill>
          <a:blip r:embed="rId3"/>
          <a:stretch>
            <a:fillRect/>
          </a:stretch>
        </p:blipFill>
        <p:spPr>
          <a:xfrm>
            <a:off x="6466287" y="632993"/>
            <a:ext cx="2227203" cy="1253833"/>
          </a:xfrm>
          <a:prstGeom prst="rect">
            <a:avLst/>
          </a:prstGeom>
        </p:spPr>
      </p:pic>
      <p:sp>
        <p:nvSpPr>
          <p:cNvPr id="11" name="テキスト ボックス 10">
            <a:extLst>
              <a:ext uri="{FF2B5EF4-FFF2-40B4-BE49-F238E27FC236}">
                <a16:creationId xmlns:a16="http://schemas.microsoft.com/office/drawing/2014/main" id="{5D54C9C3-D8B0-DF28-B80E-B1D0459D33F1}"/>
              </a:ext>
            </a:extLst>
          </p:cNvPr>
          <p:cNvSpPr txBox="1"/>
          <p:nvPr/>
        </p:nvSpPr>
        <p:spPr>
          <a:xfrm>
            <a:off x="767408" y="1196752"/>
            <a:ext cx="11057258" cy="5632311"/>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ja-JP" sz="2400" dirty="0">
                <a:latin typeface="+mj-ea"/>
                <a:ea typeface="+mj-ea"/>
              </a:rPr>
              <a:t>zip </a:t>
            </a:r>
            <a:r>
              <a:rPr kumimoji="1" lang="ja-JP" altLang="en-US" sz="2400" dirty="0">
                <a:latin typeface="+mj-ea"/>
                <a:ea typeface="+mj-ea"/>
              </a:rPr>
              <a:t>ファイルを解凍したフォルダにある</a:t>
            </a:r>
            <a:endParaRPr kumimoji="1" lang="en-US" altLang="ja-JP" sz="2400" dirty="0">
              <a:latin typeface="+mj-ea"/>
              <a:ea typeface="+mj-ea"/>
            </a:endParaRPr>
          </a:p>
          <a:p>
            <a:pPr algn="l"/>
            <a:r>
              <a:rPr lang="ja-JP" altLang="en-US" sz="2400" dirty="0">
                <a:latin typeface="+mj-ea"/>
                <a:ea typeface="+mj-ea"/>
              </a:rPr>
              <a:t>　</a:t>
            </a:r>
            <a:r>
              <a:rPr lang="en-US" altLang="ja-JP" sz="2400" dirty="0">
                <a:latin typeface="+mj-ea"/>
                <a:ea typeface="+mj-ea"/>
              </a:rPr>
              <a:t>Library, share </a:t>
            </a:r>
            <a:r>
              <a:rPr lang="ja-JP" altLang="en-US" sz="2400" dirty="0">
                <a:latin typeface="+mj-ea"/>
                <a:ea typeface="+mj-ea"/>
              </a:rPr>
              <a:t>フォルダをコピーする</a:t>
            </a:r>
            <a:r>
              <a:rPr lang="en-US" altLang="ja-JP" sz="2400" dirty="0">
                <a:latin typeface="+mj-ea"/>
                <a:ea typeface="+mj-ea"/>
              </a:rPr>
              <a:t>.</a:t>
            </a:r>
          </a:p>
          <a:p>
            <a:pPr marL="342900" indent="-342900">
              <a:buFont typeface="Arial" panose="020B0604020202020204" pitchFamily="34" charset="0"/>
              <a:buChar char="•"/>
            </a:pPr>
            <a:r>
              <a:rPr lang="en-US" altLang="ja-JP" sz="2400" dirty="0"/>
              <a:t>C:\Program Files </a:t>
            </a:r>
            <a:r>
              <a:rPr lang="ja-JP" altLang="en-US" sz="2400" dirty="0"/>
              <a:t>ディレクトリを開き</a:t>
            </a:r>
            <a:r>
              <a:rPr lang="en-US" altLang="ja-JP" sz="2400" dirty="0"/>
              <a:t>, </a:t>
            </a:r>
            <a:r>
              <a:rPr lang="en-US" altLang="ja-JP" sz="2400" dirty="0" err="1"/>
              <a:t>poppler</a:t>
            </a:r>
            <a:r>
              <a:rPr lang="en-US" altLang="ja-JP" sz="2400" dirty="0"/>
              <a:t> </a:t>
            </a:r>
            <a:r>
              <a:rPr lang="ja-JP" altLang="en-US" sz="2400" dirty="0"/>
              <a:t>フォルダを新規作成する</a:t>
            </a:r>
            <a:r>
              <a:rPr lang="en-US" altLang="ja-JP" sz="2400" dirty="0"/>
              <a:t>.</a:t>
            </a:r>
          </a:p>
          <a:p>
            <a:r>
              <a:rPr lang="ja-JP" altLang="en-US" sz="2400" dirty="0"/>
              <a:t>　</a:t>
            </a:r>
            <a:r>
              <a:rPr lang="en-US" altLang="ja-JP" sz="2400" dirty="0"/>
              <a:t>※ </a:t>
            </a:r>
            <a:r>
              <a:rPr lang="ja-JP" altLang="en-US" sz="2400" dirty="0"/>
              <a:t>管理者権限を問われたら </a:t>
            </a:r>
            <a:r>
              <a:rPr lang="en-US" altLang="ja-JP" sz="2400" dirty="0"/>
              <a:t>[</a:t>
            </a:r>
            <a:r>
              <a:rPr lang="ja-JP" altLang="en-US" sz="2400" dirty="0"/>
              <a:t>続行</a:t>
            </a:r>
            <a:r>
              <a:rPr lang="en-US" altLang="ja-JP" sz="2400" dirty="0"/>
              <a:t>] </a:t>
            </a:r>
            <a:r>
              <a:rPr lang="ja-JP" altLang="en-US" sz="2400" dirty="0"/>
              <a:t>をクリックする</a:t>
            </a:r>
            <a:r>
              <a:rPr lang="en-US" altLang="ja-JP" sz="2400" dirty="0"/>
              <a:t>.</a:t>
            </a:r>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endParaRPr lang="en-US" altLang="ja-JP" sz="2400" dirty="0"/>
          </a:p>
          <a:p>
            <a:endParaRPr lang="en-US" altLang="ja-JP" sz="2400" dirty="0"/>
          </a:p>
          <a:p>
            <a:pPr marL="342900" indent="-342900">
              <a:buFont typeface="Arial" panose="020B0604020202020204" pitchFamily="34" charset="0"/>
              <a:buChar char="•"/>
            </a:pPr>
            <a:r>
              <a:rPr lang="en-US" altLang="ja-JP" sz="2400" dirty="0" err="1">
                <a:latin typeface="+mj-ea"/>
                <a:ea typeface="+mj-ea"/>
              </a:rPr>
              <a:t>poppler</a:t>
            </a:r>
            <a:r>
              <a:rPr lang="en-US" altLang="ja-JP" sz="2400" dirty="0">
                <a:latin typeface="+mj-ea"/>
                <a:ea typeface="+mj-ea"/>
              </a:rPr>
              <a:t> </a:t>
            </a:r>
            <a:r>
              <a:rPr lang="ja-JP" altLang="en-US" sz="2400" dirty="0">
                <a:latin typeface="+mj-ea"/>
                <a:ea typeface="+mj-ea"/>
              </a:rPr>
              <a:t>フォルダの中にコピーした </a:t>
            </a:r>
            <a:r>
              <a:rPr lang="en-US" altLang="ja-JP" sz="2400" dirty="0">
                <a:latin typeface="+mj-ea"/>
                <a:ea typeface="+mj-ea"/>
              </a:rPr>
              <a:t>Library, share </a:t>
            </a:r>
            <a:r>
              <a:rPr lang="ja-JP" altLang="en-US" sz="2400" dirty="0">
                <a:latin typeface="+mj-ea"/>
                <a:ea typeface="+mj-ea"/>
              </a:rPr>
              <a:t>をペーストする</a:t>
            </a:r>
            <a:r>
              <a:rPr lang="en-US" altLang="ja-JP" sz="2400" dirty="0">
                <a:latin typeface="+mj-ea"/>
                <a:ea typeface="+mj-ea"/>
              </a:rPr>
              <a:t>.</a:t>
            </a:r>
          </a:p>
          <a:p>
            <a:r>
              <a:rPr lang="ja-JP" altLang="en-US" sz="2400" dirty="0"/>
              <a:t>　</a:t>
            </a:r>
            <a:r>
              <a:rPr lang="en-US" altLang="ja-JP" sz="2400" dirty="0"/>
              <a:t>※ </a:t>
            </a:r>
            <a:r>
              <a:rPr lang="ja-JP" altLang="en-US" sz="2400" dirty="0"/>
              <a:t>管理者権限を問われたら </a:t>
            </a:r>
            <a:r>
              <a:rPr lang="en-US" altLang="ja-JP" sz="2400" dirty="0"/>
              <a:t>[</a:t>
            </a:r>
            <a:r>
              <a:rPr lang="ja-JP" altLang="en-US" sz="2400" dirty="0"/>
              <a:t>続行</a:t>
            </a:r>
            <a:r>
              <a:rPr lang="en-US" altLang="ja-JP" sz="2400" dirty="0"/>
              <a:t>] </a:t>
            </a:r>
            <a:r>
              <a:rPr lang="ja-JP" altLang="en-US" sz="2400" dirty="0"/>
              <a:t>をクリックする</a:t>
            </a:r>
            <a:r>
              <a:rPr lang="en-US" altLang="ja-JP" sz="2400" dirty="0"/>
              <a:t>.</a:t>
            </a:r>
            <a:endParaRPr lang="ja-JP" altLang="en-US" sz="2400" dirty="0"/>
          </a:p>
        </p:txBody>
      </p:sp>
      <p:pic>
        <p:nvPicPr>
          <p:cNvPr id="13" name="図 12">
            <a:extLst>
              <a:ext uri="{FF2B5EF4-FFF2-40B4-BE49-F238E27FC236}">
                <a16:creationId xmlns:a16="http://schemas.microsoft.com/office/drawing/2014/main" id="{99048A0D-689B-06CE-AEF8-3CF62D0C976D}"/>
              </a:ext>
            </a:extLst>
          </p:cNvPr>
          <p:cNvPicPr>
            <a:picLocks noChangeAspect="1"/>
          </p:cNvPicPr>
          <p:nvPr/>
        </p:nvPicPr>
        <p:blipFill>
          <a:blip r:embed="rId4"/>
          <a:stretch>
            <a:fillRect/>
          </a:stretch>
        </p:blipFill>
        <p:spPr>
          <a:xfrm>
            <a:off x="1235243" y="2676807"/>
            <a:ext cx="9402487" cy="2353003"/>
          </a:xfrm>
          <a:prstGeom prst="rect">
            <a:avLst/>
          </a:prstGeom>
        </p:spPr>
      </p:pic>
      <p:sp>
        <p:nvSpPr>
          <p:cNvPr id="16" name="テキスト ボックス 15">
            <a:extLst>
              <a:ext uri="{FF2B5EF4-FFF2-40B4-BE49-F238E27FC236}">
                <a16:creationId xmlns:a16="http://schemas.microsoft.com/office/drawing/2014/main" id="{34468633-7DA2-F84A-A286-B1C03C0B8804}"/>
              </a:ext>
            </a:extLst>
          </p:cNvPr>
          <p:cNvSpPr txBox="1"/>
          <p:nvPr/>
        </p:nvSpPr>
        <p:spPr>
          <a:xfrm>
            <a:off x="6335310" y="2757119"/>
            <a:ext cx="2537296" cy="369332"/>
          </a:xfrm>
          <a:prstGeom prst="rect">
            <a:avLst/>
          </a:prstGeom>
          <a:noFill/>
        </p:spPr>
        <p:txBody>
          <a:bodyPr wrap="square">
            <a:spAutoFit/>
          </a:bodyPr>
          <a:lstStyle/>
          <a:p>
            <a:r>
              <a:rPr lang="en-US" altLang="ja-JP" sz="1800" dirty="0">
                <a:solidFill>
                  <a:schemeClr val="accent1"/>
                </a:solidFill>
              </a:rPr>
              <a:t>C:\Program Files </a:t>
            </a:r>
            <a:endParaRPr lang="ja-JP" altLang="en-US" dirty="0">
              <a:solidFill>
                <a:schemeClr val="accent1"/>
              </a:solidFill>
            </a:endParaRPr>
          </a:p>
        </p:txBody>
      </p:sp>
      <p:cxnSp>
        <p:nvCxnSpPr>
          <p:cNvPr id="18" name="直線矢印コネクタ 17">
            <a:extLst>
              <a:ext uri="{FF2B5EF4-FFF2-40B4-BE49-F238E27FC236}">
                <a16:creationId xmlns:a16="http://schemas.microsoft.com/office/drawing/2014/main" id="{E785BE39-BF24-10AC-F190-ACF20AB30A9C}"/>
              </a:ext>
            </a:extLst>
          </p:cNvPr>
          <p:cNvCxnSpPr/>
          <p:nvPr/>
        </p:nvCxnSpPr>
        <p:spPr>
          <a:xfrm flipH="1">
            <a:off x="6335310" y="3126451"/>
            <a:ext cx="624786" cy="2665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10EC562-13FD-81EA-25E1-3956AC408793}"/>
              </a:ext>
            </a:extLst>
          </p:cNvPr>
          <p:cNvCxnSpPr>
            <a:cxnSpLocks/>
          </p:cNvCxnSpPr>
          <p:nvPr/>
        </p:nvCxnSpPr>
        <p:spPr>
          <a:xfrm flipH="1" flipV="1">
            <a:off x="4199431" y="4957685"/>
            <a:ext cx="528417" cy="3435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CAF1477-37FC-C6DC-C1D6-89096CBAE9C8}"/>
              </a:ext>
            </a:extLst>
          </p:cNvPr>
          <p:cNvSpPr txBox="1"/>
          <p:nvPr/>
        </p:nvSpPr>
        <p:spPr>
          <a:xfrm>
            <a:off x="5015880" y="5129446"/>
            <a:ext cx="3677610" cy="830997"/>
          </a:xfrm>
          <a:prstGeom prst="rect">
            <a:avLst/>
          </a:prstGeom>
          <a:noFill/>
        </p:spPr>
        <p:txBody>
          <a:bodyPr wrap="none" rtlCol="0">
            <a:spAutoFit/>
          </a:bodyPr>
          <a:lstStyle/>
          <a:p>
            <a:pPr algn="l"/>
            <a:r>
              <a:rPr kumimoji="1" lang="ja-JP" altLang="en-US" sz="2400" dirty="0">
                <a:solidFill>
                  <a:schemeClr val="accent1"/>
                </a:solidFill>
                <a:latin typeface="+mj-ea"/>
                <a:ea typeface="+mj-ea"/>
              </a:rPr>
              <a:t>空のフォルダを新規作成</a:t>
            </a:r>
            <a:r>
              <a:rPr kumimoji="1" lang="en-US" altLang="ja-JP" sz="2400" dirty="0">
                <a:solidFill>
                  <a:schemeClr val="accent1"/>
                </a:solidFill>
                <a:latin typeface="+mj-ea"/>
                <a:ea typeface="+mj-ea"/>
              </a:rPr>
              <a:t>.</a:t>
            </a:r>
          </a:p>
          <a:p>
            <a:pPr algn="l"/>
            <a:r>
              <a:rPr lang="ja-JP" altLang="en-US" sz="2400" dirty="0">
                <a:solidFill>
                  <a:schemeClr val="accent1"/>
                </a:solidFill>
                <a:latin typeface="+mj-ea"/>
                <a:ea typeface="+mj-ea"/>
              </a:rPr>
              <a:t>名前は</a:t>
            </a:r>
            <a:r>
              <a:rPr lang="en-US" altLang="ja-JP" sz="2400" dirty="0" err="1">
                <a:solidFill>
                  <a:schemeClr val="accent1"/>
                </a:solidFill>
                <a:latin typeface="+mj-ea"/>
                <a:ea typeface="+mj-ea"/>
              </a:rPr>
              <a:t>poppler</a:t>
            </a:r>
            <a:r>
              <a:rPr lang="ja-JP" altLang="en-US" sz="2400" dirty="0">
                <a:solidFill>
                  <a:schemeClr val="accent1"/>
                </a:solidFill>
                <a:latin typeface="+mj-ea"/>
                <a:ea typeface="+mj-ea"/>
              </a:rPr>
              <a:t>とする</a:t>
            </a:r>
            <a:r>
              <a:rPr lang="en-US" altLang="ja-JP" sz="2400" dirty="0">
                <a:solidFill>
                  <a:schemeClr val="accent1"/>
                </a:solidFill>
                <a:latin typeface="+mj-ea"/>
                <a:ea typeface="+mj-ea"/>
              </a:rPr>
              <a:t>.</a:t>
            </a:r>
            <a:endParaRPr kumimoji="1" lang="ja-JP" altLang="en-US" sz="2400" dirty="0">
              <a:solidFill>
                <a:schemeClr val="accent1"/>
              </a:solidFill>
              <a:latin typeface="+mj-ea"/>
              <a:ea typeface="+mj-ea"/>
            </a:endParaRPr>
          </a:p>
        </p:txBody>
      </p:sp>
      <p:sp>
        <p:nvSpPr>
          <p:cNvPr id="23" name="四角形: 角を丸くする 22">
            <a:extLst>
              <a:ext uri="{FF2B5EF4-FFF2-40B4-BE49-F238E27FC236}">
                <a16:creationId xmlns:a16="http://schemas.microsoft.com/office/drawing/2014/main" id="{5020986B-34F2-7ADC-AF24-5966A4BFBEE5}"/>
              </a:ext>
            </a:extLst>
          </p:cNvPr>
          <p:cNvSpPr/>
          <p:nvPr/>
        </p:nvSpPr>
        <p:spPr>
          <a:xfrm>
            <a:off x="1415480" y="3130723"/>
            <a:ext cx="4464496" cy="44656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9B21D86C-0DFC-DC1E-07E5-60D310C3D3ED}"/>
              </a:ext>
            </a:extLst>
          </p:cNvPr>
          <p:cNvSpPr/>
          <p:nvPr/>
        </p:nvSpPr>
        <p:spPr>
          <a:xfrm>
            <a:off x="2927648" y="4638619"/>
            <a:ext cx="1008112" cy="44656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458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5771C-EE64-6ABD-8004-B2F2C4340F74}"/>
              </a:ext>
            </a:extLst>
          </p:cNvPr>
          <p:cNvSpPr>
            <a:spLocks noGrp="1"/>
          </p:cNvSpPr>
          <p:nvPr>
            <p:ph type="title"/>
          </p:nvPr>
        </p:nvSpPr>
        <p:spPr/>
        <p:txBody>
          <a:bodyPr/>
          <a:lstStyle/>
          <a:p>
            <a:r>
              <a:rPr kumimoji="1" lang="en-US" altLang="ja-JP" dirty="0" err="1"/>
              <a:t>Poppler</a:t>
            </a:r>
            <a:r>
              <a:rPr kumimoji="1" lang="en-US" altLang="ja-JP" dirty="0"/>
              <a:t> </a:t>
            </a:r>
            <a:r>
              <a:rPr kumimoji="1" lang="ja-JP" altLang="en-US" dirty="0"/>
              <a:t>のパスを通す</a:t>
            </a:r>
          </a:p>
        </p:txBody>
      </p:sp>
      <p:pic>
        <p:nvPicPr>
          <p:cNvPr id="5" name="図 4">
            <a:extLst>
              <a:ext uri="{FF2B5EF4-FFF2-40B4-BE49-F238E27FC236}">
                <a16:creationId xmlns:a16="http://schemas.microsoft.com/office/drawing/2014/main" id="{381B5848-6979-80F7-8B2A-EEADDEAC1E84}"/>
              </a:ext>
            </a:extLst>
          </p:cNvPr>
          <p:cNvPicPr>
            <a:picLocks noChangeAspect="1"/>
          </p:cNvPicPr>
          <p:nvPr/>
        </p:nvPicPr>
        <p:blipFill>
          <a:blip r:embed="rId3"/>
          <a:stretch>
            <a:fillRect/>
          </a:stretch>
        </p:blipFill>
        <p:spPr>
          <a:xfrm>
            <a:off x="119336" y="1844824"/>
            <a:ext cx="5747463" cy="1944216"/>
          </a:xfrm>
          <a:prstGeom prst="rect">
            <a:avLst/>
          </a:prstGeom>
        </p:spPr>
      </p:pic>
      <p:sp>
        <p:nvSpPr>
          <p:cNvPr id="7" name="テキスト ボックス 6">
            <a:extLst>
              <a:ext uri="{FF2B5EF4-FFF2-40B4-BE49-F238E27FC236}">
                <a16:creationId xmlns:a16="http://schemas.microsoft.com/office/drawing/2014/main" id="{1E85E5BC-15E0-27BD-4AC6-2DD02CA238D2}"/>
              </a:ext>
            </a:extLst>
          </p:cNvPr>
          <p:cNvSpPr txBox="1"/>
          <p:nvPr/>
        </p:nvSpPr>
        <p:spPr>
          <a:xfrm>
            <a:off x="191344" y="1013827"/>
            <a:ext cx="5174815" cy="830997"/>
          </a:xfrm>
          <a:prstGeom prst="rect">
            <a:avLst/>
          </a:prstGeom>
          <a:noFill/>
        </p:spPr>
        <p:txBody>
          <a:bodyPr wrap="none" rtlCol="0">
            <a:spAutoFit/>
          </a:bodyPr>
          <a:lstStyle/>
          <a:p>
            <a:pPr algn="l"/>
            <a:r>
              <a:rPr kumimoji="1" lang="ja-JP" altLang="en-US" sz="2400" dirty="0">
                <a:latin typeface="+mj-ea"/>
                <a:ea typeface="+mj-ea"/>
              </a:rPr>
              <a:t>スタートで </a:t>
            </a:r>
            <a:r>
              <a:rPr kumimoji="1" lang="en-US" altLang="ja-JP" sz="2400" dirty="0">
                <a:latin typeface="+mj-ea"/>
                <a:ea typeface="+mj-ea"/>
              </a:rPr>
              <a:t>“</a:t>
            </a:r>
            <a:r>
              <a:rPr kumimoji="1" lang="ja-JP" altLang="en-US" sz="2400" dirty="0">
                <a:latin typeface="+mj-ea"/>
                <a:ea typeface="+mj-ea"/>
              </a:rPr>
              <a:t>環境変数</a:t>
            </a:r>
            <a:r>
              <a:rPr kumimoji="1" lang="en-US" altLang="ja-JP" sz="2400" dirty="0">
                <a:latin typeface="+mj-ea"/>
                <a:ea typeface="+mj-ea"/>
              </a:rPr>
              <a:t>” </a:t>
            </a:r>
            <a:r>
              <a:rPr kumimoji="1" lang="ja-JP" altLang="en-US" sz="2400" dirty="0">
                <a:latin typeface="+mj-ea"/>
                <a:ea typeface="+mj-ea"/>
              </a:rPr>
              <a:t>と検索して</a:t>
            </a:r>
            <a:r>
              <a:rPr kumimoji="1" lang="en-US" altLang="ja-JP" sz="2400" dirty="0">
                <a:latin typeface="+mj-ea"/>
                <a:ea typeface="+mj-ea"/>
              </a:rPr>
              <a:t>,</a:t>
            </a:r>
          </a:p>
          <a:p>
            <a:pPr algn="l"/>
            <a:r>
              <a:rPr lang="en-US" altLang="ja-JP" sz="2400" dirty="0">
                <a:latin typeface="+mj-ea"/>
                <a:ea typeface="+mj-ea"/>
              </a:rPr>
              <a:t>[</a:t>
            </a:r>
            <a:r>
              <a:rPr lang="ja-JP" altLang="en-US" sz="2400" dirty="0">
                <a:latin typeface="+mj-ea"/>
                <a:ea typeface="+mj-ea"/>
              </a:rPr>
              <a:t>システム環境変数の編集</a:t>
            </a:r>
            <a:r>
              <a:rPr lang="en-US" altLang="ja-JP" sz="2400" dirty="0">
                <a:latin typeface="+mj-ea"/>
                <a:ea typeface="+mj-ea"/>
              </a:rPr>
              <a:t>] </a:t>
            </a:r>
            <a:r>
              <a:rPr lang="ja-JP" altLang="en-US" sz="2400" dirty="0">
                <a:latin typeface="+mj-ea"/>
                <a:ea typeface="+mj-ea"/>
              </a:rPr>
              <a:t>を開く</a:t>
            </a:r>
            <a:r>
              <a:rPr lang="en-US" altLang="ja-JP" sz="2400" dirty="0">
                <a:latin typeface="+mj-ea"/>
                <a:ea typeface="+mj-ea"/>
              </a:rPr>
              <a:t>.</a:t>
            </a:r>
            <a:endParaRPr kumimoji="1" lang="ja-JP" altLang="en-US" sz="2400" dirty="0">
              <a:latin typeface="+mj-ea"/>
              <a:ea typeface="+mj-ea"/>
            </a:endParaRPr>
          </a:p>
        </p:txBody>
      </p:sp>
      <p:pic>
        <p:nvPicPr>
          <p:cNvPr id="9" name="図 8">
            <a:extLst>
              <a:ext uri="{FF2B5EF4-FFF2-40B4-BE49-F238E27FC236}">
                <a16:creationId xmlns:a16="http://schemas.microsoft.com/office/drawing/2014/main" id="{C7892E90-9417-BFF7-AE4B-645ED57B85B0}"/>
              </a:ext>
            </a:extLst>
          </p:cNvPr>
          <p:cNvPicPr>
            <a:picLocks noChangeAspect="1"/>
          </p:cNvPicPr>
          <p:nvPr/>
        </p:nvPicPr>
        <p:blipFill>
          <a:blip r:embed="rId4"/>
          <a:stretch>
            <a:fillRect/>
          </a:stretch>
        </p:blipFill>
        <p:spPr>
          <a:xfrm>
            <a:off x="7392144" y="1916832"/>
            <a:ext cx="3515549" cy="4500109"/>
          </a:xfrm>
          <a:prstGeom prst="rect">
            <a:avLst/>
          </a:prstGeom>
        </p:spPr>
      </p:pic>
      <p:sp>
        <p:nvSpPr>
          <p:cNvPr id="10" name="テキスト ボックス 9">
            <a:extLst>
              <a:ext uri="{FF2B5EF4-FFF2-40B4-BE49-F238E27FC236}">
                <a16:creationId xmlns:a16="http://schemas.microsoft.com/office/drawing/2014/main" id="{107E4E08-43EE-B3FF-5475-1B28F09B3127}"/>
              </a:ext>
            </a:extLst>
          </p:cNvPr>
          <p:cNvSpPr txBox="1"/>
          <p:nvPr/>
        </p:nvSpPr>
        <p:spPr>
          <a:xfrm>
            <a:off x="6960096" y="1058031"/>
            <a:ext cx="4051109" cy="461665"/>
          </a:xfrm>
          <a:prstGeom prst="rect">
            <a:avLst/>
          </a:prstGeom>
          <a:noFill/>
        </p:spPr>
        <p:txBody>
          <a:bodyPr wrap="none" rtlCol="0">
            <a:spAutoFit/>
          </a:bodyPr>
          <a:lstStyle/>
          <a:p>
            <a:pPr algn="l"/>
            <a:r>
              <a:rPr kumimoji="1" lang="en-US" altLang="ja-JP" sz="2400" dirty="0">
                <a:latin typeface="+mj-ea"/>
                <a:ea typeface="+mj-ea"/>
              </a:rPr>
              <a:t>[</a:t>
            </a:r>
            <a:r>
              <a:rPr kumimoji="1" lang="ja-JP" altLang="en-US" sz="2400" dirty="0">
                <a:latin typeface="+mj-ea"/>
                <a:ea typeface="+mj-ea"/>
              </a:rPr>
              <a:t>環境変数</a:t>
            </a:r>
            <a:r>
              <a:rPr kumimoji="1" lang="en-US" altLang="ja-JP" sz="2400" dirty="0">
                <a:latin typeface="+mj-ea"/>
                <a:ea typeface="+mj-ea"/>
              </a:rPr>
              <a:t>] </a:t>
            </a:r>
            <a:r>
              <a:rPr kumimoji="1" lang="ja-JP" altLang="en-US" sz="2400" dirty="0">
                <a:latin typeface="+mj-ea"/>
                <a:ea typeface="+mj-ea"/>
              </a:rPr>
              <a:t>をクリックする</a:t>
            </a:r>
            <a:r>
              <a:rPr kumimoji="1" lang="en-US" altLang="ja-JP" sz="2400" dirty="0">
                <a:latin typeface="+mj-ea"/>
                <a:ea typeface="+mj-ea"/>
              </a:rPr>
              <a:t>.</a:t>
            </a:r>
            <a:endParaRPr kumimoji="1" lang="ja-JP" altLang="en-US" sz="2400" dirty="0">
              <a:latin typeface="+mj-ea"/>
              <a:ea typeface="+mj-ea"/>
            </a:endParaRPr>
          </a:p>
        </p:txBody>
      </p:sp>
      <p:sp>
        <p:nvSpPr>
          <p:cNvPr id="11" name="四角形: 角を丸くする 10">
            <a:extLst>
              <a:ext uri="{FF2B5EF4-FFF2-40B4-BE49-F238E27FC236}">
                <a16:creationId xmlns:a16="http://schemas.microsoft.com/office/drawing/2014/main" id="{A6BB9F57-8A03-0C7F-0FE1-0235F5E99563}"/>
              </a:ext>
            </a:extLst>
          </p:cNvPr>
          <p:cNvSpPr/>
          <p:nvPr/>
        </p:nvSpPr>
        <p:spPr>
          <a:xfrm>
            <a:off x="191344" y="1889028"/>
            <a:ext cx="1440160" cy="45985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6A38EBD-64CA-FFBB-B535-012BCD47B6F4}"/>
              </a:ext>
            </a:extLst>
          </p:cNvPr>
          <p:cNvSpPr/>
          <p:nvPr/>
        </p:nvSpPr>
        <p:spPr>
          <a:xfrm>
            <a:off x="9467533" y="5517232"/>
            <a:ext cx="1440160" cy="45985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539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6A733-D487-DFE6-7C85-A4D9FDE9CB95}"/>
              </a:ext>
            </a:extLst>
          </p:cNvPr>
          <p:cNvSpPr>
            <a:spLocks noGrp="1"/>
          </p:cNvSpPr>
          <p:nvPr>
            <p:ph type="title"/>
          </p:nvPr>
        </p:nvSpPr>
        <p:spPr/>
        <p:txBody>
          <a:bodyPr/>
          <a:lstStyle/>
          <a:p>
            <a:r>
              <a:rPr kumimoji="1" lang="en-US" altLang="ja-JP" dirty="0" err="1"/>
              <a:t>Poppler</a:t>
            </a:r>
            <a:r>
              <a:rPr kumimoji="1" lang="en-US" altLang="ja-JP" dirty="0"/>
              <a:t> </a:t>
            </a:r>
            <a:r>
              <a:rPr kumimoji="1" lang="ja-JP" altLang="en-US" dirty="0"/>
              <a:t>のパスを通す</a:t>
            </a:r>
          </a:p>
        </p:txBody>
      </p:sp>
      <p:pic>
        <p:nvPicPr>
          <p:cNvPr id="7" name="図 6">
            <a:extLst>
              <a:ext uri="{FF2B5EF4-FFF2-40B4-BE49-F238E27FC236}">
                <a16:creationId xmlns:a16="http://schemas.microsoft.com/office/drawing/2014/main" id="{307AA051-F552-EB8B-6DAB-63A6748454A1}"/>
              </a:ext>
            </a:extLst>
          </p:cNvPr>
          <p:cNvPicPr>
            <a:picLocks noChangeAspect="1"/>
          </p:cNvPicPr>
          <p:nvPr/>
        </p:nvPicPr>
        <p:blipFill>
          <a:blip r:embed="rId3"/>
          <a:stretch>
            <a:fillRect/>
          </a:stretch>
        </p:blipFill>
        <p:spPr>
          <a:xfrm>
            <a:off x="839416" y="1942789"/>
            <a:ext cx="4368420" cy="4788461"/>
          </a:xfrm>
          <a:prstGeom prst="rect">
            <a:avLst/>
          </a:prstGeom>
        </p:spPr>
      </p:pic>
      <p:pic>
        <p:nvPicPr>
          <p:cNvPr id="10" name="図 9">
            <a:extLst>
              <a:ext uri="{FF2B5EF4-FFF2-40B4-BE49-F238E27FC236}">
                <a16:creationId xmlns:a16="http://schemas.microsoft.com/office/drawing/2014/main" id="{A96294D4-7ECC-1B24-DE7C-A8020DAE12E6}"/>
              </a:ext>
            </a:extLst>
          </p:cNvPr>
          <p:cNvPicPr>
            <a:picLocks noChangeAspect="1"/>
          </p:cNvPicPr>
          <p:nvPr/>
        </p:nvPicPr>
        <p:blipFill>
          <a:blip r:embed="rId4"/>
          <a:stretch>
            <a:fillRect/>
          </a:stretch>
        </p:blipFill>
        <p:spPr>
          <a:xfrm>
            <a:off x="6312024" y="1914567"/>
            <a:ext cx="4368420" cy="4797152"/>
          </a:xfrm>
          <a:prstGeom prst="rect">
            <a:avLst/>
          </a:prstGeom>
        </p:spPr>
      </p:pic>
      <p:sp>
        <p:nvSpPr>
          <p:cNvPr id="11" name="四角形: 角を丸くする 10">
            <a:extLst>
              <a:ext uri="{FF2B5EF4-FFF2-40B4-BE49-F238E27FC236}">
                <a16:creationId xmlns:a16="http://schemas.microsoft.com/office/drawing/2014/main" id="{A765AF83-B0DA-D44B-64C0-CAA03A37FA9B}"/>
              </a:ext>
            </a:extLst>
          </p:cNvPr>
          <p:cNvSpPr/>
          <p:nvPr/>
        </p:nvSpPr>
        <p:spPr>
          <a:xfrm>
            <a:off x="983432" y="3068960"/>
            <a:ext cx="3960440"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EC7CE2F-61DE-0FAA-1060-8C87455AC813}"/>
              </a:ext>
            </a:extLst>
          </p:cNvPr>
          <p:cNvSpPr/>
          <p:nvPr/>
        </p:nvSpPr>
        <p:spPr>
          <a:xfrm>
            <a:off x="3657510" y="3897053"/>
            <a:ext cx="782306"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A227F6-50BD-D3FA-6514-4EC36D2359A6}"/>
              </a:ext>
            </a:extLst>
          </p:cNvPr>
          <p:cNvSpPr txBox="1"/>
          <p:nvPr/>
        </p:nvSpPr>
        <p:spPr>
          <a:xfrm>
            <a:off x="767408" y="1340768"/>
            <a:ext cx="2866106" cy="461665"/>
          </a:xfrm>
          <a:prstGeom prst="rect">
            <a:avLst/>
          </a:prstGeom>
          <a:noFill/>
        </p:spPr>
        <p:txBody>
          <a:bodyPr wrap="none" rtlCol="0">
            <a:spAutoFit/>
          </a:bodyPr>
          <a:lstStyle/>
          <a:p>
            <a:pPr algn="l"/>
            <a:r>
              <a:rPr kumimoji="1" lang="ja-JP" altLang="en-US" sz="2400" dirty="0">
                <a:latin typeface="+mj-ea"/>
                <a:ea typeface="+mj-ea"/>
              </a:rPr>
              <a:t>“</a:t>
            </a:r>
            <a:r>
              <a:rPr kumimoji="1" lang="en-US" altLang="ja-JP" sz="2400" dirty="0">
                <a:latin typeface="+mj-ea"/>
                <a:ea typeface="+mj-ea"/>
              </a:rPr>
              <a:t>Path” </a:t>
            </a:r>
            <a:r>
              <a:rPr kumimoji="1" lang="ja-JP" altLang="en-US" sz="2400" dirty="0">
                <a:latin typeface="+mj-ea"/>
                <a:ea typeface="+mj-ea"/>
              </a:rPr>
              <a:t>を選択する</a:t>
            </a:r>
            <a:r>
              <a:rPr kumimoji="1" lang="en-US" altLang="ja-JP" sz="2400" dirty="0">
                <a:latin typeface="+mj-ea"/>
                <a:ea typeface="+mj-ea"/>
              </a:rPr>
              <a:t>.</a:t>
            </a:r>
          </a:p>
        </p:txBody>
      </p:sp>
      <p:sp>
        <p:nvSpPr>
          <p:cNvPr id="14" name="テキスト ボックス 13">
            <a:extLst>
              <a:ext uri="{FF2B5EF4-FFF2-40B4-BE49-F238E27FC236}">
                <a16:creationId xmlns:a16="http://schemas.microsoft.com/office/drawing/2014/main" id="{107A8C66-2D6E-854D-2DB0-7183E2D29E71}"/>
              </a:ext>
            </a:extLst>
          </p:cNvPr>
          <p:cNvSpPr txBox="1"/>
          <p:nvPr/>
        </p:nvSpPr>
        <p:spPr>
          <a:xfrm>
            <a:off x="6096000" y="217759"/>
            <a:ext cx="5960734" cy="1569660"/>
          </a:xfrm>
          <a:prstGeom prst="rect">
            <a:avLst/>
          </a:prstGeom>
          <a:noFill/>
        </p:spPr>
        <p:txBody>
          <a:bodyPr wrap="none" rtlCol="0">
            <a:spAutoFit/>
          </a:bodyPr>
          <a:lstStyle/>
          <a:p>
            <a:pPr algn="l"/>
            <a:r>
              <a:rPr lang="en-US" altLang="ja-JP" sz="2400" dirty="0">
                <a:latin typeface="+mj-ea"/>
                <a:ea typeface="+mj-ea"/>
              </a:rPr>
              <a:t>[</a:t>
            </a:r>
            <a:r>
              <a:rPr lang="ja-JP" altLang="en-US" sz="2400" dirty="0">
                <a:latin typeface="+mj-ea"/>
                <a:ea typeface="+mj-ea"/>
              </a:rPr>
              <a:t>新規</a:t>
            </a:r>
            <a:r>
              <a:rPr lang="en-US" altLang="ja-JP" sz="2400" dirty="0">
                <a:latin typeface="+mj-ea"/>
                <a:ea typeface="+mj-ea"/>
              </a:rPr>
              <a:t>] </a:t>
            </a:r>
            <a:r>
              <a:rPr lang="ja-JP" altLang="en-US" sz="2400" dirty="0">
                <a:latin typeface="+mj-ea"/>
                <a:ea typeface="+mj-ea"/>
              </a:rPr>
              <a:t>をクリックして</a:t>
            </a:r>
            <a:endParaRPr lang="en-US" altLang="ja-JP" sz="2400" dirty="0">
              <a:latin typeface="+mj-ea"/>
              <a:ea typeface="+mj-ea"/>
            </a:endParaRPr>
          </a:p>
          <a:p>
            <a:pPr algn="l"/>
            <a:r>
              <a:rPr kumimoji="1" lang="en-US" altLang="ja-JP" sz="2400" dirty="0">
                <a:latin typeface="+mj-ea"/>
                <a:ea typeface="+mj-ea"/>
              </a:rPr>
              <a:t>C:\Program Files\</a:t>
            </a:r>
            <a:r>
              <a:rPr kumimoji="1" lang="en-US" altLang="ja-JP" sz="2400" dirty="0" err="1">
                <a:latin typeface="+mj-ea"/>
                <a:ea typeface="+mj-ea"/>
              </a:rPr>
              <a:t>poppler</a:t>
            </a:r>
            <a:r>
              <a:rPr kumimoji="1" lang="en-US" altLang="ja-JP" sz="2400" dirty="0">
                <a:latin typeface="+mj-ea"/>
                <a:ea typeface="+mj-ea"/>
              </a:rPr>
              <a:t>\Library\bin</a:t>
            </a:r>
          </a:p>
          <a:p>
            <a:pPr algn="l"/>
            <a:r>
              <a:rPr kumimoji="1" lang="ja-JP" altLang="en-US" sz="2400" dirty="0">
                <a:latin typeface="+mj-ea"/>
                <a:ea typeface="+mj-ea"/>
              </a:rPr>
              <a:t>を追加する</a:t>
            </a:r>
            <a:r>
              <a:rPr kumimoji="1" lang="en-US" altLang="ja-JP" sz="2400" dirty="0">
                <a:latin typeface="+mj-ea"/>
                <a:ea typeface="+mj-ea"/>
              </a:rPr>
              <a:t>. </a:t>
            </a:r>
            <a:endParaRPr lang="en-US" altLang="ja-JP" sz="2400" dirty="0">
              <a:latin typeface="+mj-ea"/>
              <a:ea typeface="+mj-ea"/>
            </a:endParaRPr>
          </a:p>
          <a:p>
            <a:pPr algn="l"/>
            <a:r>
              <a:rPr kumimoji="1" lang="en-US" altLang="ja-JP" sz="2400" dirty="0">
                <a:latin typeface="+mj-ea"/>
                <a:ea typeface="+mj-ea"/>
              </a:rPr>
              <a:t>[OK] </a:t>
            </a:r>
            <a:r>
              <a:rPr kumimoji="1" lang="ja-JP" altLang="en-US" sz="2400" dirty="0">
                <a:latin typeface="+mj-ea"/>
                <a:ea typeface="+mj-ea"/>
              </a:rPr>
              <a:t>をクリックする</a:t>
            </a:r>
            <a:r>
              <a:rPr kumimoji="1" lang="en-US" altLang="ja-JP" sz="2400" dirty="0">
                <a:latin typeface="+mj-ea"/>
                <a:ea typeface="+mj-ea"/>
              </a:rPr>
              <a:t>.</a:t>
            </a:r>
            <a:endParaRPr kumimoji="1" lang="ja-JP" altLang="en-US" sz="2400" dirty="0">
              <a:latin typeface="+mj-ea"/>
              <a:ea typeface="+mj-ea"/>
            </a:endParaRPr>
          </a:p>
        </p:txBody>
      </p:sp>
      <p:sp>
        <p:nvSpPr>
          <p:cNvPr id="15" name="四角形: 角を丸くする 14">
            <a:extLst>
              <a:ext uri="{FF2B5EF4-FFF2-40B4-BE49-F238E27FC236}">
                <a16:creationId xmlns:a16="http://schemas.microsoft.com/office/drawing/2014/main" id="{0F803C2C-CB9E-2F98-1D6F-0C5A9730FAF2}"/>
              </a:ext>
            </a:extLst>
          </p:cNvPr>
          <p:cNvSpPr/>
          <p:nvPr/>
        </p:nvSpPr>
        <p:spPr>
          <a:xfrm>
            <a:off x="6337513" y="3140968"/>
            <a:ext cx="3286879"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EEEBDFE-E584-3DA6-1CB3-B3E60A3F3188}"/>
              </a:ext>
            </a:extLst>
          </p:cNvPr>
          <p:cNvSpPr/>
          <p:nvPr/>
        </p:nvSpPr>
        <p:spPr>
          <a:xfrm>
            <a:off x="9778190" y="2348880"/>
            <a:ext cx="782306"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877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BC162-EE70-D864-7314-6C76B356AC37}"/>
              </a:ext>
            </a:extLst>
          </p:cNvPr>
          <p:cNvSpPr>
            <a:spLocks noGrp="1"/>
          </p:cNvSpPr>
          <p:nvPr>
            <p:ph type="title"/>
          </p:nvPr>
        </p:nvSpPr>
        <p:spPr/>
        <p:txBody>
          <a:bodyPr/>
          <a:lstStyle/>
          <a:p>
            <a:r>
              <a:rPr kumimoji="1" lang="en-US" altLang="ja-JP" dirty="0" err="1"/>
              <a:t>Poppler</a:t>
            </a:r>
            <a:r>
              <a:rPr kumimoji="1" lang="en-US" altLang="ja-JP" dirty="0"/>
              <a:t> </a:t>
            </a:r>
            <a:r>
              <a:rPr kumimoji="1" lang="ja-JP" altLang="en-US" dirty="0"/>
              <a:t>正しくインストールできたか確認</a:t>
            </a:r>
          </a:p>
        </p:txBody>
      </p:sp>
      <p:pic>
        <p:nvPicPr>
          <p:cNvPr id="4" name="図 3">
            <a:extLst>
              <a:ext uri="{FF2B5EF4-FFF2-40B4-BE49-F238E27FC236}">
                <a16:creationId xmlns:a16="http://schemas.microsoft.com/office/drawing/2014/main" id="{728E824A-B063-FE22-BC0F-52AF3231EBC8}"/>
              </a:ext>
            </a:extLst>
          </p:cNvPr>
          <p:cNvPicPr>
            <a:picLocks noChangeAspect="1"/>
          </p:cNvPicPr>
          <p:nvPr/>
        </p:nvPicPr>
        <p:blipFill rotWithShape="1">
          <a:blip r:embed="rId3"/>
          <a:srcRect r="55906" b="31219"/>
          <a:stretch/>
        </p:blipFill>
        <p:spPr>
          <a:xfrm>
            <a:off x="119336" y="1772816"/>
            <a:ext cx="5375920" cy="4483070"/>
          </a:xfrm>
          <a:prstGeom prst="rect">
            <a:avLst/>
          </a:prstGeom>
        </p:spPr>
      </p:pic>
      <p:pic>
        <p:nvPicPr>
          <p:cNvPr id="6" name="図 5">
            <a:extLst>
              <a:ext uri="{FF2B5EF4-FFF2-40B4-BE49-F238E27FC236}">
                <a16:creationId xmlns:a16="http://schemas.microsoft.com/office/drawing/2014/main" id="{A3FF6B76-40E5-6F34-91A9-F972E0CCC7ED}"/>
              </a:ext>
            </a:extLst>
          </p:cNvPr>
          <p:cNvPicPr>
            <a:picLocks noChangeAspect="1"/>
          </p:cNvPicPr>
          <p:nvPr/>
        </p:nvPicPr>
        <p:blipFill rotWithShape="1">
          <a:blip r:embed="rId4"/>
          <a:srcRect r="49410" b="19068"/>
          <a:stretch/>
        </p:blipFill>
        <p:spPr>
          <a:xfrm>
            <a:off x="6032551" y="1772816"/>
            <a:ext cx="5241709" cy="4483070"/>
          </a:xfrm>
          <a:prstGeom prst="rect">
            <a:avLst/>
          </a:prstGeom>
        </p:spPr>
      </p:pic>
      <p:sp>
        <p:nvSpPr>
          <p:cNvPr id="7" name="テキスト ボックス 6">
            <a:extLst>
              <a:ext uri="{FF2B5EF4-FFF2-40B4-BE49-F238E27FC236}">
                <a16:creationId xmlns:a16="http://schemas.microsoft.com/office/drawing/2014/main" id="{80512D5C-2893-53A6-17C8-786E593B52D4}"/>
              </a:ext>
            </a:extLst>
          </p:cNvPr>
          <p:cNvSpPr txBox="1"/>
          <p:nvPr/>
        </p:nvSpPr>
        <p:spPr>
          <a:xfrm>
            <a:off x="328983" y="1124744"/>
            <a:ext cx="4924169" cy="461665"/>
          </a:xfrm>
          <a:prstGeom prst="rect">
            <a:avLst/>
          </a:prstGeom>
          <a:noFill/>
        </p:spPr>
        <p:txBody>
          <a:bodyPr wrap="none" rtlCol="0">
            <a:spAutoFit/>
          </a:bodyPr>
          <a:lstStyle/>
          <a:p>
            <a:pPr algn="l"/>
            <a:r>
              <a:rPr lang="en-US" altLang="ja-JP" sz="2400" dirty="0" err="1">
                <a:latin typeface="+mj-ea"/>
                <a:ea typeface="+mj-ea"/>
              </a:rPr>
              <a:t>cmd</a:t>
            </a:r>
            <a:r>
              <a:rPr lang="en-US" altLang="ja-JP" sz="2400" dirty="0">
                <a:latin typeface="+mj-ea"/>
                <a:ea typeface="+mj-ea"/>
              </a:rPr>
              <a:t> </a:t>
            </a:r>
            <a:r>
              <a:rPr lang="ja-JP" altLang="en-US" sz="2400" dirty="0">
                <a:latin typeface="+mj-ea"/>
                <a:ea typeface="+mj-ea"/>
              </a:rPr>
              <a:t>で</a:t>
            </a:r>
            <a:r>
              <a:rPr lang="en-US" altLang="ja-JP" sz="2400" dirty="0" err="1">
                <a:latin typeface="+mj-ea"/>
                <a:ea typeface="+mj-ea"/>
              </a:rPr>
              <a:t>pdftoppm</a:t>
            </a:r>
            <a:r>
              <a:rPr lang="en-US" altLang="ja-JP" sz="2400" dirty="0">
                <a:latin typeface="+mj-ea"/>
                <a:ea typeface="+mj-ea"/>
              </a:rPr>
              <a:t> –h </a:t>
            </a:r>
            <a:r>
              <a:rPr lang="ja-JP" altLang="en-US" sz="2400" dirty="0">
                <a:latin typeface="+mj-ea"/>
                <a:ea typeface="+mj-ea"/>
              </a:rPr>
              <a:t>を実行する</a:t>
            </a:r>
            <a:r>
              <a:rPr lang="en-US" altLang="ja-JP" sz="2400" dirty="0">
                <a:latin typeface="+mj-ea"/>
                <a:ea typeface="+mj-ea"/>
              </a:rPr>
              <a:t>.</a:t>
            </a:r>
            <a:endParaRPr kumimoji="1" lang="ja-JP" altLang="en-US" sz="2400" dirty="0">
              <a:latin typeface="+mj-ea"/>
              <a:ea typeface="+mj-ea"/>
            </a:endParaRPr>
          </a:p>
        </p:txBody>
      </p:sp>
      <p:sp>
        <p:nvSpPr>
          <p:cNvPr id="8" name="テキスト ボックス 7">
            <a:extLst>
              <a:ext uri="{FF2B5EF4-FFF2-40B4-BE49-F238E27FC236}">
                <a16:creationId xmlns:a16="http://schemas.microsoft.com/office/drawing/2014/main" id="{8D43A954-8EE3-4D5F-4763-3EA5471D0BA4}"/>
              </a:ext>
            </a:extLst>
          </p:cNvPr>
          <p:cNvSpPr txBox="1"/>
          <p:nvPr/>
        </p:nvSpPr>
        <p:spPr>
          <a:xfrm>
            <a:off x="5879976" y="941819"/>
            <a:ext cx="5012911" cy="830997"/>
          </a:xfrm>
          <a:prstGeom prst="rect">
            <a:avLst/>
          </a:prstGeom>
          <a:noFill/>
        </p:spPr>
        <p:txBody>
          <a:bodyPr wrap="none" rtlCol="0">
            <a:spAutoFit/>
          </a:bodyPr>
          <a:lstStyle/>
          <a:p>
            <a:pPr algn="l"/>
            <a:r>
              <a:rPr kumimoji="1" lang="ja-JP" altLang="en-US" sz="2400" dirty="0">
                <a:latin typeface="+mj-ea"/>
                <a:ea typeface="+mj-ea"/>
              </a:rPr>
              <a:t>実行後</a:t>
            </a:r>
            <a:r>
              <a:rPr kumimoji="1" lang="en-US" altLang="ja-JP" sz="2400" dirty="0">
                <a:latin typeface="+mj-ea"/>
                <a:ea typeface="+mj-ea"/>
              </a:rPr>
              <a:t>, </a:t>
            </a:r>
            <a:r>
              <a:rPr kumimoji="1" lang="ja-JP" altLang="en-US" sz="2400" dirty="0">
                <a:latin typeface="+mj-ea"/>
                <a:ea typeface="+mj-ea"/>
              </a:rPr>
              <a:t>下記のように表示されれば</a:t>
            </a:r>
            <a:endParaRPr kumimoji="1" lang="en-US" altLang="ja-JP" sz="2400" dirty="0">
              <a:latin typeface="+mj-ea"/>
              <a:ea typeface="+mj-ea"/>
            </a:endParaRPr>
          </a:p>
          <a:p>
            <a:pPr algn="l"/>
            <a:r>
              <a:rPr lang="ja-JP" altLang="en-US" sz="2400" dirty="0">
                <a:latin typeface="+mj-ea"/>
                <a:ea typeface="+mj-ea"/>
              </a:rPr>
              <a:t>インストール成功である</a:t>
            </a:r>
            <a:r>
              <a:rPr lang="en-US" altLang="ja-JP" sz="2400" dirty="0">
                <a:latin typeface="+mj-ea"/>
                <a:ea typeface="+mj-ea"/>
              </a:rPr>
              <a:t>.</a:t>
            </a:r>
            <a:endParaRPr kumimoji="1" lang="ja-JP" altLang="en-US" sz="2400" dirty="0">
              <a:latin typeface="+mj-ea"/>
              <a:ea typeface="+mj-ea"/>
            </a:endParaRPr>
          </a:p>
        </p:txBody>
      </p:sp>
    </p:spTree>
    <p:extLst>
      <p:ext uri="{BB962C8B-B14F-4D97-AF65-F5344CB8AC3E}">
        <p14:creationId xmlns:p14="http://schemas.microsoft.com/office/powerpoint/2010/main" val="134272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32534-3C69-E94D-0EAA-298202F550DB}"/>
              </a:ext>
            </a:extLst>
          </p:cNvPr>
          <p:cNvSpPr>
            <a:spLocks noGrp="1"/>
          </p:cNvSpPr>
          <p:nvPr>
            <p:ph type="title"/>
          </p:nvPr>
        </p:nvSpPr>
        <p:spPr/>
        <p:txBody>
          <a:bodyPr/>
          <a:lstStyle/>
          <a:p>
            <a:r>
              <a:rPr lang="en-US" altLang="ja-JP" dirty="0"/>
              <a:t>[</a:t>
            </a:r>
            <a:r>
              <a:rPr lang="ja-JP" altLang="en-US" dirty="0"/>
              <a:t>オプション</a:t>
            </a:r>
            <a:r>
              <a:rPr lang="en-US" altLang="ja-JP" dirty="0"/>
              <a:t>] </a:t>
            </a:r>
            <a:r>
              <a:rPr lang="ja-JP" altLang="en-US" dirty="0"/>
              <a:t>合成音声ソフト </a:t>
            </a:r>
            <a:r>
              <a:rPr lang="en-US" altLang="ja-JP" dirty="0" err="1"/>
              <a:t>voicepeak</a:t>
            </a:r>
            <a:r>
              <a:rPr lang="en-US" altLang="ja-JP" dirty="0"/>
              <a:t> (</a:t>
            </a:r>
            <a:r>
              <a:rPr lang="ja-JP" altLang="en-US" dirty="0"/>
              <a:t>有料</a:t>
            </a:r>
            <a:r>
              <a:rPr lang="en-US" altLang="ja-JP" dirty="0"/>
              <a:t>)</a:t>
            </a:r>
            <a:endParaRPr kumimoji="1" lang="ja-JP" altLang="en-US" dirty="0"/>
          </a:p>
        </p:txBody>
      </p:sp>
      <p:pic>
        <p:nvPicPr>
          <p:cNvPr id="4" name="図 3">
            <a:extLst>
              <a:ext uri="{FF2B5EF4-FFF2-40B4-BE49-F238E27FC236}">
                <a16:creationId xmlns:a16="http://schemas.microsoft.com/office/drawing/2014/main" id="{0D8B101E-9095-4A14-BF15-8B90A5166E4D}"/>
              </a:ext>
            </a:extLst>
          </p:cNvPr>
          <p:cNvPicPr>
            <a:picLocks noChangeAspect="1"/>
          </p:cNvPicPr>
          <p:nvPr/>
        </p:nvPicPr>
        <p:blipFill rotWithShape="1">
          <a:blip r:embed="rId3"/>
          <a:srcRect t="2686" r="-884" b="37305"/>
          <a:stretch/>
        </p:blipFill>
        <p:spPr>
          <a:xfrm>
            <a:off x="1724" y="2197942"/>
            <a:ext cx="5598999" cy="2128253"/>
          </a:xfrm>
          <a:prstGeom prst="rect">
            <a:avLst/>
          </a:prstGeom>
        </p:spPr>
      </p:pic>
      <p:sp>
        <p:nvSpPr>
          <p:cNvPr id="5" name="テキスト ボックス 4">
            <a:extLst>
              <a:ext uri="{FF2B5EF4-FFF2-40B4-BE49-F238E27FC236}">
                <a16:creationId xmlns:a16="http://schemas.microsoft.com/office/drawing/2014/main" id="{0169615C-1CC4-030F-2112-079D7F1A8DCB}"/>
              </a:ext>
            </a:extLst>
          </p:cNvPr>
          <p:cNvSpPr txBox="1"/>
          <p:nvPr/>
        </p:nvSpPr>
        <p:spPr>
          <a:xfrm>
            <a:off x="335360" y="4326195"/>
            <a:ext cx="5877699" cy="830997"/>
          </a:xfrm>
          <a:prstGeom prst="rect">
            <a:avLst/>
          </a:prstGeom>
          <a:noFill/>
        </p:spPr>
        <p:txBody>
          <a:bodyPr wrap="none" rtlCol="0">
            <a:spAutoFit/>
          </a:bodyPr>
          <a:lstStyle/>
          <a:p>
            <a:pPr algn="l"/>
            <a:r>
              <a:rPr lang="en-US" altLang="ja-JP" sz="2400" dirty="0" err="1">
                <a:latin typeface="+mj-ea"/>
                <a:ea typeface="+mj-ea"/>
              </a:rPr>
              <a:t>v</a:t>
            </a:r>
            <a:r>
              <a:rPr kumimoji="1" lang="en-US" altLang="ja-JP" sz="2400" dirty="0" err="1">
                <a:latin typeface="+mj-ea"/>
                <a:ea typeface="+mj-ea"/>
              </a:rPr>
              <a:t>oicepeak</a:t>
            </a:r>
            <a:r>
              <a:rPr kumimoji="1" lang="en-US" altLang="ja-JP" sz="2400" dirty="0">
                <a:latin typeface="+mj-ea"/>
                <a:ea typeface="+mj-ea"/>
              </a:rPr>
              <a:t> </a:t>
            </a:r>
            <a:r>
              <a:rPr kumimoji="1" lang="ja-JP" altLang="en-US" sz="2400" dirty="0">
                <a:latin typeface="+mj-ea"/>
                <a:ea typeface="+mj-ea"/>
              </a:rPr>
              <a:t>という有料ソフトを購入する</a:t>
            </a:r>
            <a:r>
              <a:rPr kumimoji="1" lang="en-US" altLang="ja-JP" sz="2400" dirty="0">
                <a:latin typeface="+mj-ea"/>
                <a:ea typeface="+mj-ea"/>
              </a:rPr>
              <a:t>.</a:t>
            </a:r>
          </a:p>
          <a:p>
            <a:pPr algn="l"/>
            <a:endParaRPr kumimoji="1" lang="ja-JP" altLang="en-US" sz="2400" dirty="0">
              <a:latin typeface="+mj-ea"/>
              <a:ea typeface="+mj-ea"/>
            </a:endParaRPr>
          </a:p>
        </p:txBody>
      </p:sp>
      <p:pic>
        <p:nvPicPr>
          <p:cNvPr id="7" name="図 6">
            <a:extLst>
              <a:ext uri="{FF2B5EF4-FFF2-40B4-BE49-F238E27FC236}">
                <a16:creationId xmlns:a16="http://schemas.microsoft.com/office/drawing/2014/main" id="{77D4D1EF-3F40-4CF5-A5CB-9600D5DFE223}"/>
              </a:ext>
            </a:extLst>
          </p:cNvPr>
          <p:cNvPicPr>
            <a:picLocks noChangeAspect="1"/>
          </p:cNvPicPr>
          <p:nvPr/>
        </p:nvPicPr>
        <p:blipFill>
          <a:blip r:embed="rId4"/>
          <a:stretch>
            <a:fillRect/>
          </a:stretch>
        </p:blipFill>
        <p:spPr>
          <a:xfrm>
            <a:off x="6556755" y="2055052"/>
            <a:ext cx="5256584" cy="1422981"/>
          </a:xfrm>
          <a:prstGeom prst="rect">
            <a:avLst/>
          </a:prstGeom>
        </p:spPr>
      </p:pic>
      <p:sp>
        <p:nvSpPr>
          <p:cNvPr id="8" name="テキスト ボックス 7">
            <a:extLst>
              <a:ext uri="{FF2B5EF4-FFF2-40B4-BE49-F238E27FC236}">
                <a16:creationId xmlns:a16="http://schemas.microsoft.com/office/drawing/2014/main" id="{BF260912-AF4C-3A25-8A4D-F073474C5FD0}"/>
              </a:ext>
            </a:extLst>
          </p:cNvPr>
          <p:cNvSpPr txBox="1"/>
          <p:nvPr/>
        </p:nvSpPr>
        <p:spPr>
          <a:xfrm>
            <a:off x="6628762" y="3567220"/>
            <a:ext cx="4323620" cy="830997"/>
          </a:xfrm>
          <a:prstGeom prst="rect">
            <a:avLst/>
          </a:prstGeom>
          <a:noFill/>
        </p:spPr>
        <p:txBody>
          <a:bodyPr wrap="none" rtlCol="0">
            <a:spAutoFit/>
          </a:bodyPr>
          <a:lstStyle/>
          <a:p>
            <a:pPr algn="l"/>
            <a:r>
              <a:rPr kumimoji="1" lang="ja-JP" altLang="en-US" sz="2400" dirty="0">
                <a:latin typeface="+mj-ea"/>
                <a:ea typeface="+mj-ea"/>
              </a:rPr>
              <a:t>私は女性 </a:t>
            </a:r>
            <a:r>
              <a:rPr kumimoji="1" lang="en-US" altLang="ja-JP" sz="2400" dirty="0">
                <a:latin typeface="+mj-ea"/>
                <a:ea typeface="+mj-ea"/>
              </a:rPr>
              <a:t>4 </a:t>
            </a:r>
            <a:r>
              <a:rPr kumimoji="1" lang="ja-JP" altLang="en-US" sz="2400" dirty="0">
                <a:latin typeface="+mj-ea"/>
                <a:ea typeface="+mj-ea"/>
              </a:rPr>
              <a:t>を購入し</a:t>
            </a:r>
            <a:r>
              <a:rPr lang="ja-JP" altLang="en-US" sz="2400" dirty="0">
                <a:latin typeface="+mj-ea"/>
                <a:ea typeface="+mj-ea"/>
              </a:rPr>
              <a:t>た</a:t>
            </a:r>
            <a:r>
              <a:rPr lang="en-US" altLang="ja-JP" sz="2400" dirty="0">
                <a:latin typeface="+mj-ea"/>
                <a:ea typeface="+mj-ea"/>
              </a:rPr>
              <a:t>.</a:t>
            </a:r>
            <a:r>
              <a:rPr kumimoji="1" lang="en-US" altLang="ja-JP" sz="2400" dirty="0">
                <a:latin typeface="+mj-ea"/>
                <a:ea typeface="+mj-ea"/>
              </a:rPr>
              <a:t> </a:t>
            </a:r>
          </a:p>
          <a:p>
            <a:pPr algn="l"/>
            <a:r>
              <a:rPr kumimoji="1" lang="ja-JP" altLang="en-US" sz="2400" dirty="0">
                <a:latin typeface="+mj-ea"/>
                <a:ea typeface="+mj-ea"/>
              </a:rPr>
              <a:t>価格は </a:t>
            </a:r>
            <a:r>
              <a:rPr kumimoji="1" lang="en-US" altLang="ja-JP" sz="2400" dirty="0">
                <a:latin typeface="+mj-ea"/>
                <a:ea typeface="+mj-ea"/>
              </a:rPr>
              <a:t>\11,900 (2024</a:t>
            </a:r>
            <a:r>
              <a:rPr kumimoji="1" lang="ja-JP" altLang="en-US" sz="2400" dirty="0">
                <a:latin typeface="+mj-ea"/>
                <a:ea typeface="+mj-ea"/>
              </a:rPr>
              <a:t>現在</a:t>
            </a:r>
            <a:r>
              <a:rPr kumimoji="1" lang="en-US" altLang="ja-JP" sz="2400" dirty="0">
                <a:latin typeface="+mj-ea"/>
                <a:ea typeface="+mj-ea"/>
              </a:rPr>
              <a:t>).</a:t>
            </a:r>
            <a:endParaRPr kumimoji="1" lang="ja-JP" altLang="en-US" sz="2400" dirty="0">
              <a:latin typeface="+mj-ea"/>
              <a:ea typeface="+mj-ea"/>
            </a:endParaRPr>
          </a:p>
        </p:txBody>
      </p:sp>
      <p:sp>
        <p:nvSpPr>
          <p:cNvPr id="9" name="テキスト ボックス 8">
            <a:extLst>
              <a:ext uri="{FF2B5EF4-FFF2-40B4-BE49-F238E27FC236}">
                <a16:creationId xmlns:a16="http://schemas.microsoft.com/office/drawing/2014/main" id="{C2441CB2-0CB4-321B-E7C9-A07AC72B14EF}"/>
              </a:ext>
            </a:extLst>
          </p:cNvPr>
          <p:cNvSpPr txBox="1"/>
          <p:nvPr/>
        </p:nvSpPr>
        <p:spPr>
          <a:xfrm>
            <a:off x="-96688" y="869811"/>
            <a:ext cx="12650836" cy="830997"/>
          </a:xfrm>
          <a:prstGeom prst="rect">
            <a:avLst/>
          </a:prstGeom>
          <a:noFill/>
        </p:spPr>
        <p:txBody>
          <a:bodyPr wrap="none" rtlCol="0">
            <a:spAutoFit/>
          </a:bodyPr>
          <a:lstStyle/>
          <a:p>
            <a:pPr algn="l"/>
            <a:r>
              <a:rPr kumimoji="1" lang="en-US" altLang="ja-JP" sz="2400" dirty="0">
                <a:latin typeface="+mj-ea"/>
                <a:ea typeface="+mj-ea"/>
              </a:rPr>
              <a:t>※ python </a:t>
            </a:r>
            <a:r>
              <a:rPr kumimoji="1" lang="ja-JP" altLang="en-US" sz="2400" dirty="0">
                <a:latin typeface="+mj-ea"/>
                <a:ea typeface="+mj-ea"/>
              </a:rPr>
              <a:t>のライブラリ </a:t>
            </a:r>
            <a:r>
              <a:rPr kumimoji="1" lang="en-US" altLang="ja-JP" sz="2400" dirty="0">
                <a:latin typeface="+mj-ea"/>
                <a:ea typeface="+mj-ea"/>
              </a:rPr>
              <a:t>pyttsx3 </a:t>
            </a:r>
            <a:r>
              <a:rPr kumimoji="1" lang="ja-JP" altLang="en-US" sz="2400" dirty="0">
                <a:latin typeface="+mj-ea"/>
                <a:ea typeface="+mj-ea"/>
              </a:rPr>
              <a:t>を使用すれば </a:t>
            </a:r>
            <a:r>
              <a:rPr kumimoji="1" lang="en-US" altLang="ja-JP" sz="2400" dirty="0" err="1">
                <a:latin typeface="+mj-ea"/>
                <a:ea typeface="+mj-ea"/>
              </a:rPr>
              <a:t>voicepeak</a:t>
            </a:r>
            <a:r>
              <a:rPr kumimoji="1" lang="en-US" altLang="ja-JP" sz="2400" dirty="0">
                <a:latin typeface="+mj-ea"/>
                <a:ea typeface="+mj-ea"/>
              </a:rPr>
              <a:t> </a:t>
            </a:r>
            <a:r>
              <a:rPr kumimoji="1" lang="ja-JP" altLang="en-US" sz="2400" dirty="0">
                <a:latin typeface="+mj-ea"/>
                <a:ea typeface="+mj-ea"/>
              </a:rPr>
              <a:t>がなくても音声を作成できる</a:t>
            </a:r>
            <a:r>
              <a:rPr kumimoji="1" lang="en-US" altLang="ja-JP" sz="2400" dirty="0">
                <a:latin typeface="+mj-ea"/>
                <a:ea typeface="+mj-ea"/>
              </a:rPr>
              <a:t>.</a:t>
            </a:r>
          </a:p>
          <a:p>
            <a:pPr algn="l"/>
            <a:r>
              <a:rPr lang="ja-JP" altLang="en-US" sz="2400" dirty="0">
                <a:latin typeface="+mj-ea"/>
                <a:ea typeface="+mj-ea"/>
              </a:rPr>
              <a:t>　 しかし</a:t>
            </a:r>
            <a:r>
              <a:rPr lang="en-US" altLang="ja-JP" sz="2400" dirty="0">
                <a:latin typeface="+mj-ea"/>
                <a:ea typeface="+mj-ea"/>
              </a:rPr>
              <a:t>, </a:t>
            </a:r>
            <a:r>
              <a:rPr lang="en-US" altLang="ja-JP" sz="2400" dirty="0" err="1">
                <a:latin typeface="+mj-ea"/>
                <a:ea typeface="+mj-ea"/>
              </a:rPr>
              <a:t>voicepeak</a:t>
            </a:r>
            <a:r>
              <a:rPr lang="en-US" altLang="ja-JP" sz="2400" dirty="0">
                <a:latin typeface="+mj-ea"/>
                <a:ea typeface="+mj-ea"/>
              </a:rPr>
              <a:t> </a:t>
            </a:r>
            <a:r>
              <a:rPr lang="ja-JP" altLang="en-US" sz="2400" dirty="0">
                <a:latin typeface="+mj-ea"/>
                <a:ea typeface="+mj-ea"/>
              </a:rPr>
              <a:t>の方がより自然な音声を作成することができる</a:t>
            </a:r>
            <a:r>
              <a:rPr lang="en-US" altLang="ja-JP" sz="2400" dirty="0">
                <a:latin typeface="+mj-ea"/>
                <a:ea typeface="+mj-ea"/>
              </a:rPr>
              <a:t>.</a:t>
            </a:r>
            <a:endParaRPr kumimoji="1" lang="ja-JP" altLang="en-US" sz="2400" dirty="0">
              <a:latin typeface="+mj-ea"/>
              <a:ea typeface="+mj-ea"/>
            </a:endParaRPr>
          </a:p>
        </p:txBody>
      </p:sp>
      <p:sp>
        <p:nvSpPr>
          <p:cNvPr id="10" name="テキスト ボックス 9">
            <a:extLst>
              <a:ext uri="{FF2B5EF4-FFF2-40B4-BE49-F238E27FC236}">
                <a16:creationId xmlns:a16="http://schemas.microsoft.com/office/drawing/2014/main" id="{A6DE80F7-5A0D-A5EE-A83F-95F0872544EC}"/>
              </a:ext>
            </a:extLst>
          </p:cNvPr>
          <p:cNvSpPr txBox="1"/>
          <p:nvPr/>
        </p:nvSpPr>
        <p:spPr>
          <a:xfrm>
            <a:off x="263352" y="1708481"/>
            <a:ext cx="8307082" cy="461665"/>
          </a:xfrm>
          <a:prstGeom prst="rect">
            <a:avLst/>
          </a:prstGeom>
          <a:noFill/>
        </p:spPr>
        <p:txBody>
          <a:bodyPr wrap="none" rtlCol="0">
            <a:spAutoFit/>
          </a:bodyPr>
          <a:lstStyle/>
          <a:p>
            <a:pPr algn="l"/>
            <a:r>
              <a:rPr kumimoji="1" lang="ja-JP" altLang="en-US" sz="2400" dirty="0">
                <a:latin typeface="+mj-ea"/>
                <a:ea typeface="+mj-ea"/>
              </a:rPr>
              <a:t>目的</a:t>
            </a:r>
            <a:r>
              <a:rPr kumimoji="1" lang="en-US" altLang="ja-JP" sz="2400" dirty="0">
                <a:latin typeface="+mj-ea"/>
                <a:ea typeface="+mj-ea"/>
              </a:rPr>
              <a:t>: </a:t>
            </a:r>
            <a:r>
              <a:rPr kumimoji="1" lang="ja-JP" altLang="en-US" sz="2400" dirty="0">
                <a:latin typeface="+mj-ea"/>
                <a:ea typeface="+mj-ea"/>
              </a:rPr>
              <a:t>テキストファイルを音声ファイル</a:t>
            </a:r>
            <a:r>
              <a:rPr kumimoji="1" lang="en-US" altLang="ja-JP" sz="2400" dirty="0">
                <a:latin typeface="+mj-ea"/>
                <a:ea typeface="+mj-ea"/>
              </a:rPr>
              <a:t>*.wav </a:t>
            </a:r>
            <a:r>
              <a:rPr kumimoji="1" lang="ja-JP" altLang="en-US" sz="2400" dirty="0">
                <a:latin typeface="+mj-ea"/>
                <a:ea typeface="+mj-ea"/>
              </a:rPr>
              <a:t>に変換する</a:t>
            </a:r>
            <a:r>
              <a:rPr kumimoji="1" lang="en-US" altLang="ja-JP" sz="2400" dirty="0">
                <a:latin typeface="+mj-ea"/>
                <a:ea typeface="+mj-ea"/>
              </a:rPr>
              <a:t>.</a:t>
            </a:r>
            <a:endParaRPr kumimoji="1" lang="ja-JP" altLang="en-US" sz="2400" dirty="0">
              <a:latin typeface="+mj-ea"/>
              <a:ea typeface="+mj-ea"/>
            </a:endParaRPr>
          </a:p>
        </p:txBody>
      </p:sp>
      <p:sp>
        <p:nvSpPr>
          <p:cNvPr id="6" name="テキスト ボックス 5">
            <a:extLst>
              <a:ext uri="{FF2B5EF4-FFF2-40B4-BE49-F238E27FC236}">
                <a16:creationId xmlns:a16="http://schemas.microsoft.com/office/drawing/2014/main" id="{C480A46E-56EC-5DB2-57C5-3D396C91B9E0}"/>
              </a:ext>
            </a:extLst>
          </p:cNvPr>
          <p:cNvSpPr txBox="1"/>
          <p:nvPr/>
        </p:nvSpPr>
        <p:spPr>
          <a:xfrm>
            <a:off x="6465455" y="4369280"/>
            <a:ext cx="6154308" cy="1754326"/>
          </a:xfrm>
          <a:prstGeom prst="rect">
            <a:avLst/>
          </a:prstGeom>
          <a:noFill/>
        </p:spPr>
        <p:txBody>
          <a:bodyPr wrap="square">
            <a:spAutoFit/>
          </a:bodyPr>
          <a:lstStyle/>
          <a:p>
            <a:r>
              <a:rPr lang="en-US" altLang="ja-JP" dirty="0"/>
              <a:t>※</a:t>
            </a:r>
            <a:r>
              <a:rPr lang="ja-JP" altLang="en-US" dirty="0"/>
              <a:t>それ以外のナレータの場合は次の</a:t>
            </a:r>
            <a:r>
              <a:rPr lang="en-US" altLang="ja-JP" dirty="0"/>
              <a:t>2</a:t>
            </a:r>
            <a:r>
              <a:rPr lang="ja-JP" altLang="en-US" dirty="0"/>
              <a:t>つのファイル</a:t>
            </a:r>
            <a:endParaRPr lang="en-US" altLang="ja-JP" dirty="0"/>
          </a:p>
          <a:p>
            <a:r>
              <a:rPr lang="en-US" altLang="ja-JP" dirty="0"/>
              <a:t>txt2wav_voicepeak.py</a:t>
            </a:r>
          </a:p>
          <a:p>
            <a:r>
              <a:rPr lang="en-US" altLang="ja-JP" dirty="0"/>
              <a:t>pptx2mp4_voicepeak.py</a:t>
            </a:r>
          </a:p>
          <a:p>
            <a:r>
              <a:rPr lang="en-US" altLang="ja-JP" dirty="0"/>
              <a:t>tex2mp4_voicepeak.py</a:t>
            </a:r>
          </a:p>
          <a:p>
            <a:r>
              <a:rPr lang="ja-JP" altLang="en-US" dirty="0"/>
              <a:t>中の </a:t>
            </a:r>
            <a:r>
              <a:rPr lang="en-US" altLang="ja-JP" dirty="0"/>
              <a:t>“Japanese Female 4” </a:t>
            </a:r>
            <a:r>
              <a:rPr lang="ja-JP" altLang="en-US" dirty="0"/>
              <a:t>を適切なナレータに</a:t>
            </a:r>
            <a:endParaRPr lang="en-US" altLang="ja-JP" dirty="0"/>
          </a:p>
          <a:p>
            <a:r>
              <a:rPr lang="ja-JP" altLang="en-US" dirty="0"/>
              <a:t>変更する必要がある</a:t>
            </a:r>
            <a:r>
              <a:rPr lang="en-US" altLang="ja-JP" dirty="0"/>
              <a:t>.</a:t>
            </a:r>
            <a:endParaRPr lang="ja-JP" altLang="en-US" dirty="0"/>
          </a:p>
        </p:txBody>
      </p:sp>
    </p:spTree>
    <p:extLst>
      <p:ext uri="{BB962C8B-B14F-4D97-AF65-F5344CB8AC3E}">
        <p14:creationId xmlns:p14="http://schemas.microsoft.com/office/powerpoint/2010/main" val="2837816031"/>
      </p:ext>
    </p:extLst>
  </p:cSld>
  <p:clrMapOvr>
    <a:masterClrMapping/>
  </p:clrMapOvr>
</p:sld>
</file>

<file path=ppt/theme/theme1.xml><?xml version="1.0" encoding="utf-8"?>
<a:theme xmlns:a="http://schemas.openxmlformats.org/drawingml/2006/main" name="Office テーマ">
  <a:themeElements>
    <a:clrScheme name="ユーザー定義 1">
      <a:dk1>
        <a:sysClr val="windowText" lastClr="000000"/>
      </a:dk1>
      <a:lt1>
        <a:sysClr val="window" lastClr="FFFFFF"/>
      </a:lt1>
      <a:dk2>
        <a:srgbClr val="44546A"/>
      </a:dk2>
      <a:lt2>
        <a:srgbClr val="E7E6E6"/>
      </a:lt2>
      <a:accent1>
        <a:srgbClr val="FF0000"/>
      </a:accent1>
      <a:accent2>
        <a:srgbClr val="0000FF"/>
      </a:accent2>
      <a:accent3>
        <a:srgbClr val="008000"/>
      </a:accent3>
      <a:accent4>
        <a:srgbClr val="808000"/>
      </a:accent4>
      <a:accent5>
        <a:srgbClr val="008080"/>
      </a:accent5>
      <a:accent6>
        <a:srgbClr val="800080"/>
      </a:accent6>
      <a:hlink>
        <a:srgbClr val="0563C1"/>
      </a:hlink>
      <a:folHlink>
        <a:srgbClr val="0563C1"/>
      </a:folHlink>
    </a:clrScheme>
    <a:fontScheme name="ユーザー定義 1">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accent1"/>
          </a:solidFill>
        </a:ln>
      </a:spPr>
      <a:bodyPr rtlCol="0" anchor="ctr"/>
      <a:lstStyle>
        <a:defPPr algn="ctr">
          <a:defRPr kumimoji="1" sz="2400" dirty="0" smtClean="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latin typeface="+mj-ea"/>
            <a:ea typeface="+mj-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19796</TotalTime>
  <Words>2250</Words>
  <Application>Microsoft Office PowerPoint</Application>
  <PresentationFormat>ワイド画面</PresentationFormat>
  <Paragraphs>233</Paragraphs>
  <Slides>16</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HaranoAjiMincho-Regular</vt:lpstr>
      <vt:lpstr>ＭＳ Ｐゴシック</vt:lpstr>
      <vt:lpstr>游ゴシック</vt:lpstr>
      <vt:lpstr>Arial</vt:lpstr>
      <vt:lpstr>Calibri</vt:lpstr>
      <vt:lpstr>Consolas</vt:lpstr>
      <vt:lpstr>Verdana</vt:lpstr>
      <vt:lpstr>Wingdings</vt:lpstr>
      <vt:lpstr>Office テーマ</vt:lpstr>
      <vt:lpstr>Web アプリケーションとは?</vt:lpstr>
      <vt:lpstr>インストール方法</vt:lpstr>
      <vt:lpstr>インストール概要</vt:lpstr>
      <vt:lpstr>Poppler のインストール</vt:lpstr>
      <vt:lpstr>Poppler の移動</vt:lpstr>
      <vt:lpstr>Poppler のパスを通す</vt:lpstr>
      <vt:lpstr>Poppler のパスを通す</vt:lpstr>
      <vt:lpstr>Poppler 正しくインストールできたか確認</vt:lpstr>
      <vt:lpstr>[オプション] 合成音声ソフト voicepeak (有料)</vt:lpstr>
      <vt:lpstr>PythonでのWebアプリケーションの実行</vt:lpstr>
      <vt:lpstr>トップページ</vt:lpstr>
      <vt:lpstr>Beamer のコンパイル</vt:lpstr>
      <vt:lpstr>Beamer の記法</vt:lpstr>
      <vt:lpstr>特殊なコメントアウト (オリジナルルール)</vt:lpstr>
      <vt:lpstr>結言</vt:lpstr>
      <vt:lpstr>お疲れ様でした.</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Naoto Ohtake</dc:creator>
  <cp:lastModifiedBy>物理の 計算屋</cp:lastModifiedBy>
  <cp:revision>1139</cp:revision>
  <cp:lastPrinted>2019-11-28T02:53:07Z</cp:lastPrinted>
  <dcterms:created xsi:type="dcterms:W3CDTF">2017-12-10T06:56:12Z</dcterms:created>
  <dcterms:modified xsi:type="dcterms:W3CDTF">2024-08-06T03:50:57Z</dcterms:modified>
</cp:coreProperties>
</file>