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9"/>
  </p:notesMasterIdLst>
  <p:handoutMasterIdLst>
    <p:handoutMasterId r:id="rId10"/>
  </p:handoutMasterIdLst>
  <p:sldIdLst>
    <p:sldId id="256" r:id="rId2"/>
    <p:sldId id="270" r:id="rId3"/>
    <p:sldId id="271" r:id="rId4"/>
    <p:sldId id="268" r:id="rId5"/>
    <p:sldId id="269" r:id="rId6"/>
    <p:sldId id="265" r:id="rId7"/>
    <p:sldId id="272" r:id="rId8"/>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7D1C"/>
    <a:srgbClr val="C00000"/>
    <a:srgbClr val="005B94"/>
    <a:srgbClr val="FFFFCC"/>
    <a:srgbClr val="203864"/>
    <a:srgbClr val="E3C867"/>
    <a:srgbClr val="943900"/>
    <a:srgbClr val="644C20"/>
    <a:srgbClr val="DFC79B"/>
    <a:srgbClr val="3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5" autoAdjust="0"/>
    <p:restoredTop sz="75211" autoAdjust="0"/>
  </p:normalViewPr>
  <p:slideViewPr>
    <p:cSldViewPr>
      <p:cViewPr varScale="1">
        <p:scale>
          <a:sx n="83" d="100"/>
          <a:sy n="83" d="100"/>
        </p:scale>
        <p:origin x="912"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3" d="100"/>
          <a:sy n="103" d="100"/>
        </p:scale>
        <p:origin x="4032" y="8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43236F7-4664-455E-BC07-0CDCE2155486}"/>
              </a:ext>
            </a:extLst>
          </p:cNvPr>
          <p:cNvSpPr>
            <a:spLocks noGrp="1"/>
          </p:cNvSpPr>
          <p:nvPr>
            <p:ph type="hdr" sz="quarter"/>
          </p:nvPr>
        </p:nvSpPr>
        <p:spPr>
          <a:xfrm>
            <a:off x="2" y="2"/>
            <a:ext cx="2918621" cy="494813"/>
          </a:xfrm>
          <a:prstGeom prst="rect">
            <a:avLst/>
          </a:prstGeom>
        </p:spPr>
        <p:txBody>
          <a:bodyPr vert="horz" lIns="90644" tIns="45322" rIns="90644" bIns="45322"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0431DEB9-9004-426F-A335-67E0A3C1849C}"/>
              </a:ext>
            </a:extLst>
          </p:cNvPr>
          <p:cNvSpPr>
            <a:spLocks noGrp="1"/>
          </p:cNvSpPr>
          <p:nvPr>
            <p:ph type="dt" sz="quarter" idx="1"/>
          </p:nvPr>
        </p:nvSpPr>
        <p:spPr>
          <a:xfrm>
            <a:off x="3815573" y="2"/>
            <a:ext cx="2918621" cy="494813"/>
          </a:xfrm>
          <a:prstGeom prst="rect">
            <a:avLst/>
          </a:prstGeom>
        </p:spPr>
        <p:txBody>
          <a:bodyPr vert="horz" lIns="90644" tIns="45322" rIns="90644" bIns="45322" rtlCol="0"/>
          <a:lstStyle>
            <a:lvl1pPr algn="r">
              <a:defRPr sz="1200"/>
            </a:lvl1pPr>
          </a:lstStyle>
          <a:p>
            <a:fld id="{23400795-29AB-4324-96AE-7F802EE6482E}" type="datetimeFigureOut">
              <a:rPr kumimoji="1" lang="ja-JP" altLang="en-US" smtClean="0"/>
              <a:pPr/>
              <a:t>2024/8/6</a:t>
            </a:fld>
            <a:endParaRPr kumimoji="1" lang="ja-JP" altLang="en-US"/>
          </a:p>
        </p:txBody>
      </p:sp>
      <p:sp>
        <p:nvSpPr>
          <p:cNvPr id="4" name="フッター プレースホルダー 3">
            <a:extLst>
              <a:ext uri="{FF2B5EF4-FFF2-40B4-BE49-F238E27FC236}">
                <a16:creationId xmlns:a16="http://schemas.microsoft.com/office/drawing/2014/main" id="{B95136CF-7728-43A0-B27C-D0DDF271B7E6}"/>
              </a:ext>
            </a:extLst>
          </p:cNvPr>
          <p:cNvSpPr>
            <a:spLocks noGrp="1"/>
          </p:cNvSpPr>
          <p:nvPr>
            <p:ph type="ftr" sz="quarter" idx="2"/>
          </p:nvPr>
        </p:nvSpPr>
        <p:spPr>
          <a:xfrm>
            <a:off x="2" y="9371503"/>
            <a:ext cx="2918621" cy="494813"/>
          </a:xfrm>
          <a:prstGeom prst="rect">
            <a:avLst/>
          </a:prstGeom>
        </p:spPr>
        <p:txBody>
          <a:bodyPr vert="horz" lIns="90644" tIns="45322" rIns="90644" bIns="45322"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9A165A7-74BC-48CC-80C3-CE94A50EC5B5}"/>
              </a:ext>
            </a:extLst>
          </p:cNvPr>
          <p:cNvSpPr>
            <a:spLocks noGrp="1"/>
          </p:cNvSpPr>
          <p:nvPr>
            <p:ph type="sldNum" sz="quarter" idx="3"/>
          </p:nvPr>
        </p:nvSpPr>
        <p:spPr>
          <a:xfrm>
            <a:off x="3815573" y="9371503"/>
            <a:ext cx="2918621" cy="494813"/>
          </a:xfrm>
          <a:prstGeom prst="rect">
            <a:avLst/>
          </a:prstGeom>
        </p:spPr>
        <p:txBody>
          <a:bodyPr vert="horz" lIns="90644" tIns="45322" rIns="90644" bIns="45322" rtlCol="0" anchor="b"/>
          <a:lstStyle>
            <a:lvl1pPr algn="r">
              <a:defRPr sz="1200"/>
            </a:lvl1pPr>
          </a:lstStyle>
          <a:p>
            <a:fld id="{F1503A65-AD4E-4996-98EA-0537A51CC4C0}" type="slidenum">
              <a:rPr kumimoji="1" lang="ja-JP" altLang="en-US" smtClean="0"/>
              <a:pPr/>
              <a:t>‹#›</a:t>
            </a:fld>
            <a:endParaRPr kumimoji="1" lang="ja-JP" altLang="en-US"/>
          </a:p>
        </p:txBody>
      </p:sp>
    </p:spTree>
    <p:extLst>
      <p:ext uri="{BB962C8B-B14F-4D97-AF65-F5344CB8AC3E}">
        <p14:creationId xmlns:p14="http://schemas.microsoft.com/office/powerpoint/2010/main" val="24300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2"/>
            <a:ext cx="2918831" cy="495029"/>
          </a:xfrm>
          <a:prstGeom prst="rect">
            <a:avLst/>
          </a:prstGeom>
        </p:spPr>
        <p:txBody>
          <a:bodyPr vert="horz" lIns="91427" tIns="45714" rIns="91427" bIns="45714" rtlCol="0"/>
          <a:lstStyle>
            <a:lvl1pPr algn="l">
              <a:defRPr sz="1200" b="0" i="0"/>
            </a:lvl1pPr>
          </a:lstStyle>
          <a:p>
            <a:endParaRPr lang="ja-JP" altLang="en-US"/>
          </a:p>
        </p:txBody>
      </p:sp>
      <p:sp>
        <p:nvSpPr>
          <p:cNvPr id="3" name="日付プレースホルダー 2"/>
          <p:cNvSpPr>
            <a:spLocks noGrp="1"/>
          </p:cNvSpPr>
          <p:nvPr>
            <p:ph type="dt" idx="1"/>
          </p:nvPr>
        </p:nvSpPr>
        <p:spPr>
          <a:xfrm>
            <a:off x="3815376" y="2"/>
            <a:ext cx="2918831" cy="495029"/>
          </a:xfrm>
          <a:prstGeom prst="rect">
            <a:avLst/>
          </a:prstGeom>
        </p:spPr>
        <p:txBody>
          <a:bodyPr vert="horz" lIns="91427" tIns="45714" rIns="91427" bIns="45714" rtlCol="0"/>
          <a:lstStyle>
            <a:lvl1pPr algn="r">
              <a:defRPr sz="1200" b="0" i="0"/>
            </a:lvl1pPr>
          </a:lstStyle>
          <a:p>
            <a:fld id="{E1F90248-EE6A-492B-9478-0BEDDAFA9DDF}" type="datetimeFigureOut">
              <a:rPr lang="ja-JP" altLang="en-US" smtClean="0"/>
              <a:pPr/>
              <a:t>2024/8/6</a:t>
            </a:fld>
            <a:endParaRPr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7"/>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3" y="9371286"/>
            <a:ext cx="2918831" cy="495028"/>
          </a:xfrm>
          <a:prstGeom prst="rect">
            <a:avLst/>
          </a:prstGeom>
        </p:spPr>
        <p:txBody>
          <a:bodyPr vert="horz" lIns="91427" tIns="45714" rIns="91427" bIns="45714" rtlCol="0" anchor="b"/>
          <a:lstStyle>
            <a:lvl1pPr algn="l">
              <a:defRPr sz="1200" b="0" i="0"/>
            </a:lvl1pPr>
          </a:lstStyle>
          <a:p>
            <a:endParaRPr lang="ja-JP" altLang="en-US"/>
          </a:p>
        </p:txBody>
      </p:sp>
      <p:sp>
        <p:nvSpPr>
          <p:cNvPr id="7" name="スライド番号プレースホルダー 6"/>
          <p:cNvSpPr>
            <a:spLocks noGrp="1"/>
          </p:cNvSpPr>
          <p:nvPr>
            <p:ph type="sldNum" sz="quarter" idx="5"/>
          </p:nvPr>
        </p:nvSpPr>
        <p:spPr>
          <a:xfrm>
            <a:off x="3815376" y="9371286"/>
            <a:ext cx="2918831" cy="495028"/>
          </a:xfrm>
          <a:prstGeom prst="rect">
            <a:avLst/>
          </a:prstGeom>
        </p:spPr>
        <p:txBody>
          <a:bodyPr vert="horz" lIns="91427" tIns="45714" rIns="91427" bIns="45714" rtlCol="0" anchor="b"/>
          <a:lstStyle>
            <a:lvl1pPr algn="r">
              <a:defRPr sz="1200" b="0" i="0"/>
            </a:lvl1pPr>
          </a:lstStyle>
          <a:p>
            <a:fld id="{9B63B2ED-D70A-4E8F-96F9-541B53228F15}" type="slidenum">
              <a:rPr lang="ja-JP" altLang="en-US" smtClean="0"/>
              <a:pPr/>
              <a:t>‹#›</a:t>
            </a:fld>
            <a:endParaRPr lang="ja-JP" altLang="en-US"/>
          </a:p>
        </p:txBody>
      </p:sp>
    </p:spTree>
    <p:extLst>
      <p:ext uri="{BB962C8B-B14F-4D97-AF65-F5344CB8AC3E}">
        <p14:creationId xmlns:p14="http://schemas.microsoft.com/office/powerpoint/2010/main" val="14917948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b="0" i="0" kern="1200">
        <a:solidFill>
          <a:schemeClr val="tx1"/>
        </a:solidFill>
        <a:latin typeface="+mn-lt"/>
        <a:ea typeface="+mn-ea"/>
        <a:cs typeface="+mn-cs"/>
      </a:defRPr>
    </a:lvl1pPr>
    <a:lvl2pPr marL="457200" algn="l" defTabSz="914400" rtl="0" eaLnBrk="1" latinLnBrk="0" hangingPunct="1">
      <a:defRPr kumimoji="1" sz="1200" b="0" i="0" kern="1200">
        <a:solidFill>
          <a:schemeClr val="tx1"/>
        </a:solidFill>
        <a:latin typeface="+mn-lt"/>
        <a:ea typeface="+mn-ea"/>
        <a:cs typeface="+mn-cs"/>
      </a:defRPr>
    </a:lvl2pPr>
    <a:lvl3pPr marL="914400" algn="l" defTabSz="914400" rtl="0" eaLnBrk="1" latinLnBrk="0" hangingPunct="1">
      <a:defRPr kumimoji="1" sz="1200" b="0" i="0" kern="1200">
        <a:solidFill>
          <a:schemeClr val="tx1"/>
        </a:solidFill>
        <a:latin typeface="+mn-lt"/>
        <a:ea typeface="+mn-ea"/>
        <a:cs typeface="+mn-cs"/>
      </a:defRPr>
    </a:lvl3pPr>
    <a:lvl4pPr marL="1371600" algn="l" defTabSz="914400" rtl="0" eaLnBrk="1" latinLnBrk="0" hangingPunct="1">
      <a:defRPr kumimoji="1" sz="1200" b="0" i="0" kern="1200">
        <a:solidFill>
          <a:schemeClr val="tx1"/>
        </a:solidFill>
        <a:latin typeface="+mn-lt"/>
        <a:ea typeface="+mn-ea"/>
        <a:cs typeface="+mn-cs"/>
      </a:defRPr>
    </a:lvl4pPr>
    <a:lvl5pPr marL="1828800" algn="l" defTabSz="914400" rtl="0" eaLnBrk="1" latinLnBrk="0" hangingPunct="1">
      <a:defRPr kumimoji="1" sz="1200" b="0" i="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テフでスライド作成できることをご存じでしょうか</a:t>
            </a:r>
            <a:r>
              <a:rPr kumimoji="1" lang="en-US" altLang="ja-JP" dirty="0"/>
              <a:t>? </a:t>
            </a:r>
          </a:p>
          <a:p>
            <a:r>
              <a:rPr kumimoji="1" lang="ja-JP" altLang="en-US" dirty="0"/>
              <a:t>ビーマーは</a:t>
            </a:r>
            <a:r>
              <a:rPr kumimoji="1" lang="ja-JP" altLang="en-US" sz="1200" dirty="0"/>
              <a:t>ラテフ</a:t>
            </a:r>
            <a:r>
              <a:rPr lang="ja-JP" altLang="en-US" sz="1200" dirty="0"/>
              <a:t>を使ってスライドを作成するためのドキュメントクラスです</a:t>
            </a:r>
            <a:r>
              <a:rPr lang="en-US" altLang="ja-JP" sz="1200" dirty="0"/>
              <a:t>.</a:t>
            </a:r>
          </a:p>
          <a:p>
            <a:r>
              <a:rPr lang="ja-JP" altLang="en-US" sz="1200" dirty="0"/>
              <a:t>プレゼンテーションを簡単に作成でき</a:t>
            </a:r>
            <a:r>
              <a:rPr lang="en-US" altLang="ja-JP" sz="1200" dirty="0"/>
              <a:t>, </a:t>
            </a:r>
            <a:r>
              <a:rPr lang="ja-JP" altLang="en-US" sz="1200" dirty="0"/>
              <a:t>見栄えの良いスライドを作ることができます</a:t>
            </a:r>
            <a:r>
              <a:rPr lang="en-US" altLang="ja-JP" sz="1200" dirty="0"/>
              <a:t>.</a:t>
            </a:r>
          </a:p>
          <a:p>
            <a:r>
              <a:rPr lang="ja-JP" altLang="en-US" sz="1200" dirty="0"/>
              <a:t>ビーマーを使うと、テキストベースでスライドを作成できます</a:t>
            </a:r>
            <a:endParaRPr lang="en-US" altLang="ja-JP" sz="1200" dirty="0"/>
          </a:p>
          <a:p>
            <a:r>
              <a:rPr lang="ja-JP" altLang="en-US" sz="1200" dirty="0"/>
              <a:t>ここでラテフとは科学技術文書やアカデミックな文章を作成するための文書作成ソフトです</a:t>
            </a:r>
            <a:r>
              <a:rPr lang="en-US" altLang="ja-JP" sz="1200" dirty="0"/>
              <a:t>.</a:t>
            </a:r>
          </a:p>
          <a:p>
            <a:r>
              <a:rPr lang="ja-JP" altLang="en-US" sz="1200" dirty="0"/>
              <a:t>コードを使ってスライドの内容を記述し、コンパイルすることでプレゼンテーションが生成されます</a:t>
            </a:r>
            <a:r>
              <a:rPr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したがって</a:t>
            </a:r>
            <a:r>
              <a:rPr lang="en-US" altLang="ja-JP" sz="1200" dirty="0"/>
              <a:t>,</a:t>
            </a:r>
            <a:r>
              <a:rPr kumimoji="1" lang="ja-JP" altLang="en-US" sz="1200" dirty="0">
                <a:latin typeface="+mj-ea"/>
                <a:ea typeface="+mj-ea"/>
              </a:rPr>
              <a:t>テキストベースでコンパイルして数式を作成してスライド作成するにはラテフビーマー</a:t>
            </a:r>
            <a:r>
              <a:rPr lang="ja-JP" altLang="en-US" sz="1200" dirty="0">
                <a:latin typeface="+mj-ea"/>
                <a:ea typeface="+mj-ea"/>
              </a:rPr>
              <a:t>が適します</a:t>
            </a:r>
            <a:r>
              <a:rPr lang="en-US" altLang="ja-JP" sz="1200" dirty="0">
                <a:latin typeface="+mj-ea"/>
                <a:ea typeface="+mj-ea"/>
              </a:rPr>
              <a:t>.</a:t>
            </a:r>
            <a:endParaRPr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2</a:t>
            </a:fld>
            <a:endParaRPr lang="ja-JP" altLang="en-US"/>
          </a:p>
        </p:txBody>
      </p:sp>
    </p:spTree>
    <p:extLst>
      <p:ext uri="{BB962C8B-B14F-4D97-AF65-F5344CB8AC3E}">
        <p14:creationId xmlns:p14="http://schemas.microsoft.com/office/powerpoint/2010/main" val="401325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具体的にはテフの記法にしたがってテキストファイルを作成し</a:t>
            </a:r>
            <a:r>
              <a:rPr kumimoji="1" lang="en-US" altLang="ja-JP" dirty="0"/>
              <a:t>, </a:t>
            </a:r>
            <a:r>
              <a:rPr kumimoji="1" lang="ja-JP" altLang="en-US" dirty="0"/>
              <a:t>コンパイルすることで</a:t>
            </a:r>
            <a:r>
              <a:rPr kumimoji="1" lang="en-US" altLang="ja-JP" dirty="0"/>
              <a:t>PDF</a:t>
            </a:r>
            <a:r>
              <a:rPr kumimoji="1" lang="ja-JP" altLang="en-US" dirty="0"/>
              <a:t>ファイルのスライドを作成することができます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3</a:t>
            </a:fld>
            <a:endParaRPr lang="ja-JP" altLang="en-US"/>
          </a:p>
        </p:txBody>
      </p:sp>
    </p:spTree>
    <p:extLst>
      <p:ext uri="{BB962C8B-B14F-4D97-AF65-F5344CB8AC3E}">
        <p14:creationId xmlns:p14="http://schemas.microsoft.com/office/powerpoint/2010/main" val="45548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概要について説明します</a:t>
            </a:r>
            <a:r>
              <a:rPr kumimoji="1" lang="en-US" altLang="ja-JP" dirty="0"/>
              <a:t>.</a:t>
            </a:r>
          </a:p>
          <a:p>
            <a:r>
              <a:rPr kumimoji="1" lang="ja-JP" altLang="en-US" dirty="0"/>
              <a:t>従来の動画編集の問題を述べます</a:t>
            </a:r>
            <a:r>
              <a:rPr kumimoji="1" lang="en-US" altLang="ja-JP" dirty="0"/>
              <a:t>.</a:t>
            </a:r>
          </a:p>
          <a:p>
            <a:r>
              <a:rPr kumimoji="1" lang="ja-JP" altLang="en-US" dirty="0"/>
              <a:t>動画編集</a:t>
            </a:r>
            <a:r>
              <a:rPr kumimoji="1" lang="en-US" altLang="ja-JP" dirty="0"/>
              <a:t>GUI</a:t>
            </a:r>
            <a:r>
              <a:rPr kumimoji="1" lang="ja-JP" altLang="en-US" dirty="0"/>
              <a:t>ソフトを使って講義動画を作成する作業は難しく</a:t>
            </a:r>
            <a:r>
              <a:rPr kumimoji="1" lang="en-US" altLang="ja-JP" dirty="0"/>
              <a:t>, </a:t>
            </a:r>
            <a:r>
              <a:rPr kumimoji="1" lang="ja-JP" altLang="en-US" dirty="0"/>
              <a:t>しち面倒な作業です</a:t>
            </a:r>
            <a:r>
              <a:rPr kumimoji="1" lang="en-US" altLang="ja-JP" dirty="0"/>
              <a:t>.</a:t>
            </a:r>
          </a:p>
          <a:p>
            <a:r>
              <a:rPr kumimoji="1" lang="ja-JP" altLang="en-US" dirty="0"/>
              <a:t>そこでこのような問題に対応するためにテフで作ったスライドを動画に変換する拙作ソフトを作成しました</a:t>
            </a:r>
            <a:r>
              <a:rPr kumimoji="1" lang="en-US" altLang="ja-JP" dirty="0"/>
              <a:t>.</a:t>
            </a:r>
          </a:p>
          <a:p>
            <a:r>
              <a:rPr kumimoji="1" lang="ja-JP" altLang="en-US" dirty="0"/>
              <a:t>今皆さんがご覧になられている動画も拙作ソフトで作成しました</a:t>
            </a:r>
            <a:r>
              <a:rPr kumimoji="1" lang="en-US" altLang="ja-JP" dirty="0"/>
              <a:t>. </a:t>
            </a:r>
            <a:r>
              <a:rPr kumimoji="1" lang="ja-JP" altLang="en-US" dirty="0"/>
              <a:t>拙作ソフトを使えばこのような動画が簡単につくれます</a:t>
            </a:r>
            <a:r>
              <a:rPr kumimoji="1" lang="en-US" altLang="ja-JP" dirty="0"/>
              <a:t>.</a:t>
            </a:r>
          </a:p>
          <a:p>
            <a:r>
              <a:rPr kumimoji="1" lang="ja-JP" altLang="en-US" dirty="0"/>
              <a:t>作成したソフトのソースコードをギットハブで公開し</a:t>
            </a:r>
            <a:r>
              <a:rPr kumimoji="1" lang="en-US" altLang="ja-JP" dirty="0"/>
              <a:t>,</a:t>
            </a:r>
            <a:r>
              <a:rPr kumimoji="1" lang="ja-JP" altLang="en-US" dirty="0"/>
              <a:t>動画の後半でインストール方法について</a:t>
            </a:r>
            <a:r>
              <a:rPr kumimoji="1" lang="en-US" altLang="ja-JP" dirty="0"/>
              <a:t>, </a:t>
            </a:r>
            <a:r>
              <a:rPr kumimoji="1" lang="ja-JP" altLang="en-US" dirty="0"/>
              <a:t>説明するので興味があれば皆さんもご利用ください</a:t>
            </a:r>
            <a:r>
              <a:rPr kumimoji="1" lang="en-US" altLang="ja-JP" dirty="0"/>
              <a:t>.</a:t>
            </a:r>
          </a:p>
          <a:p>
            <a:endParaRPr kumimoji="1" lang="en-US" altLang="ja-JP"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4</a:t>
            </a:fld>
            <a:endParaRPr lang="ja-JP" altLang="en-US"/>
          </a:p>
        </p:txBody>
      </p:sp>
    </p:spTree>
    <p:extLst>
      <p:ext uri="{BB962C8B-B14F-4D97-AF65-F5344CB8AC3E}">
        <p14:creationId xmlns:p14="http://schemas.microsoft.com/office/powerpoint/2010/main" val="301050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highlight>
                  <a:srgbClr val="1F1F1F"/>
                </a:highlight>
                <a:latin typeface="Consolas" panose="020B0609020204030204" pitchFamily="49" charset="0"/>
              </a:rPr>
              <a:t>序論について説明します</a:t>
            </a:r>
            <a:r>
              <a:rPr lang="en-US" altLang="ja-JP" b="0" dirty="0">
                <a:solidFill>
                  <a:srgbClr val="CCCCCC"/>
                </a:solidFill>
                <a:effectLst/>
                <a:highlight>
                  <a:srgbClr val="1F1F1F"/>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highlight>
                  <a:srgbClr val="1F1F1F"/>
                </a:highlight>
                <a:latin typeface="Consolas" panose="020B0609020204030204" pitchFamily="49" charset="0"/>
              </a:rPr>
              <a:t>動画作成は大変です</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とにかく時間がかかります</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講義動画の録画の手法をとれば</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動画ソフトを使わずに動画の作成ができます</a:t>
            </a:r>
            <a:r>
              <a:rPr lang="en-US" altLang="ja-JP" b="0" dirty="0">
                <a:solidFill>
                  <a:srgbClr val="CCCCCC"/>
                </a:solidFill>
                <a:effectLst/>
                <a:highlight>
                  <a:srgbClr val="1F1F1F"/>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highlight>
                  <a:srgbClr val="1F1F1F"/>
                </a:highlight>
                <a:latin typeface="Consolas" panose="020B0609020204030204" pitchFamily="49" charset="0"/>
              </a:rPr>
              <a:t>しかし</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私のように地声を公開したくない人の場合</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合成音声を使うため</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この手法は使えません</a:t>
            </a:r>
            <a:r>
              <a:rPr lang="en-US" altLang="ja-JP" b="0" dirty="0">
                <a:solidFill>
                  <a:srgbClr val="CCCCCC"/>
                </a:solidFill>
                <a:effectLst/>
                <a:highlight>
                  <a:srgbClr val="1F1F1F"/>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highlight>
                  <a:srgbClr val="1F1F1F"/>
                </a:highlight>
                <a:latin typeface="Consolas" panose="020B0609020204030204" pitchFamily="49" charset="0"/>
              </a:rPr>
              <a:t>通常</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合成音声で動画を作る場合</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動画編集</a:t>
            </a:r>
            <a:r>
              <a:rPr lang="en-US" altLang="ja-JP" b="0" dirty="0">
                <a:solidFill>
                  <a:srgbClr val="CCCCCC"/>
                </a:solidFill>
                <a:effectLst/>
                <a:highlight>
                  <a:srgbClr val="1F1F1F"/>
                </a:highlight>
                <a:latin typeface="Consolas" panose="020B0609020204030204" pitchFamily="49" charset="0"/>
              </a:rPr>
              <a:t>GUI</a:t>
            </a:r>
            <a:r>
              <a:rPr lang="ja-JP" altLang="en-US" b="0" dirty="0">
                <a:solidFill>
                  <a:srgbClr val="CCCCCC"/>
                </a:solidFill>
                <a:effectLst/>
                <a:highlight>
                  <a:srgbClr val="1F1F1F"/>
                </a:highlight>
                <a:latin typeface="Consolas" panose="020B0609020204030204" pitchFamily="49" charset="0"/>
              </a:rPr>
              <a:t>ソフトを使って</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タイムラインを調整しながら</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画像ファイルと合成音声ファイルを結合して作成します</a:t>
            </a:r>
            <a:r>
              <a:rPr lang="en-US" altLang="ja-JP" b="0" dirty="0">
                <a:solidFill>
                  <a:srgbClr val="CCCCCC"/>
                </a:solidFill>
                <a:effectLst/>
                <a:highlight>
                  <a:srgbClr val="1F1F1F"/>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highlight>
                  <a:srgbClr val="1F1F1F"/>
                </a:highlight>
                <a:latin typeface="Consolas" panose="020B0609020204030204" pitchFamily="49" charset="0"/>
              </a:rPr>
              <a:t>私のような生まれながら十本指でキーボードをたたいて論文など文章を紡いできた人間にとって</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このような動画作成作業を飾り立てたモダンな</a:t>
            </a:r>
            <a:r>
              <a:rPr lang="en-US" altLang="ja-JP" b="0" dirty="0">
                <a:solidFill>
                  <a:srgbClr val="CCCCCC"/>
                </a:solidFill>
                <a:effectLst/>
                <a:highlight>
                  <a:srgbClr val="1F1F1F"/>
                </a:highlight>
                <a:latin typeface="Consolas" panose="020B0609020204030204" pitchFamily="49" charset="0"/>
              </a:rPr>
              <a:t>GUI</a:t>
            </a:r>
            <a:r>
              <a:rPr lang="ja-JP" altLang="en-US" b="0" dirty="0">
                <a:solidFill>
                  <a:srgbClr val="CCCCCC"/>
                </a:solidFill>
                <a:effectLst/>
                <a:highlight>
                  <a:srgbClr val="1F1F1F"/>
                </a:highlight>
                <a:latin typeface="Consolas" panose="020B0609020204030204" pitchFamily="49" charset="0"/>
              </a:rPr>
              <a:t>ソフトでするのは相当苦しいです</a:t>
            </a:r>
            <a:r>
              <a:rPr lang="en-US" altLang="ja-JP" b="0" dirty="0">
                <a:solidFill>
                  <a:srgbClr val="CCCCCC"/>
                </a:solidFill>
                <a:effectLst/>
                <a:highlight>
                  <a:srgbClr val="1F1F1F"/>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highlight>
                  <a:srgbClr val="1F1F1F"/>
                </a:highlight>
                <a:latin typeface="Consolas" panose="020B0609020204030204" pitchFamily="49" charset="0"/>
              </a:rPr>
              <a:t>本質的ではない賽の河原に石を積むような事務作業を残された人生</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極力避けていきたいと考えています</a:t>
            </a:r>
            <a:r>
              <a:rPr lang="en-US" altLang="ja-JP" b="0" dirty="0">
                <a:solidFill>
                  <a:srgbClr val="CCCCCC"/>
                </a:solidFill>
                <a:effectLst/>
                <a:highlight>
                  <a:srgbClr val="1F1F1F"/>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highlight>
                  <a:srgbClr val="1F1F1F"/>
                </a:highlight>
                <a:latin typeface="Consolas" panose="020B0609020204030204" pitchFamily="49" charset="0"/>
              </a:rPr>
              <a:t>そういった</a:t>
            </a:r>
            <a:r>
              <a:rPr lang="en-US" altLang="ja-JP" b="0" dirty="0">
                <a:solidFill>
                  <a:srgbClr val="CCCCCC"/>
                </a:solidFill>
                <a:effectLst/>
                <a:highlight>
                  <a:srgbClr val="1F1F1F"/>
                </a:highlight>
                <a:latin typeface="Consolas" panose="020B0609020204030204" pitchFamily="49" charset="0"/>
              </a:rPr>
              <a:t>GUI</a:t>
            </a:r>
            <a:r>
              <a:rPr lang="ja-JP" altLang="en-US" b="0" dirty="0">
                <a:solidFill>
                  <a:srgbClr val="CCCCCC"/>
                </a:solidFill>
                <a:effectLst/>
                <a:highlight>
                  <a:srgbClr val="1F1F1F"/>
                </a:highlight>
                <a:latin typeface="Consolas" panose="020B0609020204030204" pitchFamily="49" charset="0"/>
              </a:rPr>
              <a:t>の小手先の能力・テクニックを向上させたり</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単純作業で精神を消耗したりするのではなく</a:t>
            </a:r>
            <a:r>
              <a:rPr lang="en-US" altLang="ja-JP" b="0" dirty="0">
                <a:solidFill>
                  <a:srgbClr val="CCCCCC"/>
                </a:solidFill>
                <a:effectLst/>
                <a:highlight>
                  <a:srgbClr val="1F1F1F"/>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highlight>
                  <a:srgbClr val="1F1F1F"/>
                </a:highlight>
                <a:latin typeface="Consolas" panose="020B0609020204030204" pitchFamily="49" charset="0"/>
              </a:rPr>
              <a:t>自身の健全な部分</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プログラミングを生かして動画作成していこうと考えました</a:t>
            </a:r>
            <a:r>
              <a:rPr lang="en-US" altLang="ja-JP" b="0" dirty="0">
                <a:solidFill>
                  <a:srgbClr val="CCCCCC"/>
                </a:solidFill>
                <a:effectLst/>
                <a:highlight>
                  <a:srgbClr val="1F1F1F"/>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highlight>
                  <a:srgbClr val="1F1F1F"/>
                </a:highlight>
                <a:latin typeface="Consolas" panose="020B0609020204030204" pitchFamily="49" charset="0"/>
              </a:rPr>
              <a:t>そこで</a:t>
            </a:r>
            <a:r>
              <a:rPr lang="en-US" altLang="ja-JP" b="0" dirty="0">
                <a:solidFill>
                  <a:srgbClr val="CCCCCC"/>
                </a:solidFill>
                <a:effectLst/>
                <a:highlight>
                  <a:srgbClr val="1F1F1F"/>
                </a:highlight>
                <a:latin typeface="Consolas" panose="020B0609020204030204" pitchFamily="49" charset="0"/>
              </a:rPr>
              <a:t>Python</a:t>
            </a:r>
            <a:r>
              <a:rPr lang="ja-JP" altLang="en-US" b="0" dirty="0">
                <a:solidFill>
                  <a:srgbClr val="CCCCCC"/>
                </a:solidFill>
                <a:effectLst/>
                <a:highlight>
                  <a:srgbClr val="1F1F1F"/>
                </a:highlight>
                <a:latin typeface="Consolas" panose="020B0609020204030204" pitchFamily="49" charset="0"/>
              </a:rPr>
              <a:t>を用いてテフファイルから動画を作成する</a:t>
            </a:r>
            <a:r>
              <a:rPr lang="en-US" altLang="ja-JP" b="0" dirty="0">
                <a:solidFill>
                  <a:srgbClr val="CCCCCC"/>
                </a:solidFill>
                <a:effectLst/>
                <a:highlight>
                  <a:srgbClr val="1F1F1F"/>
                </a:highlight>
                <a:latin typeface="Consolas" panose="020B0609020204030204" pitchFamily="49" charset="0"/>
              </a:rPr>
              <a:t>web</a:t>
            </a:r>
            <a:r>
              <a:rPr lang="ja-JP" altLang="en-US" b="0" dirty="0">
                <a:solidFill>
                  <a:srgbClr val="CCCCCC"/>
                </a:solidFill>
                <a:effectLst/>
                <a:highlight>
                  <a:srgbClr val="1F1F1F"/>
                </a:highlight>
                <a:latin typeface="Consolas" panose="020B0609020204030204" pitchFamily="49" charset="0"/>
              </a:rPr>
              <a:t>アプリケーションを作りました</a:t>
            </a:r>
            <a:r>
              <a:rPr lang="en-US" altLang="ja-JP" b="0" dirty="0">
                <a:solidFill>
                  <a:srgbClr val="CCCCCC"/>
                </a:solidFill>
                <a:effectLst/>
                <a:highlight>
                  <a:srgbClr val="1F1F1F"/>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highlight>
                  <a:srgbClr val="1F1F1F"/>
                </a:highlight>
                <a:latin typeface="Consolas" panose="020B0609020204030204" pitchFamily="49" charset="0"/>
              </a:rPr>
              <a:t>パワーポイントの作成なら学会発表や企業勤めしていたとき</a:t>
            </a:r>
            <a:r>
              <a:rPr lang="en-US" altLang="ja-JP" b="0" dirty="0">
                <a:solidFill>
                  <a:srgbClr val="CCCCCC"/>
                </a:solidFill>
                <a:effectLst/>
                <a:highlight>
                  <a:srgbClr val="1F1F1F"/>
                </a:highlight>
                <a:latin typeface="Consolas" panose="020B0609020204030204" pitchFamily="49" charset="0"/>
              </a:rPr>
              <a:t>, </a:t>
            </a:r>
            <a:r>
              <a:rPr lang="ja-JP" altLang="en-US" b="0" dirty="0">
                <a:solidFill>
                  <a:srgbClr val="CCCCCC"/>
                </a:solidFill>
                <a:effectLst/>
                <a:highlight>
                  <a:srgbClr val="1F1F1F"/>
                </a:highlight>
                <a:latin typeface="Consolas" panose="020B0609020204030204" pitchFamily="49" charset="0"/>
              </a:rPr>
              <a:t>プレゼン資料を日々作ってきたのでお手のものです</a:t>
            </a:r>
            <a:r>
              <a:rPr lang="en-US" altLang="ja-JP" b="0" dirty="0">
                <a:solidFill>
                  <a:srgbClr val="CCCCCC"/>
                </a:solidFill>
                <a:effectLst/>
                <a:highlight>
                  <a:srgbClr val="1F1F1F"/>
                </a:highlight>
                <a:latin typeface="Consolas" panose="020B0609020204030204" pitchFamily="49" charset="0"/>
              </a:rPr>
              <a:t>.  </a:t>
            </a:r>
          </a:p>
          <a:p>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5</a:t>
            </a:fld>
            <a:endParaRPr lang="ja-JP" altLang="en-US"/>
          </a:p>
        </p:txBody>
      </p:sp>
    </p:spTree>
    <p:extLst>
      <p:ext uri="{BB962C8B-B14F-4D97-AF65-F5344CB8AC3E}">
        <p14:creationId xmlns:p14="http://schemas.microsoft.com/office/powerpoint/2010/main" val="1266202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テフ動画作成方法について説明します</a:t>
            </a:r>
            <a:r>
              <a:rPr kumimoji="1" lang="en-US" altLang="ja-JP" dirty="0"/>
              <a:t>. </a:t>
            </a:r>
            <a:r>
              <a:rPr kumimoji="1" lang="ja-JP" altLang="en-US" dirty="0"/>
              <a:t>テフファイルから動画ファイル</a:t>
            </a:r>
            <a:r>
              <a:rPr kumimoji="1" lang="en-US" altLang="ja-JP" dirty="0"/>
              <a:t>MP4</a:t>
            </a:r>
            <a:r>
              <a:rPr kumimoji="1" lang="ja-JP" altLang="en-US" dirty="0"/>
              <a:t>を作成するにはいくつか段階があります</a:t>
            </a:r>
            <a:r>
              <a:rPr kumimoji="1" lang="en-US" altLang="ja-JP" dirty="0"/>
              <a:t>. </a:t>
            </a:r>
          </a:p>
          <a:p>
            <a:r>
              <a:rPr kumimoji="1" lang="ja-JP" altLang="en-US" dirty="0"/>
              <a:t>まず</a:t>
            </a:r>
            <a:r>
              <a:rPr kumimoji="1" lang="en-US" altLang="ja-JP" dirty="0"/>
              <a:t>, </a:t>
            </a:r>
            <a:r>
              <a:rPr kumimoji="1" lang="ja-JP" altLang="en-US" dirty="0"/>
              <a:t>テフでコンパイルした</a:t>
            </a:r>
            <a:r>
              <a:rPr kumimoji="1" lang="en-US" altLang="ja-JP" dirty="0"/>
              <a:t>PDF</a:t>
            </a:r>
            <a:r>
              <a:rPr kumimoji="1" lang="ja-JP" altLang="en-US" dirty="0"/>
              <a:t>スライドを画像ファイル</a:t>
            </a:r>
            <a:r>
              <a:rPr kumimoji="1" lang="en-US" altLang="ja-JP" dirty="0"/>
              <a:t>PNG</a:t>
            </a:r>
            <a:r>
              <a:rPr kumimoji="1" lang="ja-JP" altLang="en-US" dirty="0"/>
              <a:t>に変換します</a:t>
            </a:r>
            <a:r>
              <a:rPr kumimoji="1" lang="en-US" altLang="ja-JP" dirty="0"/>
              <a:t>. </a:t>
            </a:r>
          </a:p>
          <a:p>
            <a:r>
              <a:rPr kumimoji="1" lang="ja-JP" altLang="en-US" dirty="0"/>
              <a:t>次にテフファイルからテキストを取得して音声ファイル</a:t>
            </a:r>
            <a:r>
              <a:rPr kumimoji="1" lang="en-US" altLang="ja-JP" dirty="0"/>
              <a:t>WAV</a:t>
            </a:r>
            <a:r>
              <a:rPr kumimoji="1" lang="ja-JP" altLang="en-US" dirty="0"/>
              <a:t>に変換します</a:t>
            </a:r>
            <a:r>
              <a:rPr kumimoji="1" lang="en-US" altLang="ja-JP" dirty="0"/>
              <a:t>.</a:t>
            </a:r>
          </a:p>
          <a:p>
            <a:r>
              <a:rPr kumimoji="1" lang="ja-JP" altLang="en-US" dirty="0"/>
              <a:t>ここでテフファイルにはナレーション用の私が作った記法</a:t>
            </a:r>
            <a:r>
              <a:rPr kumimoji="1" lang="en-US" altLang="ja-JP" dirty="0"/>
              <a:t>, </a:t>
            </a:r>
            <a:r>
              <a:rPr kumimoji="1" lang="ja-JP" altLang="en-US" dirty="0"/>
              <a:t>特殊なコメントアウトでナレーションが記載されています</a:t>
            </a:r>
            <a:r>
              <a:rPr kumimoji="1" lang="en-US" altLang="ja-JP" dirty="0"/>
              <a:t>.</a:t>
            </a:r>
          </a:p>
          <a:p>
            <a:r>
              <a:rPr kumimoji="1" lang="ja-JP" altLang="en-US" dirty="0"/>
              <a:t>最後にそれらを組み合わせて動画ファイル</a:t>
            </a:r>
            <a:r>
              <a:rPr kumimoji="1" lang="en-US" altLang="ja-JP" dirty="0"/>
              <a:t>MP4</a:t>
            </a:r>
            <a:r>
              <a:rPr kumimoji="1" lang="ja-JP" altLang="en-US" dirty="0"/>
              <a:t>として結合します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6</a:t>
            </a:fld>
            <a:endParaRPr lang="ja-JP" altLang="en-US"/>
          </a:p>
        </p:txBody>
      </p:sp>
    </p:spTree>
    <p:extLst>
      <p:ext uri="{BB962C8B-B14F-4D97-AF65-F5344CB8AC3E}">
        <p14:creationId xmlns:p14="http://schemas.microsoft.com/office/powerpoint/2010/main" val="1343392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sz="1200" dirty="0">
                <a:latin typeface="+mj-ea"/>
                <a:ea typeface="+mj-ea"/>
              </a:rPr>
              <a:t>インストール方法や</a:t>
            </a:r>
            <a:r>
              <a:rPr kumimoji="1" lang="en-US" altLang="ja-JP" sz="1200" dirty="0" err="1">
                <a:latin typeface="+mj-ea"/>
                <a:ea typeface="+mj-ea"/>
              </a:rPr>
              <a:t>TeX</a:t>
            </a:r>
            <a:r>
              <a:rPr kumimoji="1" lang="ja-JP" altLang="en-US" sz="1200" dirty="0">
                <a:latin typeface="+mj-ea"/>
                <a:ea typeface="+mj-ea"/>
              </a:rPr>
              <a:t>ファイルの作成方法の前に</a:t>
            </a:r>
            <a:endParaRPr kumimoji="1" lang="en-US" altLang="ja-JP" sz="1200" dirty="0">
              <a:latin typeface="+mj-ea"/>
              <a:ea typeface="+mj-ea"/>
            </a:endParaRPr>
          </a:p>
          <a:p>
            <a:pPr algn="l"/>
            <a:r>
              <a:rPr lang="ja-JP" altLang="en-US" sz="1200" dirty="0">
                <a:latin typeface="+mj-ea"/>
                <a:ea typeface="+mj-ea"/>
              </a:rPr>
              <a:t>まずは実演してみます</a:t>
            </a:r>
            <a:r>
              <a:rPr lang="en-US" altLang="ja-JP" sz="1200" dirty="0">
                <a:latin typeface="+mj-ea"/>
                <a:ea typeface="+mj-ea"/>
              </a:rPr>
              <a:t>.</a:t>
            </a:r>
            <a:endParaRPr kumimoji="1" lang="ja-JP" altLang="en-US" sz="1200" dirty="0">
              <a:latin typeface="+mj-ea"/>
              <a:ea typeface="+mj-ea"/>
            </a:endParaRP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7</a:t>
            </a:fld>
            <a:endParaRPr lang="ja-JP" altLang="en-US"/>
          </a:p>
        </p:txBody>
      </p:sp>
    </p:spTree>
    <p:extLst>
      <p:ext uri="{BB962C8B-B14F-4D97-AF65-F5344CB8AC3E}">
        <p14:creationId xmlns:p14="http://schemas.microsoft.com/office/powerpoint/2010/main" val="48531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正方形/長方形 3"/>
          <p:cNvSpPr/>
          <p:nvPr userDrawn="1"/>
        </p:nvSpPr>
        <p:spPr>
          <a:xfrm>
            <a:off x="11067083" y="-4242"/>
            <a:ext cx="936104" cy="119427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0" y="-4242"/>
            <a:ext cx="12192000" cy="139180"/>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8" name="直線コネクタ 7"/>
          <p:cNvCxnSpPr/>
          <p:nvPr userDrawn="1"/>
        </p:nvCxnSpPr>
        <p:spPr>
          <a:xfrm>
            <a:off x="508484" y="3909153"/>
            <a:ext cx="1117503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 name="タイトル 1"/>
          <p:cNvSpPr>
            <a:spLocks noGrp="1"/>
          </p:cNvSpPr>
          <p:nvPr>
            <p:ph type="ctrTitle"/>
          </p:nvPr>
        </p:nvSpPr>
        <p:spPr>
          <a:xfrm>
            <a:off x="914400" y="1886968"/>
            <a:ext cx="10363200" cy="1470025"/>
          </a:xfrm>
        </p:spPr>
        <p:txBody>
          <a:bodyPr>
            <a:normAutofit/>
          </a:bodyPr>
          <a:lstStyle>
            <a:lvl1pPr algn="ctr">
              <a:defRPr sz="4000" baseline="0">
                <a:solidFill>
                  <a:schemeClr val="tx1"/>
                </a:solidFill>
                <a:latin typeface="+mj-ea"/>
                <a:ea typeface="+mj-ea"/>
              </a:defRPr>
            </a:lvl1pPr>
          </a:lstStyle>
          <a:p>
            <a:r>
              <a:rPr kumimoji="1" lang="ja-JP" altLang="en-US" dirty="0"/>
              <a:t>マスタ タイトルの書式設定</a:t>
            </a:r>
          </a:p>
        </p:txBody>
      </p:sp>
      <p:sp>
        <p:nvSpPr>
          <p:cNvPr id="3" name="サブタイトル 2"/>
          <p:cNvSpPr>
            <a:spLocks noGrp="1"/>
          </p:cNvSpPr>
          <p:nvPr>
            <p:ph type="subTitle" idx="1"/>
          </p:nvPr>
        </p:nvSpPr>
        <p:spPr>
          <a:xfrm>
            <a:off x="1828800" y="4340696"/>
            <a:ext cx="8534400" cy="1464568"/>
          </a:xfrm>
        </p:spPr>
        <p:txBody>
          <a:bodyPr>
            <a:normAutofit/>
          </a:bodyPr>
          <a:lstStyle>
            <a:lvl1pPr marL="0" indent="0" algn="ctr">
              <a:buNone/>
              <a:defRPr sz="3200" baseline="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 サブタイトルの書式設定</a:t>
            </a:r>
          </a:p>
        </p:txBody>
      </p:sp>
    </p:spTree>
    <p:extLst>
      <p:ext uri="{BB962C8B-B14F-4D97-AF65-F5344CB8AC3E}">
        <p14:creationId xmlns:p14="http://schemas.microsoft.com/office/powerpoint/2010/main" val="191738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5360" y="126750"/>
            <a:ext cx="10753195" cy="709963"/>
          </a:xfrm>
        </p:spPr>
        <p:txBody>
          <a:bodyPr bIns="0"/>
          <a:lstStyle/>
          <a:p>
            <a:r>
              <a:rPr kumimoji="1" lang="ja-JP" altLang="en-US" dirty="0"/>
              <a:t>マスタ タイトルの書式設定</a:t>
            </a:r>
          </a:p>
        </p:txBody>
      </p:sp>
      <p:cxnSp>
        <p:nvCxnSpPr>
          <p:cNvPr id="4" name="直線コネクタ 3"/>
          <p:cNvCxnSpPr/>
          <p:nvPr userDrawn="1"/>
        </p:nvCxnSpPr>
        <p:spPr>
          <a:xfrm flipV="1">
            <a:off x="0" y="842402"/>
            <a:ext cx="4463819" cy="1"/>
          </a:xfrm>
          <a:prstGeom prst="line">
            <a:avLst/>
          </a:prstGeom>
          <a:ln w="635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05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5360" y="126750"/>
            <a:ext cx="10753195" cy="709963"/>
          </a:xfrm>
        </p:spPr>
        <p:txBody>
          <a:bodyPr bIns="0"/>
          <a:lstStyle/>
          <a:p>
            <a:r>
              <a:rPr kumimoji="1" lang="ja-JP" altLang="en-US" dirty="0"/>
              <a:t>マスタ タイトルの書式設定</a:t>
            </a:r>
          </a:p>
        </p:txBody>
      </p:sp>
      <p:sp>
        <p:nvSpPr>
          <p:cNvPr id="3" name="コンテンツ プレースホルダ 2"/>
          <p:cNvSpPr>
            <a:spLocks noGrp="1"/>
          </p:cNvSpPr>
          <p:nvPr>
            <p:ph idx="1"/>
          </p:nvPr>
        </p:nvSpPr>
        <p:spPr/>
        <p:txBody>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4" name="直線コネクタ 3"/>
          <p:cNvCxnSpPr/>
          <p:nvPr userDrawn="1"/>
        </p:nvCxnSpPr>
        <p:spPr>
          <a:xfrm flipV="1">
            <a:off x="0" y="842402"/>
            <a:ext cx="4463819" cy="1"/>
          </a:xfrm>
          <a:prstGeom prst="line">
            <a:avLst/>
          </a:prstGeom>
          <a:ln w="635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61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 タイトルの書式設定</a:t>
            </a:r>
          </a:p>
        </p:txBody>
      </p:sp>
      <p:sp>
        <p:nvSpPr>
          <p:cNvPr id="3" name="コンテンツ プレースホルダ 2"/>
          <p:cNvSpPr>
            <a:spLocks noGrp="1"/>
          </p:cNvSpPr>
          <p:nvPr>
            <p:ph sz="half" idx="1"/>
          </p:nvPr>
        </p:nvSpPr>
        <p:spPr>
          <a:xfrm>
            <a:off x="609600" y="1340768"/>
            <a:ext cx="53848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6197600" y="1340768"/>
            <a:ext cx="53848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5" name="直線コネクタ 4"/>
          <p:cNvCxnSpPr/>
          <p:nvPr userDrawn="1"/>
        </p:nvCxnSpPr>
        <p:spPr>
          <a:xfrm flipV="1">
            <a:off x="0" y="842402"/>
            <a:ext cx="4463819" cy="1"/>
          </a:xfrm>
          <a:prstGeom prst="line">
            <a:avLst/>
          </a:prstGeom>
          <a:ln w="635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8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 タイトルの書式設定</a:t>
            </a:r>
          </a:p>
        </p:txBody>
      </p:sp>
    </p:spTree>
    <p:extLst>
      <p:ext uri="{BB962C8B-B14F-4D97-AF65-F5344CB8AC3E}">
        <p14:creationId xmlns:p14="http://schemas.microsoft.com/office/powerpoint/2010/main" val="276181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sp>
        <p:nvSpPr>
          <p:cNvPr id="2" name="正方形/長方形 1"/>
          <p:cNvSpPr/>
          <p:nvPr userDrawn="1"/>
        </p:nvSpPr>
        <p:spPr>
          <a:xfrm>
            <a:off x="0" y="0"/>
            <a:ext cx="12192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800" dirty="0"/>
          </a:p>
        </p:txBody>
      </p:sp>
      <p:sp>
        <p:nvSpPr>
          <p:cNvPr id="4" name="テキスト ボックス 3"/>
          <p:cNvSpPr txBox="1"/>
          <p:nvPr userDrawn="1"/>
        </p:nvSpPr>
        <p:spPr>
          <a:xfrm>
            <a:off x="10246407" y="6351712"/>
            <a:ext cx="1879443"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A50868-C88D-6B49-8F6F-2FC5D73B70AB}" type="slidenum">
              <a:rPr kumimoji="1" lang="ja-JP" altLang="en-US" sz="2400" b="0" i="0" u="none" strike="noStrike" kern="1200" cap="none" spc="0" normalizeH="0" baseline="0" noProof="0" smtClean="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endParaRPr>
          </a:p>
        </p:txBody>
      </p:sp>
    </p:spTree>
    <p:extLst>
      <p:ext uri="{BB962C8B-B14F-4D97-AF65-F5344CB8AC3E}">
        <p14:creationId xmlns:p14="http://schemas.microsoft.com/office/powerpoint/2010/main" val="181160041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35360" y="116632"/>
            <a:ext cx="10753195" cy="720080"/>
          </a:xfrm>
          <a:prstGeom prst="rect">
            <a:avLst/>
          </a:prstGeom>
        </p:spPr>
        <p:txBody>
          <a:bodyPr vert="horz" lIns="91440" tIns="45720" rIns="91440" bIns="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623392" y="1268761"/>
            <a:ext cx="10959008" cy="5256585"/>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テキスト ボックス 7"/>
          <p:cNvSpPr txBox="1"/>
          <p:nvPr userDrawn="1"/>
        </p:nvSpPr>
        <p:spPr>
          <a:xfrm>
            <a:off x="10246407" y="6351712"/>
            <a:ext cx="1879443"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A50868-C88D-6B49-8F6F-2FC5D73B70AB}" type="slidenum">
              <a:rPr kumimoji="1" lang="ja-JP" altLang="en-US" sz="2400" b="0" i="0" u="none" strike="noStrike" kern="1200" cap="none" spc="0" normalizeH="0" baseline="0" noProof="0" smtClean="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endParaRPr>
          </a:p>
        </p:txBody>
      </p:sp>
      <p:sp>
        <p:nvSpPr>
          <p:cNvPr id="9" name="正方形/長方形 8"/>
          <p:cNvSpPr/>
          <p:nvPr userDrawn="1"/>
        </p:nvSpPr>
        <p:spPr>
          <a:xfrm>
            <a:off x="0" y="0"/>
            <a:ext cx="12192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908017232"/>
      </p:ext>
    </p:extLst>
  </p:cSld>
  <p:clrMap bg1="lt1" tx1="dk1" bg2="lt2" tx2="dk2" accent1="accent1" accent2="accent2" accent3="accent3" accent4="accent4" accent5="accent5" accent6="accent6" hlink="hlink" folHlink="folHlink"/>
  <p:sldLayoutIdLst>
    <p:sldLayoutId id="2147483742" r:id="rId1"/>
    <p:sldLayoutId id="2147483750" r:id="rId2"/>
    <p:sldLayoutId id="2147483743" r:id="rId3"/>
    <p:sldLayoutId id="2147483744" r:id="rId4"/>
    <p:sldLayoutId id="2147483745" r:id="rId5"/>
    <p:sldLayoutId id="2147483749" r:id="rId6"/>
  </p:sldLayoutIdLst>
  <p:hf hdr="0" ftr="0" dt="0"/>
  <p:txStyles>
    <p:titleStyle>
      <a:lvl1pPr algn="l" defTabSz="914400" rtl="0" eaLnBrk="1" latinLnBrk="0" hangingPunct="1">
        <a:spcBef>
          <a:spcPct val="0"/>
        </a:spcBef>
        <a:buNone/>
        <a:defRPr kumimoji="1" sz="3600" kern="1200" baseline="0">
          <a:solidFill>
            <a:schemeClr val="tx1"/>
          </a:solidFill>
          <a:latin typeface="Verdana" panose="020B0604030504040204" pitchFamily="34" charset="0"/>
          <a:ea typeface="メイリオ" panose="020B0604030504040204" pitchFamily="50" charset="-128"/>
          <a:cs typeface="+mj-cs"/>
        </a:defRPr>
      </a:lvl1pPr>
    </p:titleStyle>
    <p:bodyStyle>
      <a:lvl1pPr marL="342900" indent="-360000" algn="l" defTabSz="914400" rtl="0" eaLnBrk="1" latinLnBrk="0" hangingPunct="1">
        <a:spcBef>
          <a:spcPts val="1200"/>
        </a:spcBef>
        <a:buFont typeface="Wingdings" panose="05000000000000000000" pitchFamily="2" charset="2"/>
        <a:buChar char="l"/>
        <a:defRPr kumimoji="1" sz="3200" kern="1200" baseline="0">
          <a:solidFill>
            <a:schemeClr val="tx1"/>
          </a:solidFill>
          <a:latin typeface="Verdana" panose="020B0604030504040204" pitchFamily="34" charset="0"/>
          <a:ea typeface="メイリオ" panose="020B0604030504040204" pitchFamily="50" charset="-128"/>
          <a:cs typeface="+mn-cs"/>
        </a:defRPr>
      </a:lvl1pPr>
      <a:lvl2pPr marL="742950" indent="-360000" algn="l" defTabSz="914400" rtl="0" eaLnBrk="1" latinLnBrk="0" hangingPunct="1">
        <a:spcBef>
          <a:spcPts val="200"/>
        </a:spcBef>
        <a:buFont typeface="Wingdings" panose="05000000000000000000" pitchFamily="2" charset="2"/>
        <a:buChar char="n"/>
        <a:defRPr kumimoji="1" sz="2800" kern="1200" baseline="0">
          <a:solidFill>
            <a:schemeClr val="tx1"/>
          </a:solidFill>
          <a:latin typeface="Verdana" panose="020B0604030504040204" pitchFamily="34" charset="0"/>
          <a:ea typeface="メイリオ" panose="020B0604030504040204" pitchFamily="50" charset="-128"/>
          <a:cs typeface="+mn-cs"/>
        </a:defRPr>
      </a:lvl2pPr>
      <a:lvl3pPr marL="987425" indent="-361950" algn="l" defTabSz="914400" rtl="0" eaLnBrk="1" latinLnBrk="0" hangingPunct="1">
        <a:spcBef>
          <a:spcPts val="200"/>
        </a:spcBef>
        <a:buFont typeface="Wingdings" panose="05000000000000000000" pitchFamily="2" charset="2"/>
        <a:buChar char="l"/>
        <a:defRPr kumimoji="1" sz="2400" kern="1200" baseline="0">
          <a:solidFill>
            <a:schemeClr val="tx1"/>
          </a:solidFill>
          <a:latin typeface="Verdana" panose="020B0604030504040204" pitchFamily="34" charset="0"/>
          <a:ea typeface="メイリオ" panose="020B0604030504040204" pitchFamily="50" charset="-128"/>
          <a:cs typeface="+mn-cs"/>
        </a:defRPr>
      </a:lvl3pPr>
      <a:lvl4pPr marL="1349375" indent="-452438" algn="l" defTabSz="914400" rtl="0" eaLnBrk="1" latinLnBrk="0" hangingPunct="1">
        <a:spcBef>
          <a:spcPts val="200"/>
        </a:spcBef>
        <a:buFont typeface="Wingdings" panose="05000000000000000000" pitchFamily="2" charset="2"/>
        <a:buChar char="l"/>
        <a:defRPr kumimoji="1" sz="2400" kern="1200" baseline="0">
          <a:solidFill>
            <a:schemeClr val="tx1"/>
          </a:solidFill>
          <a:latin typeface="Verdana" panose="020B0604030504040204" pitchFamily="34" charset="0"/>
          <a:ea typeface="メイリオ" panose="020B0604030504040204" pitchFamily="50" charset="-128"/>
          <a:cs typeface="+mn-cs"/>
        </a:defRPr>
      </a:lvl4pPr>
      <a:lvl5pPr marL="1701800" indent="-442913" algn="l" defTabSz="914400" rtl="0" eaLnBrk="1" latinLnBrk="0" hangingPunct="1">
        <a:spcBef>
          <a:spcPts val="200"/>
        </a:spcBef>
        <a:buFont typeface="Wingdings" panose="05000000000000000000" pitchFamily="2" charset="2"/>
        <a:buChar char="l"/>
        <a:defRPr kumimoji="1" sz="2400" kern="1200" baseline="0">
          <a:solidFill>
            <a:schemeClr val="tx1"/>
          </a:solidFill>
          <a:latin typeface="Verdana" panose="020B0604030504040204" pitchFamily="34" charset="0"/>
          <a:ea typeface="メイリオ" panose="020B060403050404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595E97-9C94-77BA-FD4E-B1AB324ED6B0}"/>
              </a:ext>
            </a:extLst>
          </p:cNvPr>
          <p:cNvSpPr>
            <a:spLocks noGrp="1"/>
          </p:cNvSpPr>
          <p:nvPr>
            <p:ph type="ctrTitle"/>
          </p:nvPr>
        </p:nvSpPr>
        <p:spPr/>
        <p:txBody>
          <a:bodyPr/>
          <a:lstStyle/>
          <a:p>
            <a:r>
              <a:rPr kumimoji="1" lang="en-US" altLang="ja-JP" dirty="0"/>
              <a:t>Python </a:t>
            </a:r>
            <a:r>
              <a:rPr kumimoji="1" lang="ja-JP" altLang="en-US" dirty="0"/>
              <a:t>で開発した拙作ソフトによる</a:t>
            </a:r>
            <a:br>
              <a:rPr kumimoji="1" lang="en-US" altLang="ja-JP" dirty="0"/>
            </a:br>
            <a:r>
              <a:rPr lang="en-US" altLang="ja-JP" dirty="0"/>
              <a:t>PowerPoint</a:t>
            </a:r>
            <a:r>
              <a:rPr lang="ja-JP" altLang="en-US" dirty="0"/>
              <a:t> </a:t>
            </a:r>
            <a:r>
              <a:rPr kumimoji="1" lang="ja-JP" altLang="en-US" dirty="0"/>
              <a:t>動画作成手順</a:t>
            </a:r>
          </a:p>
        </p:txBody>
      </p:sp>
      <p:sp>
        <p:nvSpPr>
          <p:cNvPr id="3" name="字幕 2">
            <a:extLst>
              <a:ext uri="{FF2B5EF4-FFF2-40B4-BE49-F238E27FC236}">
                <a16:creationId xmlns:a16="http://schemas.microsoft.com/office/drawing/2014/main" id="{F3ACB8E4-6046-5E02-9E86-D6F72C5658E0}"/>
              </a:ext>
            </a:extLst>
          </p:cNvPr>
          <p:cNvSpPr>
            <a:spLocks noGrp="1"/>
          </p:cNvSpPr>
          <p:nvPr>
            <p:ph type="subTitle" idx="1"/>
          </p:nvPr>
        </p:nvSpPr>
        <p:spPr/>
        <p:txBody>
          <a:bodyPr/>
          <a:lstStyle/>
          <a:p>
            <a:r>
              <a:rPr kumimoji="1" lang="ja-JP" altLang="en-US" dirty="0"/>
              <a:t>物理の計算屋</a:t>
            </a:r>
          </a:p>
        </p:txBody>
      </p:sp>
    </p:spTree>
    <p:extLst>
      <p:ext uri="{BB962C8B-B14F-4D97-AF65-F5344CB8AC3E}">
        <p14:creationId xmlns:p14="http://schemas.microsoft.com/office/powerpoint/2010/main" val="203989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42CE7-A738-1AE0-3402-BED994D9F432}"/>
              </a:ext>
            </a:extLst>
          </p:cNvPr>
          <p:cNvSpPr>
            <a:spLocks noGrp="1"/>
          </p:cNvSpPr>
          <p:nvPr>
            <p:ph type="title"/>
          </p:nvPr>
        </p:nvSpPr>
        <p:spPr/>
        <p:txBody>
          <a:bodyPr/>
          <a:lstStyle/>
          <a:p>
            <a:r>
              <a:rPr kumimoji="1" lang="en-US" altLang="ja-JP" dirty="0" err="1"/>
              <a:t>TeX</a:t>
            </a:r>
            <a:r>
              <a:rPr kumimoji="1" lang="en-US" altLang="ja-JP" dirty="0"/>
              <a:t> (LaTeX) </a:t>
            </a:r>
            <a:r>
              <a:rPr kumimoji="1" lang="ja-JP" altLang="en-US" dirty="0"/>
              <a:t>でスライド作成 </a:t>
            </a:r>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624CBE35-9594-8B61-0D8F-4DBD74D6953A}"/>
              </a:ext>
            </a:extLst>
          </p:cNvPr>
          <p:cNvSpPr txBox="1"/>
          <p:nvPr/>
        </p:nvSpPr>
        <p:spPr>
          <a:xfrm>
            <a:off x="263352" y="3284984"/>
            <a:ext cx="11377264" cy="1569660"/>
          </a:xfrm>
          <a:prstGeom prst="rect">
            <a:avLst/>
          </a:prstGeom>
          <a:noFill/>
        </p:spPr>
        <p:txBody>
          <a:bodyPr wrap="square">
            <a:spAutoFit/>
          </a:bodyPr>
          <a:lstStyle/>
          <a:p>
            <a:r>
              <a:rPr lang="en-US" altLang="ja-JP" sz="2400" dirty="0"/>
              <a:t>LaTeX</a:t>
            </a:r>
          </a:p>
          <a:p>
            <a:r>
              <a:rPr lang="ja-JP" altLang="en-US" sz="2400" dirty="0"/>
              <a:t>科学技術文書やアカデミックな文章を作成するための文書作成ソフト</a:t>
            </a:r>
            <a:r>
              <a:rPr lang="en-US" altLang="ja-JP" sz="2400" dirty="0"/>
              <a:t>.</a:t>
            </a:r>
          </a:p>
          <a:p>
            <a:r>
              <a:rPr lang="ja-JP" altLang="en-US" sz="2400" dirty="0"/>
              <a:t>コードを使ってスライドの内容を記述し、コンパイルすることでプレゼンテーションが生成される</a:t>
            </a:r>
            <a:r>
              <a:rPr lang="en-US" altLang="ja-JP" sz="2400" dirty="0"/>
              <a:t>.</a:t>
            </a:r>
            <a:endParaRPr lang="ja-JP" altLang="en-US" sz="2400" dirty="0"/>
          </a:p>
        </p:txBody>
      </p:sp>
      <p:sp>
        <p:nvSpPr>
          <p:cNvPr id="8" name="テキスト ボックス 7">
            <a:extLst>
              <a:ext uri="{FF2B5EF4-FFF2-40B4-BE49-F238E27FC236}">
                <a16:creationId xmlns:a16="http://schemas.microsoft.com/office/drawing/2014/main" id="{D873884F-418E-2AA0-59A1-44BF361B0D38}"/>
              </a:ext>
            </a:extLst>
          </p:cNvPr>
          <p:cNvSpPr txBox="1"/>
          <p:nvPr/>
        </p:nvSpPr>
        <p:spPr>
          <a:xfrm>
            <a:off x="263352" y="980728"/>
            <a:ext cx="11737304" cy="1569660"/>
          </a:xfrm>
          <a:prstGeom prst="rect">
            <a:avLst/>
          </a:prstGeom>
          <a:noFill/>
        </p:spPr>
        <p:txBody>
          <a:bodyPr wrap="square">
            <a:spAutoFit/>
          </a:bodyPr>
          <a:lstStyle/>
          <a:p>
            <a:r>
              <a:rPr lang="en-US" altLang="ja-JP" sz="2400" dirty="0"/>
              <a:t>Beamer</a:t>
            </a:r>
          </a:p>
          <a:p>
            <a:r>
              <a:rPr lang="en-US" altLang="ja-JP" sz="2400" dirty="0"/>
              <a:t>LaTeX</a:t>
            </a:r>
            <a:r>
              <a:rPr lang="ja-JP" altLang="en-US" sz="2400" dirty="0"/>
              <a:t>を使ってスライドを作成するためのドキュメントクラスです</a:t>
            </a:r>
            <a:r>
              <a:rPr lang="en-US" altLang="ja-JP" sz="2400" dirty="0"/>
              <a:t>.</a:t>
            </a:r>
          </a:p>
          <a:p>
            <a:r>
              <a:rPr lang="ja-JP" altLang="en-US" sz="2400" dirty="0"/>
              <a:t>プレゼンテーションを簡単に作成でき</a:t>
            </a:r>
            <a:r>
              <a:rPr lang="en-US" altLang="ja-JP" sz="2400" dirty="0"/>
              <a:t>, </a:t>
            </a:r>
            <a:r>
              <a:rPr lang="ja-JP" altLang="en-US" sz="2400" dirty="0"/>
              <a:t>見栄えの良いスライドを作ることができる</a:t>
            </a:r>
            <a:r>
              <a:rPr lang="en-US" altLang="ja-JP" sz="2400" dirty="0"/>
              <a:t>.</a:t>
            </a:r>
          </a:p>
          <a:p>
            <a:r>
              <a:rPr lang="en-US" altLang="ja-JP" sz="2400" dirty="0"/>
              <a:t>Beamer</a:t>
            </a:r>
            <a:r>
              <a:rPr lang="ja-JP" altLang="en-US" sz="2400" dirty="0"/>
              <a:t>を使うと、テキストベースでスライドを作成できる</a:t>
            </a:r>
            <a:r>
              <a:rPr lang="en-US" altLang="ja-JP" sz="2400" dirty="0"/>
              <a:t>.</a:t>
            </a:r>
          </a:p>
        </p:txBody>
      </p:sp>
      <p:sp>
        <p:nvSpPr>
          <p:cNvPr id="9" name="テキスト ボックス 8">
            <a:extLst>
              <a:ext uri="{FF2B5EF4-FFF2-40B4-BE49-F238E27FC236}">
                <a16:creationId xmlns:a16="http://schemas.microsoft.com/office/drawing/2014/main" id="{216540C7-3F2B-C0FF-1BC8-29FC4E4034C9}"/>
              </a:ext>
            </a:extLst>
          </p:cNvPr>
          <p:cNvSpPr txBox="1"/>
          <p:nvPr/>
        </p:nvSpPr>
        <p:spPr>
          <a:xfrm>
            <a:off x="263352" y="5606446"/>
            <a:ext cx="11593288" cy="830997"/>
          </a:xfrm>
          <a:prstGeom prst="rect">
            <a:avLst/>
          </a:prstGeom>
          <a:noFill/>
        </p:spPr>
        <p:txBody>
          <a:bodyPr wrap="square" rtlCol="0">
            <a:spAutoFit/>
          </a:bodyPr>
          <a:lstStyle/>
          <a:p>
            <a:pPr algn="l"/>
            <a:r>
              <a:rPr kumimoji="1" lang="ja-JP" altLang="en-US" sz="2400" b="1" dirty="0">
                <a:latin typeface="+mj-ea"/>
                <a:ea typeface="+mj-ea"/>
              </a:rPr>
              <a:t>テキストベースでコンパイルして数式を作成してスライド作成するには</a:t>
            </a:r>
            <a:r>
              <a:rPr lang="en-US" altLang="ja-JP" sz="2400" b="1" dirty="0" err="1">
                <a:latin typeface="+mj-ea"/>
                <a:ea typeface="+mj-ea"/>
              </a:rPr>
              <a:t>LaTex</a:t>
            </a:r>
            <a:r>
              <a:rPr lang="en-US" altLang="ja-JP" sz="2400" b="1" dirty="0">
                <a:latin typeface="+mj-ea"/>
                <a:ea typeface="+mj-ea"/>
              </a:rPr>
              <a:t> (Beamer) </a:t>
            </a:r>
            <a:r>
              <a:rPr lang="ja-JP" altLang="en-US" sz="2400" b="1" dirty="0">
                <a:latin typeface="+mj-ea"/>
                <a:ea typeface="+mj-ea"/>
              </a:rPr>
              <a:t>が適する</a:t>
            </a:r>
            <a:r>
              <a:rPr lang="en-US" altLang="ja-JP" sz="2400" b="1" dirty="0">
                <a:latin typeface="+mj-ea"/>
                <a:ea typeface="+mj-ea"/>
              </a:rPr>
              <a:t>.</a:t>
            </a:r>
            <a:endParaRPr kumimoji="1" lang="ja-JP" altLang="en-US" sz="2400" b="1" dirty="0">
              <a:latin typeface="+mj-ea"/>
              <a:ea typeface="+mj-ea"/>
            </a:endParaRPr>
          </a:p>
        </p:txBody>
      </p:sp>
    </p:spTree>
    <p:extLst>
      <p:ext uri="{BB962C8B-B14F-4D97-AF65-F5344CB8AC3E}">
        <p14:creationId xmlns:p14="http://schemas.microsoft.com/office/powerpoint/2010/main" val="414822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DE9B1-8793-2164-EFF1-5F5F884DA811}"/>
              </a:ext>
            </a:extLst>
          </p:cNvPr>
          <p:cNvSpPr>
            <a:spLocks noGrp="1"/>
          </p:cNvSpPr>
          <p:nvPr>
            <p:ph type="title"/>
          </p:nvPr>
        </p:nvSpPr>
        <p:spPr/>
        <p:txBody>
          <a:bodyPr/>
          <a:lstStyle/>
          <a:p>
            <a:r>
              <a:rPr kumimoji="1" lang="en-US" altLang="ja-JP" dirty="0"/>
              <a:t>Beamer </a:t>
            </a:r>
            <a:r>
              <a:rPr kumimoji="1" lang="ja-JP" altLang="en-US" dirty="0"/>
              <a:t>の例</a:t>
            </a:r>
          </a:p>
        </p:txBody>
      </p:sp>
      <p:pic>
        <p:nvPicPr>
          <p:cNvPr id="4" name="図 3">
            <a:extLst>
              <a:ext uri="{FF2B5EF4-FFF2-40B4-BE49-F238E27FC236}">
                <a16:creationId xmlns:a16="http://schemas.microsoft.com/office/drawing/2014/main" id="{C84ADA22-F779-6087-3AF9-A2BC644728D9}"/>
              </a:ext>
            </a:extLst>
          </p:cNvPr>
          <p:cNvPicPr>
            <a:picLocks noChangeAspect="1"/>
          </p:cNvPicPr>
          <p:nvPr/>
        </p:nvPicPr>
        <p:blipFill>
          <a:blip r:embed="rId3"/>
          <a:stretch>
            <a:fillRect/>
          </a:stretch>
        </p:blipFill>
        <p:spPr>
          <a:xfrm>
            <a:off x="479376" y="980728"/>
            <a:ext cx="5332175" cy="2736304"/>
          </a:xfrm>
          <a:prstGeom prst="rect">
            <a:avLst/>
          </a:prstGeom>
        </p:spPr>
      </p:pic>
      <p:sp>
        <p:nvSpPr>
          <p:cNvPr id="5" name="テキスト ボックス 4">
            <a:extLst>
              <a:ext uri="{FF2B5EF4-FFF2-40B4-BE49-F238E27FC236}">
                <a16:creationId xmlns:a16="http://schemas.microsoft.com/office/drawing/2014/main" id="{DB36F8E9-6229-63A8-4975-67230924ECF3}"/>
              </a:ext>
            </a:extLst>
          </p:cNvPr>
          <p:cNvSpPr txBox="1"/>
          <p:nvPr/>
        </p:nvSpPr>
        <p:spPr>
          <a:xfrm>
            <a:off x="1919536" y="3853407"/>
            <a:ext cx="2646878" cy="461665"/>
          </a:xfrm>
          <a:prstGeom prst="rect">
            <a:avLst/>
          </a:prstGeom>
          <a:noFill/>
        </p:spPr>
        <p:txBody>
          <a:bodyPr wrap="none" rtlCol="0">
            <a:spAutoFit/>
          </a:bodyPr>
          <a:lstStyle/>
          <a:p>
            <a:pPr algn="l"/>
            <a:r>
              <a:rPr kumimoji="1" lang="ja-JP" altLang="en-US" sz="2400" dirty="0">
                <a:latin typeface="+mj-ea"/>
                <a:ea typeface="+mj-ea"/>
              </a:rPr>
              <a:t>テキストファイル</a:t>
            </a:r>
          </a:p>
        </p:txBody>
      </p:sp>
      <p:pic>
        <p:nvPicPr>
          <p:cNvPr id="7" name="図 6">
            <a:extLst>
              <a:ext uri="{FF2B5EF4-FFF2-40B4-BE49-F238E27FC236}">
                <a16:creationId xmlns:a16="http://schemas.microsoft.com/office/drawing/2014/main" id="{699757FA-3F24-2F36-03AD-BD8010D4846B}"/>
              </a:ext>
            </a:extLst>
          </p:cNvPr>
          <p:cNvPicPr>
            <a:picLocks noChangeAspect="1"/>
          </p:cNvPicPr>
          <p:nvPr/>
        </p:nvPicPr>
        <p:blipFill>
          <a:blip r:embed="rId4"/>
          <a:stretch>
            <a:fillRect/>
          </a:stretch>
        </p:blipFill>
        <p:spPr>
          <a:xfrm>
            <a:off x="7176120" y="980728"/>
            <a:ext cx="4247782" cy="4869160"/>
          </a:xfrm>
          <a:prstGeom prst="rect">
            <a:avLst/>
          </a:prstGeom>
        </p:spPr>
      </p:pic>
      <p:sp>
        <p:nvSpPr>
          <p:cNvPr id="8" name="テキスト ボックス 7">
            <a:extLst>
              <a:ext uri="{FF2B5EF4-FFF2-40B4-BE49-F238E27FC236}">
                <a16:creationId xmlns:a16="http://schemas.microsoft.com/office/drawing/2014/main" id="{1A8917B9-DC89-4582-2A36-D9F86557AD52}"/>
              </a:ext>
            </a:extLst>
          </p:cNvPr>
          <p:cNvSpPr txBox="1"/>
          <p:nvPr/>
        </p:nvSpPr>
        <p:spPr>
          <a:xfrm>
            <a:off x="8472264" y="5993903"/>
            <a:ext cx="2232248" cy="461665"/>
          </a:xfrm>
          <a:prstGeom prst="rect">
            <a:avLst/>
          </a:prstGeom>
          <a:noFill/>
        </p:spPr>
        <p:txBody>
          <a:bodyPr wrap="square" rtlCol="0">
            <a:spAutoFit/>
          </a:bodyPr>
          <a:lstStyle/>
          <a:p>
            <a:pPr algn="l"/>
            <a:r>
              <a:rPr kumimoji="1" lang="en-US" altLang="ja-JP" sz="2400" dirty="0">
                <a:latin typeface="+mj-ea"/>
                <a:ea typeface="+mj-ea"/>
              </a:rPr>
              <a:t>PDF</a:t>
            </a:r>
            <a:r>
              <a:rPr kumimoji="1" lang="ja-JP" altLang="en-US" sz="2400" dirty="0">
                <a:latin typeface="+mj-ea"/>
                <a:ea typeface="+mj-ea"/>
              </a:rPr>
              <a:t>ファイル</a:t>
            </a:r>
          </a:p>
        </p:txBody>
      </p:sp>
      <p:cxnSp>
        <p:nvCxnSpPr>
          <p:cNvPr id="10" name="直線矢印コネクタ 9">
            <a:extLst>
              <a:ext uri="{FF2B5EF4-FFF2-40B4-BE49-F238E27FC236}">
                <a16:creationId xmlns:a16="http://schemas.microsoft.com/office/drawing/2014/main" id="{BD00F8EA-B121-0822-2E6F-9BA0B3B4E167}"/>
              </a:ext>
            </a:extLst>
          </p:cNvPr>
          <p:cNvCxnSpPr/>
          <p:nvPr/>
        </p:nvCxnSpPr>
        <p:spPr>
          <a:xfrm>
            <a:off x="6096000" y="3140968"/>
            <a:ext cx="10081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10BBC62C-4D02-1A86-7B73-A88AF1590D78}"/>
              </a:ext>
            </a:extLst>
          </p:cNvPr>
          <p:cNvSpPr txBox="1"/>
          <p:nvPr/>
        </p:nvSpPr>
        <p:spPr>
          <a:xfrm>
            <a:off x="5623294" y="2329534"/>
            <a:ext cx="1953524" cy="461665"/>
          </a:xfrm>
          <a:prstGeom prst="rect">
            <a:avLst/>
          </a:prstGeom>
          <a:solidFill>
            <a:schemeClr val="bg1"/>
          </a:solidFill>
        </p:spPr>
        <p:txBody>
          <a:bodyPr wrap="square" rtlCol="0">
            <a:spAutoFit/>
          </a:bodyPr>
          <a:lstStyle/>
          <a:p>
            <a:pPr algn="l"/>
            <a:r>
              <a:rPr kumimoji="1" lang="ja-JP" altLang="en-US" sz="2400" dirty="0">
                <a:latin typeface="+mj-ea"/>
                <a:ea typeface="+mj-ea"/>
              </a:rPr>
              <a:t>コンパイル</a:t>
            </a:r>
            <a:endParaRPr kumimoji="1" lang="en-US" altLang="ja-JP" sz="2400" dirty="0">
              <a:latin typeface="+mj-ea"/>
              <a:ea typeface="+mj-ea"/>
            </a:endParaRPr>
          </a:p>
        </p:txBody>
      </p:sp>
    </p:spTree>
    <p:extLst>
      <p:ext uri="{BB962C8B-B14F-4D97-AF65-F5344CB8AC3E}">
        <p14:creationId xmlns:p14="http://schemas.microsoft.com/office/powerpoint/2010/main" val="157664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ED3AA4-4848-0C72-94CC-F17A2D246303}"/>
              </a:ext>
            </a:extLst>
          </p:cNvPr>
          <p:cNvSpPr>
            <a:spLocks noGrp="1"/>
          </p:cNvSpPr>
          <p:nvPr>
            <p:ph type="title"/>
          </p:nvPr>
        </p:nvSpPr>
        <p:spPr/>
        <p:txBody>
          <a:bodyPr/>
          <a:lstStyle/>
          <a:p>
            <a:r>
              <a:rPr kumimoji="1" lang="ja-JP" altLang="en-US" dirty="0"/>
              <a:t>概要</a:t>
            </a:r>
          </a:p>
        </p:txBody>
      </p:sp>
      <p:pic>
        <p:nvPicPr>
          <p:cNvPr id="1026" name="Picture 2" descr="映像編集のイラスト（テレビ） | かわいいフリー素材集 いらすとや">
            <a:extLst>
              <a:ext uri="{FF2B5EF4-FFF2-40B4-BE49-F238E27FC236}">
                <a16:creationId xmlns:a16="http://schemas.microsoft.com/office/drawing/2014/main" id="{18D6321C-0B2D-FD1D-DABC-CE441C01A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2243772"/>
            <a:ext cx="5340625" cy="358640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19C1F6BF-32A4-7668-842B-999F5815735C}"/>
              </a:ext>
            </a:extLst>
          </p:cNvPr>
          <p:cNvSpPr txBox="1"/>
          <p:nvPr/>
        </p:nvSpPr>
        <p:spPr>
          <a:xfrm>
            <a:off x="0" y="882356"/>
            <a:ext cx="6200736" cy="830997"/>
          </a:xfrm>
          <a:prstGeom prst="rect">
            <a:avLst/>
          </a:prstGeom>
          <a:noFill/>
        </p:spPr>
        <p:txBody>
          <a:bodyPr wrap="none" rtlCol="0">
            <a:spAutoFit/>
          </a:bodyPr>
          <a:lstStyle/>
          <a:p>
            <a:pPr algn="l"/>
            <a:r>
              <a:rPr kumimoji="1" lang="ja-JP" altLang="en-US" sz="2400" b="1" dirty="0">
                <a:latin typeface="+mj-ea"/>
                <a:ea typeface="+mj-ea"/>
              </a:rPr>
              <a:t>問題</a:t>
            </a:r>
            <a:endParaRPr lang="en-US" altLang="ja-JP" sz="2400" b="1" dirty="0">
              <a:latin typeface="+mj-ea"/>
              <a:ea typeface="+mj-ea"/>
            </a:endParaRPr>
          </a:p>
          <a:p>
            <a:pPr algn="l"/>
            <a:r>
              <a:rPr kumimoji="1" lang="en-US" altLang="ja-JP" sz="2400" dirty="0">
                <a:latin typeface="+mj-ea"/>
                <a:ea typeface="+mj-ea"/>
              </a:rPr>
              <a:t>GUI </a:t>
            </a:r>
            <a:r>
              <a:rPr lang="ja-JP" altLang="en-US" sz="2400" dirty="0">
                <a:latin typeface="+mj-ea"/>
                <a:ea typeface="+mj-ea"/>
              </a:rPr>
              <a:t>ソフトを使った動画編集作業は</a:t>
            </a:r>
            <a:r>
              <a:rPr kumimoji="1" lang="ja-JP" altLang="en-US" sz="2400" dirty="0">
                <a:latin typeface="+mj-ea"/>
                <a:ea typeface="+mj-ea"/>
              </a:rPr>
              <a:t>難しい</a:t>
            </a:r>
            <a:r>
              <a:rPr kumimoji="1" lang="en-US" altLang="ja-JP" sz="2400" dirty="0">
                <a:latin typeface="+mj-ea"/>
                <a:ea typeface="+mj-ea"/>
              </a:rPr>
              <a:t>.</a:t>
            </a:r>
            <a:endParaRPr kumimoji="1" lang="ja-JP" altLang="en-US" sz="2400" dirty="0">
              <a:latin typeface="+mj-ea"/>
              <a:ea typeface="+mj-ea"/>
            </a:endParaRPr>
          </a:p>
        </p:txBody>
      </p:sp>
      <p:grpSp>
        <p:nvGrpSpPr>
          <p:cNvPr id="4" name="グループ化 3">
            <a:extLst>
              <a:ext uri="{FF2B5EF4-FFF2-40B4-BE49-F238E27FC236}">
                <a16:creationId xmlns:a16="http://schemas.microsoft.com/office/drawing/2014/main" id="{ECF0E50E-E28D-6320-382F-A5DA6878A281}"/>
              </a:ext>
            </a:extLst>
          </p:cNvPr>
          <p:cNvGrpSpPr/>
          <p:nvPr/>
        </p:nvGrpSpPr>
        <p:grpSpPr>
          <a:xfrm>
            <a:off x="7070708" y="2045283"/>
            <a:ext cx="3334251" cy="3506859"/>
            <a:chOff x="7070708" y="2045283"/>
            <a:chExt cx="3334251" cy="3506859"/>
          </a:xfrm>
        </p:grpSpPr>
        <p:pic>
          <p:nvPicPr>
            <p:cNvPr id="3" name="図 2">
              <a:extLst>
                <a:ext uri="{FF2B5EF4-FFF2-40B4-BE49-F238E27FC236}">
                  <a16:creationId xmlns:a16="http://schemas.microsoft.com/office/drawing/2014/main" id="{A22EF088-BAAA-6126-9344-102EC7CF713D}"/>
                </a:ext>
              </a:extLst>
            </p:cNvPr>
            <p:cNvPicPr>
              <a:picLocks noChangeAspect="1"/>
            </p:cNvPicPr>
            <p:nvPr/>
          </p:nvPicPr>
          <p:blipFill rotWithShape="1">
            <a:blip r:embed="rId4"/>
            <a:srcRect r="-3406" b="48155"/>
            <a:stretch/>
          </p:blipFill>
          <p:spPr>
            <a:xfrm>
              <a:off x="7070708" y="2045283"/>
              <a:ext cx="3334251" cy="1916250"/>
            </a:xfrm>
            <a:prstGeom prst="rect">
              <a:avLst/>
            </a:prstGeom>
          </p:spPr>
        </p:pic>
        <p:grpSp>
          <p:nvGrpSpPr>
            <p:cNvPr id="10" name="グループ化 9">
              <a:extLst>
                <a:ext uri="{FF2B5EF4-FFF2-40B4-BE49-F238E27FC236}">
                  <a16:creationId xmlns:a16="http://schemas.microsoft.com/office/drawing/2014/main" id="{72ACA63F-1A5E-D992-6BCE-B9668430E044}"/>
                </a:ext>
              </a:extLst>
            </p:cNvPr>
            <p:cNvGrpSpPr/>
            <p:nvPr/>
          </p:nvGrpSpPr>
          <p:grpSpPr>
            <a:xfrm>
              <a:off x="7079004" y="3148949"/>
              <a:ext cx="3197785" cy="2403193"/>
              <a:chOff x="7889547" y="2664422"/>
              <a:chExt cx="3774873" cy="2836887"/>
            </a:xfrm>
          </p:grpSpPr>
          <p:pic>
            <p:nvPicPr>
              <p:cNvPr id="7" name="図 6">
                <a:extLst>
                  <a:ext uri="{FF2B5EF4-FFF2-40B4-BE49-F238E27FC236}">
                    <a16:creationId xmlns:a16="http://schemas.microsoft.com/office/drawing/2014/main" id="{9D113469-7A3B-3FC1-9ECA-142865493071}"/>
                  </a:ext>
                </a:extLst>
              </p:cNvPr>
              <p:cNvPicPr>
                <a:picLocks noChangeAspect="1"/>
              </p:cNvPicPr>
              <p:nvPr/>
            </p:nvPicPr>
            <p:blipFill>
              <a:blip r:embed="rId5"/>
              <a:srcRect/>
              <a:stretch/>
            </p:blipFill>
            <p:spPr>
              <a:xfrm>
                <a:off x="7889547" y="3554786"/>
                <a:ext cx="3774873" cy="1939265"/>
              </a:xfrm>
              <a:prstGeom prst="rect">
                <a:avLst/>
              </a:prstGeom>
            </p:spPr>
          </p:pic>
          <p:sp>
            <p:nvSpPr>
              <p:cNvPr id="8" name="テキスト ボックス 7">
                <a:extLst>
                  <a:ext uri="{FF2B5EF4-FFF2-40B4-BE49-F238E27FC236}">
                    <a16:creationId xmlns:a16="http://schemas.microsoft.com/office/drawing/2014/main" id="{FFC630D2-3BC4-85E6-C3C6-B66B79A45116}"/>
                  </a:ext>
                </a:extLst>
              </p:cNvPr>
              <p:cNvSpPr txBox="1"/>
              <p:nvPr/>
            </p:nvSpPr>
            <p:spPr>
              <a:xfrm>
                <a:off x="8599209" y="4956329"/>
                <a:ext cx="2917900" cy="544980"/>
              </a:xfrm>
              <a:prstGeom prst="rect">
                <a:avLst/>
              </a:prstGeom>
              <a:solidFill>
                <a:schemeClr val="bg1">
                  <a:lumMod val="95000"/>
                </a:schemeClr>
              </a:solidFill>
            </p:spPr>
            <p:txBody>
              <a:bodyPr wrap="square" rtlCol="0">
                <a:spAutoFit/>
              </a:bodyPr>
              <a:lstStyle/>
              <a:p>
                <a:pPr algn="ctr"/>
                <a:r>
                  <a:rPr kumimoji="1" lang="en-US" altLang="ja-JP" sz="2400" dirty="0" err="1">
                    <a:latin typeface="+mj-ea"/>
                    <a:ea typeface="+mj-ea"/>
                  </a:rPr>
                  <a:t>TeX</a:t>
                </a:r>
                <a:r>
                  <a:rPr kumimoji="1" lang="en-US" altLang="ja-JP" sz="2400" dirty="0">
                    <a:latin typeface="+mj-ea"/>
                    <a:ea typeface="+mj-ea"/>
                  </a:rPr>
                  <a:t> </a:t>
                </a:r>
                <a:r>
                  <a:rPr kumimoji="1" lang="ja-JP" altLang="en-US" sz="2400" dirty="0">
                    <a:latin typeface="+mj-ea"/>
                    <a:ea typeface="+mj-ea"/>
                  </a:rPr>
                  <a:t>ファイル</a:t>
                </a:r>
              </a:p>
            </p:txBody>
          </p:sp>
          <p:sp>
            <p:nvSpPr>
              <p:cNvPr id="9" name="テキスト ボックス 8">
                <a:extLst>
                  <a:ext uri="{FF2B5EF4-FFF2-40B4-BE49-F238E27FC236}">
                    <a16:creationId xmlns:a16="http://schemas.microsoft.com/office/drawing/2014/main" id="{4F70F2BC-8AFF-A928-7D47-A49063B4C9C4}"/>
                  </a:ext>
                </a:extLst>
              </p:cNvPr>
              <p:cNvSpPr txBox="1"/>
              <p:nvPr/>
            </p:nvSpPr>
            <p:spPr>
              <a:xfrm>
                <a:off x="9226518" y="2664422"/>
                <a:ext cx="2367631" cy="544980"/>
              </a:xfrm>
              <a:prstGeom prst="rect">
                <a:avLst/>
              </a:prstGeom>
              <a:solidFill>
                <a:schemeClr val="bg1">
                  <a:lumMod val="95000"/>
                </a:schemeClr>
              </a:solidFill>
            </p:spPr>
            <p:txBody>
              <a:bodyPr wrap="none" rtlCol="0">
                <a:spAutoFit/>
              </a:bodyPr>
              <a:lstStyle/>
              <a:p>
                <a:pPr algn="l"/>
                <a:r>
                  <a:rPr lang="en-US" altLang="ja-JP" sz="2400" dirty="0">
                    <a:latin typeface="+mj-ea"/>
                    <a:ea typeface="+mj-ea"/>
                  </a:rPr>
                  <a:t>PDF</a:t>
                </a:r>
                <a:r>
                  <a:rPr lang="ja-JP" altLang="en-US" sz="2400" dirty="0">
                    <a:latin typeface="+mj-ea"/>
                    <a:ea typeface="+mj-ea"/>
                  </a:rPr>
                  <a:t>ファイル</a:t>
                </a:r>
                <a:endParaRPr kumimoji="1" lang="ja-JP" altLang="en-US" sz="2400" dirty="0">
                  <a:latin typeface="+mj-ea"/>
                  <a:ea typeface="+mj-ea"/>
                </a:endParaRPr>
              </a:p>
            </p:txBody>
          </p:sp>
        </p:grpSp>
      </p:grpSp>
      <p:sp>
        <p:nvSpPr>
          <p:cNvPr id="11" name="テキスト ボックス 10">
            <a:extLst>
              <a:ext uri="{FF2B5EF4-FFF2-40B4-BE49-F238E27FC236}">
                <a16:creationId xmlns:a16="http://schemas.microsoft.com/office/drawing/2014/main" id="{DF637CBA-611C-8931-16AF-2EB475A21925}"/>
              </a:ext>
            </a:extLst>
          </p:cNvPr>
          <p:cNvSpPr txBox="1"/>
          <p:nvPr/>
        </p:nvSpPr>
        <p:spPr>
          <a:xfrm>
            <a:off x="6600056" y="903290"/>
            <a:ext cx="3298467" cy="1200329"/>
          </a:xfrm>
          <a:prstGeom prst="rect">
            <a:avLst/>
          </a:prstGeom>
          <a:noFill/>
        </p:spPr>
        <p:txBody>
          <a:bodyPr wrap="none" rtlCol="0">
            <a:spAutoFit/>
          </a:bodyPr>
          <a:lstStyle/>
          <a:p>
            <a:pPr algn="l"/>
            <a:r>
              <a:rPr kumimoji="1" lang="ja-JP" altLang="en-US" sz="2400" b="1" dirty="0">
                <a:latin typeface="+mj-ea"/>
                <a:ea typeface="+mj-ea"/>
              </a:rPr>
              <a:t>解決方法</a:t>
            </a:r>
            <a:endParaRPr lang="en-US" altLang="ja-JP" sz="2400" b="1" dirty="0">
              <a:latin typeface="+mj-ea"/>
              <a:ea typeface="+mj-ea"/>
            </a:endParaRPr>
          </a:p>
          <a:p>
            <a:pPr algn="l"/>
            <a:r>
              <a:rPr lang="en-US" altLang="ja-JP" sz="2400" dirty="0" err="1">
                <a:latin typeface="+mj-ea"/>
                <a:ea typeface="+mj-ea"/>
              </a:rPr>
              <a:t>TeX</a:t>
            </a:r>
            <a:r>
              <a:rPr lang="ja-JP" altLang="en-US" sz="2400" dirty="0">
                <a:latin typeface="+mj-ea"/>
                <a:ea typeface="+mj-ea"/>
              </a:rPr>
              <a:t> </a:t>
            </a:r>
            <a:r>
              <a:rPr kumimoji="1" lang="ja-JP" altLang="en-US" sz="2400" dirty="0">
                <a:latin typeface="+mj-ea"/>
                <a:ea typeface="+mj-ea"/>
              </a:rPr>
              <a:t>を動画に変換する</a:t>
            </a:r>
            <a:endParaRPr kumimoji="1" lang="en-US" altLang="ja-JP" sz="2400" dirty="0">
              <a:latin typeface="+mj-ea"/>
              <a:ea typeface="+mj-ea"/>
            </a:endParaRPr>
          </a:p>
          <a:p>
            <a:pPr algn="l"/>
            <a:r>
              <a:rPr lang="ja-JP" altLang="en-US" sz="2400" dirty="0">
                <a:latin typeface="+mj-ea"/>
                <a:ea typeface="+mj-ea"/>
              </a:rPr>
              <a:t>拙作</a:t>
            </a:r>
            <a:r>
              <a:rPr kumimoji="1" lang="ja-JP" altLang="en-US" sz="2400" dirty="0">
                <a:latin typeface="+mj-ea"/>
                <a:ea typeface="+mj-ea"/>
              </a:rPr>
              <a:t>ソフト作成</a:t>
            </a:r>
          </a:p>
        </p:txBody>
      </p:sp>
      <p:sp>
        <p:nvSpPr>
          <p:cNvPr id="12" name="矢印: 下 11">
            <a:extLst>
              <a:ext uri="{FF2B5EF4-FFF2-40B4-BE49-F238E27FC236}">
                <a16:creationId xmlns:a16="http://schemas.microsoft.com/office/drawing/2014/main" id="{6C0316FD-DDEB-3671-2F09-48E1925A2B80}"/>
              </a:ext>
            </a:extLst>
          </p:cNvPr>
          <p:cNvSpPr/>
          <p:nvPr/>
        </p:nvSpPr>
        <p:spPr>
          <a:xfrm>
            <a:off x="8904312" y="5661248"/>
            <a:ext cx="720080" cy="648072"/>
          </a:xfrm>
          <a:prstGeom prst="downArrow">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latin typeface="+mn-ea"/>
            </a:endParaRPr>
          </a:p>
        </p:txBody>
      </p:sp>
      <p:sp>
        <p:nvSpPr>
          <p:cNvPr id="13" name="テキスト ボックス 12">
            <a:extLst>
              <a:ext uri="{FF2B5EF4-FFF2-40B4-BE49-F238E27FC236}">
                <a16:creationId xmlns:a16="http://schemas.microsoft.com/office/drawing/2014/main" id="{92463F93-25B0-B56F-DB28-8BEF2E0FE850}"/>
              </a:ext>
            </a:extLst>
          </p:cNvPr>
          <p:cNvSpPr txBox="1"/>
          <p:nvPr/>
        </p:nvSpPr>
        <p:spPr>
          <a:xfrm>
            <a:off x="8248689" y="6396335"/>
            <a:ext cx="2031325" cy="461665"/>
          </a:xfrm>
          <a:prstGeom prst="rect">
            <a:avLst/>
          </a:prstGeom>
          <a:noFill/>
        </p:spPr>
        <p:txBody>
          <a:bodyPr wrap="none" rtlCol="0">
            <a:spAutoFit/>
          </a:bodyPr>
          <a:lstStyle/>
          <a:p>
            <a:pPr algn="l"/>
            <a:r>
              <a:rPr kumimoji="1" lang="ja-JP" altLang="en-US" sz="2400" dirty="0">
                <a:latin typeface="+mj-ea"/>
                <a:ea typeface="+mj-ea"/>
              </a:rPr>
              <a:t>動画ファイル</a:t>
            </a:r>
          </a:p>
        </p:txBody>
      </p:sp>
      <p:sp>
        <p:nvSpPr>
          <p:cNvPr id="14" name="テキスト ボックス 13">
            <a:extLst>
              <a:ext uri="{FF2B5EF4-FFF2-40B4-BE49-F238E27FC236}">
                <a16:creationId xmlns:a16="http://schemas.microsoft.com/office/drawing/2014/main" id="{32B0F2A3-5240-E627-F943-CF58D53589B5}"/>
              </a:ext>
            </a:extLst>
          </p:cNvPr>
          <p:cNvSpPr txBox="1"/>
          <p:nvPr/>
        </p:nvSpPr>
        <p:spPr>
          <a:xfrm>
            <a:off x="9687551" y="5823240"/>
            <a:ext cx="2339102" cy="461665"/>
          </a:xfrm>
          <a:prstGeom prst="rect">
            <a:avLst/>
          </a:prstGeom>
          <a:noFill/>
        </p:spPr>
        <p:txBody>
          <a:bodyPr wrap="none" rtlCol="0">
            <a:spAutoFit/>
          </a:bodyPr>
          <a:lstStyle/>
          <a:p>
            <a:pPr algn="l"/>
            <a:r>
              <a:rPr lang="ja-JP" altLang="en-US" sz="2400" dirty="0">
                <a:solidFill>
                  <a:srgbClr val="FF0000"/>
                </a:solidFill>
                <a:latin typeface="+mj-ea"/>
                <a:ea typeface="+mj-ea"/>
              </a:rPr>
              <a:t>拙作</a:t>
            </a:r>
            <a:r>
              <a:rPr kumimoji="1" lang="ja-JP" altLang="en-US" sz="2400" dirty="0">
                <a:solidFill>
                  <a:srgbClr val="FF0000"/>
                </a:solidFill>
                <a:latin typeface="+mj-ea"/>
                <a:ea typeface="+mj-ea"/>
              </a:rPr>
              <a:t>変換ソフト</a:t>
            </a:r>
          </a:p>
        </p:txBody>
      </p:sp>
    </p:spTree>
    <p:extLst>
      <p:ext uri="{BB962C8B-B14F-4D97-AF65-F5344CB8AC3E}">
        <p14:creationId xmlns:p14="http://schemas.microsoft.com/office/powerpoint/2010/main" val="262476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FC653-4A24-7879-5B29-42C356B56E2E}"/>
              </a:ext>
            </a:extLst>
          </p:cNvPr>
          <p:cNvSpPr>
            <a:spLocks noGrp="1"/>
          </p:cNvSpPr>
          <p:nvPr>
            <p:ph type="title"/>
          </p:nvPr>
        </p:nvSpPr>
        <p:spPr/>
        <p:txBody>
          <a:bodyPr/>
          <a:lstStyle/>
          <a:p>
            <a:r>
              <a:rPr kumimoji="1" lang="ja-JP" altLang="en-US" dirty="0"/>
              <a:t>序論</a:t>
            </a:r>
          </a:p>
        </p:txBody>
      </p:sp>
      <p:sp>
        <p:nvSpPr>
          <p:cNvPr id="3" name="テキスト ボックス 2">
            <a:extLst>
              <a:ext uri="{FF2B5EF4-FFF2-40B4-BE49-F238E27FC236}">
                <a16:creationId xmlns:a16="http://schemas.microsoft.com/office/drawing/2014/main" id="{9355162B-E5F7-C5AD-7374-A9F1A3CFA1E6}"/>
              </a:ext>
            </a:extLst>
          </p:cNvPr>
          <p:cNvSpPr txBox="1"/>
          <p:nvPr/>
        </p:nvSpPr>
        <p:spPr>
          <a:xfrm>
            <a:off x="0" y="1204762"/>
            <a:ext cx="2339102" cy="461665"/>
          </a:xfrm>
          <a:prstGeom prst="rect">
            <a:avLst/>
          </a:prstGeom>
          <a:noFill/>
        </p:spPr>
        <p:txBody>
          <a:bodyPr wrap="none" rtlCol="0">
            <a:spAutoFit/>
          </a:bodyPr>
          <a:lstStyle/>
          <a:p>
            <a:pPr algn="l"/>
            <a:r>
              <a:rPr kumimoji="1" lang="ja-JP" altLang="en-US" sz="2400" b="1" dirty="0">
                <a:latin typeface="+mj-ea"/>
                <a:ea typeface="+mj-ea"/>
              </a:rPr>
              <a:t>動画作成は大変</a:t>
            </a:r>
          </a:p>
        </p:txBody>
      </p:sp>
      <p:pic>
        <p:nvPicPr>
          <p:cNvPr id="4" name="Picture 2" descr="映像編集のイラスト（テレビ） | かわいいフリー素材集 いらすとや">
            <a:extLst>
              <a:ext uri="{FF2B5EF4-FFF2-40B4-BE49-F238E27FC236}">
                <a16:creationId xmlns:a16="http://schemas.microsoft.com/office/drawing/2014/main" id="{8E121CF5-2919-3EAF-1967-FECEE2073B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539" t="6945" r="225" b="10734"/>
          <a:stretch/>
        </p:blipFill>
        <p:spPr bwMode="auto">
          <a:xfrm>
            <a:off x="1343472" y="1594374"/>
            <a:ext cx="3744416" cy="404002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矢印コネクタ 5">
            <a:extLst>
              <a:ext uri="{FF2B5EF4-FFF2-40B4-BE49-F238E27FC236}">
                <a16:creationId xmlns:a16="http://schemas.microsoft.com/office/drawing/2014/main" id="{0C7F3991-0FC7-CE12-99C0-39B1592251D6}"/>
              </a:ext>
            </a:extLst>
          </p:cNvPr>
          <p:cNvCxnSpPr>
            <a:cxnSpLocks/>
          </p:cNvCxnSpPr>
          <p:nvPr/>
        </p:nvCxnSpPr>
        <p:spPr>
          <a:xfrm flipH="1">
            <a:off x="4007768" y="2996952"/>
            <a:ext cx="1224136" cy="40520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E2C42C8-3D93-EA2D-6751-376312A168DF}"/>
              </a:ext>
            </a:extLst>
          </p:cNvPr>
          <p:cNvSpPr txBox="1"/>
          <p:nvPr/>
        </p:nvSpPr>
        <p:spPr>
          <a:xfrm>
            <a:off x="0" y="5661248"/>
            <a:ext cx="6647974" cy="1200329"/>
          </a:xfrm>
          <a:prstGeom prst="rect">
            <a:avLst/>
          </a:prstGeom>
          <a:noFill/>
        </p:spPr>
        <p:txBody>
          <a:bodyPr wrap="none" rtlCol="0">
            <a:spAutoFit/>
          </a:bodyPr>
          <a:lstStyle/>
          <a:p>
            <a:pPr algn="l"/>
            <a:r>
              <a:rPr kumimoji="1" lang="ja-JP" altLang="en-US" sz="2400" dirty="0">
                <a:latin typeface="+mj-ea"/>
                <a:ea typeface="+mj-ea"/>
              </a:rPr>
              <a:t>時間間隔を調節して</a:t>
            </a:r>
            <a:r>
              <a:rPr kumimoji="1" lang="en-US" altLang="ja-JP" sz="2400" dirty="0">
                <a:latin typeface="+mj-ea"/>
                <a:ea typeface="+mj-ea"/>
              </a:rPr>
              <a:t>, </a:t>
            </a:r>
            <a:r>
              <a:rPr kumimoji="1" lang="ja-JP" altLang="en-US" sz="2400" dirty="0">
                <a:latin typeface="+mj-ea"/>
                <a:ea typeface="+mj-ea"/>
              </a:rPr>
              <a:t>確認のため再生しながら</a:t>
            </a:r>
            <a:endParaRPr kumimoji="1" lang="en-US" altLang="ja-JP" sz="2400" dirty="0">
              <a:latin typeface="+mj-ea"/>
              <a:ea typeface="+mj-ea"/>
            </a:endParaRPr>
          </a:p>
          <a:p>
            <a:pPr algn="l"/>
            <a:r>
              <a:rPr lang="ja-JP" altLang="en-US" sz="2400" dirty="0">
                <a:latin typeface="+mj-ea"/>
                <a:ea typeface="+mj-ea"/>
              </a:rPr>
              <a:t>動画を作成する賽の河原に石を積むような作業</a:t>
            </a:r>
            <a:endParaRPr lang="en-US" altLang="ja-JP" sz="2400" dirty="0">
              <a:latin typeface="+mj-ea"/>
              <a:ea typeface="+mj-ea"/>
            </a:endParaRPr>
          </a:p>
          <a:p>
            <a:pPr algn="l"/>
            <a:r>
              <a:rPr kumimoji="1" lang="ja-JP" altLang="en-US" sz="2400" dirty="0">
                <a:latin typeface="+mj-ea"/>
                <a:ea typeface="+mj-ea"/>
              </a:rPr>
              <a:t>は相当苦しい</a:t>
            </a:r>
            <a:r>
              <a:rPr kumimoji="1" lang="en-US" altLang="ja-JP" sz="2400" dirty="0">
                <a:latin typeface="+mj-ea"/>
                <a:ea typeface="+mj-ea"/>
              </a:rPr>
              <a:t>.</a:t>
            </a:r>
            <a:endParaRPr kumimoji="1" lang="ja-JP" altLang="en-US" sz="2400" dirty="0">
              <a:latin typeface="+mj-ea"/>
              <a:ea typeface="+mj-ea"/>
            </a:endParaRPr>
          </a:p>
        </p:txBody>
      </p:sp>
      <p:sp>
        <p:nvSpPr>
          <p:cNvPr id="14" name="テキスト ボックス 13">
            <a:extLst>
              <a:ext uri="{FF2B5EF4-FFF2-40B4-BE49-F238E27FC236}">
                <a16:creationId xmlns:a16="http://schemas.microsoft.com/office/drawing/2014/main" id="{0D02F044-855B-0BF4-17C6-799F47956313}"/>
              </a:ext>
            </a:extLst>
          </p:cNvPr>
          <p:cNvSpPr txBox="1"/>
          <p:nvPr/>
        </p:nvSpPr>
        <p:spPr>
          <a:xfrm>
            <a:off x="6744072" y="5661248"/>
            <a:ext cx="5524269" cy="830997"/>
          </a:xfrm>
          <a:prstGeom prst="rect">
            <a:avLst/>
          </a:prstGeom>
          <a:noFill/>
        </p:spPr>
        <p:txBody>
          <a:bodyPr wrap="none" rtlCol="0">
            <a:spAutoFit/>
          </a:bodyPr>
          <a:lstStyle/>
          <a:p>
            <a:pPr algn="l"/>
            <a:r>
              <a:rPr lang="en-US" altLang="ja-JP" sz="2400" dirty="0" err="1">
                <a:latin typeface="+mj-ea"/>
                <a:ea typeface="+mj-ea"/>
              </a:rPr>
              <a:t>TeX</a:t>
            </a:r>
            <a:r>
              <a:rPr lang="ja-JP" altLang="en-US" sz="2400" dirty="0">
                <a:latin typeface="+mj-ea"/>
                <a:ea typeface="+mj-ea"/>
              </a:rPr>
              <a:t> は自家薬籠中の物</a:t>
            </a:r>
            <a:endParaRPr lang="en-US" altLang="ja-JP" sz="2400" dirty="0">
              <a:latin typeface="+mj-ea"/>
              <a:ea typeface="+mj-ea"/>
            </a:endParaRPr>
          </a:p>
          <a:p>
            <a:pPr algn="l"/>
            <a:r>
              <a:rPr kumimoji="1" lang="ja-JP" altLang="en-US" sz="2400" dirty="0">
                <a:latin typeface="+mj-ea"/>
                <a:ea typeface="+mj-ea"/>
              </a:rPr>
              <a:t>タイピングで文章を書くのは頗る得意</a:t>
            </a:r>
            <a:r>
              <a:rPr kumimoji="1" lang="en-US" altLang="ja-JP" sz="2400" dirty="0">
                <a:latin typeface="+mj-ea"/>
                <a:ea typeface="+mj-ea"/>
              </a:rPr>
              <a:t>.</a:t>
            </a:r>
            <a:endParaRPr kumimoji="1" lang="ja-JP" altLang="en-US" sz="2400" dirty="0">
              <a:latin typeface="+mj-ea"/>
              <a:ea typeface="+mj-ea"/>
            </a:endParaRPr>
          </a:p>
        </p:txBody>
      </p:sp>
      <p:sp>
        <p:nvSpPr>
          <p:cNvPr id="15" name="テキスト ボックス 14">
            <a:extLst>
              <a:ext uri="{FF2B5EF4-FFF2-40B4-BE49-F238E27FC236}">
                <a16:creationId xmlns:a16="http://schemas.microsoft.com/office/drawing/2014/main" id="{2C6A8DF3-FAC7-08F7-F9A5-6CEE99FD95DB}"/>
              </a:ext>
            </a:extLst>
          </p:cNvPr>
          <p:cNvSpPr txBox="1"/>
          <p:nvPr/>
        </p:nvSpPr>
        <p:spPr>
          <a:xfrm>
            <a:off x="6960856" y="1203211"/>
            <a:ext cx="3750514" cy="461665"/>
          </a:xfrm>
          <a:prstGeom prst="rect">
            <a:avLst/>
          </a:prstGeom>
          <a:noFill/>
        </p:spPr>
        <p:txBody>
          <a:bodyPr wrap="none" rtlCol="0">
            <a:spAutoFit/>
          </a:bodyPr>
          <a:lstStyle/>
          <a:p>
            <a:pPr algn="l"/>
            <a:r>
              <a:rPr lang="en-US" altLang="ja-JP" sz="2400" b="1" dirty="0" err="1">
                <a:latin typeface="+mj-ea"/>
                <a:ea typeface="+mj-ea"/>
              </a:rPr>
              <a:t>TeX</a:t>
            </a:r>
            <a:r>
              <a:rPr lang="ja-JP" altLang="en-US" sz="2400" b="1" dirty="0">
                <a:latin typeface="+mj-ea"/>
                <a:ea typeface="+mj-ea"/>
              </a:rPr>
              <a:t> </a:t>
            </a:r>
            <a:r>
              <a:rPr kumimoji="1" lang="ja-JP" altLang="en-US" sz="2400" b="1" dirty="0">
                <a:latin typeface="+mj-ea"/>
                <a:ea typeface="+mj-ea"/>
              </a:rPr>
              <a:t>作成には慣れている</a:t>
            </a:r>
            <a:r>
              <a:rPr kumimoji="1" lang="en-US" altLang="ja-JP" sz="2400" b="1" dirty="0">
                <a:latin typeface="+mj-ea"/>
                <a:ea typeface="+mj-ea"/>
              </a:rPr>
              <a:t>.</a:t>
            </a:r>
            <a:endParaRPr kumimoji="1" lang="ja-JP" altLang="en-US" sz="2400" b="1" dirty="0">
              <a:latin typeface="+mj-ea"/>
              <a:ea typeface="+mj-ea"/>
            </a:endParaRPr>
          </a:p>
        </p:txBody>
      </p:sp>
      <p:grpSp>
        <p:nvGrpSpPr>
          <p:cNvPr id="5" name="グループ化 4">
            <a:extLst>
              <a:ext uri="{FF2B5EF4-FFF2-40B4-BE49-F238E27FC236}">
                <a16:creationId xmlns:a16="http://schemas.microsoft.com/office/drawing/2014/main" id="{D9E1D12B-E978-CEF7-6AE7-3EB10ABF823E}"/>
              </a:ext>
            </a:extLst>
          </p:cNvPr>
          <p:cNvGrpSpPr/>
          <p:nvPr/>
        </p:nvGrpSpPr>
        <p:grpSpPr>
          <a:xfrm>
            <a:off x="7968208" y="1675570"/>
            <a:ext cx="3334251" cy="3506859"/>
            <a:chOff x="7070708" y="2045283"/>
            <a:chExt cx="3334251" cy="3506859"/>
          </a:xfrm>
        </p:grpSpPr>
        <p:pic>
          <p:nvPicPr>
            <p:cNvPr id="7" name="図 6">
              <a:extLst>
                <a:ext uri="{FF2B5EF4-FFF2-40B4-BE49-F238E27FC236}">
                  <a16:creationId xmlns:a16="http://schemas.microsoft.com/office/drawing/2014/main" id="{2C74BA43-0096-C155-7472-5274E7C5CF5A}"/>
                </a:ext>
              </a:extLst>
            </p:cNvPr>
            <p:cNvPicPr>
              <a:picLocks noChangeAspect="1"/>
            </p:cNvPicPr>
            <p:nvPr/>
          </p:nvPicPr>
          <p:blipFill rotWithShape="1">
            <a:blip r:embed="rId4"/>
            <a:srcRect r="-3406" b="48155"/>
            <a:stretch/>
          </p:blipFill>
          <p:spPr>
            <a:xfrm>
              <a:off x="7070708" y="2045283"/>
              <a:ext cx="3334251" cy="1916250"/>
            </a:xfrm>
            <a:prstGeom prst="rect">
              <a:avLst/>
            </a:prstGeom>
          </p:spPr>
        </p:pic>
        <p:grpSp>
          <p:nvGrpSpPr>
            <p:cNvPr id="9" name="グループ化 8">
              <a:extLst>
                <a:ext uri="{FF2B5EF4-FFF2-40B4-BE49-F238E27FC236}">
                  <a16:creationId xmlns:a16="http://schemas.microsoft.com/office/drawing/2014/main" id="{CB468058-7241-C7F7-DE5C-886ED4AE001D}"/>
                </a:ext>
              </a:extLst>
            </p:cNvPr>
            <p:cNvGrpSpPr/>
            <p:nvPr/>
          </p:nvGrpSpPr>
          <p:grpSpPr>
            <a:xfrm>
              <a:off x="7079004" y="3148949"/>
              <a:ext cx="3197785" cy="2403193"/>
              <a:chOff x="7889547" y="2664422"/>
              <a:chExt cx="3774873" cy="2836887"/>
            </a:xfrm>
          </p:grpSpPr>
          <p:pic>
            <p:nvPicPr>
              <p:cNvPr id="16" name="図 15">
                <a:extLst>
                  <a:ext uri="{FF2B5EF4-FFF2-40B4-BE49-F238E27FC236}">
                    <a16:creationId xmlns:a16="http://schemas.microsoft.com/office/drawing/2014/main" id="{B512BA2C-8F5B-EE7F-93AA-F8F924A8D21D}"/>
                  </a:ext>
                </a:extLst>
              </p:cNvPr>
              <p:cNvPicPr>
                <a:picLocks noChangeAspect="1"/>
              </p:cNvPicPr>
              <p:nvPr/>
            </p:nvPicPr>
            <p:blipFill>
              <a:blip r:embed="rId5"/>
              <a:srcRect/>
              <a:stretch/>
            </p:blipFill>
            <p:spPr>
              <a:xfrm>
                <a:off x="7889547" y="3554786"/>
                <a:ext cx="3774873" cy="1939265"/>
              </a:xfrm>
              <a:prstGeom prst="rect">
                <a:avLst/>
              </a:prstGeom>
            </p:spPr>
          </p:pic>
          <p:sp>
            <p:nvSpPr>
              <p:cNvPr id="17" name="テキスト ボックス 16">
                <a:extLst>
                  <a:ext uri="{FF2B5EF4-FFF2-40B4-BE49-F238E27FC236}">
                    <a16:creationId xmlns:a16="http://schemas.microsoft.com/office/drawing/2014/main" id="{A8321E33-54E1-608D-D614-EC975C11A3BB}"/>
                  </a:ext>
                </a:extLst>
              </p:cNvPr>
              <p:cNvSpPr txBox="1"/>
              <p:nvPr/>
            </p:nvSpPr>
            <p:spPr>
              <a:xfrm>
                <a:off x="8599209" y="4956329"/>
                <a:ext cx="2917900" cy="544980"/>
              </a:xfrm>
              <a:prstGeom prst="rect">
                <a:avLst/>
              </a:prstGeom>
              <a:solidFill>
                <a:schemeClr val="bg1">
                  <a:lumMod val="95000"/>
                </a:schemeClr>
              </a:solidFill>
            </p:spPr>
            <p:txBody>
              <a:bodyPr wrap="square" rtlCol="0">
                <a:spAutoFit/>
              </a:bodyPr>
              <a:lstStyle/>
              <a:p>
                <a:pPr algn="ctr"/>
                <a:r>
                  <a:rPr kumimoji="1" lang="en-US" altLang="ja-JP" sz="2400" dirty="0" err="1">
                    <a:latin typeface="+mj-ea"/>
                    <a:ea typeface="+mj-ea"/>
                  </a:rPr>
                  <a:t>TeX</a:t>
                </a:r>
                <a:r>
                  <a:rPr kumimoji="1" lang="en-US" altLang="ja-JP" sz="2400" dirty="0">
                    <a:latin typeface="+mj-ea"/>
                    <a:ea typeface="+mj-ea"/>
                  </a:rPr>
                  <a:t> </a:t>
                </a:r>
                <a:r>
                  <a:rPr kumimoji="1" lang="ja-JP" altLang="en-US" sz="2400" dirty="0">
                    <a:latin typeface="+mj-ea"/>
                    <a:ea typeface="+mj-ea"/>
                  </a:rPr>
                  <a:t>ファイル</a:t>
                </a:r>
              </a:p>
            </p:txBody>
          </p:sp>
          <p:sp>
            <p:nvSpPr>
              <p:cNvPr id="18" name="テキスト ボックス 17">
                <a:extLst>
                  <a:ext uri="{FF2B5EF4-FFF2-40B4-BE49-F238E27FC236}">
                    <a16:creationId xmlns:a16="http://schemas.microsoft.com/office/drawing/2014/main" id="{196F5813-0BA8-D40D-D8EF-312CD3AFF892}"/>
                  </a:ext>
                </a:extLst>
              </p:cNvPr>
              <p:cNvSpPr txBox="1"/>
              <p:nvPr/>
            </p:nvSpPr>
            <p:spPr>
              <a:xfrm>
                <a:off x="9226518" y="2664422"/>
                <a:ext cx="2367631" cy="544980"/>
              </a:xfrm>
              <a:prstGeom prst="rect">
                <a:avLst/>
              </a:prstGeom>
              <a:solidFill>
                <a:schemeClr val="bg1">
                  <a:lumMod val="95000"/>
                </a:schemeClr>
              </a:solidFill>
            </p:spPr>
            <p:txBody>
              <a:bodyPr wrap="none" rtlCol="0">
                <a:spAutoFit/>
              </a:bodyPr>
              <a:lstStyle/>
              <a:p>
                <a:pPr algn="l"/>
                <a:r>
                  <a:rPr lang="en-US" altLang="ja-JP" sz="2400" dirty="0">
                    <a:latin typeface="+mj-ea"/>
                    <a:ea typeface="+mj-ea"/>
                  </a:rPr>
                  <a:t>PDF</a:t>
                </a:r>
                <a:r>
                  <a:rPr lang="ja-JP" altLang="en-US" sz="2400" dirty="0">
                    <a:latin typeface="+mj-ea"/>
                    <a:ea typeface="+mj-ea"/>
                  </a:rPr>
                  <a:t>ファイル</a:t>
                </a:r>
                <a:endParaRPr kumimoji="1" lang="ja-JP" altLang="en-US" sz="2400" dirty="0">
                  <a:latin typeface="+mj-ea"/>
                  <a:ea typeface="+mj-ea"/>
                </a:endParaRPr>
              </a:p>
            </p:txBody>
          </p:sp>
        </p:grpSp>
      </p:grpSp>
    </p:spTree>
    <p:extLst>
      <p:ext uri="{BB962C8B-B14F-4D97-AF65-F5344CB8AC3E}">
        <p14:creationId xmlns:p14="http://schemas.microsoft.com/office/powerpoint/2010/main" val="102783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258693-3252-B85B-6266-D3A01F566DD3}"/>
              </a:ext>
            </a:extLst>
          </p:cNvPr>
          <p:cNvSpPr>
            <a:spLocks noGrp="1"/>
          </p:cNvSpPr>
          <p:nvPr>
            <p:ph type="title"/>
          </p:nvPr>
        </p:nvSpPr>
        <p:spPr/>
        <p:txBody>
          <a:bodyPr/>
          <a:lstStyle/>
          <a:p>
            <a:r>
              <a:rPr kumimoji="1" lang="en-US" altLang="ja-JP" dirty="0" err="1"/>
              <a:t>TeX</a:t>
            </a:r>
            <a:r>
              <a:rPr kumimoji="1" lang="en-US" altLang="ja-JP" dirty="0"/>
              <a:t> </a:t>
            </a:r>
            <a:r>
              <a:rPr kumimoji="1" lang="ja-JP" altLang="en-US" dirty="0"/>
              <a:t>動画作成方法</a:t>
            </a:r>
          </a:p>
        </p:txBody>
      </p:sp>
      <p:sp>
        <p:nvSpPr>
          <p:cNvPr id="3" name="テキスト ボックス 2">
            <a:extLst>
              <a:ext uri="{FF2B5EF4-FFF2-40B4-BE49-F238E27FC236}">
                <a16:creationId xmlns:a16="http://schemas.microsoft.com/office/drawing/2014/main" id="{3AB10CB2-8C9D-6322-3DF7-719DFFF7BB2D}"/>
              </a:ext>
            </a:extLst>
          </p:cNvPr>
          <p:cNvSpPr txBox="1"/>
          <p:nvPr/>
        </p:nvSpPr>
        <p:spPr>
          <a:xfrm>
            <a:off x="1108868" y="1038635"/>
            <a:ext cx="10089300" cy="461665"/>
          </a:xfrm>
          <a:prstGeom prst="rect">
            <a:avLst/>
          </a:prstGeom>
          <a:noFill/>
        </p:spPr>
        <p:txBody>
          <a:bodyPr wrap="none" rtlCol="0">
            <a:spAutoFit/>
          </a:bodyPr>
          <a:lstStyle/>
          <a:p>
            <a:pPr algn="l"/>
            <a:r>
              <a:rPr kumimoji="1" lang="ja-JP" altLang="en-US" sz="2400" dirty="0">
                <a:latin typeface="+mj-ea"/>
                <a:ea typeface="+mj-ea"/>
              </a:rPr>
              <a:t>目的</a:t>
            </a:r>
            <a:r>
              <a:rPr kumimoji="1" lang="en-US" altLang="ja-JP" sz="2400" dirty="0">
                <a:latin typeface="+mj-ea"/>
                <a:ea typeface="+mj-ea"/>
              </a:rPr>
              <a:t>: PowerPoint </a:t>
            </a:r>
            <a:r>
              <a:rPr kumimoji="1" lang="ja-JP" altLang="en-US" sz="2400" dirty="0">
                <a:latin typeface="+mj-ea"/>
                <a:ea typeface="+mj-ea"/>
              </a:rPr>
              <a:t>ファイル</a:t>
            </a:r>
            <a:r>
              <a:rPr kumimoji="1" lang="en-US" altLang="ja-JP" sz="2400" dirty="0">
                <a:latin typeface="+mj-ea"/>
                <a:ea typeface="+mj-ea"/>
              </a:rPr>
              <a:t>*.</a:t>
            </a:r>
            <a:r>
              <a:rPr lang="en-US" altLang="ja-JP" sz="2400" dirty="0" err="1">
                <a:latin typeface="+mj-ea"/>
                <a:ea typeface="+mj-ea"/>
              </a:rPr>
              <a:t>tex</a:t>
            </a:r>
            <a:r>
              <a:rPr kumimoji="1" lang="en-US" altLang="ja-JP" sz="2400" dirty="0">
                <a:latin typeface="+mj-ea"/>
                <a:ea typeface="+mj-ea"/>
              </a:rPr>
              <a:t> </a:t>
            </a:r>
            <a:r>
              <a:rPr kumimoji="1" lang="ja-JP" altLang="en-US" sz="2400" dirty="0">
                <a:latin typeface="+mj-ea"/>
                <a:ea typeface="+mj-ea"/>
              </a:rPr>
              <a:t>から</a:t>
            </a:r>
            <a:r>
              <a:rPr lang="ja-JP" altLang="en-US" sz="2400" dirty="0">
                <a:latin typeface="+mj-ea"/>
                <a:ea typeface="+mj-ea"/>
              </a:rPr>
              <a:t>動画ファイル</a:t>
            </a:r>
            <a:r>
              <a:rPr lang="en-US" altLang="ja-JP" sz="2400" dirty="0">
                <a:latin typeface="+mj-ea"/>
                <a:ea typeface="+mj-ea"/>
              </a:rPr>
              <a:t>*.mp4 </a:t>
            </a:r>
            <a:r>
              <a:rPr lang="ja-JP" altLang="en-US" sz="2400" dirty="0">
                <a:latin typeface="+mj-ea"/>
                <a:ea typeface="+mj-ea"/>
              </a:rPr>
              <a:t>を作成する</a:t>
            </a:r>
            <a:r>
              <a:rPr lang="en-US" altLang="ja-JP" sz="2400" dirty="0">
                <a:latin typeface="+mj-ea"/>
                <a:ea typeface="+mj-ea"/>
              </a:rPr>
              <a:t>.</a:t>
            </a:r>
            <a:endParaRPr kumimoji="1" lang="ja-JP" altLang="en-US" sz="2400" dirty="0">
              <a:latin typeface="+mj-ea"/>
              <a:ea typeface="+mj-ea"/>
            </a:endParaRPr>
          </a:p>
        </p:txBody>
      </p:sp>
      <p:sp>
        <p:nvSpPr>
          <p:cNvPr id="5" name="テキスト ボックス 4">
            <a:extLst>
              <a:ext uri="{FF2B5EF4-FFF2-40B4-BE49-F238E27FC236}">
                <a16:creationId xmlns:a16="http://schemas.microsoft.com/office/drawing/2014/main" id="{2BB95763-6B0C-AC5A-DB26-F49C7A348671}"/>
              </a:ext>
            </a:extLst>
          </p:cNvPr>
          <p:cNvSpPr txBox="1"/>
          <p:nvPr/>
        </p:nvSpPr>
        <p:spPr>
          <a:xfrm>
            <a:off x="354892" y="1839030"/>
            <a:ext cx="6749220" cy="461665"/>
          </a:xfrm>
          <a:prstGeom prst="rect">
            <a:avLst/>
          </a:prstGeom>
          <a:noFill/>
          <a:ln>
            <a:noFill/>
          </a:ln>
        </p:spPr>
        <p:txBody>
          <a:bodyPr wrap="square" rtlCol="0">
            <a:spAutoFit/>
          </a:bodyPr>
          <a:lstStyle/>
          <a:p>
            <a:pPr algn="l"/>
            <a:r>
              <a:rPr lang="en-US" altLang="ja-JP" sz="2400" b="1" dirty="0" err="1">
                <a:latin typeface="+mj-ea"/>
                <a:ea typeface="+mj-ea"/>
              </a:rPr>
              <a:t>TeX</a:t>
            </a:r>
            <a:r>
              <a:rPr lang="en-US" altLang="ja-JP" sz="2400" b="1" dirty="0">
                <a:latin typeface="+mj-ea"/>
                <a:ea typeface="+mj-ea"/>
              </a:rPr>
              <a:t> </a:t>
            </a:r>
            <a:r>
              <a:rPr lang="ja-JP" altLang="en-US" sz="2400" b="1" dirty="0">
                <a:latin typeface="+mj-ea"/>
                <a:ea typeface="+mj-ea"/>
              </a:rPr>
              <a:t>コンパイル済み </a:t>
            </a:r>
            <a:r>
              <a:rPr lang="en-US" altLang="ja-JP" sz="2400" b="1" dirty="0">
                <a:latin typeface="+mj-ea"/>
                <a:ea typeface="+mj-ea"/>
              </a:rPr>
              <a:t>PDF </a:t>
            </a:r>
            <a:r>
              <a:rPr lang="ja-JP" altLang="en-US" sz="2400" b="1" dirty="0">
                <a:latin typeface="+mj-ea"/>
                <a:ea typeface="+mj-ea"/>
              </a:rPr>
              <a:t>と </a:t>
            </a:r>
            <a:r>
              <a:rPr lang="en-US" altLang="ja-JP" sz="2400" b="1" dirty="0" err="1">
                <a:latin typeface="+mj-ea"/>
                <a:ea typeface="+mj-ea"/>
              </a:rPr>
              <a:t>TeX</a:t>
            </a:r>
            <a:r>
              <a:rPr lang="en-US" altLang="ja-JP" sz="2400" b="1" dirty="0">
                <a:latin typeface="+mj-ea"/>
                <a:ea typeface="+mj-ea"/>
              </a:rPr>
              <a:t> </a:t>
            </a:r>
            <a:r>
              <a:rPr lang="ja-JP" altLang="en-US" sz="2400" b="1" dirty="0">
                <a:latin typeface="+mj-ea"/>
                <a:ea typeface="+mj-ea"/>
              </a:rPr>
              <a:t>ファイル</a:t>
            </a:r>
            <a:endParaRPr kumimoji="1" lang="ja-JP" altLang="en-US" sz="2400" b="1" dirty="0">
              <a:latin typeface="+mj-ea"/>
              <a:ea typeface="+mj-ea"/>
            </a:endParaRPr>
          </a:p>
        </p:txBody>
      </p:sp>
      <p:cxnSp>
        <p:nvCxnSpPr>
          <p:cNvPr id="14" name="直線矢印コネクタ 13">
            <a:extLst>
              <a:ext uri="{FF2B5EF4-FFF2-40B4-BE49-F238E27FC236}">
                <a16:creationId xmlns:a16="http://schemas.microsoft.com/office/drawing/2014/main" id="{C22B6903-C749-CA3F-E45F-32BFDC579C79}"/>
              </a:ext>
            </a:extLst>
          </p:cNvPr>
          <p:cNvCxnSpPr>
            <a:cxnSpLocks/>
          </p:cNvCxnSpPr>
          <p:nvPr/>
        </p:nvCxnSpPr>
        <p:spPr>
          <a:xfrm flipV="1">
            <a:off x="4583832" y="6132357"/>
            <a:ext cx="216024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A5CC13E-EB76-2E07-6807-32DBB3A679E5}"/>
              </a:ext>
            </a:extLst>
          </p:cNvPr>
          <p:cNvSpPr txBox="1"/>
          <p:nvPr/>
        </p:nvSpPr>
        <p:spPr>
          <a:xfrm>
            <a:off x="6944573" y="4081844"/>
            <a:ext cx="2701381" cy="461665"/>
          </a:xfrm>
          <a:prstGeom prst="rect">
            <a:avLst/>
          </a:prstGeom>
          <a:noFill/>
        </p:spPr>
        <p:txBody>
          <a:bodyPr wrap="none" rtlCol="0">
            <a:spAutoFit/>
          </a:bodyPr>
          <a:lstStyle/>
          <a:p>
            <a:pPr algn="l"/>
            <a:r>
              <a:rPr kumimoji="1" lang="ja-JP" altLang="en-US" sz="2400" dirty="0">
                <a:latin typeface="+mj-ea"/>
                <a:ea typeface="+mj-ea"/>
              </a:rPr>
              <a:t>画像ファイル </a:t>
            </a:r>
            <a:r>
              <a:rPr kumimoji="1" lang="en-US" altLang="ja-JP" sz="2400" dirty="0" err="1">
                <a:latin typeface="+mj-ea"/>
                <a:ea typeface="+mj-ea"/>
              </a:rPr>
              <a:t>png</a:t>
            </a:r>
            <a:endParaRPr kumimoji="1" lang="ja-JP" altLang="en-US" sz="2400" dirty="0">
              <a:latin typeface="+mj-ea"/>
              <a:ea typeface="+mj-ea"/>
            </a:endParaRPr>
          </a:p>
        </p:txBody>
      </p:sp>
      <p:sp>
        <p:nvSpPr>
          <p:cNvPr id="19" name="テキスト ボックス 18">
            <a:extLst>
              <a:ext uri="{FF2B5EF4-FFF2-40B4-BE49-F238E27FC236}">
                <a16:creationId xmlns:a16="http://schemas.microsoft.com/office/drawing/2014/main" id="{79704816-34DC-E505-605C-29691ED8A99E}"/>
              </a:ext>
            </a:extLst>
          </p:cNvPr>
          <p:cNvSpPr txBox="1"/>
          <p:nvPr/>
        </p:nvSpPr>
        <p:spPr>
          <a:xfrm>
            <a:off x="6960096" y="5926361"/>
            <a:ext cx="2739853" cy="461665"/>
          </a:xfrm>
          <a:prstGeom prst="rect">
            <a:avLst/>
          </a:prstGeom>
          <a:noFill/>
        </p:spPr>
        <p:txBody>
          <a:bodyPr wrap="none" rtlCol="0">
            <a:spAutoFit/>
          </a:bodyPr>
          <a:lstStyle/>
          <a:p>
            <a:pPr algn="l"/>
            <a:r>
              <a:rPr lang="ja-JP" altLang="en-US" sz="2400" dirty="0">
                <a:latin typeface="+mj-ea"/>
                <a:ea typeface="+mj-ea"/>
              </a:rPr>
              <a:t>音声ファイル </a:t>
            </a:r>
            <a:r>
              <a:rPr lang="en-US" altLang="ja-JP" sz="2400" dirty="0">
                <a:latin typeface="+mj-ea"/>
                <a:ea typeface="+mj-ea"/>
              </a:rPr>
              <a:t>wav</a:t>
            </a:r>
            <a:endParaRPr kumimoji="1" lang="ja-JP" altLang="en-US" sz="2400" dirty="0">
              <a:latin typeface="+mj-ea"/>
              <a:ea typeface="+mj-ea"/>
            </a:endParaRPr>
          </a:p>
        </p:txBody>
      </p:sp>
      <p:sp>
        <p:nvSpPr>
          <p:cNvPr id="20" name="右中かっこ 19">
            <a:extLst>
              <a:ext uri="{FF2B5EF4-FFF2-40B4-BE49-F238E27FC236}">
                <a16:creationId xmlns:a16="http://schemas.microsoft.com/office/drawing/2014/main" id="{B6A713AC-0B5C-362A-D99F-89D0C470B7F8}"/>
              </a:ext>
            </a:extLst>
          </p:cNvPr>
          <p:cNvSpPr/>
          <p:nvPr/>
        </p:nvSpPr>
        <p:spPr>
          <a:xfrm>
            <a:off x="9474627" y="3861048"/>
            <a:ext cx="508496" cy="2612345"/>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076C3E8C-BD89-33FB-4289-53EEE2F4827F}"/>
              </a:ext>
            </a:extLst>
          </p:cNvPr>
          <p:cNvSpPr txBox="1"/>
          <p:nvPr/>
        </p:nvSpPr>
        <p:spPr>
          <a:xfrm>
            <a:off x="10072892" y="4941168"/>
            <a:ext cx="2031325" cy="830997"/>
          </a:xfrm>
          <a:prstGeom prst="rect">
            <a:avLst/>
          </a:prstGeom>
          <a:noFill/>
        </p:spPr>
        <p:txBody>
          <a:bodyPr wrap="none" rtlCol="0">
            <a:spAutoFit/>
          </a:bodyPr>
          <a:lstStyle/>
          <a:p>
            <a:pPr algn="l"/>
            <a:r>
              <a:rPr lang="ja-JP" altLang="en-US" sz="2400" dirty="0">
                <a:latin typeface="+mj-ea"/>
                <a:ea typeface="+mj-ea"/>
              </a:rPr>
              <a:t>動画ファイル</a:t>
            </a:r>
            <a:endParaRPr lang="en-US" altLang="ja-JP" sz="2400" dirty="0">
              <a:latin typeface="+mj-ea"/>
              <a:ea typeface="+mj-ea"/>
            </a:endParaRPr>
          </a:p>
          <a:p>
            <a:pPr algn="l"/>
            <a:r>
              <a:rPr lang="en-US" altLang="ja-JP" sz="2400" dirty="0">
                <a:latin typeface="+mj-ea"/>
                <a:ea typeface="+mj-ea"/>
              </a:rPr>
              <a:t>mp4</a:t>
            </a:r>
            <a:endParaRPr kumimoji="1" lang="ja-JP" altLang="en-US" sz="2400" dirty="0">
              <a:latin typeface="+mj-ea"/>
              <a:ea typeface="+mj-ea"/>
            </a:endParaRPr>
          </a:p>
        </p:txBody>
      </p:sp>
      <p:sp>
        <p:nvSpPr>
          <p:cNvPr id="15" name="テキスト ボックス 14">
            <a:extLst>
              <a:ext uri="{FF2B5EF4-FFF2-40B4-BE49-F238E27FC236}">
                <a16:creationId xmlns:a16="http://schemas.microsoft.com/office/drawing/2014/main" id="{C68BF282-210C-5D44-42D8-A7DCC69702EA}"/>
              </a:ext>
            </a:extLst>
          </p:cNvPr>
          <p:cNvSpPr txBox="1"/>
          <p:nvPr/>
        </p:nvSpPr>
        <p:spPr>
          <a:xfrm flipH="1">
            <a:off x="5025273" y="3820133"/>
            <a:ext cx="2141074" cy="461665"/>
          </a:xfrm>
          <a:prstGeom prst="rect">
            <a:avLst/>
          </a:prstGeom>
          <a:noFill/>
        </p:spPr>
        <p:txBody>
          <a:bodyPr wrap="square" rtlCol="0">
            <a:spAutoFit/>
          </a:bodyPr>
          <a:lstStyle/>
          <a:p>
            <a:pPr algn="l"/>
            <a:r>
              <a:rPr kumimoji="1" lang="ja-JP" altLang="en-US" sz="2400" dirty="0">
                <a:latin typeface="+mj-ea"/>
                <a:ea typeface="+mj-ea"/>
              </a:rPr>
              <a:t>プログラム </a:t>
            </a:r>
            <a:r>
              <a:rPr kumimoji="1" lang="en-US" altLang="ja-JP" sz="2400" dirty="0">
                <a:latin typeface="+mj-ea"/>
                <a:ea typeface="+mj-ea"/>
              </a:rPr>
              <a:t>1</a:t>
            </a:r>
            <a:endParaRPr kumimoji="1" lang="ja-JP" altLang="en-US" sz="2400" dirty="0">
              <a:latin typeface="+mj-ea"/>
              <a:ea typeface="+mj-ea"/>
            </a:endParaRPr>
          </a:p>
        </p:txBody>
      </p:sp>
      <p:sp>
        <p:nvSpPr>
          <p:cNvPr id="22" name="テキスト ボックス 21">
            <a:extLst>
              <a:ext uri="{FF2B5EF4-FFF2-40B4-BE49-F238E27FC236}">
                <a16:creationId xmlns:a16="http://schemas.microsoft.com/office/drawing/2014/main" id="{B2380427-D4E9-7B94-7B42-21494D81ED7E}"/>
              </a:ext>
            </a:extLst>
          </p:cNvPr>
          <p:cNvSpPr txBox="1"/>
          <p:nvPr/>
        </p:nvSpPr>
        <p:spPr>
          <a:xfrm flipH="1">
            <a:off x="5041722" y="5655977"/>
            <a:ext cx="2141074" cy="461665"/>
          </a:xfrm>
          <a:prstGeom prst="rect">
            <a:avLst/>
          </a:prstGeom>
          <a:noFill/>
        </p:spPr>
        <p:txBody>
          <a:bodyPr wrap="square" rtlCol="0">
            <a:spAutoFit/>
          </a:bodyPr>
          <a:lstStyle/>
          <a:p>
            <a:pPr algn="l"/>
            <a:r>
              <a:rPr kumimoji="1" lang="ja-JP" altLang="en-US" sz="2400" dirty="0">
                <a:latin typeface="+mj-ea"/>
                <a:ea typeface="+mj-ea"/>
              </a:rPr>
              <a:t>プログラム </a:t>
            </a:r>
            <a:r>
              <a:rPr lang="en-US" altLang="ja-JP" sz="2400" dirty="0">
                <a:latin typeface="+mj-ea"/>
                <a:ea typeface="+mj-ea"/>
              </a:rPr>
              <a:t>2</a:t>
            </a:r>
            <a:endParaRPr kumimoji="1" lang="ja-JP" altLang="en-US" sz="2400" dirty="0">
              <a:latin typeface="+mj-ea"/>
              <a:ea typeface="+mj-ea"/>
            </a:endParaRPr>
          </a:p>
        </p:txBody>
      </p:sp>
      <p:sp>
        <p:nvSpPr>
          <p:cNvPr id="23" name="テキスト ボックス 22">
            <a:extLst>
              <a:ext uri="{FF2B5EF4-FFF2-40B4-BE49-F238E27FC236}">
                <a16:creationId xmlns:a16="http://schemas.microsoft.com/office/drawing/2014/main" id="{01555045-9F1D-BB35-14CF-A12D9207E744}"/>
              </a:ext>
            </a:extLst>
          </p:cNvPr>
          <p:cNvSpPr txBox="1"/>
          <p:nvPr/>
        </p:nvSpPr>
        <p:spPr>
          <a:xfrm flipH="1">
            <a:off x="8912586" y="3393493"/>
            <a:ext cx="2141074" cy="461665"/>
          </a:xfrm>
          <a:prstGeom prst="rect">
            <a:avLst/>
          </a:prstGeom>
          <a:noFill/>
        </p:spPr>
        <p:txBody>
          <a:bodyPr wrap="square" rtlCol="0">
            <a:spAutoFit/>
          </a:bodyPr>
          <a:lstStyle/>
          <a:p>
            <a:pPr algn="l"/>
            <a:r>
              <a:rPr kumimoji="1" lang="ja-JP" altLang="en-US" sz="2400" dirty="0">
                <a:latin typeface="+mj-ea"/>
                <a:ea typeface="+mj-ea"/>
              </a:rPr>
              <a:t>プログラム </a:t>
            </a:r>
            <a:r>
              <a:rPr lang="en-US" altLang="ja-JP" sz="2400" dirty="0">
                <a:latin typeface="+mj-ea"/>
                <a:ea typeface="+mj-ea"/>
              </a:rPr>
              <a:t>3</a:t>
            </a:r>
            <a:endParaRPr kumimoji="1" lang="ja-JP" altLang="en-US" sz="2400" dirty="0">
              <a:latin typeface="+mj-ea"/>
              <a:ea typeface="+mj-ea"/>
            </a:endParaRPr>
          </a:p>
        </p:txBody>
      </p:sp>
      <p:cxnSp>
        <p:nvCxnSpPr>
          <p:cNvPr id="7" name="直線矢印コネクタ 6">
            <a:extLst>
              <a:ext uri="{FF2B5EF4-FFF2-40B4-BE49-F238E27FC236}">
                <a16:creationId xmlns:a16="http://schemas.microsoft.com/office/drawing/2014/main" id="{A3CF8298-B9DA-F5B7-1855-59431492626C}"/>
              </a:ext>
            </a:extLst>
          </p:cNvPr>
          <p:cNvCxnSpPr>
            <a:cxnSpLocks/>
          </p:cNvCxnSpPr>
          <p:nvPr/>
        </p:nvCxnSpPr>
        <p:spPr>
          <a:xfrm flipV="1">
            <a:off x="4583832" y="4365104"/>
            <a:ext cx="216024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グループ化 9">
            <a:extLst>
              <a:ext uri="{FF2B5EF4-FFF2-40B4-BE49-F238E27FC236}">
                <a16:creationId xmlns:a16="http://schemas.microsoft.com/office/drawing/2014/main" id="{12BE43CF-A8B6-55F0-A190-1AEABC57C4D6}"/>
              </a:ext>
            </a:extLst>
          </p:cNvPr>
          <p:cNvGrpSpPr/>
          <p:nvPr/>
        </p:nvGrpSpPr>
        <p:grpSpPr>
          <a:xfrm>
            <a:off x="1269170" y="2989765"/>
            <a:ext cx="3334251" cy="3506859"/>
            <a:chOff x="7070708" y="2045283"/>
            <a:chExt cx="3334251" cy="3506859"/>
          </a:xfrm>
        </p:grpSpPr>
        <p:pic>
          <p:nvPicPr>
            <p:cNvPr id="11" name="図 10">
              <a:extLst>
                <a:ext uri="{FF2B5EF4-FFF2-40B4-BE49-F238E27FC236}">
                  <a16:creationId xmlns:a16="http://schemas.microsoft.com/office/drawing/2014/main" id="{8A28817B-92FB-3417-22A2-E1D8F7E84000}"/>
                </a:ext>
              </a:extLst>
            </p:cNvPr>
            <p:cNvPicPr>
              <a:picLocks noChangeAspect="1"/>
            </p:cNvPicPr>
            <p:nvPr/>
          </p:nvPicPr>
          <p:blipFill rotWithShape="1">
            <a:blip r:embed="rId3"/>
            <a:srcRect r="-3406" b="48155"/>
            <a:stretch/>
          </p:blipFill>
          <p:spPr>
            <a:xfrm>
              <a:off x="7070708" y="2045283"/>
              <a:ext cx="3334251" cy="1916250"/>
            </a:xfrm>
            <a:prstGeom prst="rect">
              <a:avLst/>
            </a:prstGeom>
          </p:spPr>
        </p:pic>
        <p:grpSp>
          <p:nvGrpSpPr>
            <p:cNvPr id="12" name="グループ化 11">
              <a:extLst>
                <a:ext uri="{FF2B5EF4-FFF2-40B4-BE49-F238E27FC236}">
                  <a16:creationId xmlns:a16="http://schemas.microsoft.com/office/drawing/2014/main" id="{BF2750BF-41EB-67B6-947D-2D45874631CE}"/>
                </a:ext>
              </a:extLst>
            </p:cNvPr>
            <p:cNvGrpSpPr/>
            <p:nvPr/>
          </p:nvGrpSpPr>
          <p:grpSpPr>
            <a:xfrm>
              <a:off x="7079004" y="3148949"/>
              <a:ext cx="3197785" cy="2403193"/>
              <a:chOff x="7889547" y="2664422"/>
              <a:chExt cx="3774873" cy="2836887"/>
            </a:xfrm>
          </p:grpSpPr>
          <p:pic>
            <p:nvPicPr>
              <p:cNvPr id="13" name="図 12">
                <a:extLst>
                  <a:ext uri="{FF2B5EF4-FFF2-40B4-BE49-F238E27FC236}">
                    <a16:creationId xmlns:a16="http://schemas.microsoft.com/office/drawing/2014/main" id="{F8BCB73A-06FB-E208-3ADF-4053CE21EA4F}"/>
                  </a:ext>
                </a:extLst>
              </p:cNvPr>
              <p:cNvPicPr>
                <a:picLocks noChangeAspect="1"/>
              </p:cNvPicPr>
              <p:nvPr/>
            </p:nvPicPr>
            <p:blipFill>
              <a:blip r:embed="rId4"/>
              <a:srcRect/>
              <a:stretch/>
            </p:blipFill>
            <p:spPr>
              <a:xfrm>
                <a:off x="7889547" y="3554786"/>
                <a:ext cx="3774873" cy="1939265"/>
              </a:xfrm>
              <a:prstGeom prst="rect">
                <a:avLst/>
              </a:prstGeom>
            </p:spPr>
          </p:pic>
          <p:sp>
            <p:nvSpPr>
              <p:cNvPr id="16" name="テキスト ボックス 15">
                <a:extLst>
                  <a:ext uri="{FF2B5EF4-FFF2-40B4-BE49-F238E27FC236}">
                    <a16:creationId xmlns:a16="http://schemas.microsoft.com/office/drawing/2014/main" id="{4FA07F9F-30DA-0DE1-9B5F-184C6F974293}"/>
                  </a:ext>
                </a:extLst>
              </p:cNvPr>
              <p:cNvSpPr txBox="1"/>
              <p:nvPr/>
            </p:nvSpPr>
            <p:spPr>
              <a:xfrm>
                <a:off x="8599209" y="4956329"/>
                <a:ext cx="2917900" cy="544980"/>
              </a:xfrm>
              <a:prstGeom prst="rect">
                <a:avLst/>
              </a:prstGeom>
              <a:solidFill>
                <a:schemeClr val="bg1">
                  <a:lumMod val="95000"/>
                </a:schemeClr>
              </a:solidFill>
            </p:spPr>
            <p:txBody>
              <a:bodyPr wrap="square" rtlCol="0">
                <a:spAutoFit/>
              </a:bodyPr>
              <a:lstStyle/>
              <a:p>
                <a:pPr algn="ctr"/>
                <a:r>
                  <a:rPr kumimoji="1" lang="en-US" altLang="ja-JP" sz="2400" dirty="0" err="1">
                    <a:latin typeface="+mj-ea"/>
                    <a:ea typeface="+mj-ea"/>
                  </a:rPr>
                  <a:t>TeX</a:t>
                </a:r>
                <a:r>
                  <a:rPr kumimoji="1" lang="en-US" altLang="ja-JP" sz="2400" dirty="0">
                    <a:latin typeface="+mj-ea"/>
                    <a:ea typeface="+mj-ea"/>
                  </a:rPr>
                  <a:t> </a:t>
                </a:r>
                <a:r>
                  <a:rPr kumimoji="1" lang="ja-JP" altLang="en-US" sz="2400" dirty="0">
                    <a:latin typeface="+mj-ea"/>
                    <a:ea typeface="+mj-ea"/>
                  </a:rPr>
                  <a:t>ファイル</a:t>
                </a:r>
              </a:p>
            </p:txBody>
          </p:sp>
          <p:sp>
            <p:nvSpPr>
              <p:cNvPr id="17" name="テキスト ボックス 16">
                <a:extLst>
                  <a:ext uri="{FF2B5EF4-FFF2-40B4-BE49-F238E27FC236}">
                    <a16:creationId xmlns:a16="http://schemas.microsoft.com/office/drawing/2014/main" id="{A594CFF0-534D-F301-1477-0F2CE3FA6FD9}"/>
                  </a:ext>
                </a:extLst>
              </p:cNvPr>
              <p:cNvSpPr txBox="1"/>
              <p:nvPr/>
            </p:nvSpPr>
            <p:spPr>
              <a:xfrm>
                <a:off x="9226518" y="2664422"/>
                <a:ext cx="2367631" cy="544980"/>
              </a:xfrm>
              <a:prstGeom prst="rect">
                <a:avLst/>
              </a:prstGeom>
              <a:solidFill>
                <a:schemeClr val="bg1">
                  <a:lumMod val="95000"/>
                </a:schemeClr>
              </a:solidFill>
            </p:spPr>
            <p:txBody>
              <a:bodyPr wrap="none" rtlCol="0">
                <a:spAutoFit/>
              </a:bodyPr>
              <a:lstStyle/>
              <a:p>
                <a:pPr algn="l"/>
                <a:r>
                  <a:rPr lang="en-US" altLang="ja-JP" sz="2400" dirty="0">
                    <a:latin typeface="+mj-ea"/>
                    <a:ea typeface="+mj-ea"/>
                  </a:rPr>
                  <a:t>PDF</a:t>
                </a:r>
                <a:r>
                  <a:rPr lang="ja-JP" altLang="en-US" sz="2400" dirty="0">
                    <a:latin typeface="+mj-ea"/>
                    <a:ea typeface="+mj-ea"/>
                  </a:rPr>
                  <a:t>ファイル</a:t>
                </a:r>
                <a:endParaRPr kumimoji="1" lang="ja-JP" altLang="en-US" sz="2400" dirty="0">
                  <a:latin typeface="+mj-ea"/>
                  <a:ea typeface="+mj-ea"/>
                </a:endParaRPr>
              </a:p>
            </p:txBody>
          </p:sp>
        </p:grpSp>
      </p:grpSp>
    </p:spTree>
    <p:extLst>
      <p:ext uri="{BB962C8B-B14F-4D97-AF65-F5344CB8AC3E}">
        <p14:creationId xmlns:p14="http://schemas.microsoft.com/office/powerpoint/2010/main" val="312583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9FB274-8D58-1753-FC88-986A80FBC4B6}"/>
              </a:ext>
            </a:extLst>
          </p:cNvPr>
          <p:cNvSpPr>
            <a:spLocks noGrp="1"/>
          </p:cNvSpPr>
          <p:nvPr>
            <p:ph type="title"/>
          </p:nvPr>
        </p:nvSpPr>
        <p:spPr/>
        <p:txBody>
          <a:bodyPr/>
          <a:lstStyle/>
          <a:p>
            <a:r>
              <a:rPr kumimoji="1" lang="ja-JP" altLang="en-US" dirty="0"/>
              <a:t>実行例</a:t>
            </a:r>
          </a:p>
        </p:txBody>
      </p:sp>
      <p:sp>
        <p:nvSpPr>
          <p:cNvPr id="3" name="テキスト ボックス 2">
            <a:extLst>
              <a:ext uri="{FF2B5EF4-FFF2-40B4-BE49-F238E27FC236}">
                <a16:creationId xmlns:a16="http://schemas.microsoft.com/office/drawing/2014/main" id="{A3B00768-AF75-A82F-01A6-025CF8449748}"/>
              </a:ext>
            </a:extLst>
          </p:cNvPr>
          <p:cNvSpPr txBox="1"/>
          <p:nvPr/>
        </p:nvSpPr>
        <p:spPr>
          <a:xfrm>
            <a:off x="839416" y="1196752"/>
            <a:ext cx="7195368" cy="830997"/>
          </a:xfrm>
          <a:prstGeom prst="rect">
            <a:avLst/>
          </a:prstGeom>
          <a:noFill/>
        </p:spPr>
        <p:txBody>
          <a:bodyPr wrap="none" rtlCol="0">
            <a:spAutoFit/>
          </a:bodyPr>
          <a:lstStyle/>
          <a:p>
            <a:pPr algn="l"/>
            <a:r>
              <a:rPr kumimoji="1" lang="ja-JP" altLang="en-US" sz="2400" dirty="0">
                <a:latin typeface="+mj-ea"/>
                <a:ea typeface="+mj-ea"/>
              </a:rPr>
              <a:t>インストール方法や</a:t>
            </a:r>
            <a:r>
              <a:rPr kumimoji="1" lang="en-US" altLang="ja-JP" sz="2400" dirty="0" err="1">
                <a:latin typeface="+mj-ea"/>
                <a:ea typeface="+mj-ea"/>
              </a:rPr>
              <a:t>TeX</a:t>
            </a:r>
            <a:r>
              <a:rPr kumimoji="1" lang="ja-JP" altLang="en-US" sz="2400" dirty="0">
                <a:latin typeface="+mj-ea"/>
                <a:ea typeface="+mj-ea"/>
              </a:rPr>
              <a:t>ファイルの作成方法の前に</a:t>
            </a:r>
            <a:endParaRPr kumimoji="1" lang="en-US" altLang="ja-JP" sz="2400" dirty="0">
              <a:latin typeface="+mj-ea"/>
              <a:ea typeface="+mj-ea"/>
            </a:endParaRPr>
          </a:p>
          <a:p>
            <a:pPr algn="l"/>
            <a:r>
              <a:rPr lang="ja-JP" altLang="en-US" sz="2400" dirty="0">
                <a:latin typeface="+mj-ea"/>
                <a:ea typeface="+mj-ea"/>
              </a:rPr>
              <a:t>まずは実演してみます</a:t>
            </a:r>
            <a:r>
              <a:rPr lang="en-US" altLang="ja-JP" sz="2400" dirty="0">
                <a:latin typeface="+mj-ea"/>
                <a:ea typeface="+mj-ea"/>
              </a:rPr>
              <a:t>.</a:t>
            </a:r>
            <a:endParaRPr kumimoji="1" lang="ja-JP" altLang="en-US" sz="2400" dirty="0">
              <a:latin typeface="+mj-ea"/>
              <a:ea typeface="+mj-ea"/>
            </a:endParaRPr>
          </a:p>
        </p:txBody>
      </p:sp>
    </p:spTree>
    <p:extLst>
      <p:ext uri="{BB962C8B-B14F-4D97-AF65-F5344CB8AC3E}">
        <p14:creationId xmlns:p14="http://schemas.microsoft.com/office/powerpoint/2010/main" val="2029473816"/>
      </p:ext>
    </p:extLst>
  </p:cSld>
  <p:clrMapOvr>
    <a:masterClrMapping/>
  </p:clrMapOvr>
</p:sld>
</file>

<file path=ppt/theme/theme1.xml><?xml version="1.0" encoding="utf-8"?>
<a:theme xmlns:a="http://schemas.openxmlformats.org/drawingml/2006/main" name="Office テーマ">
  <a:themeElements>
    <a:clrScheme name="ユーザー定義 1">
      <a:dk1>
        <a:sysClr val="windowText" lastClr="000000"/>
      </a:dk1>
      <a:lt1>
        <a:sysClr val="window" lastClr="FFFFFF"/>
      </a:lt1>
      <a:dk2>
        <a:srgbClr val="44546A"/>
      </a:dk2>
      <a:lt2>
        <a:srgbClr val="E7E6E6"/>
      </a:lt2>
      <a:accent1>
        <a:srgbClr val="FF0000"/>
      </a:accent1>
      <a:accent2>
        <a:srgbClr val="0000FF"/>
      </a:accent2>
      <a:accent3>
        <a:srgbClr val="008000"/>
      </a:accent3>
      <a:accent4>
        <a:srgbClr val="808000"/>
      </a:accent4>
      <a:accent5>
        <a:srgbClr val="008080"/>
      </a:accent5>
      <a:accent6>
        <a:srgbClr val="800080"/>
      </a:accent6>
      <a:hlink>
        <a:srgbClr val="0563C1"/>
      </a:hlink>
      <a:folHlink>
        <a:srgbClr val="0563C1"/>
      </a:folHlink>
    </a:clrScheme>
    <a:fontScheme name="ユーザー定義 1">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chemeClr val="accent1"/>
          </a:solidFill>
        </a:ln>
      </a:spPr>
      <a:bodyPr rtlCol="0" anchor="ctr"/>
      <a:lstStyle>
        <a:defPPr algn="ctr">
          <a:defRPr kumimoji="1" sz="2400" dirty="0" smtClean="0">
            <a:solidFill>
              <a:schemeClr val="tx1"/>
            </a:solidFill>
            <a:latin typeface="+mn-ea"/>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latin typeface="+mj-ea"/>
            <a:ea typeface="+mj-ea"/>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19758</TotalTime>
  <Words>905</Words>
  <Application>Microsoft Office PowerPoint</Application>
  <PresentationFormat>ワイド画面</PresentationFormat>
  <Paragraphs>87</Paragraphs>
  <Slides>7</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vt:i4>
      </vt:variant>
    </vt:vector>
  </HeadingPairs>
  <TitlesOfParts>
    <vt:vector size="15" baseType="lpstr">
      <vt:lpstr>ＭＳ Ｐゴシック</vt:lpstr>
      <vt:lpstr>游ゴシック</vt:lpstr>
      <vt:lpstr>Arial</vt:lpstr>
      <vt:lpstr>Calibri</vt:lpstr>
      <vt:lpstr>Consolas</vt:lpstr>
      <vt:lpstr>Verdana</vt:lpstr>
      <vt:lpstr>Wingdings</vt:lpstr>
      <vt:lpstr>Office テーマ</vt:lpstr>
      <vt:lpstr>Python で開発した拙作ソフトによる PowerPoint 動画作成手順</vt:lpstr>
      <vt:lpstr>TeX (LaTeX) でスライド作成 ?</vt:lpstr>
      <vt:lpstr>Beamer の例</vt:lpstr>
      <vt:lpstr>概要</vt:lpstr>
      <vt:lpstr>序論</vt:lpstr>
      <vt:lpstr>TeX 動画作成方法</vt:lpstr>
      <vt:lpstr>実行例</vt:lpstr>
    </vt:vector>
  </TitlesOfParts>
  <Company>東京工業大学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Naoto Ohtake</dc:creator>
  <cp:lastModifiedBy>物理の 計算屋</cp:lastModifiedBy>
  <cp:revision>1139</cp:revision>
  <cp:lastPrinted>2019-11-28T02:53:07Z</cp:lastPrinted>
  <dcterms:created xsi:type="dcterms:W3CDTF">2017-12-10T06:56:12Z</dcterms:created>
  <dcterms:modified xsi:type="dcterms:W3CDTF">2024-08-06T03:52:16Z</dcterms:modified>
</cp:coreProperties>
</file>