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2.xml" ContentType="application/vnd.ms-office.webextension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60"/>
  </p:notesMasterIdLst>
  <p:sldIdLst>
    <p:sldId id="256" r:id="rId2"/>
    <p:sldId id="360" r:id="rId3"/>
    <p:sldId id="591" r:id="rId4"/>
    <p:sldId id="569" r:id="rId5"/>
    <p:sldId id="257" r:id="rId6"/>
    <p:sldId id="592" r:id="rId7"/>
    <p:sldId id="651" r:id="rId8"/>
    <p:sldId id="593" r:id="rId9"/>
    <p:sldId id="594" r:id="rId10"/>
    <p:sldId id="595" r:id="rId11"/>
    <p:sldId id="596" r:id="rId12"/>
    <p:sldId id="597" r:id="rId13"/>
    <p:sldId id="635" r:id="rId14"/>
    <p:sldId id="599" r:id="rId15"/>
    <p:sldId id="600" r:id="rId16"/>
    <p:sldId id="598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25" r:id="rId28"/>
    <p:sldId id="611" r:id="rId29"/>
    <p:sldId id="612" r:id="rId30"/>
    <p:sldId id="614" r:id="rId31"/>
    <p:sldId id="613" r:id="rId32"/>
    <p:sldId id="615" r:id="rId33"/>
    <p:sldId id="636" r:id="rId34"/>
    <p:sldId id="638" r:id="rId35"/>
    <p:sldId id="639" r:id="rId36"/>
    <p:sldId id="640" r:id="rId37"/>
    <p:sldId id="621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23" r:id="rId49"/>
    <p:sldId id="626" r:id="rId50"/>
    <p:sldId id="624" r:id="rId51"/>
    <p:sldId id="627" r:id="rId52"/>
    <p:sldId id="628" r:id="rId53"/>
    <p:sldId id="629" r:id="rId54"/>
    <p:sldId id="630" r:id="rId55"/>
    <p:sldId id="631" r:id="rId56"/>
    <p:sldId id="632" r:id="rId57"/>
    <p:sldId id="633" r:id="rId58"/>
    <p:sldId id="634" r:id="rId59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mbria Math" panose="02040503050406030204" pitchFamily="18" charset="0"/>
      <p:regular r:id="rId66"/>
    </p:embeddedFont>
    <p:embeddedFont>
      <p:font typeface="Lucida Sans Unicode" panose="020B0602030504020204" pitchFamily="34" charset="0"/>
      <p:regular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  <p:embeddedFont>
      <p:font typeface="Segoe UI" panose="020B0502040204020203" pitchFamily="34" charset="0"/>
      <p:regular r:id="rId72"/>
      <p:bold r:id="rId73"/>
      <p:italic r:id="rId74"/>
      <p:boldItalic r:id="rId75"/>
    </p:embeddedFont>
    <p:embeddedFont>
      <p:font typeface="SimSun-ExtB" panose="02010609060101010101" pitchFamily="49" charset="-122"/>
      <p:regular r:id="rId76"/>
    </p:embeddedFont>
    <p:embeddedFont>
      <p:font typeface="Tahoma" panose="020B0604030504040204" pitchFamily="34" charset="0"/>
      <p:regular r:id="rId77"/>
      <p:bold r:id="rId78"/>
    </p:embeddedFont>
    <p:embeddedFont>
      <p:font typeface="Trebuchet MS" panose="020B0603020202020204" pitchFamily="34" charset="0"/>
      <p:regular r:id="rId79"/>
      <p:bold r:id="rId80"/>
      <p:italic r:id="rId81"/>
      <p:boldItalic r:id="rId8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6A0B11-58ED-41CD-900F-ABCC5BD48B6E}">
  <a:tblStyle styleId="{A76A0B11-58ED-41CD-900F-ABCC5BD48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0523" autoAdjust="0"/>
  </p:normalViewPr>
  <p:slideViewPr>
    <p:cSldViewPr snapToGrid="0">
      <p:cViewPr varScale="1">
        <p:scale>
          <a:sx n="70" d="100"/>
          <a:sy n="70" d="100"/>
        </p:scale>
        <p:origin x="11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font" Target="fonts/font16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82" Type="http://schemas.openxmlformats.org/officeDocument/2006/relationships/font" Target="fonts/font22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font" Target="fonts/font20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font" Target="fonts/font18.fntdata"/><Relationship Id="rId81" Type="http://schemas.openxmlformats.org/officeDocument/2006/relationships/font" Target="fonts/font21.fntdata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Rewards(Utility)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0.35</c:v>
                </c:pt>
                <c:pt idx="1">
                  <c:v>0.23</c:v>
                </c:pt>
                <c:pt idx="2">
                  <c:v>0.17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9-4402-A3CD-F3BC5C73A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87030527"/>
        <c:axId val="505820591"/>
      </c:barChart>
      <c:catAx>
        <c:axId val="98703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05820591"/>
        <c:crosses val="autoZero"/>
        <c:auto val="1"/>
        <c:lblAlgn val="ctr"/>
        <c:lblOffset val="100"/>
        <c:noMultiLvlLbl val="0"/>
      </c:catAx>
      <c:valAx>
        <c:axId val="505820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badi Extra Light" panose="020F0502020204030204" pitchFamily="34" charset="0"/>
                  </a:rPr>
                  <a:t>Probability</a:t>
                </a:r>
              </a:p>
            </c:rich>
          </c:tx>
          <c:layout>
            <c:manualLayout>
              <c:xMode val="edge"/>
              <c:yMode val="edge"/>
              <c:x val="1.7240021828311101E-2"/>
              <c:y val="0.2505575288636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987030527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Rewards(Utility)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9-4402-A3CD-F3BC5C73A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87030527"/>
        <c:axId val="505820591"/>
      </c:barChart>
      <c:catAx>
        <c:axId val="98703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05820591"/>
        <c:crosses val="autoZero"/>
        <c:auto val="1"/>
        <c:lblAlgn val="ctr"/>
        <c:lblOffset val="100"/>
        <c:noMultiLvlLbl val="0"/>
      </c:catAx>
      <c:valAx>
        <c:axId val="505820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badi Extra Light" panose="020F0502020204030204" pitchFamily="34" charset="0"/>
                  </a:rPr>
                  <a:t>Probability</a:t>
                </a:r>
              </a:p>
            </c:rich>
          </c:tx>
          <c:layout>
            <c:manualLayout>
              <c:xMode val="edge"/>
              <c:yMode val="edge"/>
              <c:x val="1.7240021828311101E-2"/>
              <c:y val="0.2505575288636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987030527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351A7-D267-45FE-AC29-38232F5494B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8147CE9-81C0-400A-B298-B8C9CE218C16}">
      <dgm:prSet phldrT="[Text]"/>
      <dgm:spPr/>
      <dgm:t>
        <a:bodyPr/>
        <a:lstStyle/>
        <a:p>
          <a:r>
            <a:rPr lang="en-US" dirty="0"/>
            <a:t>Drive Yourself </a:t>
          </a:r>
        </a:p>
      </dgm:t>
    </dgm:pt>
    <dgm:pt modelId="{4C93BCD5-4978-4D10-9865-A98BCABA9F73}" type="parTrans" cxnId="{2CA69D7E-1EB3-492C-AC16-83A55EA1990C}">
      <dgm:prSet/>
      <dgm:spPr/>
      <dgm:t>
        <a:bodyPr/>
        <a:lstStyle/>
        <a:p>
          <a:endParaRPr lang="en-US"/>
        </a:p>
      </dgm:t>
    </dgm:pt>
    <dgm:pt modelId="{69FC82F9-28DE-49DF-B39B-821DE3A4CEAA}" type="sibTrans" cxnId="{2CA69D7E-1EB3-492C-AC16-83A55EA1990C}">
      <dgm:prSet/>
      <dgm:spPr/>
      <dgm:t>
        <a:bodyPr/>
        <a:lstStyle/>
        <a:p>
          <a:endParaRPr lang="en-US"/>
        </a:p>
      </dgm:t>
    </dgm:pt>
    <dgm:pt modelId="{B1185E0F-C585-4A43-A8B5-6E7B70395A8F}">
      <dgm:prSet phldrT="[Text]"/>
      <dgm:spPr/>
      <dgm:t>
        <a:bodyPr/>
        <a:lstStyle/>
        <a:p>
          <a:r>
            <a:rPr lang="en-US" dirty="0"/>
            <a:t>Bus Transport</a:t>
          </a:r>
        </a:p>
      </dgm:t>
    </dgm:pt>
    <dgm:pt modelId="{30A39275-C94E-4A35-87E5-BE24749C52E6}" type="parTrans" cxnId="{8B7027D7-FF08-4FE1-8465-CF214C969FF5}">
      <dgm:prSet/>
      <dgm:spPr/>
      <dgm:t>
        <a:bodyPr/>
        <a:lstStyle/>
        <a:p>
          <a:endParaRPr lang="en-US"/>
        </a:p>
      </dgm:t>
    </dgm:pt>
    <dgm:pt modelId="{4CBB3E61-08AD-482D-8B12-E3A459562AEA}" type="sibTrans" cxnId="{8B7027D7-FF08-4FE1-8465-CF214C969FF5}">
      <dgm:prSet/>
      <dgm:spPr/>
      <dgm:t>
        <a:bodyPr/>
        <a:lstStyle/>
        <a:p>
          <a:endParaRPr lang="en-US"/>
        </a:p>
      </dgm:t>
    </dgm:pt>
    <dgm:pt modelId="{612F8E1D-C301-4224-8C59-2F52924A4B04}">
      <dgm:prSet phldrT="[Text]"/>
      <dgm:spPr/>
      <dgm:t>
        <a:bodyPr/>
        <a:lstStyle/>
        <a:p>
          <a:r>
            <a:rPr lang="en-US" dirty="0"/>
            <a:t>Railway</a:t>
          </a:r>
        </a:p>
      </dgm:t>
    </dgm:pt>
    <dgm:pt modelId="{291522D7-61BA-43B9-BE1F-45709F3E86DA}" type="parTrans" cxnId="{AEBFE445-FDB4-4B23-8917-9001C8340EEC}">
      <dgm:prSet/>
      <dgm:spPr/>
      <dgm:t>
        <a:bodyPr/>
        <a:lstStyle/>
        <a:p>
          <a:endParaRPr lang="en-US"/>
        </a:p>
      </dgm:t>
    </dgm:pt>
    <dgm:pt modelId="{52157B2D-BC84-491B-8FC7-490DF4440005}" type="sibTrans" cxnId="{AEBFE445-FDB4-4B23-8917-9001C8340EEC}">
      <dgm:prSet/>
      <dgm:spPr/>
      <dgm:t>
        <a:bodyPr/>
        <a:lstStyle/>
        <a:p>
          <a:endParaRPr lang="en-US"/>
        </a:p>
      </dgm:t>
    </dgm:pt>
    <dgm:pt modelId="{A32F7E45-3127-460F-B8C2-3036AFFB88B8}">
      <dgm:prSet phldrT="[Text]"/>
      <dgm:spPr/>
      <dgm:t>
        <a:bodyPr/>
        <a:lstStyle/>
        <a:p>
          <a:r>
            <a:rPr lang="en-US" dirty="0"/>
            <a:t>By Air</a:t>
          </a:r>
        </a:p>
      </dgm:t>
    </dgm:pt>
    <dgm:pt modelId="{E8DE5532-BB26-4477-905E-2E429425E849}" type="parTrans" cxnId="{FDF5E8B3-85BE-4E9A-8EA8-A86A472A4E03}">
      <dgm:prSet/>
      <dgm:spPr/>
      <dgm:t>
        <a:bodyPr/>
        <a:lstStyle/>
        <a:p>
          <a:endParaRPr lang="en-US"/>
        </a:p>
      </dgm:t>
    </dgm:pt>
    <dgm:pt modelId="{6E70FDE1-5803-4C6B-B238-F6338ADE5068}" type="sibTrans" cxnId="{FDF5E8B3-85BE-4E9A-8EA8-A86A472A4E03}">
      <dgm:prSet/>
      <dgm:spPr/>
      <dgm:t>
        <a:bodyPr/>
        <a:lstStyle/>
        <a:p>
          <a:endParaRPr lang="en-US"/>
        </a:p>
      </dgm:t>
    </dgm:pt>
    <dgm:pt modelId="{395DCF47-9FA6-408D-B60D-994FC846D211}" type="pres">
      <dgm:prSet presAssocID="{A03351A7-D267-45FE-AC29-38232F5494B5}" presName="linearFlow" presStyleCnt="0">
        <dgm:presLayoutVars>
          <dgm:dir/>
          <dgm:resizeHandles val="exact"/>
        </dgm:presLayoutVars>
      </dgm:prSet>
      <dgm:spPr/>
    </dgm:pt>
    <dgm:pt modelId="{4D59CE88-20D5-43B6-BB16-1AEA42A259F6}" type="pres">
      <dgm:prSet presAssocID="{08147CE9-81C0-400A-B298-B8C9CE218C16}" presName="composite" presStyleCnt="0"/>
      <dgm:spPr/>
    </dgm:pt>
    <dgm:pt modelId="{724487F7-C784-47E0-9492-D71734E64F4E}" type="pres">
      <dgm:prSet presAssocID="{08147CE9-81C0-400A-B298-B8C9CE218C1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883912A9-4888-4300-84B5-7E83CB3B3E54}" type="pres">
      <dgm:prSet presAssocID="{08147CE9-81C0-400A-B298-B8C9CE218C16}" presName="txShp" presStyleLbl="node1" presStyleIdx="0" presStyleCnt="4">
        <dgm:presLayoutVars>
          <dgm:bulletEnabled val="1"/>
        </dgm:presLayoutVars>
      </dgm:prSet>
      <dgm:spPr/>
    </dgm:pt>
    <dgm:pt modelId="{22EE4018-878A-4950-B03F-EA7367CFDD4F}" type="pres">
      <dgm:prSet presAssocID="{69FC82F9-28DE-49DF-B39B-821DE3A4CEAA}" presName="spacing" presStyleCnt="0"/>
      <dgm:spPr/>
    </dgm:pt>
    <dgm:pt modelId="{E67700FC-A4F7-4EA6-AA81-CE0806638725}" type="pres">
      <dgm:prSet presAssocID="{B1185E0F-C585-4A43-A8B5-6E7B70395A8F}" presName="composite" presStyleCnt="0"/>
      <dgm:spPr/>
    </dgm:pt>
    <dgm:pt modelId="{48D399A8-1AA6-4CB2-A505-9AA8534BB3E9}" type="pres">
      <dgm:prSet presAssocID="{B1185E0F-C585-4A43-A8B5-6E7B70395A8F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9D491E8-E259-4131-A3CD-0EFCEC3E4A7B}" type="pres">
      <dgm:prSet presAssocID="{B1185E0F-C585-4A43-A8B5-6E7B70395A8F}" presName="txShp" presStyleLbl="node1" presStyleIdx="1" presStyleCnt="4">
        <dgm:presLayoutVars>
          <dgm:bulletEnabled val="1"/>
        </dgm:presLayoutVars>
      </dgm:prSet>
      <dgm:spPr/>
    </dgm:pt>
    <dgm:pt modelId="{E8B2891F-1B24-4ABA-97AA-32BDF5CB2549}" type="pres">
      <dgm:prSet presAssocID="{4CBB3E61-08AD-482D-8B12-E3A459562AEA}" presName="spacing" presStyleCnt="0"/>
      <dgm:spPr/>
    </dgm:pt>
    <dgm:pt modelId="{DACC02DE-ADE5-4BB1-A673-C74E1A043C7A}" type="pres">
      <dgm:prSet presAssocID="{612F8E1D-C301-4224-8C59-2F52924A4B04}" presName="composite" presStyleCnt="0"/>
      <dgm:spPr/>
    </dgm:pt>
    <dgm:pt modelId="{D1527DF1-35D2-4701-B709-0A9F97FDC361}" type="pres">
      <dgm:prSet presAssocID="{612F8E1D-C301-4224-8C59-2F52924A4B04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3F9A7E2-ED37-48D9-AA86-225B700D1847}" type="pres">
      <dgm:prSet presAssocID="{612F8E1D-C301-4224-8C59-2F52924A4B04}" presName="txShp" presStyleLbl="node1" presStyleIdx="2" presStyleCnt="4">
        <dgm:presLayoutVars>
          <dgm:bulletEnabled val="1"/>
        </dgm:presLayoutVars>
      </dgm:prSet>
      <dgm:spPr/>
    </dgm:pt>
    <dgm:pt modelId="{C342B7CE-BFAB-408E-B845-1B9197372961}" type="pres">
      <dgm:prSet presAssocID="{52157B2D-BC84-491B-8FC7-490DF4440005}" presName="spacing" presStyleCnt="0"/>
      <dgm:spPr/>
    </dgm:pt>
    <dgm:pt modelId="{AC44A4D9-B1D4-4D29-B002-1FF4DFA74391}" type="pres">
      <dgm:prSet presAssocID="{A32F7E45-3127-460F-B8C2-3036AFFB88B8}" presName="composite" presStyleCnt="0"/>
      <dgm:spPr/>
    </dgm:pt>
    <dgm:pt modelId="{96D1D96D-BFEC-477E-8F34-2F67C439B502}" type="pres">
      <dgm:prSet presAssocID="{A32F7E45-3127-460F-B8C2-3036AFFB88B8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9A46F222-F992-4155-9DA6-25752719D5AB}" type="pres">
      <dgm:prSet presAssocID="{A32F7E45-3127-460F-B8C2-3036AFFB88B8}" presName="txShp" presStyleLbl="node1" presStyleIdx="3" presStyleCnt="4">
        <dgm:presLayoutVars>
          <dgm:bulletEnabled val="1"/>
        </dgm:presLayoutVars>
      </dgm:prSet>
      <dgm:spPr/>
    </dgm:pt>
  </dgm:ptLst>
  <dgm:cxnLst>
    <dgm:cxn modelId="{22ACA702-7659-4A14-828F-00CAB79E3936}" type="presOf" srcId="{08147CE9-81C0-400A-B298-B8C9CE218C16}" destId="{883912A9-4888-4300-84B5-7E83CB3B3E54}" srcOrd="0" destOrd="0" presId="urn:microsoft.com/office/officeart/2005/8/layout/vList3"/>
    <dgm:cxn modelId="{E049020B-E06C-48F3-9202-5080293B215F}" type="presOf" srcId="{612F8E1D-C301-4224-8C59-2F52924A4B04}" destId="{73F9A7E2-ED37-48D9-AA86-225B700D1847}" srcOrd="0" destOrd="0" presId="urn:microsoft.com/office/officeart/2005/8/layout/vList3"/>
    <dgm:cxn modelId="{112A415C-C71D-4402-9332-D5D40D39D4E2}" type="presOf" srcId="{A03351A7-D267-45FE-AC29-38232F5494B5}" destId="{395DCF47-9FA6-408D-B60D-994FC846D211}" srcOrd="0" destOrd="0" presId="urn:microsoft.com/office/officeart/2005/8/layout/vList3"/>
    <dgm:cxn modelId="{AEBFE445-FDB4-4B23-8917-9001C8340EEC}" srcId="{A03351A7-D267-45FE-AC29-38232F5494B5}" destId="{612F8E1D-C301-4224-8C59-2F52924A4B04}" srcOrd="2" destOrd="0" parTransId="{291522D7-61BA-43B9-BE1F-45709F3E86DA}" sibTransId="{52157B2D-BC84-491B-8FC7-490DF4440005}"/>
    <dgm:cxn modelId="{2CA69D7E-1EB3-492C-AC16-83A55EA1990C}" srcId="{A03351A7-D267-45FE-AC29-38232F5494B5}" destId="{08147CE9-81C0-400A-B298-B8C9CE218C16}" srcOrd="0" destOrd="0" parTransId="{4C93BCD5-4978-4D10-9865-A98BCABA9F73}" sibTransId="{69FC82F9-28DE-49DF-B39B-821DE3A4CEAA}"/>
    <dgm:cxn modelId="{FDF5E8B3-85BE-4E9A-8EA8-A86A472A4E03}" srcId="{A03351A7-D267-45FE-AC29-38232F5494B5}" destId="{A32F7E45-3127-460F-B8C2-3036AFFB88B8}" srcOrd="3" destOrd="0" parTransId="{E8DE5532-BB26-4477-905E-2E429425E849}" sibTransId="{6E70FDE1-5803-4C6B-B238-F6338ADE5068}"/>
    <dgm:cxn modelId="{F72232D6-189C-4EDF-AD89-A19C8F60C1BA}" type="presOf" srcId="{B1185E0F-C585-4A43-A8B5-6E7B70395A8F}" destId="{19D491E8-E259-4131-A3CD-0EFCEC3E4A7B}" srcOrd="0" destOrd="0" presId="urn:microsoft.com/office/officeart/2005/8/layout/vList3"/>
    <dgm:cxn modelId="{0E93F6D6-A343-4EB6-97CC-499AD29F15C9}" type="presOf" srcId="{A32F7E45-3127-460F-B8C2-3036AFFB88B8}" destId="{9A46F222-F992-4155-9DA6-25752719D5AB}" srcOrd="0" destOrd="0" presId="urn:microsoft.com/office/officeart/2005/8/layout/vList3"/>
    <dgm:cxn modelId="{8B7027D7-FF08-4FE1-8465-CF214C969FF5}" srcId="{A03351A7-D267-45FE-AC29-38232F5494B5}" destId="{B1185E0F-C585-4A43-A8B5-6E7B70395A8F}" srcOrd="1" destOrd="0" parTransId="{30A39275-C94E-4A35-87E5-BE24749C52E6}" sibTransId="{4CBB3E61-08AD-482D-8B12-E3A459562AEA}"/>
    <dgm:cxn modelId="{1B879ED2-A3EA-42E3-9851-8DE3675F53F9}" type="presParOf" srcId="{395DCF47-9FA6-408D-B60D-994FC846D211}" destId="{4D59CE88-20D5-43B6-BB16-1AEA42A259F6}" srcOrd="0" destOrd="0" presId="urn:microsoft.com/office/officeart/2005/8/layout/vList3"/>
    <dgm:cxn modelId="{9296886A-E0E3-4E1C-BC2F-A8F2B85A3C40}" type="presParOf" srcId="{4D59CE88-20D5-43B6-BB16-1AEA42A259F6}" destId="{724487F7-C784-47E0-9492-D71734E64F4E}" srcOrd="0" destOrd="0" presId="urn:microsoft.com/office/officeart/2005/8/layout/vList3"/>
    <dgm:cxn modelId="{DB5FD416-9E85-4304-ADA0-BE33216BD124}" type="presParOf" srcId="{4D59CE88-20D5-43B6-BB16-1AEA42A259F6}" destId="{883912A9-4888-4300-84B5-7E83CB3B3E54}" srcOrd="1" destOrd="0" presId="urn:microsoft.com/office/officeart/2005/8/layout/vList3"/>
    <dgm:cxn modelId="{BD8B68BE-83B2-4129-B9A4-0A16CEBAB013}" type="presParOf" srcId="{395DCF47-9FA6-408D-B60D-994FC846D211}" destId="{22EE4018-878A-4950-B03F-EA7367CFDD4F}" srcOrd="1" destOrd="0" presId="urn:microsoft.com/office/officeart/2005/8/layout/vList3"/>
    <dgm:cxn modelId="{9A533495-497E-477A-9883-B7A8576C6304}" type="presParOf" srcId="{395DCF47-9FA6-408D-B60D-994FC846D211}" destId="{E67700FC-A4F7-4EA6-AA81-CE0806638725}" srcOrd="2" destOrd="0" presId="urn:microsoft.com/office/officeart/2005/8/layout/vList3"/>
    <dgm:cxn modelId="{4FCE58AA-A370-437B-ACD1-18DE12DDE74A}" type="presParOf" srcId="{E67700FC-A4F7-4EA6-AA81-CE0806638725}" destId="{48D399A8-1AA6-4CB2-A505-9AA8534BB3E9}" srcOrd="0" destOrd="0" presId="urn:microsoft.com/office/officeart/2005/8/layout/vList3"/>
    <dgm:cxn modelId="{11411E2E-AD83-432E-ABE6-638103140396}" type="presParOf" srcId="{E67700FC-A4F7-4EA6-AA81-CE0806638725}" destId="{19D491E8-E259-4131-A3CD-0EFCEC3E4A7B}" srcOrd="1" destOrd="0" presId="urn:microsoft.com/office/officeart/2005/8/layout/vList3"/>
    <dgm:cxn modelId="{3F3DCFD9-933E-411A-A4B1-C6638F40773A}" type="presParOf" srcId="{395DCF47-9FA6-408D-B60D-994FC846D211}" destId="{E8B2891F-1B24-4ABA-97AA-32BDF5CB2549}" srcOrd="3" destOrd="0" presId="urn:microsoft.com/office/officeart/2005/8/layout/vList3"/>
    <dgm:cxn modelId="{AC08AE84-6517-4984-A466-807BA3980696}" type="presParOf" srcId="{395DCF47-9FA6-408D-B60D-994FC846D211}" destId="{DACC02DE-ADE5-4BB1-A673-C74E1A043C7A}" srcOrd="4" destOrd="0" presId="urn:microsoft.com/office/officeart/2005/8/layout/vList3"/>
    <dgm:cxn modelId="{9C04DCD0-1D8C-408F-BA86-731C37EC6B0B}" type="presParOf" srcId="{DACC02DE-ADE5-4BB1-A673-C74E1A043C7A}" destId="{D1527DF1-35D2-4701-B709-0A9F97FDC361}" srcOrd="0" destOrd="0" presId="urn:microsoft.com/office/officeart/2005/8/layout/vList3"/>
    <dgm:cxn modelId="{9682BA45-E845-4A70-B3B4-9D78F7ED4890}" type="presParOf" srcId="{DACC02DE-ADE5-4BB1-A673-C74E1A043C7A}" destId="{73F9A7E2-ED37-48D9-AA86-225B700D1847}" srcOrd="1" destOrd="0" presId="urn:microsoft.com/office/officeart/2005/8/layout/vList3"/>
    <dgm:cxn modelId="{555CDB1E-86D4-4B45-A573-F4F138E7C01E}" type="presParOf" srcId="{395DCF47-9FA6-408D-B60D-994FC846D211}" destId="{C342B7CE-BFAB-408E-B845-1B9197372961}" srcOrd="5" destOrd="0" presId="urn:microsoft.com/office/officeart/2005/8/layout/vList3"/>
    <dgm:cxn modelId="{C64396F3-09B0-4EA3-B03E-1782FA583FCA}" type="presParOf" srcId="{395DCF47-9FA6-408D-B60D-994FC846D211}" destId="{AC44A4D9-B1D4-4D29-B002-1FF4DFA74391}" srcOrd="6" destOrd="0" presId="urn:microsoft.com/office/officeart/2005/8/layout/vList3"/>
    <dgm:cxn modelId="{6D8BECC0-42D0-430D-B6C9-2EEE3F90B923}" type="presParOf" srcId="{AC44A4D9-B1D4-4D29-B002-1FF4DFA74391}" destId="{96D1D96D-BFEC-477E-8F34-2F67C439B502}" srcOrd="0" destOrd="0" presId="urn:microsoft.com/office/officeart/2005/8/layout/vList3"/>
    <dgm:cxn modelId="{EA3140A5-0092-48D2-B508-B1A3E03927FB}" type="presParOf" srcId="{AC44A4D9-B1D4-4D29-B002-1FF4DFA74391}" destId="{9A46F222-F992-4155-9DA6-25752719D5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912A9-4888-4300-84B5-7E83CB3B3E54}">
      <dsp:nvSpPr>
        <dsp:cNvPr id="0" name=""/>
        <dsp:cNvSpPr/>
      </dsp:nvSpPr>
      <dsp:spPr>
        <a:xfrm rot="10800000">
          <a:off x="1043753" y="284"/>
          <a:ext cx="3819144" cy="32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6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 Yourself </a:t>
          </a:r>
        </a:p>
      </dsp:txBody>
      <dsp:txXfrm rot="10800000">
        <a:off x="1125542" y="284"/>
        <a:ext cx="3737355" cy="327155"/>
      </dsp:txXfrm>
    </dsp:sp>
    <dsp:sp modelId="{724487F7-C784-47E0-9492-D71734E64F4E}">
      <dsp:nvSpPr>
        <dsp:cNvPr id="0" name=""/>
        <dsp:cNvSpPr/>
      </dsp:nvSpPr>
      <dsp:spPr>
        <a:xfrm>
          <a:off x="880176" y="284"/>
          <a:ext cx="327155" cy="3271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491E8-E259-4131-A3CD-0EFCEC3E4A7B}">
      <dsp:nvSpPr>
        <dsp:cNvPr id="0" name=""/>
        <dsp:cNvSpPr/>
      </dsp:nvSpPr>
      <dsp:spPr>
        <a:xfrm rot="10800000">
          <a:off x="1043753" y="409229"/>
          <a:ext cx="3819144" cy="32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6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 Transport</a:t>
          </a:r>
        </a:p>
      </dsp:txBody>
      <dsp:txXfrm rot="10800000">
        <a:off x="1125542" y="409229"/>
        <a:ext cx="3737355" cy="327155"/>
      </dsp:txXfrm>
    </dsp:sp>
    <dsp:sp modelId="{48D399A8-1AA6-4CB2-A505-9AA8534BB3E9}">
      <dsp:nvSpPr>
        <dsp:cNvPr id="0" name=""/>
        <dsp:cNvSpPr/>
      </dsp:nvSpPr>
      <dsp:spPr>
        <a:xfrm>
          <a:off x="880176" y="409229"/>
          <a:ext cx="327155" cy="3271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A7E2-ED37-48D9-AA86-225B700D1847}">
      <dsp:nvSpPr>
        <dsp:cNvPr id="0" name=""/>
        <dsp:cNvSpPr/>
      </dsp:nvSpPr>
      <dsp:spPr>
        <a:xfrm rot="10800000">
          <a:off x="1043753" y="818173"/>
          <a:ext cx="3819144" cy="32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6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Railway</a:t>
          </a:r>
        </a:p>
      </dsp:txBody>
      <dsp:txXfrm rot="10800000">
        <a:off x="1125542" y="818173"/>
        <a:ext cx="3737355" cy="327155"/>
      </dsp:txXfrm>
    </dsp:sp>
    <dsp:sp modelId="{D1527DF1-35D2-4701-B709-0A9F97FDC361}">
      <dsp:nvSpPr>
        <dsp:cNvPr id="0" name=""/>
        <dsp:cNvSpPr/>
      </dsp:nvSpPr>
      <dsp:spPr>
        <a:xfrm>
          <a:off x="880176" y="818173"/>
          <a:ext cx="327155" cy="32715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6F222-F992-4155-9DA6-25752719D5AB}">
      <dsp:nvSpPr>
        <dsp:cNvPr id="0" name=""/>
        <dsp:cNvSpPr/>
      </dsp:nvSpPr>
      <dsp:spPr>
        <a:xfrm rot="10800000">
          <a:off x="1043753" y="1227117"/>
          <a:ext cx="3819144" cy="32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66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Air</a:t>
          </a:r>
        </a:p>
      </dsp:txBody>
      <dsp:txXfrm rot="10800000">
        <a:off x="1125542" y="1227117"/>
        <a:ext cx="3737355" cy="327155"/>
      </dsp:txXfrm>
    </dsp:sp>
    <dsp:sp modelId="{96D1D96D-BFEC-477E-8F34-2F67C439B502}">
      <dsp:nvSpPr>
        <dsp:cNvPr id="0" name=""/>
        <dsp:cNvSpPr/>
      </dsp:nvSpPr>
      <dsp:spPr>
        <a:xfrm>
          <a:off x="880176" y="1227117"/>
          <a:ext cx="327155" cy="32715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df3b6b9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df3b6b9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spc="-80" dirty="0">
                <a:latin typeface="Trebuchet MS"/>
                <a:cs typeface="Trebuchet MS"/>
              </a:rPr>
              <a:t>Converge</a:t>
            </a:r>
            <a:r>
              <a:rPr lang="en-US" sz="1100" spc="-60" dirty="0">
                <a:latin typeface="Trebuchet MS"/>
                <a:cs typeface="Trebuchet MS"/>
              </a:rPr>
              <a:t>s</a:t>
            </a:r>
            <a:r>
              <a:rPr lang="en-US" sz="1100" spc="9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to</a:t>
            </a:r>
            <a:r>
              <a:rPr lang="en-US" sz="1100" spc="100" dirty="0">
                <a:latin typeface="Trebuchet MS"/>
                <a:cs typeface="Trebuchet MS"/>
              </a:rPr>
              <a:t> </a:t>
            </a:r>
            <a:r>
              <a:rPr lang="en-US" sz="1100" i="1" spc="60" dirty="0">
                <a:latin typeface="Calibri"/>
                <a:cs typeface="Calibri"/>
              </a:rPr>
              <a:t>V</a:t>
            </a:r>
            <a:r>
              <a:rPr lang="en-US" sz="1100" i="1" spc="195" baseline="-12698" dirty="0">
                <a:latin typeface="Trebuchet MS"/>
                <a:cs typeface="Trebuchet MS"/>
              </a:rPr>
              <a:t>π</a:t>
            </a:r>
            <a:r>
              <a:rPr lang="en-US" sz="1100" i="1" spc="-509" baseline="-12698" dirty="0">
                <a:latin typeface="Trebuchet MS"/>
                <a:cs typeface="Trebuchet MS"/>
              </a:rPr>
              <a:t> </a:t>
            </a:r>
            <a:r>
              <a:rPr lang="en-US" sz="1100" spc="225" dirty="0">
                <a:latin typeface="Calibri"/>
                <a:cs typeface="Calibri"/>
              </a:rPr>
              <a:t>(</a:t>
            </a:r>
            <a:r>
              <a:rPr lang="en-US" sz="1100" spc="-85" dirty="0">
                <a:latin typeface="Trebuchet MS"/>
                <a:cs typeface="Trebuchet MS"/>
              </a:rPr>
              <a:t>in</a:t>
            </a:r>
            <a:r>
              <a:rPr lang="en-US" sz="1100" spc="225" dirty="0">
                <a:latin typeface="Calibri"/>
                <a:cs typeface="Calibri"/>
              </a:rPr>
              <a:t>)</a:t>
            </a:r>
            <a:r>
              <a:rPr lang="en-US" sz="1100" spc="140" dirty="0">
                <a:latin typeface="Calibri"/>
                <a:cs typeface="Calibri"/>
              </a:rPr>
              <a:t> </a:t>
            </a:r>
            <a:r>
              <a:rPr lang="en-US" sz="1100" spc="725" dirty="0">
                <a:latin typeface="Calibri"/>
                <a:cs typeface="Calibri"/>
              </a:rPr>
              <a:t>=</a:t>
            </a:r>
            <a:r>
              <a:rPr lang="en-US" sz="1100" spc="140" dirty="0">
                <a:latin typeface="Calibri"/>
                <a:cs typeface="Calibri"/>
              </a:rPr>
              <a:t> </a:t>
            </a:r>
            <a:r>
              <a:rPr lang="en-US" sz="1100" dirty="0">
                <a:latin typeface="Calibri"/>
                <a:cs typeface="Calibri"/>
              </a:rPr>
              <a:t>1</a:t>
            </a:r>
            <a:r>
              <a:rPr lang="en-US" sz="1100" spc="-5" dirty="0">
                <a:latin typeface="Calibri"/>
                <a:cs typeface="Calibri"/>
              </a:rPr>
              <a:t>2</a:t>
            </a:r>
            <a:r>
              <a:rPr lang="en-US" sz="1100" spc="-215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3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800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3210" marR="67310" indent="-20764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83845" algn="l"/>
              </a:tabLst>
            </a:pPr>
            <a:endParaRPr lang="en-US"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117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767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4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4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4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26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95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8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0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2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021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2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2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5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6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777000" y="1546425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  <a:t>CS 371</a:t>
            </a:r>
            <a:br>
              <a:rPr lang="en-US" b="1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</a:br>
            <a:r>
              <a:rPr lang="en-US" sz="4000" b="1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  <a:t>Artificial Intelligence</a:t>
            </a: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597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ym typeface="Assistant ExtraLight"/>
            </a:endParaRPr>
          </a:p>
          <a:p>
            <a:pPr>
              <a:spcBef>
                <a:spcPts val="0"/>
              </a:spcBef>
            </a:pPr>
            <a:r>
              <a:rPr lang="en-GB" dirty="0">
                <a:sym typeface="Assistant ExtraLight"/>
              </a:rPr>
              <a:t>Fall 2023</a:t>
            </a:r>
          </a:p>
          <a:p>
            <a:pPr>
              <a:spcBef>
                <a:spcPts val="0"/>
              </a:spcBef>
            </a:pPr>
            <a:endParaRPr lang="en-GB" dirty="0">
              <a:sym typeface="Assistant ExtraLight"/>
            </a:endParaRPr>
          </a:p>
          <a:p>
            <a:pPr>
              <a:spcBef>
                <a:spcPts val="0"/>
              </a:spcBef>
            </a:pPr>
            <a:endParaRPr lang="en-GB" dirty="0">
              <a:sym typeface="Assistant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ym typeface="Assistant ExtraLigh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D3234-1C56-D4E2-53EA-FAEB8A0B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3EC8-AC22-FF15-9842-5DAD5B9F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9F4-D916-318B-9ED8-6944239C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7F3B-EAC8-28FC-3505-F5D46285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4EDBC-E51E-03D5-8575-9BE0DF2C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1026" name="Picture 2" descr="10 Most Dangerous Bridges Of Pakistan | Paki Holic">
            <a:extLst>
              <a:ext uri="{FF2B5EF4-FFF2-40B4-BE49-F238E27FC236}">
                <a16:creationId xmlns:a16="http://schemas.microsoft.com/office/drawing/2014/main" id="{21DCEB15-9F30-379A-8855-5627929136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53903"/>
            <a:ext cx="2146720" cy="15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A195A777-7363-56F5-C09E-5F7AE68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83673"/>
              </p:ext>
            </p:extLst>
          </p:nvPr>
        </p:nvGraphicFramePr>
        <p:xfrm>
          <a:off x="4851506" y="1453903"/>
          <a:ext cx="3579428" cy="2572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76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500" b="1" spc="-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-50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500" b="1" spc="-70" dirty="0">
                          <a:solidFill>
                            <a:srgbClr val="007F00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6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500" b="1" spc="-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-50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500" b="1" dirty="0">
                          <a:solidFill>
                            <a:srgbClr val="007F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80645BC-E801-9BC3-FF57-B8686E38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550"/>
            <a:ext cx="2260854" cy="16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7FB-90C1-4EA7-E881-0520D845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Markov Decision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1AD0-C4E8-A869-6587-BFF84624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 and Modelling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8611-E408-6539-22B1-70D94FB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7F3BA-EAB1-1162-77DB-26379FC3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046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9C86-7391-816F-C247-80CF78B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79233-C79E-3776-A7F1-9F65BA0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AF24A5D6-44D6-312F-3E07-BBF030EEB3BF}"/>
              </a:ext>
            </a:extLst>
          </p:cNvPr>
          <p:cNvGrpSpPr/>
          <p:nvPr/>
        </p:nvGrpSpPr>
        <p:grpSpPr>
          <a:xfrm>
            <a:off x="1305012" y="575983"/>
            <a:ext cx="6328969" cy="1972665"/>
            <a:chOff x="2153006" y="1354627"/>
            <a:chExt cx="5860415" cy="3187606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AE3C14-27AB-E559-4383-0D49CAB52FA9}"/>
                </a:ext>
              </a:extLst>
            </p:cNvPr>
            <p:cNvSpPr/>
            <p:nvPr/>
          </p:nvSpPr>
          <p:spPr>
            <a:xfrm>
              <a:off x="2153006" y="1640918"/>
              <a:ext cx="5860415" cy="2901315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04C20E6-937F-4BE0-0221-7EF725F6BAEE}"/>
                </a:ext>
              </a:extLst>
            </p:cNvPr>
            <p:cNvSpPr/>
            <p:nvPr/>
          </p:nvSpPr>
          <p:spPr>
            <a:xfrm>
              <a:off x="2650492" y="1438378"/>
              <a:ext cx="1735169" cy="4864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dirty="0"/>
                <a:t>    Example: Dice Game</a:t>
              </a:r>
              <a:endParaRPr sz="1300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A58166A9-D3DD-47E2-0BC3-1D08D18F3FFB}"/>
                </a:ext>
              </a:extLst>
            </p:cNvPr>
            <p:cNvSpPr/>
            <p:nvPr/>
          </p:nvSpPr>
          <p:spPr>
            <a:xfrm>
              <a:off x="2287416" y="1354627"/>
              <a:ext cx="363076" cy="486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C75AFB-D681-3B3C-0CF7-D6AD9E1B49DC}"/>
              </a:ext>
            </a:extLst>
          </p:cNvPr>
          <p:cNvSpPr txBox="1"/>
          <p:nvPr/>
        </p:nvSpPr>
        <p:spPr>
          <a:xfrm>
            <a:off x="1450168" y="799983"/>
            <a:ext cx="5428804" cy="165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500"/>
              </a:lnSpc>
              <a:spcBef>
                <a:spcPts val="100"/>
              </a:spcBef>
            </a:pPr>
            <a:r>
              <a:rPr lang="en-US" sz="1400" spc="55" dirty="0">
                <a:latin typeface="Trebuchet MS"/>
                <a:cs typeface="Trebuchet MS"/>
              </a:rPr>
              <a:t>F</a:t>
            </a:r>
            <a:r>
              <a:rPr lang="en-US" sz="1400" spc="-150" dirty="0">
                <a:latin typeface="Trebuchet MS"/>
                <a:cs typeface="Trebuchet MS"/>
              </a:rPr>
              <a:t>o</a:t>
            </a:r>
            <a:r>
              <a:rPr lang="en-US" sz="1400" spc="-110" dirty="0">
                <a:latin typeface="Trebuchet MS"/>
                <a:cs typeface="Trebuchet MS"/>
              </a:rPr>
              <a:t>r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each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75" dirty="0">
                <a:latin typeface="Trebuchet MS"/>
                <a:cs typeface="Trebuchet MS"/>
              </a:rPr>
              <a:t>round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i="1" spc="285" dirty="0">
                <a:latin typeface="Calibri"/>
                <a:cs typeface="Calibri"/>
              </a:rPr>
              <a:t>r</a:t>
            </a:r>
            <a:r>
              <a:rPr lang="en-US" sz="1400" i="1" spc="210" dirty="0">
                <a:latin typeface="Calibri"/>
                <a:cs typeface="Calibri"/>
              </a:rPr>
              <a:t> </a:t>
            </a:r>
            <a:r>
              <a:rPr lang="en-US" sz="1400" spc="725" dirty="0">
                <a:latin typeface="Calibri"/>
                <a:cs typeface="Calibri"/>
              </a:rPr>
              <a:t>=</a:t>
            </a:r>
            <a:r>
              <a:rPr lang="en-US" sz="1400" spc="14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1</a:t>
            </a:r>
            <a:r>
              <a:rPr lang="en-US" sz="1400" i="1" spc="75" dirty="0">
                <a:latin typeface="Calibri"/>
                <a:cs typeface="Calibri"/>
              </a:rPr>
              <a:t>,</a:t>
            </a:r>
            <a:r>
              <a:rPr lang="en-US" sz="1400" i="1" spc="-14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2</a:t>
            </a:r>
            <a:r>
              <a:rPr lang="en-US" sz="1400" i="1" spc="75" dirty="0">
                <a:latin typeface="Calibri"/>
                <a:cs typeface="Calibri"/>
              </a:rPr>
              <a:t>,</a:t>
            </a:r>
            <a:r>
              <a:rPr lang="en-US" sz="1400" i="1" spc="-140" dirty="0">
                <a:latin typeface="Calibri"/>
                <a:cs typeface="Calibri"/>
              </a:rPr>
              <a:t> </a:t>
            </a:r>
            <a:r>
              <a:rPr lang="en-US" sz="1400" i="1" spc="70" dirty="0">
                <a:latin typeface="Calibri"/>
                <a:cs typeface="Calibri"/>
              </a:rPr>
              <a:t>.</a:t>
            </a:r>
            <a:r>
              <a:rPr lang="en-US" sz="1400" i="1" spc="-145" dirty="0">
                <a:latin typeface="Calibri"/>
                <a:cs typeface="Calibri"/>
              </a:rPr>
              <a:t> </a:t>
            </a:r>
            <a:r>
              <a:rPr lang="en-US" sz="1400" i="1" spc="70" dirty="0">
                <a:latin typeface="Calibri"/>
                <a:cs typeface="Calibri"/>
              </a:rPr>
              <a:t>.</a:t>
            </a:r>
            <a:r>
              <a:rPr lang="en-US" sz="1400" i="1" spc="-140" dirty="0">
                <a:latin typeface="Calibri"/>
                <a:cs typeface="Calibri"/>
              </a:rPr>
              <a:t> </a:t>
            </a:r>
            <a:r>
              <a:rPr lang="en-US" sz="1400" i="1" spc="70" dirty="0">
                <a:latin typeface="Calibri"/>
                <a:cs typeface="Calibri"/>
              </a:rPr>
              <a:t>.</a:t>
            </a:r>
            <a:endParaRPr lang="en-US" sz="1400" dirty="0">
              <a:latin typeface="Calibri"/>
              <a:cs typeface="Calibri"/>
            </a:endParaRPr>
          </a:p>
          <a:p>
            <a:pPr marL="818515" indent="-323215">
              <a:lnSpc>
                <a:spcPts val="2500"/>
              </a:lnSpc>
              <a:spcBef>
                <a:spcPts val="100"/>
              </a:spcBef>
              <a:buFont typeface="SimSun-ExtB"/>
              <a:buChar char="•"/>
              <a:tabLst>
                <a:tab pos="819150" algn="l"/>
              </a:tabLst>
            </a:pPr>
            <a:r>
              <a:rPr lang="en-US" sz="1400" spc="-25" dirty="0">
                <a:latin typeface="Trebuchet MS"/>
                <a:cs typeface="Trebuchet MS"/>
              </a:rPr>
              <a:t>You</a:t>
            </a:r>
            <a:r>
              <a:rPr lang="en-US" sz="1400" spc="80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latin typeface="Trebuchet MS"/>
                <a:cs typeface="Trebuchet MS"/>
              </a:rPr>
              <a:t>choose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solidFill>
                  <a:srgbClr val="008000"/>
                </a:solidFill>
                <a:latin typeface="Trebuchet MS"/>
                <a:cs typeface="Trebuchet MS"/>
              </a:rPr>
              <a:t>stay</a:t>
            </a:r>
            <a:r>
              <a:rPr lang="en-US" sz="1400" spc="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or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10" dirty="0">
                <a:solidFill>
                  <a:srgbClr val="FF0000"/>
                </a:solidFill>
                <a:latin typeface="Trebuchet MS"/>
                <a:cs typeface="Trebuchet MS"/>
              </a:rPr>
              <a:t>quit</a:t>
            </a:r>
            <a:r>
              <a:rPr lang="en-US" sz="1400" spc="-110" dirty="0">
                <a:latin typeface="Trebuchet MS"/>
                <a:cs typeface="Trebuchet MS"/>
              </a:rPr>
              <a:t>.</a:t>
            </a:r>
            <a:endParaRPr lang="en-US" sz="1400" dirty="0">
              <a:latin typeface="Trebuchet MS"/>
              <a:cs typeface="Trebuchet MS"/>
            </a:endParaRPr>
          </a:p>
          <a:p>
            <a:pPr marL="818515" indent="-323215">
              <a:lnSpc>
                <a:spcPct val="100000"/>
              </a:lnSpc>
              <a:spcBef>
                <a:spcPts val="100"/>
              </a:spcBef>
              <a:buFont typeface="SimSun-ExtB"/>
              <a:buChar char="•"/>
              <a:tabLst>
                <a:tab pos="819150" algn="l"/>
              </a:tabLst>
            </a:pPr>
            <a:r>
              <a:rPr lang="en-US" sz="1400" spc="-75" dirty="0">
                <a:latin typeface="Trebuchet MS"/>
                <a:cs typeface="Trebuchet MS"/>
              </a:rPr>
              <a:t>If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10" dirty="0">
                <a:solidFill>
                  <a:srgbClr val="FF0000"/>
                </a:solidFill>
                <a:latin typeface="Trebuchet MS"/>
                <a:cs typeface="Trebuchet MS"/>
              </a:rPr>
              <a:t>quit</a:t>
            </a:r>
            <a:r>
              <a:rPr lang="en-US" sz="1400" spc="-110" dirty="0">
                <a:latin typeface="Trebuchet MS"/>
                <a:cs typeface="Trebuchet MS"/>
              </a:rPr>
              <a:t>,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latin typeface="Trebuchet MS"/>
                <a:cs typeface="Trebuchet MS"/>
              </a:rPr>
              <a:t>you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get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dirty="0">
                <a:latin typeface="Calibri"/>
                <a:cs typeface="Calibri"/>
              </a:rPr>
              <a:t>$10</a:t>
            </a:r>
            <a:r>
              <a:rPr lang="en-US" sz="1400" spc="275" dirty="0">
                <a:latin typeface="Calibri"/>
                <a:cs typeface="Calibri"/>
              </a:rPr>
              <a:t> </a:t>
            </a:r>
            <a:r>
              <a:rPr lang="en-US" sz="1400" spc="-80" dirty="0">
                <a:latin typeface="Trebuchet MS"/>
                <a:cs typeface="Trebuchet MS"/>
              </a:rPr>
              <a:t>and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220" dirty="0">
                <a:latin typeface="Trebuchet MS"/>
                <a:cs typeface="Trebuchet MS"/>
              </a:rPr>
              <a:t>we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end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20" dirty="0">
                <a:latin typeface="Trebuchet MS"/>
                <a:cs typeface="Trebuchet MS"/>
              </a:rPr>
              <a:t>game.</a:t>
            </a:r>
            <a:endParaRPr lang="en-US" sz="1400" dirty="0">
              <a:latin typeface="Trebuchet MS"/>
              <a:cs typeface="Trebuchet MS"/>
            </a:endParaRPr>
          </a:p>
          <a:p>
            <a:pPr marL="818515" indent="-323215">
              <a:lnSpc>
                <a:spcPct val="100000"/>
              </a:lnSpc>
              <a:spcBef>
                <a:spcPts val="100"/>
              </a:spcBef>
              <a:buFont typeface="SimSun-ExtB"/>
              <a:buChar char="•"/>
              <a:tabLst>
                <a:tab pos="819150" algn="l"/>
              </a:tabLst>
            </a:pPr>
            <a:r>
              <a:rPr lang="en-US" sz="1400" spc="-75" dirty="0">
                <a:latin typeface="Trebuchet MS"/>
                <a:cs typeface="Trebuchet MS"/>
              </a:rPr>
              <a:t>If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4" dirty="0">
                <a:solidFill>
                  <a:srgbClr val="008000"/>
                </a:solidFill>
                <a:latin typeface="Trebuchet MS"/>
                <a:cs typeface="Trebuchet MS"/>
              </a:rPr>
              <a:t>stay</a:t>
            </a:r>
            <a:r>
              <a:rPr lang="en-US" sz="1400" spc="-114" dirty="0">
                <a:latin typeface="Trebuchet MS"/>
                <a:cs typeface="Trebuchet MS"/>
              </a:rPr>
              <a:t>,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latin typeface="Trebuchet MS"/>
                <a:cs typeface="Trebuchet MS"/>
              </a:rPr>
              <a:t>you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get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dirty="0">
                <a:latin typeface="Calibri"/>
                <a:cs typeface="Calibri"/>
              </a:rPr>
              <a:t>$4</a:t>
            </a:r>
            <a:r>
              <a:rPr lang="en-US" sz="1400" spc="280" dirty="0">
                <a:latin typeface="Calibri"/>
                <a:cs typeface="Calibri"/>
              </a:rPr>
              <a:t> </a:t>
            </a:r>
            <a:r>
              <a:rPr lang="en-US" sz="1400" spc="-80" dirty="0">
                <a:latin typeface="Trebuchet MS"/>
                <a:cs typeface="Trebuchet MS"/>
              </a:rPr>
              <a:t>and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0" dirty="0">
                <a:latin typeface="Trebuchet MS"/>
                <a:cs typeface="Trebuchet MS"/>
              </a:rPr>
              <a:t>then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5" dirty="0">
                <a:latin typeface="Trebuchet MS"/>
                <a:cs typeface="Trebuchet MS"/>
              </a:rPr>
              <a:t>I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4" dirty="0">
                <a:latin typeface="Trebuchet MS"/>
                <a:cs typeface="Trebuchet MS"/>
              </a:rPr>
              <a:t>roll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95" dirty="0">
                <a:latin typeface="Trebuchet MS"/>
                <a:cs typeface="Trebuchet MS"/>
              </a:rPr>
              <a:t>a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95" dirty="0">
                <a:latin typeface="Trebuchet MS"/>
                <a:cs typeface="Trebuchet MS"/>
              </a:rPr>
              <a:t>6-sided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55" dirty="0">
                <a:latin typeface="Trebuchet MS"/>
                <a:cs typeface="Trebuchet MS"/>
              </a:rPr>
              <a:t>dice.</a:t>
            </a:r>
            <a:endParaRPr lang="en-US" sz="1400" dirty="0">
              <a:latin typeface="Trebuchet MS"/>
              <a:cs typeface="Trebuchet MS"/>
            </a:endParaRPr>
          </a:p>
          <a:p>
            <a:pPr marL="1527810" lvl="1" indent="-339090">
              <a:lnSpc>
                <a:spcPct val="100000"/>
              </a:lnSpc>
              <a:spcBef>
                <a:spcPts val="100"/>
              </a:spcBef>
              <a:buFont typeface="Trebuchet MS"/>
              <a:buChar char="–"/>
              <a:tabLst>
                <a:tab pos="1527810" algn="l"/>
                <a:tab pos="1528445" algn="l"/>
              </a:tabLst>
            </a:pPr>
            <a:r>
              <a:rPr lang="en-US" sz="1400" spc="-75" dirty="0">
                <a:latin typeface="Trebuchet MS"/>
                <a:cs typeface="Trebuchet MS"/>
              </a:rPr>
              <a:t>If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35" dirty="0">
                <a:latin typeface="Trebuchet MS"/>
                <a:cs typeface="Trebuchet MS"/>
              </a:rPr>
              <a:t>dice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results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85" dirty="0">
                <a:latin typeface="Trebuchet MS"/>
                <a:cs typeface="Trebuchet MS"/>
              </a:rPr>
              <a:t>in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45" dirty="0">
                <a:latin typeface="Trebuchet MS"/>
                <a:cs typeface="Trebuchet MS"/>
              </a:rPr>
              <a:t>1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or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2,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220" dirty="0">
                <a:latin typeface="Trebuchet MS"/>
                <a:cs typeface="Trebuchet MS"/>
              </a:rPr>
              <a:t>we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end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20" dirty="0">
                <a:latin typeface="Trebuchet MS"/>
                <a:cs typeface="Trebuchet MS"/>
              </a:rPr>
              <a:t>game.</a:t>
            </a:r>
            <a:endParaRPr lang="en-US" sz="1400" dirty="0">
              <a:latin typeface="Trebuchet MS"/>
              <a:cs typeface="Trebuchet MS"/>
            </a:endParaRPr>
          </a:p>
          <a:p>
            <a:pPr marL="1527810" lvl="1" indent="-339090">
              <a:lnSpc>
                <a:spcPct val="100000"/>
              </a:lnSpc>
              <a:spcBef>
                <a:spcPts val="100"/>
              </a:spcBef>
              <a:buFont typeface="Trebuchet MS"/>
              <a:buChar char="–"/>
              <a:tabLst>
                <a:tab pos="1527810" algn="l"/>
                <a:tab pos="1528445" algn="l"/>
              </a:tabLst>
            </a:pPr>
            <a:r>
              <a:rPr lang="en-US" sz="1400" spc="-105" dirty="0">
                <a:latin typeface="Trebuchet MS"/>
                <a:cs typeface="Trebuchet MS"/>
              </a:rPr>
              <a:t>Otherwise,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continue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75" dirty="0">
                <a:latin typeface="Trebuchet MS"/>
                <a:cs typeface="Trebuchet MS"/>
              </a:rPr>
              <a:t>to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4" dirty="0">
                <a:latin typeface="Trebuchet MS"/>
                <a:cs typeface="Trebuchet MS"/>
              </a:rPr>
              <a:t>next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round.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0230DAB-6D12-076D-DE5C-894BF212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9C86-7391-816F-C247-80CF78B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79233-C79E-3776-A7F1-9F65BA0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AF24A5D6-44D6-312F-3E07-BBF030EEB3BF}"/>
              </a:ext>
            </a:extLst>
          </p:cNvPr>
          <p:cNvGrpSpPr/>
          <p:nvPr/>
        </p:nvGrpSpPr>
        <p:grpSpPr>
          <a:xfrm>
            <a:off x="1305012" y="575983"/>
            <a:ext cx="6328969" cy="1972665"/>
            <a:chOff x="2153006" y="1354627"/>
            <a:chExt cx="5860415" cy="3187606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AE3C14-27AB-E559-4383-0D49CAB52FA9}"/>
                </a:ext>
              </a:extLst>
            </p:cNvPr>
            <p:cNvSpPr/>
            <p:nvPr/>
          </p:nvSpPr>
          <p:spPr>
            <a:xfrm>
              <a:off x="2153006" y="1640918"/>
              <a:ext cx="5860415" cy="2901315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04C20E6-937F-4BE0-0221-7EF725F6BAEE}"/>
                </a:ext>
              </a:extLst>
            </p:cNvPr>
            <p:cNvSpPr/>
            <p:nvPr/>
          </p:nvSpPr>
          <p:spPr>
            <a:xfrm>
              <a:off x="2650492" y="1438378"/>
              <a:ext cx="1735169" cy="4864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dirty="0"/>
                <a:t>    Example: Dice Game</a:t>
              </a:r>
              <a:endParaRPr sz="1300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A58166A9-D3DD-47E2-0BC3-1D08D18F3FFB}"/>
                </a:ext>
              </a:extLst>
            </p:cNvPr>
            <p:cNvSpPr/>
            <p:nvPr/>
          </p:nvSpPr>
          <p:spPr>
            <a:xfrm>
              <a:off x="2287416" y="1354627"/>
              <a:ext cx="363076" cy="486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C75AFB-D681-3B3C-0CF7-D6AD9E1B49DC}"/>
              </a:ext>
            </a:extLst>
          </p:cNvPr>
          <p:cNvSpPr txBox="1"/>
          <p:nvPr/>
        </p:nvSpPr>
        <p:spPr>
          <a:xfrm>
            <a:off x="1450168" y="799983"/>
            <a:ext cx="5428804" cy="165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500"/>
              </a:lnSpc>
              <a:spcBef>
                <a:spcPts val="100"/>
              </a:spcBef>
            </a:pPr>
            <a:r>
              <a:rPr lang="en-US" sz="1400" spc="55" dirty="0">
                <a:latin typeface="Trebuchet MS"/>
                <a:cs typeface="Trebuchet MS"/>
              </a:rPr>
              <a:t>F</a:t>
            </a:r>
            <a:r>
              <a:rPr lang="en-US" sz="1400" spc="-150" dirty="0">
                <a:latin typeface="Trebuchet MS"/>
                <a:cs typeface="Trebuchet MS"/>
              </a:rPr>
              <a:t>o</a:t>
            </a:r>
            <a:r>
              <a:rPr lang="en-US" sz="1400" spc="-110" dirty="0">
                <a:latin typeface="Trebuchet MS"/>
                <a:cs typeface="Trebuchet MS"/>
              </a:rPr>
              <a:t>r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each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75" dirty="0">
                <a:latin typeface="Trebuchet MS"/>
                <a:cs typeface="Trebuchet MS"/>
              </a:rPr>
              <a:t>round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i="1" spc="285" dirty="0">
                <a:latin typeface="Calibri"/>
                <a:cs typeface="Calibri"/>
              </a:rPr>
              <a:t>r</a:t>
            </a:r>
            <a:r>
              <a:rPr lang="en-US" sz="1400" i="1" spc="210" dirty="0">
                <a:latin typeface="Calibri"/>
                <a:cs typeface="Calibri"/>
              </a:rPr>
              <a:t> </a:t>
            </a:r>
            <a:r>
              <a:rPr lang="en-US" sz="1400" spc="725" dirty="0">
                <a:latin typeface="Calibri"/>
                <a:cs typeface="Calibri"/>
              </a:rPr>
              <a:t>=</a:t>
            </a:r>
            <a:r>
              <a:rPr lang="en-US" sz="1400" spc="14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1</a:t>
            </a:r>
            <a:r>
              <a:rPr lang="en-US" sz="1400" i="1" spc="75" dirty="0">
                <a:latin typeface="Calibri"/>
                <a:cs typeface="Calibri"/>
              </a:rPr>
              <a:t>,</a:t>
            </a:r>
            <a:r>
              <a:rPr lang="en-US" sz="1400" i="1" spc="-14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2</a:t>
            </a:r>
            <a:r>
              <a:rPr lang="en-US" sz="1400" i="1" spc="75" dirty="0">
                <a:latin typeface="Calibri"/>
                <a:cs typeface="Calibri"/>
              </a:rPr>
              <a:t>,</a:t>
            </a:r>
            <a:r>
              <a:rPr lang="en-US" sz="1400" i="1" spc="-140" dirty="0">
                <a:latin typeface="Calibri"/>
                <a:cs typeface="Calibri"/>
              </a:rPr>
              <a:t> </a:t>
            </a:r>
            <a:r>
              <a:rPr lang="en-US" sz="1400" i="1" spc="70" dirty="0">
                <a:latin typeface="Calibri"/>
                <a:cs typeface="Calibri"/>
              </a:rPr>
              <a:t>.</a:t>
            </a:r>
            <a:r>
              <a:rPr lang="en-US" sz="1400" i="1" spc="-145" dirty="0">
                <a:latin typeface="Calibri"/>
                <a:cs typeface="Calibri"/>
              </a:rPr>
              <a:t> </a:t>
            </a:r>
            <a:r>
              <a:rPr lang="en-US" sz="1400" i="1" spc="70" dirty="0">
                <a:latin typeface="Calibri"/>
                <a:cs typeface="Calibri"/>
              </a:rPr>
              <a:t>.</a:t>
            </a:r>
            <a:r>
              <a:rPr lang="en-US" sz="1400" i="1" spc="-140" dirty="0">
                <a:latin typeface="Calibri"/>
                <a:cs typeface="Calibri"/>
              </a:rPr>
              <a:t> </a:t>
            </a:r>
            <a:r>
              <a:rPr lang="en-US" sz="1400" i="1" spc="70" dirty="0">
                <a:latin typeface="Calibri"/>
                <a:cs typeface="Calibri"/>
              </a:rPr>
              <a:t>.</a:t>
            </a:r>
            <a:endParaRPr lang="en-US" sz="1400" dirty="0">
              <a:latin typeface="Calibri"/>
              <a:cs typeface="Calibri"/>
            </a:endParaRPr>
          </a:p>
          <a:p>
            <a:pPr marL="818515" indent="-323215">
              <a:lnSpc>
                <a:spcPts val="2500"/>
              </a:lnSpc>
              <a:spcBef>
                <a:spcPts val="100"/>
              </a:spcBef>
              <a:buFont typeface="SimSun-ExtB"/>
              <a:buChar char="•"/>
              <a:tabLst>
                <a:tab pos="819150" algn="l"/>
              </a:tabLst>
            </a:pPr>
            <a:r>
              <a:rPr lang="en-US" sz="1400" spc="-25" dirty="0">
                <a:latin typeface="Trebuchet MS"/>
                <a:cs typeface="Trebuchet MS"/>
              </a:rPr>
              <a:t>You</a:t>
            </a:r>
            <a:r>
              <a:rPr lang="en-US" sz="1400" spc="80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latin typeface="Trebuchet MS"/>
                <a:cs typeface="Trebuchet MS"/>
              </a:rPr>
              <a:t>choose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solidFill>
                  <a:srgbClr val="008000"/>
                </a:solidFill>
                <a:latin typeface="Trebuchet MS"/>
                <a:cs typeface="Trebuchet MS"/>
              </a:rPr>
              <a:t>stay</a:t>
            </a:r>
            <a:r>
              <a:rPr lang="en-US" sz="1400" spc="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or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10" dirty="0">
                <a:solidFill>
                  <a:srgbClr val="FF0000"/>
                </a:solidFill>
                <a:latin typeface="Trebuchet MS"/>
                <a:cs typeface="Trebuchet MS"/>
              </a:rPr>
              <a:t>quit</a:t>
            </a:r>
            <a:r>
              <a:rPr lang="en-US" sz="1400" spc="-110" dirty="0">
                <a:latin typeface="Trebuchet MS"/>
                <a:cs typeface="Trebuchet MS"/>
              </a:rPr>
              <a:t>.</a:t>
            </a:r>
            <a:endParaRPr lang="en-US" sz="1400" dirty="0">
              <a:latin typeface="Trebuchet MS"/>
              <a:cs typeface="Trebuchet MS"/>
            </a:endParaRPr>
          </a:p>
          <a:p>
            <a:pPr marL="818515" indent="-323215">
              <a:lnSpc>
                <a:spcPct val="100000"/>
              </a:lnSpc>
              <a:spcBef>
                <a:spcPts val="100"/>
              </a:spcBef>
              <a:buFont typeface="SimSun-ExtB"/>
              <a:buChar char="•"/>
              <a:tabLst>
                <a:tab pos="819150" algn="l"/>
              </a:tabLst>
            </a:pPr>
            <a:r>
              <a:rPr lang="en-US" sz="1400" spc="-75" dirty="0">
                <a:latin typeface="Trebuchet MS"/>
                <a:cs typeface="Trebuchet MS"/>
              </a:rPr>
              <a:t>If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10" dirty="0">
                <a:solidFill>
                  <a:srgbClr val="FF0000"/>
                </a:solidFill>
                <a:latin typeface="Trebuchet MS"/>
                <a:cs typeface="Trebuchet MS"/>
              </a:rPr>
              <a:t>quit</a:t>
            </a:r>
            <a:r>
              <a:rPr lang="en-US" sz="1400" spc="-110" dirty="0">
                <a:latin typeface="Trebuchet MS"/>
                <a:cs typeface="Trebuchet MS"/>
              </a:rPr>
              <a:t>,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latin typeface="Trebuchet MS"/>
                <a:cs typeface="Trebuchet MS"/>
              </a:rPr>
              <a:t>you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get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dirty="0">
                <a:latin typeface="Calibri"/>
                <a:cs typeface="Calibri"/>
              </a:rPr>
              <a:t>$10</a:t>
            </a:r>
            <a:r>
              <a:rPr lang="en-US" sz="1400" spc="275" dirty="0">
                <a:latin typeface="Calibri"/>
                <a:cs typeface="Calibri"/>
              </a:rPr>
              <a:t> </a:t>
            </a:r>
            <a:r>
              <a:rPr lang="en-US" sz="1400" spc="-80" dirty="0">
                <a:latin typeface="Trebuchet MS"/>
                <a:cs typeface="Trebuchet MS"/>
              </a:rPr>
              <a:t>and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220" dirty="0">
                <a:latin typeface="Trebuchet MS"/>
                <a:cs typeface="Trebuchet MS"/>
              </a:rPr>
              <a:t>we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end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20" dirty="0">
                <a:latin typeface="Trebuchet MS"/>
                <a:cs typeface="Trebuchet MS"/>
              </a:rPr>
              <a:t>game.</a:t>
            </a:r>
            <a:endParaRPr lang="en-US" sz="1400" dirty="0">
              <a:latin typeface="Trebuchet MS"/>
              <a:cs typeface="Trebuchet MS"/>
            </a:endParaRPr>
          </a:p>
          <a:p>
            <a:pPr marL="818515" indent="-323215">
              <a:lnSpc>
                <a:spcPct val="100000"/>
              </a:lnSpc>
              <a:spcBef>
                <a:spcPts val="100"/>
              </a:spcBef>
              <a:buFont typeface="SimSun-ExtB"/>
              <a:buChar char="•"/>
              <a:tabLst>
                <a:tab pos="819150" algn="l"/>
              </a:tabLst>
            </a:pPr>
            <a:r>
              <a:rPr lang="en-US" sz="1400" spc="-75" dirty="0">
                <a:latin typeface="Trebuchet MS"/>
                <a:cs typeface="Trebuchet MS"/>
              </a:rPr>
              <a:t>If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4" dirty="0">
                <a:solidFill>
                  <a:srgbClr val="008000"/>
                </a:solidFill>
                <a:latin typeface="Trebuchet MS"/>
                <a:cs typeface="Trebuchet MS"/>
              </a:rPr>
              <a:t>stay</a:t>
            </a:r>
            <a:r>
              <a:rPr lang="en-US" sz="1400" spc="-114" dirty="0">
                <a:latin typeface="Trebuchet MS"/>
                <a:cs typeface="Trebuchet MS"/>
              </a:rPr>
              <a:t>,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90" dirty="0">
                <a:latin typeface="Trebuchet MS"/>
                <a:cs typeface="Trebuchet MS"/>
              </a:rPr>
              <a:t>you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get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dirty="0">
                <a:latin typeface="Calibri"/>
                <a:cs typeface="Calibri"/>
              </a:rPr>
              <a:t>$4</a:t>
            </a:r>
            <a:r>
              <a:rPr lang="en-US" sz="1400" spc="280" dirty="0">
                <a:latin typeface="Calibri"/>
                <a:cs typeface="Calibri"/>
              </a:rPr>
              <a:t> </a:t>
            </a:r>
            <a:r>
              <a:rPr lang="en-US" sz="1400" spc="-80" dirty="0">
                <a:latin typeface="Trebuchet MS"/>
                <a:cs typeface="Trebuchet MS"/>
              </a:rPr>
              <a:t>and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0" dirty="0">
                <a:latin typeface="Trebuchet MS"/>
                <a:cs typeface="Trebuchet MS"/>
              </a:rPr>
              <a:t>then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5" dirty="0">
                <a:latin typeface="Trebuchet MS"/>
                <a:cs typeface="Trebuchet MS"/>
              </a:rPr>
              <a:t>I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4" dirty="0">
                <a:latin typeface="Trebuchet MS"/>
                <a:cs typeface="Trebuchet MS"/>
              </a:rPr>
              <a:t>roll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95" dirty="0">
                <a:latin typeface="Trebuchet MS"/>
                <a:cs typeface="Trebuchet MS"/>
              </a:rPr>
              <a:t>a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95" dirty="0">
                <a:latin typeface="Trebuchet MS"/>
                <a:cs typeface="Trebuchet MS"/>
              </a:rPr>
              <a:t>6-sided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55" dirty="0">
                <a:latin typeface="Trebuchet MS"/>
                <a:cs typeface="Trebuchet MS"/>
              </a:rPr>
              <a:t>dice.</a:t>
            </a:r>
            <a:endParaRPr lang="en-US" sz="1400" dirty="0">
              <a:latin typeface="Trebuchet MS"/>
              <a:cs typeface="Trebuchet MS"/>
            </a:endParaRPr>
          </a:p>
          <a:p>
            <a:pPr marL="1527810" lvl="1" indent="-339090">
              <a:lnSpc>
                <a:spcPct val="100000"/>
              </a:lnSpc>
              <a:spcBef>
                <a:spcPts val="100"/>
              </a:spcBef>
              <a:buFont typeface="Trebuchet MS"/>
              <a:buChar char="–"/>
              <a:tabLst>
                <a:tab pos="1527810" algn="l"/>
                <a:tab pos="1528445" algn="l"/>
              </a:tabLst>
            </a:pPr>
            <a:r>
              <a:rPr lang="en-US" sz="1400" spc="-75" dirty="0">
                <a:latin typeface="Trebuchet MS"/>
                <a:cs typeface="Trebuchet MS"/>
              </a:rPr>
              <a:t>If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35" dirty="0">
                <a:latin typeface="Trebuchet MS"/>
                <a:cs typeface="Trebuchet MS"/>
              </a:rPr>
              <a:t>dice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results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85" dirty="0">
                <a:latin typeface="Trebuchet MS"/>
                <a:cs typeface="Trebuchet MS"/>
              </a:rPr>
              <a:t>in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45" dirty="0">
                <a:latin typeface="Trebuchet MS"/>
                <a:cs typeface="Trebuchet MS"/>
              </a:rPr>
              <a:t>1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or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2,</a:t>
            </a:r>
            <a:r>
              <a:rPr lang="en-US" sz="1400" spc="85" dirty="0">
                <a:latin typeface="Trebuchet MS"/>
                <a:cs typeface="Trebuchet MS"/>
              </a:rPr>
              <a:t> </a:t>
            </a:r>
            <a:r>
              <a:rPr lang="en-US" sz="1400" spc="-220" dirty="0">
                <a:latin typeface="Trebuchet MS"/>
                <a:cs typeface="Trebuchet MS"/>
              </a:rPr>
              <a:t>we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30" dirty="0">
                <a:latin typeface="Trebuchet MS"/>
                <a:cs typeface="Trebuchet MS"/>
              </a:rPr>
              <a:t>end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20" dirty="0">
                <a:latin typeface="Trebuchet MS"/>
                <a:cs typeface="Trebuchet MS"/>
              </a:rPr>
              <a:t>game.</a:t>
            </a:r>
            <a:endParaRPr lang="en-US" sz="1400" dirty="0">
              <a:latin typeface="Trebuchet MS"/>
              <a:cs typeface="Trebuchet MS"/>
            </a:endParaRPr>
          </a:p>
          <a:p>
            <a:pPr marL="1527810" lvl="1" indent="-339090">
              <a:lnSpc>
                <a:spcPct val="100000"/>
              </a:lnSpc>
              <a:spcBef>
                <a:spcPts val="100"/>
              </a:spcBef>
              <a:buFont typeface="Trebuchet MS"/>
              <a:buChar char="–"/>
              <a:tabLst>
                <a:tab pos="1527810" algn="l"/>
                <a:tab pos="1528445" algn="l"/>
              </a:tabLst>
            </a:pPr>
            <a:r>
              <a:rPr lang="en-US" sz="1400" spc="-105" dirty="0">
                <a:latin typeface="Trebuchet MS"/>
                <a:cs typeface="Trebuchet MS"/>
              </a:rPr>
              <a:t>Otherwise,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continue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75" dirty="0">
                <a:latin typeface="Trebuchet MS"/>
                <a:cs typeface="Trebuchet MS"/>
              </a:rPr>
              <a:t>to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25" dirty="0">
                <a:latin typeface="Trebuchet MS"/>
                <a:cs typeface="Trebuchet MS"/>
              </a:rPr>
              <a:t>the</a:t>
            </a:r>
            <a:r>
              <a:rPr lang="en-US" sz="1400" spc="90" dirty="0">
                <a:latin typeface="Trebuchet MS"/>
                <a:cs typeface="Trebuchet MS"/>
              </a:rPr>
              <a:t> </a:t>
            </a:r>
            <a:r>
              <a:rPr lang="en-US" sz="1400" spc="-114" dirty="0">
                <a:latin typeface="Trebuchet MS"/>
                <a:cs typeface="Trebuchet MS"/>
              </a:rPr>
              <a:t>next</a:t>
            </a:r>
            <a:r>
              <a:rPr lang="en-US" sz="1400" spc="95" dirty="0">
                <a:latin typeface="Trebuchet MS"/>
                <a:cs typeface="Trebuchet MS"/>
              </a:rPr>
              <a:t> </a:t>
            </a:r>
            <a:r>
              <a:rPr lang="en-US" sz="1400" spc="-100" dirty="0">
                <a:latin typeface="Trebuchet MS"/>
                <a:cs typeface="Trebuchet MS"/>
              </a:rPr>
              <a:t>round.</a:t>
            </a:r>
            <a:endParaRPr lang="en-US"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6" name="Content Placeholder 5" title="Web Viewer">
                <a:extLst>
                  <a:ext uri="{FF2B5EF4-FFF2-40B4-BE49-F238E27FC236}">
                    <a16:creationId xmlns:a16="http://schemas.microsoft.com/office/drawing/2014/main" id="{58A264BD-1DEA-5CAF-9C65-1AF7C61CE33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5011" y="2901664"/>
              <a:ext cx="4517736" cy="32280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6" name="Content Placeholder 5" title="Web Viewer">
                <a:extLst>
                  <a:ext uri="{FF2B5EF4-FFF2-40B4-BE49-F238E27FC236}">
                    <a16:creationId xmlns:a16="http://schemas.microsoft.com/office/drawing/2014/main" id="{58A264BD-1DEA-5CAF-9C65-1AF7C61CE3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011" y="2901664"/>
                <a:ext cx="4517736" cy="32280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72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9F44-5161-A566-8363-07B9F72D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A27F74-819F-E5F5-1A68-186E52137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603214"/>
              </p:ext>
            </p:extLst>
          </p:nvPr>
        </p:nvGraphicFramePr>
        <p:xfrm>
          <a:off x="628652" y="1370012"/>
          <a:ext cx="3683290" cy="230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826C-54D6-BA0B-2B00-7B6BEDA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487A9-4E0B-4C8A-5CA7-0D83C24C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D541B-7E9E-618A-D4B3-E76BD9B25EE0}"/>
              </a:ext>
            </a:extLst>
          </p:cNvPr>
          <p:cNvSpPr txBox="1"/>
          <p:nvPr/>
        </p:nvSpPr>
        <p:spPr>
          <a:xfrm>
            <a:off x="628650" y="1000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-75" dirty="0">
                <a:solidFill>
                  <a:srgbClr val="0000A0"/>
                </a:solidFill>
                <a:latin typeface="Trebuchet MS"/>
                <a:cs typeface="Trebuchet MS"/>
              </a:rPr>
              <a:t>If</a:t>
            </a:r>
            <a:r>
              <a:rPr lang="en-US" sz="18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30" dirty="0">
                <a:solidFill>
                  <a:srgbClr val="0000A0"/>
                </a:solidFill>
                <a:latin typeface="Trebuchet MS"/>
                <a:cs typeface="Trebuchet MS"/>
              </a:rPr>
              <a:t>follow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85" dirty="0">
                <a:solidFill>
                  <a:srgbClr val="0000A0"/>
                </a:solidFill>
                <a:latin typeface="Trebuchet MS"/>
                <a:cs typeface="Trebuchet MS"/>
              </a:rPr>
              <a:t>policy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95" dirty="0">
                <a:solidFill>
                  <a:srgbClr val="0000A0"/>
                </a:solidFill>
                <a:latin typeface="Trebuchet MS"/>
                <a:cs typeface="Trebuchet MS"/>
              </a:rPr>
              <a:t>”stay”</a:t>
            </a:r>
            <a:r>
              <a:rPr lang="en-US" sz="1800" spc="-95" dirty="0"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25C6C-3358-C475-5392-418FC6E9ADA0}"/>
              </a:ext>
            </a:extLst>
          </p:cNvPr>
          <p:cNvSpPr txBox="1"/>
          <p:nvPr/>
        </p:nvSpPr>
        <p:spPr>
          <a:xfrm>
            <a:off x="296346" y="41366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-75" dirty="0">
                <a:solidFill>
                  <a:srgbClr val="0000A0"/>
                </a:solidFill>
                <a:latin typeface="Trebuchet MS"/>
                <a:cs typeface="Trebuchet MS"/>
              </a:rPr>
              <a:t>Expected Utility</a:t>
            </a:r>
            <a:endParaRPr lang="en-US" sz="18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481EA6-3DB4-A8AD-4886-2DCE54CFC04C}"/>
                  </a:ext>
                </a:extLst>
              </p:cNvPr>
              <p:cNvSpPr txBox="1"/>
              <p:nvPr/>
            </p:nvSpPr>
            <p:spPr>
              <a:xfrm>
                <a:off x="2444221" y="3922640"/>
                <a:ext cx="4848250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𝑈𝑡𝑖𝑙𝑖𝑡𝑦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   = 12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481EA6-3DB4-A8AD-4886-2DCE54CF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21" y="3922640"/>
                <a:ext cx="4848250" cy="797398"/>
              </a:xfrm>
              <a:prstGeom prst="rect">
                <a:avLst/>
              </a:prstGeom>
              <a:blipFill>
                <a:blip r:embed="rId4"/>
                <a:stretch>
                  <a:fillRect b="-17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A288FA-5BFB-DD44-4B1F-F237E8EF05A5}"/>
              </a:ext>
            </a:extLst>
          </p:cNvPr>
          <p:cNvSpPr txBox="1"/>
          <p:nvPr/>
        </p:nvSpPr>
        <p:spPr>
          <a:xfrm>
            <a:off x="5550408" y="1783080"/>
            <a:ext cx="304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need to stay then the expected utility reduces with iteration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116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9F44-5161-A566-8363-07B9F72D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536"/>
            <a:ext cx="7886700" cy="994172"/>
          </a:xfrm>
        </p:spPr>
        <p:txBody>
          <a:bodyPr/>
          <a:lstStyle/>
          <a:p>
            <a:r>
              <a:rPr lang="en-US" dirty="0"/>
              <a:t>Rewards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A27F74-819F-E5F5-1A68-186E52137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14981"/>
              </p:ext>
            </p:extLst>
          </p:nvPr>
        </p:nvGraphicFramePr>
        <p:xfrm>
          <a:off x="628652" y="1370012"/>
          <a:ext cx="3683290" cy="230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826C-54D6-BA0B-2B00-7B6BEDA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487A9-4E0B-4C8A-5CA7-0D83C24C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D541B-7E9E-618A-D4B3-E76BD9B25EE0}"/>
              </a:ext>
            </a:extLst>
          </p:cNvPr>
          <p:cNvSpPr txBox="1"/>
          <p:nvPr/>
        </p:nvSpPr>
        <p:spPr>
          <a:xfrm>
            <a:off x="628650" y="1000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-75" dirty="0">
                <a:solidFill>
                  <a:srgbClr val="0000A0"/>
                </a:solidFill>
                <a:latin typeface="Trebuchet MS"/>
                <a:cs typeface="Trebuchet MS"/>
              </a:rPr>
              <a:t>If</a:t>
            </a:r>
            <a:r>
              <a:rPr lang="en-US" sz="18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30" dirty="0">
                <a:solidFill>
                  <a:srgbClr val="0000A0"/>
                </a:solidFill>
                <a:latin typeface="Trebuchet MS"/>
                <a:cs typeface="Trebuchet MS"/>
              </a:rPr>
              <a:t>follow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85" dirty="0">
                <a:solidFill>
                  <a:srgbClr val="0000A0"/>
                </a:solidFill>
                <a:latin typeface="Trebuchet MS"/>
                <a:cs typeface="Trebuchet MS"/>
              </a:rPr>
              <a:t>policy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95" dirty="0">
                <a:solidFill>
                  <a:srgbClr val="0000A0"/>
                </a:solidFill>
                <a:latin typeface="Trebuchet MS"/>
                <a:cs typeface="Trebuchet MS"/>
              </a:rPr>
              <a:t>”quit”</a:t>
            </a:r>
            <a:r>
              <a:rPr lang="en-US" sz="1800" spc="-95" dirty="0"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25C6C-3358-C475-5392-418FC6E9ADA0}"/>
              </a:ext>
            </a:extLst>
          </p:cNvPr>
          <p:cNvSpPr txBox="1"/>
          <p:nvPr/>
        </p:nvSpPr>
        <p:spPr>
          <a:xfrm>
            <a:off x="489945" y="36450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spc="-75" dirty="0">
                <a:solidFill>
                  <a:srgbClr val="0000A0"/>
                </a:solidFill>
                <a:latin typeface="Trebuchet MS"/>
                <a:cs typeface="Trebuchet MS"/>
              </a:rPr>
              <a:t>Expected Utility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F6A6-C5B9-487F-D527-07668AC72BEE}"/>
              </a:ext>
            </a:extLst>
          </p:cNvPr>
          <p:cNvSpPr txBox="1"/>
          <p:nvPr/>
        </p:nvSpPr>
        <p:spPr>
          <a:xfrm>
            <a:off x="-1212209" y="40214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35"/>
              </a:spcBef>
            </a:pPr>
            <a:r>
              <a:rPr lang="en-US" sz="1800" dirty="0">
                <a:latin typeface="Trebuchet MS"/>
                <a:cs typeface="Trebuchet MS"/>
              </a:rPr>
              <a:t>1(10)</a:t>
            </a:r>
            <a:r>
              <a:rPr lang="en-US" sz="1800" spc="-80" dirty="0">
                <a:latin typeface="Trebuchet MS"/>
                <a:cs typeface="Trebuchet MS"/>
              </a:rPr>
              <a:t> </a:t>
            </a:r>
            <a:r>
              <a:rPr lang="en-US" sz="1800" spc="660" dirty="0">
                <a:latin typeface="Trebuchet MS"/>
                <a:cs typeface="Trebuchet MS"/>
              </a:rPr>
              <a:t>=</a:t>
            </a:r>
            <a:r>
              <a:rPr lang="en-US" sz="1800" spc="-7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10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76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B2AA-BF47-A9F8-D0FC-9ADD07E0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for Dice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2F99-AE3B-80CE-7B4C-C512F798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2982-5B05-7256-A8A8-CA0298AF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85875F-A1A7-12D4-63F1-30CFE9567C6B}"/>
              </a:ext>
            </a:extLst>
          </p:cNvPr>
          <p:cNvGrpSpPr/>
          <p:nvPr/>
        </p:nvGrpSpPr>
        <p:grpSpPr>
          <a:xfrm>
            <a:off x="1407515" y="1044974"/>
            <a:ext cx="6328969" cy="1972665"/>
            <a:chOff x="1407515" y="1044974"/>
            <a:chExt cx="6328969" cy="1972665"/>
          </a:xfrm>
        </p:grpSpPr>
        <p:grpSp>
          <p:nvGrpSpPr>
            <p:cNvPr id="10" name="object 3">
              <a:extLst>
                <a:ext uri="{FF2B5EF4-FFF2-40B4-BE49-F238E27FC236}">
                  <a16:creationId xmlns:a16="http://schemas.microsoft.com/office/drawing/2014/main" id="{F67A4ABB-C0C8-1AA0-F142-6643D4BE1B94}"/>
                </a:ext>
              </a:extLst>
            </p:cNvPr>
            <p:cNvGrpSpPr/>
            <p:nvPr/>
          </p:nvGrpSpPr>
          <p:grpSpPr>
            <a:xfrm>
              <a:off x="1407515" y="1044974"/>
              <a:ext cx="6328969" cy="1972665"/>
              <a:chOff x="2153006" y="1354627"/>
              <a:chExt cx="5860415" cy="3187606"/>
            </a:xfrm>
          </p:grpSpPr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57AD38B7-1386-23FB-06F2-695BBEC9D9A5}"/>
                  </a:ext>
                </a:extLst>
              </p:cNvPr>
              <p:cNvSpPr/>
              <p:nvPr/>
            </p:nvSpPr>
            <p:spPr>
              <a:xfrm>
                <a:off x="2153006" y="1640918"/>
                <a:ext cx="5860415" cy="2901315"/>
              </a:xfrm>
              <a:custGeom>
                <a:avLst/>
                <a:gdLst/>
                <a:ahLst/>
                <a:cxnLst/>
                <a:rect l="l" t="t" r="r" b="b"/>
                <a:pathLst>
                  <a:path w="5860415" h="2901315">
                    <a:moveTo>
                      <a:pt x="0" y="0"/>
                    </a:moveTo>
                    <a:lnTo>
                      <a:pt x="0" y="2900926"/>
                    </a:lnTo>
                    <a:lnTo>
                      <a:pt x="5860344" y="2900926"/>
                    </a:lnTo>
                    <a:lnTo>
                      <a:pt x="586034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911"/>
              </a:p>
            </p:txBody>
          </p:sp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185F32C9-8F4B-0A59-F86A-9A2BB7198564}"/>
                  </a:ext>
                </a:extLst>
              </p:cNvPr>
              <p:cNvSpPr/>
              <p:nvPr/>
            </p:nvSpPr>
            <p:spPr>
              <a:xfrm>
                <a:off x="2650492" y="1438378"/>
                <a:ext cx="1735169" cy="486413"/>
              </a:xfrm>
              <a:custGeom>
                <a:avLst/>
                <a:gdLst/>
                <a:ahLst/>
                <a:cxnLst/>
                <a:rect l="l" t="t" r="r" b="b"/>
                <a:pathLst>
                  <a:path w="4683125" h="629919">
                    <a:moveTo>
                      <a:pt x="4682952" y="0"/>
                    </a:moveTo>
                    <a:lnTo>
                      <a:pt x="0" y="0"/>
                    </a:lnTo>
                    <a:lnTo>
                      <a:pt x="0" y="629417"/>
                    </a:lnTo>
                    <a:lnTo>
                      <a:pt x="4682952" y="629417"/>
                    </a:lnTo>
                    <a:lnTo>
                      <a:pt x="468295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r>
                  <a:rPr lang="en-US" sz="1300" b="1" dirty="0"/>
                  <a:t>    Example: Dice Game</a:t>
                </a:r>
                <a:endParaRPr sz="1300" b="1" dirty="0"/>
              </a:p>
            </p:txBody>
          </p:sp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6B5507D-BBF6-241D-D6E4-875EB02691D2}"/>
                  </a:ext>
                </a:extLst>
              </p:cNvPr>
              <p:cNvSpPr/>
              <p:nvPr/>
            </p:nvSpPr>
            <p:spPr>
              <a:xfrm>
                <a:off x="2287416" y="1354627"/>
                <a:ext cx="363076" cy="48641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911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232AEB-D0E7-7C86-E79E-341B0586DD20}"/>
                </a:ext>
              </a:extLst>
            </p:cNvPr>
            <p:cNvSpPr txBox="1"/>
            <p:nvPr/>
          </p:nvSpPr>
          <p:spPr>
            <a:xfrm>
              <a:off x="1552671" y="1268974"/>
              <a:ext cx="5428804" cy="1659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ts val="2500"/>
                </a:lnSpc>
                <a:spcBef>
                  <a:spcPts val="100"/>
                </a:spcBef>
              </a:pPr>
              <a:r>
                <a:rPr lang="en-US" sz="1400" spc="55" dirty="0">
                  <a:latin typeface="Trebuchet MS"/>
                  <a:cs typeface="Trebuchet MS"/>
                </a:rPr>
                <a:t>F</a:t>
              </a:r>
              <a:r>
                <a:rPr lang="en-US" sz="1400" spc="-150" dirty="0">
                  <a:latin typeface="Trebuchet MS"/>
                  <a:cs typeface="Trebuchet MS"/>
                </a:rPr>
                <a:t>o</a:t>
              </a:r>
              <a:r>
                <a:rPr lang="en-US" sz="1400" spc="-110" dirty="0">
                  <a:latin typeface="Trebuchet MS"/>
                  <a:cs typeface="Trebuchet MS"/>
                </a:rPr>
                <a:t>r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125" dirty="0">
                  <a:latin typeface="Trebuchet MS"/>
                  <a:cs typeface="Trebuchet MS"/>
                </a:rPr>
                <a:t>each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75" dirty="0">
                  <a:latin typeface="Trebuchet MS"/>
                  <a:cs typeface="Trebuchet MS"/>
                </a:rPr>
                <a:t>round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i="1" spc="285" dirty="0">
                  <a:latin typeface="Calibri"/>
                  <a:cs typeface="Calibri"/>
                </a:rPr>
                <a:t>r</a:t>
              </a:r>
              <a:r>
                <a:rPr lang="en-US" sz="1400" i="1" spc="210" dirty="0">
                  <a:latin typeface="Calibri"/>
                  <a:cs typeface="Calibri"/>
                </a:rPr>
                <a:t> </a:t>
              </a:r>
              <a:r>
                <a:rPr lang="en-US" sz="1400" spc="725" dirty="0">
                  <a:latin typeface="Calibri"/>
                  <a:cs typeface="Calibri"/>
                </a:rPr>
                <a:t>=</a:t>
              </a:r>
              <a:r>
                <a:rPr lang="en-US" sz="1400" spc="140" dirty="0">
                  <a:latin typeface="Calibri"/>
                  <a:cs typeface="Calibri"/>
                </a:rPr>
                <a:t> </a:t>
              </a:r>
              <a:r>
                <a:rPr lang="en-US" sz="1400" spc="-5" dirty="0">
                  <a:latin typeface="Calibri"/>
                  <a:cs typeface="Calibri"/>
                </a:rPr>
                <a:t>1</a:t>
              </a:r>
              <a:r>
                <a:rPr lang="en-US" sz="1400" i="1" spc="75" dirty="0">
                  <a:latin typeface="Calibri"/>
                  <a:cs typeface="Calibri"/>
                </a:rPr>
                <a:t>,</a:t>
              </a:r>
              <a:r>
                <a:rPr lang="en-US" sz="1400" i="1" spc="-140" dirty="0">
                  <a:latin typeface="Calibri"/>
                  <a:cs typeface="Calibri"/>
                </a:rPr>
                <a:t> </a:t>
              </a:r>
              <a:r>
                <a:rPr lang="en-US" sz="1400" dirty="0">
                  <a:latin typeface="Calibri"/>
                  <a:cs typeface="Calibri"/>
                </a:rPr>
                <a:t>2</a:t>
              </a:r>
              <a:r>
                <a:rPr lang="en-US" sz="1400" i="1" spc="75" dirty="0">
                  <a:latin typeface="Calibri"/>
                  <a:cs typeface="Calibri"/>
                </a:rPr>
                <a:t>,</a:t>
              </a:r>
              <a:r>
                <a:rPr lang="en-US" sz="1400" i="1" spc="-140" dirty="0">
                  <a:latin typeface="Calibri"/>
                  <a:cs typeface="Calibri"/>
                </a:rPr>
                <a:t> </a:t>
              </a:r>
              <a:r>
                <a:rPr lang="en-US" sz="1400" i="1" spc="70" dirty="0">
                  <a:latin typeface="Calibri"/>
                  <a:cs typeface="Calibri"/>
                </a:rPr>
                <a:t>.</a:t>
              </a:r>
              <a:r>
                <a:rPr lang="en-US" sz="1400" i="1" spc="-145" dirty="0">
                  <a:latin typeface="Calibri"/>
                  <a:cs typeface="Calibri"/>
                </a:rPr>
                <a:t> </a:t>
              </a:r>
              <a:r>
                <a:rPr lang="en-US" sz="1400" i="1" spc="70" dirty="0">
                  <a:latin typeface="Calibri"/>
                  <a:cs typeface="Calibri"/>
                </a:rPr>
                <a:t>.</a:t>
              </a:r>
              <a:r>
                <a:rPr lang="en-US" sz="1400" i="1" spc="-140" dirty="0">
                  <a:latin typeface="Calibri"/>
                  <a:cs typeface="Calibri"/>
                </a:rPr>
                <a:t> </a:t>
              </a:r>
              <a:r>
                <a:rPr lang="en-US" sz="1400" i="1" spc="70" dirty="0">
                  <a:latin typeface="Calibri"/>
                  <a:cs typeface="Calibri"/>
                </a:rPr>
                <a:t>.</a:t>
              </a:r>
              <a:endParaRPr lang="en-US" sz="1400" dirty="0">
                <a:latin typeface="Calibri"/>
                <a:cs typeface="Calibri"/>
              </a:endParaRPr>
            </a:p>
            <a:p>
              <a:pPr marL="818515" indent="-323215">
                <a:lnSpc>
                  <a:spcPts val="2500"/>
                </a:lnSpc>
                <a:spcBef>
                  <a:spcPts val="100"/>
                </a:spcBef>
                <a:buFont typeface="SimSun-ExtB"/>
                <a:buChar char="•"/>
                <a:tabLst>
                  <a:tab pos="819150" algn="l"/>
                </a:tabLst>
              </a:pPr>
              <a:r>
                <a:rPr lang="en-US" sz="1400" spc="-25" dirty="0">
                  <a:latin typeface="Trebuchet MS"/>
                  <a:cs typeface="Trebuchet MS"/>
                </a:rPr>
                <a:t>You</a:t>
              </a:r>
              <a:r>
                <a:rPr lang="en-US" sz="1400" spc="80" dirty="0">
                  <a:latin typeface="Trebuchet MS"/>
                  <a:cs typeface="Trebuchet MS"/>
                </a:rPr>
                <a:t> </a:t>
              </a:r>
              <a:r>
                <a:rPr lang="en-US" sz="1400" spc="-90" dirty="0">
                  <a:latin typeface="Trebuchet MS"/>
                  <a:cs typeface="Trebuchet MS"/>
                </a:rPr>
                <a:t>choose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90" dirty="0">
                  <a:solidFill>
                    <a:srgbClr val="008000"/>
                  </a:solidFill>
                  <a:latin typeface="Trebuchet MS"/>
                  <a:cs typeface="Trebuchet MS"/>
                </a:rPr>
                <a:t>stay</a:t>
              </a:r>
              <a:r>
                <a:rPr lang="en-US" sz="1400" spc="85" dirty="0">
                  <a:solidFill>
                    <a:srgbClr val="008000"/>
                  </a:solidFill>
                  <a:latin typeface="Trebuchet MS"/>
                  <a:cs typeface="Trebuchet MS"/>
                </a:rPr>
                <a:t> </a:t>
              </a:r>
              <a:r>
                <a:rPr lang="en-US" sz="1400" spc="-130" dirty="0">
                  <a:latin typeface="Trebuchet MS"/>
                  <a:cs typeface="Trebuchet MS"/>
                </a:rPr>
                <a:t>or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110" dirty="0">
                  <a:solidFill>
                    <a:srgbClr val="FF0000"/>
                  </a:solidFill>
                  <a:latin typeface="Trebuchet MS"/>
                  <a:cs typeface="Trebuchet MS"/>
                </a:rPr>
                <a:t>quit</a:t>
              </a:r>
              <a:r>
                <a:rPr lang="en-US" sz="1400" spc="-110" dirty="0">
                  <a:latin typeface="Trebuchet MS"/>
                  <a:cs typeface="Trebuchet MS"/>
                </a:rPr>
                <a:t>.</a:t>
              </a:r>
              <a:endParaRPr lang="en-US" sz="1400" dirty="0">
                <a:latin typeface="Trebuchet MS"/>
                <a:cs typeface="Trebuchet MS"/>
              </a:endParaRPr>
            </a:p>
            <a:p>
              <a:pPr marL="818515" indent="-323215">
                <a:lnSpc>
                  <a:spcPct val="100000"/>
                </a:lnSpc>
                <a:spcBef>
                  <a:spcPts val="100"/>
                </a:spcBef>
                <a:buFont typeface="SimSun-ExtB"/>
                <a:buChar char="•"/>
                <a:tabLst>
                  <a:tab pos="819150" algn="l"/>
                </a:tabLst>
              </a:pPr>
              <a:r>
                <a:rPr lang="en-US" sz="1400" spc="-75" dirty="0">
                  <a:latin typeface="Trebuchet MS"/>
                  <a:cs typeface="Trebuchet MS"/>
                </a:rPr>
                <a:t>If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110" dirty="0">
                  <a:solidFill>
                    <a:srgbClr val="FF0000"/>
                  </a:solidFill>
                  <a:latin typeface="Trebuchet MS"/>
                  <a:cs typeface="Trebuchet MS"/>
                </a:rPr>
                <a:t>quit</a:t>
              </a:r>
              <a:r>
                <a:rPr lang="en-US" sz="1400" spc="-110" dirty="0">
                  <a:latin typeface="Trebuchet MS"/>
                  <a:cs typeface="Trebuchet MS"/>
                </a:rPr>
                <a:t>,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90" dirty="0">
                  <a:latin typeface="Trebuchet MS"/>
                  <a:cs typeface="Trebuchet MS"/>
                </a:rPr>
                <a:t>you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100" dirty="0">
                  <a:latin typeface="Trebuchet MS"/>
                  <a:cs typeface="Trebuchet MS"/>
                </a:rPr>
                <a:t>get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dirty="0">
                  <a:latin typeface="Calibri"/>
                  <a:cs typeface="Calibri"/>
                </a:rPr>
                <a:t>$10</a:t>
              </a:r>
              <a:r>
                <a:rPr lang="en-US" sz="1400" spc="275" dirty="0">
                  <a:latin typeface="Calibri"/>
                  <a:cs typeface="Calibri"/>
                </a:rPr>
                <a:t> </a:t>
              </a:r>
              <a:r>
                <a:rPr lang="en-US" sz="1400" spc="-80" dirty="0">
                  <a:latin typeface="Trebuchet MS"/>
                  <a:cs typeface="Trebuchet MS"/>
                </a:rPr>
                <a:t>and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220" dirty="0">
                  <a:latin typeface="Trebuchet MS"/>
                  <a:cs typeface="Trebuchet MS"/>
                </a:rPr>
                <a:t>we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125" dirty="0">
                  <a:latin typeface="Trebuchet MS"/>
                  <a:cs typeface="Trebuchet MS"/>
                </a:rPr>
                <a:t>end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125" dirty="0">
                  <a:latin typeface="Trebuchet MS"/>
                  <a:cs typeface="Trebuchet MS"/>
                </a:rPr>
                <a:t>the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20" dirty="0">
                  <a:latin typeface="Trebuchet MS"/>
                  <a:cs typeface="Trebuchet MS"/>
                </a:rPr>
                <a:t>game.</a:t>
              </a:r>
              <a:endParaRPr lang="en-US" sz="1400" dirty="0">
                <a:latin typeface="Trebuchet MS"/>
                <a:cs typeface="Trebuchet MS"/>
              </a:endParaRPr>
            </a:p>
            <a:p>
              <a:pPr marL="818515" indent="-323215">
                <a:lnSpc>
                  <a:spcPct val="100000"/>
                </a:lnSpc>
                <a:spcBef>
                  <a:spcPts val="100"/>
                </a:spcBef>
                <a:buFont typeface="SimSun-ExtB"/>
                <a:buChar char="•"/>
                <a:tabLst>
                  <a:tab pos="819150" algn="l"/>
                </a:tabLst>
              </a:pPr>
              <a:r>
                <a:rPr lang="en-US" sz="1400" spc="-75" dirty="0">
                  <a:latin typeface="Trebuchet MS"/>
                  <a:cs typeface="Trebuchet MS"/>
                </a:rPr>
                <a:t>If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14" dirty="0">
                  <a:solidFill>
                    <a:srgbClr val="008000"/>
                  </a:solidFill>
                  <a:latin typeface="Trebuchet MS"/>
                  <a:cs typeface="Trebuchet MS"/>
                </a:rPr>
                <a:t>stay</a:t>
              </a:r>
              <a:r>
                <a:rPr lang="en-US" sz="1400" spc="-114" dirty="0">
                  <a:latin typeface="Trebuchet MS"/>
                  <a:cs typeface="Trebuchet MS"/>
                </a:rPr>
                <a:t>,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90" dirty="0">
                  <a:latin typeface="Trebuchet MS"/>
                  <a:cs typeface="Trebuchet MS"/>
                </a:rPr>
                <a:t>you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00" dirty="0">
                  <a:latin typeface="Trebuchet MS"/>
                  <a:cs typeface="Trebuchet MS"/>
                </a:rPr>
                <a:t>get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dirty="0">
                  <a:latin typeface="Calibri"/>
                  <a:cs typeface="Calibri"/>
                </a:rPr>
                <a:t>$4</a:t>
              </a:r>
              <a:r>
                <a:rPr lang="en-US" sz="1400" spc="280" dirty="0">
                  <a:latin typeface="Calibri"/>
                  <a:cs typeface="Calibri"/>
                </a:rPr>
                <a:t> </a:t>
              </a:r>
              <a:r>
                <a:rPr lang="en-US" sz="1400" spc="-80" dirty="0">
                  <a:latin typeface="Trebuchet MS"/>
                  <a:cs typeface="Trebuchet MS"/>
                </a:rPr>
                <a:t>and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10" dirty="0">
                  <a:latin typeface="Trebuchet MS"/>
                  <a:cs typeface="Trebuchet MS"/>
                </a:rPr>
                <a:t>then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5" dirty="0">
                  <a:latin typeface="Trebuchet MS"/>
                  <a:cs typeface="Trebuchet MS"/>
                </a:rPr>
                <a:t>I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14" dirty="0">
                  <a:latin typeface="Trebuchet MS"/>
                  <a:cs typeface="Trebuchet MS"/>
                </a:rPr>
                <a:t>roll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95" dirty="0">
                  <a:latin typeface="Trebuchet MS"/>
                  <a:cs typeface="Trebuchet MS"/>
                </a:rPr>
                <a:t>a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95" dirty="0">
                  <a:latin typeface="Trebuchet MS"/>
                  <a:cs typeface="Trebuchet MS"/>
                </a:rPr>
                <a:t>6-sided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55" dirty="0">
                  <a:latin typeface="Trebuchet MS"/>
                  <a:cs typeface="Trebuchet MS"/>
                </a:rPr>
                <a:t>dice.</a:t>
              </a:r>
              <a:endParaRPr lang="en-US" sz="1400" dirty="0">
                <a:latin typeface="Trebuchet MS"/>
                <a:cs typeface="Trebuchet MS"/>
              </a:endParaRPr>
            </a:p>
            <a:p>
              <a:pPr marL="1527810" lvl="1" indent="-339090">
                <a:lnSpc>
                  <a:spcPct val="100000"/>
                </a:lnSpc>
                <a:spcBef>
                  <a:spcPts val="100"/>
                </a:spcBef>
                <a:buFont typeface="Trebuchet MS"/>
                <a:buChar char="–"/>
                <a:tabLst>
                  <a:tab pos="1527810" algn="l"/>
                  <a:tab pos="1528445" algn="l"/>
                </a:tabLst>
              </a:pPr>
              <a:r>
                <a:rPr lang="en-US" sz="1400" spc="-75" dirty="0">
                  <a:latin typeface="Trebuchet MS"/>
                  <a:cs typeface="Trebuchet MS"/>
                </a:rPr>
                <a:t>If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125" dirty="0">
                  <a:latin typeface="Trebuchet MS"/>
                  <a:cs typeface="Trebuchet MS"/>
                </a:rPr>
                <a:t>the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135" dirty="0">
                  <a:latin typeface="Trebuchet MS"/>
                  <a:cs typeface="Trebuchet MS"/>
                </a:rPr>
                <a:t>dice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00" dirty="0">
                  <a:latin typeface="Trebuchet MS"/>
                  <a:cs typeface="Trebuchet MS"/>
                </a:rPr>
                <a:t>results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85" dirty="0">
                  <a:latin typeface="Trebuchet MS"/>
                  <a:cs typeface="Trebuchet MS"/>
                </a:rPr>
                <a:t>in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45" dirty="0">
                  <a:latin typeface="Trebuchet MS"/>
                  <a:cs typeface="Trebuchet MS"/>
                </a:rPr>
                <a:t>1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30" dirty="0">
                  <a:latin typeface="Trebuchet MS"/>
                  <a:cs typeface="Trebuchet MS"/>
                </a:rPr>
                <a:t>or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130" dirty="0">
                  <a:latin typeface="Trebuchet MS"/>
                  <a:cs typeface="Trebuchet MS"/>
                </a:rPr>
                <a:t>2,</a:t>
              </a:r>
              <a:r>
                <a:rPr lang="en-US" sz="1400" spc="85" dirty="0">
                  <a:latin typeface="Trebuchet MS"/>
                  <a:cs typeface="Trebuchet MS"/>
                </a:rPr>
                <a:t> </a:t>
              </a:r>
              <a:r>
                <a:rPr lang="en-US" sz="1400" spc="-220" dirty="0">
                  <a:latin typeface="Trebuchet MS"/>
                  <a:cs typeface="Trebuchet MS"/>
                </a:rPr>
                <a:t>we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30" dirty="0">
                  <a:latin typeface="Trebuchet MS"/>
                  <a:cs typeface="Trebuchet MS"/>
                </a:rPr>
                <a:t>end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125" dirty="0">
                  <a:latin typeface="Trebuchet MS"/>
                  <a:cs typeface="Trebuchet MS"/>
                </a:rPr>
                <a:t>the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20" dirty="0">
                  <a:latin typeface="Trebuchet MS"/>
                  <a:cs typeface="Trebuchet MS"/>
                </a:rPr>
                <a:t>game.</a:t>
              </a:r>
              <a:endParaRPr lang="en-US" sz="1400" dirty="0">
                <a:latin typeface="Trebuchet MS"/>
                <a:cs typeface="Trebuchet MS"/>
              </a:endParaRPr>
            </a:p>
            <a:p>
              <a:pPr marL="1527810" lvl="1" indent="-339090">
                <a:lnSpc>
                  <a:spcPct val="100000"/>
                </a:lnSpc>
                <a:spcBef>
                  <a:spcPts val="100"/>
                </a:spcBef>
                <a:buFont typeface="Trebuchet MS"/>
                <a:buChar char="–"/>
                <a:tabLst>
                  <a:tab pos="1527810" algn="l"/>
                  <a:tab pos="1528445" algn="l"/>
                </a:tabLst>
              </a:pPr>
              <a:r>
                <a:rPr lang="en-US" sz="1400" spc="-105" dirty="0">
                  <a:latin typeface="Trebuchet MS"/>
                  <a:cs typeface="Trebuchet MS"/>
                </a:rPr>
                <a:t>Otherwise,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00" dirty="0">
                  <a:latin typeface="Trebuchet MS"/>
                  <a:cs typeface="Trebuchet MS"/>
                </a:rPr>
                <a:t>continue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75" dirty="0">
                  <a:latin typeface="Trebuchet MS"/>
                  <a:cs typeface="Trebuchet MS"/>
                </a:rPr>
                <a:t>to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25" dirty="0">
                  <a:latin typeface="Trebuchet MS"/>
                  <a:cs typeface="Trebuchet MS"/>
                </a:rPr>
                <a:t>the</a:t>
              </a:r>
              <a:r>
                <a:rPr lang="en-US" sz="1400" spc="90" dirty="0">
                  <a:latin typeface="Trebuchet MS"/>
                  <a:cs typeface="Trebuchet MS"/>
                </a:rPr>
                <a:t> </a:t>
              </a:r>
              <a:r>
                <a:rPr lang="en-US" sz="1400" spc="-114" dirty="0">
                  <a:latin typeface="Trebuchet MS"/>
                  <a:cs typeface="Trebuchet MS"/>
                </a:rPr>
                <a:t>next</a:t>
              </a:r>
              <a:r>
                <a:rPr lang="en-US" sz="1400" spc="95" dirty="0">
                  <a:latin typeface="Trebuchet MS"/>
                  <a:cs typeface="Trebuchet MS"/>
                </a:rPr>
                <a:t> </a:t>
              </a:r>
              <a:r>
                <a:rPr lang="en-US" sz="1400" spc="-100" dirty="0">
                  <a:latin typeface="Trebuchet MS"/>
                  <a:cs typeface="Trebuchet MS"/>
                </a:rPr>
                <a:t>round.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0EC0600-5FD8-E4E0-C3CE-68FC05BC7A09}"/>
              </a:ext>
            </a:extLst>
          </p:cNvPr>
          <p:cNvSpPr/>
          <p:nvPr/>
        </p:nvSpPr>
        <p:spPr>
          <a:xfrm>
            <a:off x="1769803" y="3191993"/>
            <a:ext cx="646226" cy="5578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In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8EB591-BAD0-4421-4001-8626424D14AF}"/>
              </a:ext>
            </a:extLst>
          </p:cNvPr>
          <p:cNvSpPr/>
          <p:nvPr/>
        </p:nvSpPr>
        <p:spPr>
          <a:xfrm>
            <a:off x="5034519" y="3194812"/>
            <a:ext cx="646226" cy="557886"/>
          </a:xfrm>
          <a:custGeom>
            <a:avLst/>
            <a:gdLst>
              <a:gd name="connsiteX0" fmla="*/ 0 w 646226"/>
              <a:gd name="connsiteY0" fmla="*/ 278943 h 557886"/>
              <a:gd name="connsiteX1" fmla="*/ 323113 w 646226"/>
              <a:gd name="connsiteY1" fmla="*/ 0 h 557886"/>
              <a:gd name="connsiteX2" fmla="*/ 646226 w 646226"/>
              <a:gd name="connsiteY2" fmla="*/ 278943 h 557886"/>
              <a:gd name="connsiteX3" fmla="*/ 323113 w 646226"/>
              <a:gd name="connsiteY3" fmla="*/ 557886 h 557886"/>
              <a:gd name="connsiteX4" fmla="*/ 0 w 646226"/>
              <a:gd name="connsiteY4" fmla="*/ 278943 h 55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226" h="557886" fill="none" extrusionOk="0">
                <a:moveTo>
                  <a:pt x="0" y="278943"/>
                </a:moveTo>
                <a:cubicBezTo>
                  <a:pt x="5523" y="125542"/>
                  <a:pt x="150503" y="-12019"/>
                  <a:pt x="323113" y="0"/>
                </a:cubicBezTo>
                <a:cubicBezTo>
                  <a:pt x="466631" y="-5349"/>
                  <a:pt x="638828" y="131852"/>
                  <a:pt x="646226" y="278943"/>
                </a:cubicBezTo>
                <a:cubicBezTo>
                  <a:pt x="645150" y="422738"/>
                  <a:pt x="495468" y="566357"/>
                  <a:pt x="323113" y="557886"/>
                </a:cubicBezTo>
                <a:cubicBezTo>
                  <a:pt x="169872" y="571999"/>
                  <a:pt x="26609" y="439397"/>
                  <a:pt x="0" y="278943"/>
                </a:cubicBezTo>
                <a:close/>
              </a:path>
              <a:path w="646226" h="557886" stroke="0" extrusionOk="0">
                <a:moveTo>
                  <a:pt x="0" y="278943"/>
                </a:moveTo>
                <a:cubicBezTo>
                  <a:pt x="-37035" y="102043"/>
                  <a:pt x="107146" y="14081"/>
                  <a:pt x="323113" y="0"/>
                </a:cubicBezTo>
                <a:cubicBezTo>
                  <a:pt x="526217" y="5190"/>
                  <a:pt x="632234" y="125332"/>
                  <a:pt x="646226" y="278943"/>
                </a:cubicBezTo>
                <a:cubicBezTo>
                  <a:pt x="642951" y="436197"/>
                  <a:pt x="499062" y="571711"/>
                  <a:pt x="323113" y="557886"/>
                </a:cubicBezTo>
                <a:cubicBezTo>
                  <a:pt x="123901" y="546527"/>
                  <a:pt x="27257" y="446023"/>
                  <a:pt x="0" y="278943"/>
                </a:cubicBezTo>
                <a:close/>
              </a:path>
            </a:pathLst>
          </a:custGeom>
          <a:ln w="127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in, stay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E38255-DF49-EAA7-81E2-512F65AD7424}"/>
              </a:ext>
            </a:extLst>
          </p:cNvPr>
          <p:cNvSpPr/>
          <p:nvPr/>
        </p:nvSpPr>
        <p:spPr>
          <a:xfrm>
            <a:off x="5034519" y="4359479"/>
            <a:ext cx="646226" cy="5578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23D771-210C-C7B8-D201-F78526556180}"/>
              </a:ext>
            </a:extLst>
          </p:cNvPr>
          <p:cNvSpPr/>
          <p:nvPr/>
        </p:nvSpPr>
        <p:spPr>
          <a:xfrm>
            <a:off x="1769803" y="4399084"/>
            <a:ext cx="646226" cy="557886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in, quit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3FC50F-7925-D0C3-1291-ED578CA2CF7A}"/>
              </a:ext>
            </a:extLst>
          </p:cNvPr>
          <p:cNvGrpSpPr/>
          <p:nvPr/>
        </p:nvGrpSpPr>
        <p:grpSpPr>
          <a:xfrm>
            <a:off x="2351210" y="4561879"/>
            <a:ext cx="2618490" cy="307777"/>
            <a:chOff x="2416029" y="3317047"/>
            <a:chExt cx="2618490" cy="30777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175C3-EDDB-B9D7-E609-F2D096A30152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2416029" y="3470936"/>
              <a:ext cx="2618490" cy="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D48BF1-4E64-ADB9-4208-367597AAD538}"/>
                </a:ext>
              </a:extLst>
            </p:cNvPr>
            <p:cNvSpPr txBox="1"/>
            <p:nvPr/>
          </p:nvSpPr>
          <p:spPr>
            <a:xfrm>
              <a:off x="3568447" y="3317047"/>
              <a:ext cx="6575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1: $10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866BA5-8A21-0873-E016-FA0569E9075D}"/>
              </a:ext>
            </a:extLst>
          </p:cNvPr>
          <p:cNvGrpSpPr/>
          <p:nvPr/>
        </p:nvGrpSpPr>
        <p:grpSpPr>
          <a:xfrm rot="5400000">
            <a:off x="1714737" y="3762611"/>
            <a:ext cx="649204" cy="623743"/>
            <a:chOff x="2416029" y="3159067"/>
            <a:chExt cx="2618490" cy="62374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DC92634-D470-3FD3-4EAF-C4780E0FA09D}"/>
                </a:ext>
              </a:extLst>
            </p:cNvPr>
            <p:cNvCxnSpPr/>
            <p:nvPr/>
          </p:nvCxnSpPr>
          <p:spPr>
            <a:xfrm>
              <a:off x="2416029" y="3470936"/>
              <a:ext cx="2618490" cy="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05C07-980E-5FDE-4490-7E78BA88F6BC}"/>
                </a:ext>
              </a:extLst>
            </p:cNvPr>
            <p:cNvSpPr txBox="1"/>
            <p:nvPr/>
          </p:nvSpPr>
          <p:spPr>
            <a:xfrm rot="16200000">
              <a:off x="3287717" y="2979565"/>
              <a:ext cx="623743" cy="9827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quit</a:t>
              </a:r>
              <a:endParaRPr lang="en-US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CD9DEA-33BC-3BAB-064F-FD8F761AA8E4}"/>
              </a:ext>
            </a:extLst>
          </p:cNvPr>
          <p:cNvGrpSpPr/>
          <p:nvPr/>
        </p:nvGrpSpPr>
        <p:grpSpPr>
          <a:xfrm rot="5400000">
            <a:off x="5210129" y="3585513"/>
            <a:ext cx="609602" cy="938338"/>
            <a:chOff x="2416029" y="2844472"/>
            <a:chExt cx="2618490" cy="93833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D9A0B7-88DE-2C15-D9C2-3E556933E5FC}"/>
                </a:ext>
              </a:extLst>
            </p:cNvPr>
            <p:cNvCxnSpPr/>
            <p:nvPr/>
          </p:nvCxnSpPr>
          <p:spPr>
            <a:xfrm>
              <a:off x="2416029" y="3470936"/>
              <a:ext cx="2618490" cy="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21F37B-D689-BD59-3172-769F2B7A2F2E}"/>
                </a:ext>
              </a:extLst>
            </p:cNvPr>
            <p:cNvSpPr txBox="1"/>
            <p:nvPr/>
          </p:nvSpPr>
          <p:spPr>
            <a:xfrm rot="16200000">
              <a:off x="3233956" y="2718728"/>
              <a:ext cx="938338" cy="11898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(1/3) : $4</a:t>
              </a:r>
              <a:endParaRPr lang="en-US" sz="16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0E13D4-0A11-0D0F-0BC7-D6B1B964ACE5}"/>
              </a:ext>
            </a:extLst>
          </p:cNvPr>
          <p:cNvGrpSpPr/>
          <p:nvPr/>
        </p:nvGrpSpPr>
        <p:grpSpPr>
          <a:xfrm>
            <a:off x="2351210" y="3131469"/>
            <a:ext cx="2766074" cy="307777"/>
            <a:chOff x="2416029" y="3317047"/>
            <a:chExt cx="2618490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4E892C-7E43-B6B4-7D66-3F2C8625D7A4}"/>
                </a:ext>
              </a:extLst>
            </p:cNvPr>
            <p:cNvCxnSpPr/>
            <p:nvPr/>
          </p:nvCxnSpPr>
          <p:spPr>
            <a:xfrm>
              <a:off x="2416029" y="3470936"/>
              <a:ext cx="2618490" cy="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82C21B-AC37-AFAA-CBCB-E680EAE1CD27}"/>
                </a:ext>
              </a:extLst>
            </p:cNvPr>
            <p:cNvSpPr txBox="1"/>
            <p:nvPr/>
          </p:nvSpPr>
          <p:spPr>
            <a:xfrm>
              <a:off x="3568447" y="3317047"/>
              <a:ext cx="5004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stay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C181F3-C93B-EB37-1418-8B6D509C4479}"/>
              </a:ext>
            </a:extLst>
          </p:cNvPr>
          <p:cNvGrpSpPr/>
          <p:nvPr/>
        </p:nvGrpSpPr>
        <p:grpSpPr>
          <a:xfrm>
            <a:off x="2396212" y="3411365"/>
            <a:ext cx="2649550" cy="307777"/>
            <a:chOff x="2416029" y="3317047"/>
            <a:chExt cx="2618490" cy="30777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2E5F23-D388-6310-034A-291EA0959338}"/>
                </a:ext>
              </a:extLst>
            </p:cNvPr>
            <p:cNvCxnSpPr/>
            <p:nvPr/>
          </p:nvCxnSpPr>
          <p:spPr>
            <a:xfrm>
              <a:off x="2416029" y="3470936"/>
              <a:ext cx="2618490" cy="28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874846-A367-09FB-45C3-9AF5D82C1D66}"/>
                </a:ext>
              </a:extLst>
            </p:cNvPr>
            <p:cNvSpPr txBox="1"/>
            <p:nvPr/>
          </p:nvSpPr>
          <p:spPr>
            <a:xfrm>
              <a:off x="3568447" y="3317047"/>
              <a:ext cx="8272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(2/3): $4</a:t>
              </a:r>
              <a:endParaRPr lang="en-US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573F0A3-06C8-F1C5-B00B-F88768C5C4FD}"/>
              </a:ext>
            </a:extLst>
          </p:cNvPr>
          <p:cNvCxnSpPr/>
          <p:nvPr/>
        </p:nvCxnSpPr>
        <p:spPr>
          <a:xfrm rot="10800000">
            <a:off x="5788152" y="3411366"/>
            <a:ext cx="777240" cy="307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9314E5-AF40-7F03-4A72-67A1D6C65740}"/>
              </a:ext>
            </a:extLst>
          </p:cNvPr>
          <p:cNvSpPr txBox="1"/>
          <p:nvPr/>
        </p:nvSpPr>
        <p:spPr>
          <a:xfrm>
            <a:off x="6618019" y="3439247"/>
            <a:ext cx="237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Chance node</a:t>
            </a:r>
            <a:endParaRPr lang="en-PK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880E6-1D08-17C3-470B-56FA47015957}"/>
              </a:ext>
            </a:extLst>
          </p:cNvPr>
          <p:cNvSpPr txBox="1"/>
          <p:nvPr/>
        </p:nvSpPr>
        <p:spPr>
          <a:xfrm>
            <a:off x="223315" y="4423751"/>
            <a:ext cx="237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deterministic node</a:t>
            </a:r>
            <a:endParaRPr lang="en-PK" sz="14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6C638D2-DACE-B44B-C28F-2A9CDB3AA182}"/>
              </a:ext>
            </a:extLst>
          </p:cNvPr>
          <p:cNvCxnSpPr/>
          <p:nvPr/>
        </p:nvCxnSpPr>
        <p:spPr>
          <a:xfrm>
            <a:off x="493776" y="4165148"/>
            <a:ext cx="1058895" cy="258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6FA0-9015-982D-4551-B6915B85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6C33D-0692-4E34-2208-BC887048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0A29A075-988A-FB28-D5AF-50D606FAE445}"/>
              </a:ext>
            </a:extLst>
          </p:cNvPr>
          <p:cNvGrpSpPr/>
          <p:nvPr/>
        </p:nvGrpSpPr>
        <p:grpSpPr>
          <a:xfrm>
            <a:off x="1157681" y="383036"/>
            <a:ext cx="6328969" cy="3048061"/>
            <a:chOff x="2153006" y="1354627"/>
            <a:chExt cx="5860415" cy="5426884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025BEBF2-A544-F567-9008-B576363219E9}"/>
                </a:ext>
              </a:extLst>
            </p:cNvPr>
            <p:cNvSpPr/>
            <p:nvPr/>
          </p:nvSpPr>
          <p:spPr>
            <a:xfrm>
              <a:off x="2153006" y="1640917"/>
              <a:ext cx="5860415" cy="5140594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8508C25-C814-9BB1-A3D2-3A585EFEB8B1}"/>
                </a:ext>
              </a:extLst>
            </p:cNvPr>
            <p:cNvSpPr/>
            <p:nvPr/>
          </p:nvSpPr>
          <p:spPr>
            <a:xfrm>
              <a:off x="2650492" y="1438378"/>
              <a:ext cx="2877194" cy="4864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Markov Decision Process</a:t>
              </a:r>
              <a:endParaRPr sz="1300" b="1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1B444D49-C3A0-6CD1-E9B1-43FDBD32A192}"/>
                </a:ext>
              </a:extLst>
            </p:cNvPr>
            <p:cNvSpPr/>
            <p:nvPr/>
          </p:nvSpPr>
          <p:spPr>
            <a:xfrm>
              <a:off x="2287416" y="1354627"/>
              <a:ext cx="363076" cy="486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E01372-5552-B12C-2F98-190EB4D8D394}"/>
              </a:ext>
            </a:extLst>
          </p:cNvPr>
          <p:cNvSpPr txBox="1"/>
          <p:nvPr/>
        </p:nvSpPr>
        <p:spPr>
          <a:xfrm>
            <a:off x="1302837" y="735884"/>
            <a:ext cx="6037530" cy="263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en-US" sz="1800" spc="-80" dirty="0">
                <a:latin typeface="Trebuchet MS"/>
                <a:cs typeface="Trebuchet MS"/>
              </a:rPr>
              <a:t>States:</a:t>
            </a:r>
            <a:r>
              <a:rPr lang="en-US" sz="1800" spc="36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set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states</a:t>
            </a:r>
            <a:endParaRPr lang="en-US" sz="18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lang="en-US" sz="1800" i="1" spc="-65" dirty="0" err="1">
                <a:latin typeface="Arial"/>
                <a:cs typeface="Arial"/>
              </a:rPr>
              <a:t>s</a:t>
            </a:r>
            <a:r>
              <a:rPr lang="en-US" sz="1800" spc="-7" baseline="-12698" dirty="0" err="1">
                <a:latin typeface="Trebuchet MS"/>
                <a:cs typeface="Trebuchet MS"/>
              </a:rPr>
              <a:t>st</a:t>
            </a:r>
            <a:r>
              <a:rPr lang="en-US" sz="1800" spc="-89" baseline="-12698" dirty="0" err="1">
                <a:latin typeface="Trebuchet MS"/>
                <a:cs typeface="Trebuchet MS"/>
              </a:rPr>
              <a:t>a</a:t>
            </a:r>
            <a:r>
              <a:rPr lang="en-US" sz="1800" spc="-37" baseline="-12698" dirty="0" err="1">
                <a:latin typeface="Trebuchet MS"/>
                <a:cs typeface="Trebuchet MS"/>
              </a:rPr>
              <a:t>rt</a:t>
            </a:r>
            <a:r>
              <a:rPr lang="en-US" sz="1800" baseline="-12698" dirty="0">
                <a:latin typeface="Trebuchet MS"/>
                <a:cs typeface="Trebuchet MS"/>
              </a:rPr>
              <a:t> </a:t>
            </a:r>
            <a:r>
              <a:rPr lang="en-US" sz="1800" spc="-330" baseline="-12698" dirty="0">
                <a:latin typeface="Trebuchet MS"/>
                <a:cs typeface="Trebuchet MS"/>
              </a:rPr>
              <a:t> </a:t>
            </a:r>
            <a:r>
              <a:rPr lang="en-US" sz="1800" spc="-300" dirty="0">
                <a:latin typeface="Lucida Sans Unicode"/>
                <a:cs typeface="Lucida Sans Unicode"/>
              </a:rPr>
              <a:t>∈</a:t>
            </a:r>
            <a:r>
              <a:rPr lang="en-US" sz="1800" spc="-85" dirty="0">
                <a:latin typeface="Lucida Sans Unicode"/>
                <a:cs typeface="Lucida Sans Unicode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States: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65" dirty="0">
                <a:latin typeface="Trebuchet MS"/>
                <a:cs typeface="Trebuchet MS"/>
              </a:rPr>
              <a:t>st</a:t>
            </a:r>
            <a:r>
              <a:rPr lang="en-US" sz="1800" spc="-155" dirty="0">
                <a:latin typeface="Trebuchet MS"/>
                <a:cs typeface="Trebuchet MS"/>
              </a:rPr>
              <a:t>a</a:t>
            </a:r>
            <a:r>
              <a:rPr lang="en-US" sz="1800" spc="-70" dirty="0">
                <a:latin typeface="Trebuchet MS"/>
                <a:cs typeface="Trebuchet MS"/>
              </a:rPr>
              <a:t>rting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endParaRPr lang="en-US" sz="18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lang="en-US" sz="1800" spc="-40" dirty="0">
                <a:latin typeface="Trebuchet MS"/>
                <a:cs typeface="Trebuchet MS"/>
              </a:rPr>
              <a:t>Actions(</a:t>
            </a:r>
            <a:r>
              <a:rPr lang="en-US" sz="1800" i="1" spc="-40" dirty="0">
                <a:latin typeface="Arial"/>
                <a:cs typeface="Arial"/>
              </a:rPr>
              <a:t>s</a:t>
            </a:r>
            <a:r>
              <a:rPr lang="en-US" sz="1800" spc="-40" dirty="0">
                <a:latin typeface="Trebuchet MS"/>
                <a:cs typeface="Trebuchet MS"/>
              </a:rPr>
              <a:t>):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possible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actions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from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endParaRPr lang="en-US" sz="1800" dirty="0">
              <a:latin typeface="Arial"/>
              <a:cs typeface="Arial"/>
            </a:endParaRPr>
          </a:p>
          <a:p>
            <a:pPr marL="50800" marR="43180">
              <a:lnSpc>
                <a:spcPct val="131000"/>
              </a:lnSpc>
              <a:spcBef>
                <a:spcPts val="305"/>
              </a:spcBef>
            </a:pPr>
            <a:r>
              <a:rPr lang="en-US" sz="1800" i="1" spc="-45" dirty="0">
                <a:latin typeface="Arial"/>
                <a:cs typeface="Arial"/>
              </a:rPr>
              <a:t>T</a:t>
            </a:r>
            <a:r>
              <a:rPr lang="en-US" sz="1800" i="1" spc="-345" dirty="0">
                <a:latin typeface="Arial"/>
                <a:cs typeface="Arial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(</a:t>
            </a:r>
            <a:r>
              <a:rPr lang="en-US" sz="1800" i="1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a,</a:t>
            </a:r>
            <a:r>
              <a:rPr lang="en-US" sz="1800" i="1" spc="-275" dirty="0">
                <a:latin typeface="Arial"/>
                <a:cs typeface="Arial"/>
              </a:rPr>
              <a:t> </a:t>
            </a:r>
            <a:r>
              <a:rPr lang="en-US" sz="1800" i="1" spc="-20" dirty="0">
                <a:latin typeface="Arial"/>
                <a:cs typeface="Arial"/>
              </a:rPr>
              <a:t>s</a:t>
            </a:r>
            <a:r>
              <a:rPr lang="en-US" sz="1800" spc="-30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-20" dirty="0">
                <a:latin typeface="Trebuchet MS"/>
                <a:cs typeface="Trebuchet MS"/>
              </a:rPr>
              <a:t>):</a:t>
            </a:r>
            <a:r>
              <a:rPr lang="en-US" sz="1800" spc="375" dirty="0">
                <a:latin typeface="Trebuchet MS"/>
                <a:cs typeface="Trebuchet MS"/>
              </a:rPr>
              <a:t> Tr. </a:t>
            </a:r>
            <a:r>
              <a:rPr lang="en-US" sz="1800" spc="-105" dirty="0">
                <a:latin typeface="Trebuchet MS"/>
                <a:cs typeface="Trebuchet MS"/>
              </a:rPr>
              <a:t>probability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s</a:t>
            </a:r>
            <a:r>
              <a:rPr lang="en-US" sz="1800" spc="-37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630" baseline="28571" dirty="0">
                <a:latin typeface="Lucida Sans Unicode"/>
                <a:cs typeface="Lucida Sans Unicode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if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take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i="1" spc="150" dirty="0">
                <a:latin typeface="Arial"/>
                <a:cs typeface="Arial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in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 </a:t>
            </a:r>
            <a:endParaRPr lang="en-US" i="1" spc="-680" dirty="0">
              <a:latin typeface="Arial"/>
              <a:cs typeface="Arial"/>
            </a:endParaRPr>
          </a:p>
          <a:p>
            <a:pPr marL="50800" marR="43180">
              <a:lnSpc>
                <a:spcPct val="131000"/>
              </a:lnSpc>
              <a:spcBef>
                <a:spcPts val="305"/>
              </a:spcBef>
            </a:pPr>
            <a:r>
              <a:rPr lang="en-US" sz="1800" spc="-70" dirty="0">
                <a:latin typeface="Trebuchet MS"/>
                <a:cs typeface="Trebuchet MS"/>
              </a:rPr>
              <a:t>Reward(</a:t>
            </a:r>
            <a:r>
              <a:rPr lang="en-US" sz="1800" i="1" spc="-70" dirty="0">
                <a:latin typeface="Arial"/>
                <a:cs typeface="Arial"/>
              </a:rPr>
              <a:t>s, </a:t>
            </a:r>
            <a:r>
              <a:rPr lang="en-US" sz="1800" i="1" spc="-25" dirty="0">
                <a:latin typeface="Arial"/>
                <a:cs typeface="Arial"/>
              </a:rPr>
              <a:t>a, </a:t>
            </a:r>
            <a:r>
              <a:rPr lang="en-US" sz="1800" i="1" spc="-20" dirty="0">
                <a:latin typeface="Arial"/>
                <a:cs typeface="Arial"/>
              </a:rPr>
              <a:t>s</a:t>
            </a:r>
            <a:r>
              <a:rPr lang="en-US" sz="1800" spc="-30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-20" dirty="0">
                <a:latin typeface="Trebuchet MS"/>
                <a:cs typeface="Trebuchet MS"/>
              </a:rPr>
              <a:t>):</a:t>
            </a:r>
            <a:r>
              <a:rPr lang="en-US" sz="1800" spc="-15" dirty="0">
                <a:latin typeface="Trebuchet MS"/>
                <a:cs typeface="Trebuchet MS"/>
              </a:rPr>
              <a:t> </a:t>
            </a:r>
            <a:r>
              <a:rPr lang="en-US" sz="1800" spc="-150" dirty="0">
                <a:latin typeface="Trebuchet MS"/>
                <a:cs typeface="Trebuchet MS"/>
              </a:rPr>
              <a:t>reward </a:t>
            </a:r>
            <a:r>
              <a:rPr lang="en-US" sz="1800" spc="-135" dirty="0">
                <a:latin typeface="Trebuchet MS"/>
                <a:cs typeface="Trebuchet MS"/>
              </a:rPr>
              <a:t>for </a:t>
            </a:r>
            <a:r>
              <a:rPr lang="en-US" sz="1800" spc="-125" dirty="0">
                <a:latin typeface="Trebuchet MS"/>
                <a:cs typeface="Trebuchet MS"/>
              </a:rPr>
              <a:t>the </a:t>
            </a:r>
            <a:r>
              <a:rPr lang="en-US" sz="1800" spc="-80" dirty="0">
                <a:latin typeface="Trebuchet MS"/>
                <a:cs typeface="Trebuchet MS"/>
              </a:rPr>
              <a:t>transition </a:t>
            </a:r>
            <a:r>
              <a:rPr lang="en-US" sz="1800" dirty="0">
                <a:latin typeface="Trebuchet MS"/>
                <a:cs typeface="Trebuchet MS"/>
              </a:rPr>
              <a:t>(</a:t>
            </a:r>
            <a:r>
              <a:rPr lang="en-US" sz="1800" i="1" dirty="0">
                <a:latin typeface="Arial"/>
                <a:cs typeface="Arial"/>
              </a:rPr>
              <a:t>s, </a:t>
            </a:r>
            <a:r>
              <a:rPr lang="en-US" sz="1800" i="1" spc="-25" dirty="0">
                <a:latin typeface="Arial"/>
                <a:cs typeface="Arial"/>
              </a:rPr>
              <a:t>a, </a:t>
            </a:r>
            <a:r>
              <a:rPr lang="en-US" sz="1800" i="1" spc="45" dirty="0">
                <a:latin typeface="Arial"/>
                <a:cs typeface="Arial"/>
              </a:rPr>
              <a:t>s</a:t>
            </a:r>
            <a:r>
              <a:rPr lang="en-US" sz="1800" spc="67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45" dirty="0">
                <a:latin typeface="Trebuchet MS"/>
                <a:cs typeface="Trebuchet MS"/>
              </a:rPr>
              <a:t>) </a:t>
            </a:r>
            <a:r>
              <a:rPr lang="en-US" sz="1800" spc="50" dirty="0">
                <a:latin typeface="Trebuchet MS"/>
                <a:cs typeface="Trebuchet MS"/>
              </a:rPr>
              <a:t> </a:t>
            </a:r>
          </a:p>
          <a:p>
            <a:pPr marL="50800" marR="43180">
              <a:lnSpc>
                <a:spcPct val="131000"/>
              </a:lnSpc>
              <a:spcBef>
                <a:spcPts val="305"/>
              </a:spcBef>
            </a:pPr>
            <a:r>
              <a:rPr lang="en-US" sz="1800" spc="-20" dirty="0" err="1">
                <a:latin typeface="Trebuchet MS"/>
                <a:cs typeface="Trebuchet MS"/>
              </a:rPr>
              <a:t>IsGoal</a:t>
            </a:r>
            <a:r>
              <a:rPr lang="en-US" sz="1800" spc="-20" dirty="0">
                <a:latin typeface="Trebuchet MS"/>
                <a:cs typeface="Trebuchet MS"/>
              </a:rPr>
              <a:t>(</a:t>
            </a:r>
            <a:r>
              <a:rPr lang="en-US" sz="1800" i="1" spc="-20" dirty="0">
                <a:latin typeface="Arial"/>
                <a:cs typeface="Arial"/>
              </a:rPr>
              <a:t>s</a:t>
            </a:r>
            <a:r>
              <a:rPr lang="en-US" sz="1800" spc="-20" dirty="0">
                <a:latin typeface="Trebuchet MS"/>
                <a:cs typeface="Trebuchet MS"/>
              </a:rPr>
              <a:t>):</a:t>
            </a:r>
            <a:r>
              <a:rPr lang="en-US" sz="1800" spc="370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whether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at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end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game</a:t>
            </a:r>
            <a:endParaRPr lang="en-US" sz="18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lang="en-US" sz="1800" spc="-45" dirty="0">
                <a:latin typeface="Trebuchet MS"/>
                <a:cs typeface="Trebuchet MS"/>
              </a:rPr>
              <a:t>0</a:t>
            </a:r>
            <a:r>
              <a:rPr lang="en-US" sz="1800" spc="-5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Lucida Sans Unicode"/>
                <a:cs typeface="Lucida Sans Unicode"/>
              </a:rPr>
              <a:t>≤</a:t>
            </a:r>
            <a:r>
              <a:rPr lang="en-US" sz="1800" spc="-90" dirty="0">
                <a:latin typeface="Lucida Sans Unicode"/>
                <a:cs typeface="Lucida Sans Unicode"/>
              </a:rPr>
              <a:t> </a:t>
            </a:r>
            <a:r>
              <a:rPr lang="en-US" sz="1800" i="1" spc="60" dirty="0">
                <a:latin typeface="Arial"/>
                <a:cs typeface="Arial"/>
              </a:rPr>
              <a:t>γ</a:t>
            </a:r>
            <a:r>
              <a:rPr lang="en-US" sz="1800" i="1" spc="14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Lucida Sans Unicode"/>
                <a:cs typeface="Lucida Sans Unicode"/>
              </a:rPr>
              <a:t>≤</a:t>
            </a:r>
            <a:r>
              <a:rPr lang="en-US" sz="1800" spc="-90" dirty="0">
                <a:latin typeface="Lucida Sans Unicode"/>
                <a:cs typeface="Lucida Sans Unicode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1:</a:t>
            </a:r>
            <a:r>
              <a:rPr lang="en-US" sz="1800" spc="37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discount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factor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(default:</a:t>
            </a:r>
            <a:r>
              <a:rPr lang="en-US" sz="1800" spc="355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4404-AC05-8762-B027-2FFC460D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ACCA3-2E18-E457-FBEF-A0C40739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0E10410C-0174-E770-6B16-6C7B5FCADBAC}"/>
              </a:ext>
            </a:extLst>
          </p:cNvPr>
          <p:cNvGrpSpPr/>
          <p:nvPr/>
        </p:nvGrpSpPr>
        <p:grpSpPr>
          <a:xfrm>
            <a:off x="1157681" y="337317"/>
            <a:ext cx="6328969" cy="2460832"/>
            <a:chOff x="2153006" y="1354627"/>
            <a:chExt cx="5860415" cy="542688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D94857B-9F8C-F5FA-1EF3-A7EEC5C18794}"/>
                </a:ext>
              </a:extLst>
            </p:cNvPr>
            <p:cNvSpPr/>
            <p:nvPr/>
          </p:nvSpPr>
          <p:spPr>
            <a:xfrm>
              <a:off x="2153006" y="1640917"/>
              <a:ext cx="5860415" cy="5140594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CED3762-0346-0CAC-96F5-C24D493315EC}"/>
                </a:ext>
              </a:extLst>
            </p:cNvPr>
            <p:cNvSpPr/>
            <p:nvPr/>
          </p:nvSpPr>
          <p:spPr>
            <a:xfrm>
              <a:off x="2650492" y="1438378"/>
              <a:ext cx="2877194" cy="4864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Search Problem</a:t>
              </a:r>
              <a:endParaRPr sz="1300" b="1" dirty="0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56A4D983-8786-B794-1BED-5C7A77D2FCD2}"/>
                </a:ext>
              </a:extLst>
            </p:cNvPr>
            <p:cNvSpPr/>
            <p:nvPr/>
          </p:nvSpPr>
          <p:spPr>
            <a:xfrm>
              <a:off x="2403936" y="1354627"/>
              <a:ext cx="246218" cy="54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1A9AF30-ED55-3B9A-6CD5-1B30ED105914}"/>
              </a:ext>
            </a:extLst>
          </p:cNvPr>
          <p:cNvSpPr txBox="1"/>
          <p:nvPr/>
        </p:nvSpPr>
        <p:spPr>
          <a:xfrm>
            <a:off x="628649" y="711602"/>
            <a:ext cx="6714260" cy="205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7390">
              <a:lnSpc>
                <a:spcPct val="100000"/>
              </a:lnSpc>
            </a:pPr>
            <a:r>
              <a:rPr lang="en-US" sz="1800" spc="-80" dirty="0">
                <a:latin typeface="Trebuchet MS"/>
                <a:cs typeface="Trebuchet MS"/>
              </a:rPr>
              <a:t>States:</a:t>
            </a:r>
            <a:r>
              <a:rPr lang="en-US" sz="1800" spc="36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set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states</a:t>
            </a:r>
            <a:endParaRPr lang="en-US" sz="1800" dirty="0">
              <a:latin typeface="Trebuchet MS"/>
              <a:cs typeface="Trebuchet MS"/>
            </a:endParaRPr>
          </a:p>
          <a:p>
            <a:pPr marL="707390">
              <a:lnSpc>
                <a:spcPct val="100000"/>
              </a:lnSpc>
              <a:spcBef>
                <a:spcPts val="630"/>
              </a:spcBef>
            </a:pPr>
            <a:r>
              <a:rPr lang="en-US" sz="1800" i="1" spc="-65" dirty="0" err="1">
                <a:latin typeface="Arial"/>
                <a:cs typeface="Arial"/>
              </a:rPr>
              <a:t>s</a:t>
            </a:r>
            <a:r>
              <a:rPr lang="en-US" sz="1800" spc="-7" baseline="-12698" dirty="0" err="1">
                <a:latin typeface="Trebuchet MS"/>
                <a:cs typeface="Trebuchet MS"/>
              </a:rPr>
              <a:t>st</a:t>
            </a:r>
            <a:r>
              <a:rPr lang="en-US" sz="1800" spc="-89" baseline="-12698" dirty="0" err="1">
                <a:latin typeface="Trebuchet MS"/>
                <a:cs typeface="Trebuchet MS"/>
              </a:rPr>
              <a:t>a</a:t>
            </a:r>
            <a:r>
              <a:rPr lang="en-US" sz="1800" spc="-37" baseline="-12698" dirty="0" err="1">
                <a:latin typeface="Trebuchet MS"/>
                <a:cs typeface="Trebuchet MS"/>
              </a:rPr>
              <a:t>rt</a:t>
            </a:r>
            <a:r>
              <a:rPr lang="en-US" sz="1800" baseline="-12698" dirty="0">
                <a:latin typeface="Trebuchet MS"/>
                <a:cs typeface="Trebuchet MS"/>
              </a:rPr>
              <a:t> </a:t>
            </a:r>
            <a:r>
              <a:rPr lang="en-US" sz="1800" spc="-330" baseline="-12698" dirty="0">
                <a:latin typeface="Trebuchet MS"/>
                <a:cs typeface="Trebuchet MS"/>
              </a:rPr>
              <a:t> </a:t>
            </a:r>
            <a:r>
              <a:rPr lang="en-US" sz="1800" spc="-300" dirty="0">
                <a:latin typeface="Lucida Sans Unicode"/>
                <a:cs typeface="Lucida Sans Unicode"/>
              </a:rPr>
              <a:t>∈</a:t>
            </a:r>
            <a:r>
              <a:rPr lang="en-US" sz="1800" spc="-85" dirty="0">
                <a:latin typeface="Lucida Sans Unicode"/>
                <a:cs typeface="Lucida Sans Unicode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States: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65" dirty="0">
                <a:latin typeface="Trebuchet MS"/>
                <a:cs typeface="Trebuchet MS"/>
              </a:rPr>
              <a:t>st</a:t>
            </a:r>
            <a:r>
              <a:rPr lang="en-US" sz="1800" spc="-155" dirty="0">
                <a:latin typeface="Trebuchet MS"/>
                <a:cs typeface="Trebuchet MS"/>
              </a:rPr>
              <a:t>a</a:t>
            </a:r>
            <a:r>
              <a:rPr lang="en-US" sz="1800" spc="-70" dirty="0">
                <a:latin typeface="Trebuchet MS"/>
                <a:cs typeface="Trebuchet MS"/>
              </a:rPr>
              <a:t>rting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endParaRPr lang="en-US" sz="1800" dirty="0">
              <a:latin typeface="Trebuchet MS"/>
              <a:cs typeface="Trebuchet MS"/>
            </a:endParaRPr>
          </a:p>
          <a:p>
            <a:pPr marL="707390">
              <a:lnSpc>
                <a:spcPct val="100000"/>
              </a:lnSpc>
              <a:spcBef>
                <a:spcPts val="635"/>
              </a:spcBef>
            </a:pPr>
            <a:r>
              <a:rPr lang="en-US" sz="1800" spc="-40" dirty="0">
                <a:latin typeface="Trebuchet MS"/>
                <a:cs typeface="Trebuchet MS"/>
              </a:rPr>
              <a:t>Actions(</a:t>
            </a:r>
            <a:r>
              <a:rPr lang="en-US" sz="1800" i="1" spc="-40" dirty="0">
                <a:latin typeface="Arial"/>
                <a:cs typeface="Arial"/>
              </a:rPr>
              <a:t>s</a:t>
            </a:r>
            <a:r>
              <a:rPr lang="en-US" sz="1800" spc="-40" dirty="0">
                <a:latin typeface="Trebuchet MS"/>
                <a:cs typeface="Trebuchet MS"/>
              </a:rPr>
              <a:t>):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possible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actions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from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endParaRPr lang="en-US" sz="1800" dirty="0">
              <a:latin typeface="Arial"/>
              <a:cs typeface="Arial"/>
            </a:endParaRPr>
          </a:p>
          <a:p>
            <a:pPr marL="707390" marR="55880">
              <a:lnSpc>
                <a:spcPct val="121100"/>
              </a:lnSpc>
            </a:pPr>
            <a:r>
              <a:rPr lang="en-US" sz="1800" spc="-10" dirty="0">
                <a:latin typeface="Trebuchet MS"/>
                <a:cs typeface="Trebuchet MS"/>
              </a:rPr>
              <a:t>Transition(</a:t>
            </a:r>
            <a:r>
              <a:rPr lang="en-US" sz="1800" i="1" spc="-1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70" dirty="0">
                <a:latin typeface="Arial"/>
                <a:cs typeface="Arial"/>
              </a:rPr>
              <a:t>a</a:t>
            </a:r>
            <a:r>
              <a:rPr lang="en-US" sz="1800" spc="-70" dirty="0">
                <a:latin typeface="Trebuchet MS"/>
                <a:cs typeface="Trebuchet MS"/>
              </a:rPr>
              <a:t>):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155" dirty="0">
                <a:latin typeface="Trebuchet MS"/>
                <a:cs typeface="Trebuchet MS"/>
              </a:rPr>
              <a:t>where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220" dirty="0">
                <a:latin typeface="Trebuchet MS"/>
                <a:cs typeface="Trebuchet MS"/>
              </a:rPr>
              <a:t>we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end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up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if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take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i="1" spc="150" dirty="0">
                <a:latin typeface="Arial"/>
                <a:cs typeface="Arial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 </a:t>
            </a:r>
            <a:r>
              <a:rPr lang="en-US" sz="1800" i="1" spc="-680" dirty="0">
                <a:latin typeface="Arial"/>
                <a:cs typeface="Arial"/>
              </a:rPr>
              <a:t> </a:t>
            </a:r>
          </a:p>
          <a:p>
            <a:pPr marL="707390" marR="55880">
              <a:lnSpc>
                <a:spcPct val="121100"/>
              </a:lnSpc>
            </a:pPr>
            <a:r>
              <a:rPr lang="en-US" sz="1800" spc="-25" dirty="0">
                <a:latin typeface="Trebuchet MS"/>
                <a:cs typeface="Trebuchet MS"/>
              </a:rPr>
              <a:t>Cos</a:t>
            </a:r>
            <a:r>
              <a:rPr lang="en-US" sz="1800" spc="-15" dirty="0">
                <a:latin typeface="Trebuchet MS"/>
                <a:cs typeface="Trebuchet MS"/>
              </a:rPr>
              <a:t>t</a:t>
            </a:r>
            <a:r>
              <a:rPr lang="en-US" sz="1800" spc="65" dirty="0">
                <a:latin typeface="Trebuchet MS"/>
                <a:cs typeface="Trebuchet MS"/>
              </a:rPr>
              <a:t>(</a:t>
            </a:r>
            <a:r>
              <a:rPr lang="en-US" sz="1800" i="1" spc="-3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spc="65" dirty="0">
                <a:latin typeface="Trebuchet MS"/>
                <a:cs typeface="Trebuchet MS"/>
              </a:rPr>
              <a:t>)</a:t>
            </a:r>
            <a:r>
              <a:rPr lang="en-US" sz="1800" spc="-215" dirty="0">
                <a:latin typeface="Trebuchet MS"/>
                <a:cs typeface="Trebuchet MS"/>
              </a:rPr>
              <a:t>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cost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f</a:t>
            </a:r>
            <a:r>
              <a:rPr lang="en-US" sz="1800" spc="-204" dirty="0">
                <a:latin typeface="Trebuchet MS"/>
                <a:cs typeface="Trebuchet MS"/>
              </a:rPr>
              <a:t>o</a:t>
            </a:r>
            <a:r>
              <a:rPr lang="en-US" sz="1800" spc="-110" dirty="0">
                <a:latin typeface="Trebuchet MS"/>
                <a:cs typeface="Trebuchet MS"/>
              </a:rPr>
              <a:t>r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60" dirty="0">
                <a:latin typeface="Trebuchet MS"/>
                <a:cs typeface="Trebuchet MS"/>
              </a:rPr>
              <a:t>taking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i="1" spc="150" dirty="0">
                <a:latin typeface="Arial"/>
                <a:cs typeface="Arial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45" dirty="0">
                <a:latin typeface="Arial"/>
                <a:cs typeface="Arial"/>
              </a:rPr>
              <a:t>s  </a:t>
            </a:r>
          </a:p>
          <a:p>
            <a:pPr marL="707390" marR="55880">
              <a:lnSpc>
                <a:spcPct val="121100"/>
              </a:lnSpc>
            </a:pPr>
            <a:r>
              <a:rPr lang="en-US" sz="1800" spc="-20" dirty="0" err="1">
                <a:latin typeface="Trebuchet MS"/>
                <a:cs typeface="Trebuchet MS"/>
              </a:rPr>
              <a:t>IsGoal</a:t>
            </a:r>
            <a:r>
              <a:rPr lang="en-US" sz="1800" spc="-20" dirty="0">
                <a:latin typeface="Trebuchet MS"/>
                <a:cs typeface="Trebuchet MS"/>
              </a:rPr>
              <a:t>(</a:t>
            </a:r>
            <a:r>
              <a:rPr lang="en-US" sz="1800" i="1" spc="-20" dirty="0">
                <a:latin typeface="Arial"/>
                <a:cs typeface="Arial"/>
              </a:rPr>
              <a:t>s</a:t>
            </a:r>
            <a:r>
              <a:rPr lang="en-US" sz="1800" spc="-20" dirty="0">
                <a:latin typeface="Trebuchet MS"/>
                <a:cs typeface="Trebuchet MS"/>
              </a:rPr>
              <a:t>):</a:t>
            </a:r>
            <a:r>
              <a:rPr lang="en-US" sz="1800" spc="370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whether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at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end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1C87E-6230-580F-30F4-D5F3E4795713}"/>
              </a:ext>
            </a:extLst>
          </p:cNvPr>
          <p:cNvSpPr txBox="1"/>
          <p:nvPr/>
        </p:nvSpPr>
        <p:spPr>
          <a:xfrm>
            <a:off x="1157680" y="2763574"/>
            <a:ext cx="4991449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372745" indent="-322580">
              <a:lnSpc>
                <a:spcPct val="100000"/>
              </a:lnSpc>
              <a:buFont typeface="Lucida Sans Unicode"/>
              <a:buChar char="•"/>
              <a:tabLst>
                <a:tab pos="372745" algn="l"/>
                <a:tab pos="373380" algn="l"/>
              </a:tabLst>
            </a:pPr>
            <a:r>
              <a:rPr lang="en-US" spc="-20" dirty="0">
                <a:latin typeface="Trebuchet MS"/>
                <a:cs typeface="Trebuchet MS"/>
              </a:rPr>
              <a:t>Transition</a:t>
            </a:r>
            <a:r>
              <a:rPr lang="en-US" sz="1800" spc="65" dirty="0">
                <a:latin typeface="Trebuchet MS"/>
                <a:cs typeface="Trebuchet MS"/>
              </a:rPr>
              <a:t>(</a:t>
            </a:r>
            <a:r>
              <a:rPr lang="en-US" sz="1800" i="1" spc="-3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spc="65" dirty="0">
                <a:latin typeface="Trebuchet MS"/>
                <a:cs typeface="Trebuchet MS"/>
              </a:rPr>
              <a:t>)</a:t>
            </a:r>
            <a:r>
              <a:rPr lang="en-US" sz="1800" spc="-50" dirty="0">
                <a:latin typeface="Trebuchet MS"/>
                <a:cs typeface="Trebuchet MS"/>
              </a:rPr>
              <a:t> </a:t>
            </a:r>
            <a:r>
              <a:rPr lang="en-US" sz="1800" spc="190" dirty="0">
                <a:latin typeface="Lucida Sans Unicode"/>
                <a:cs typeface="Lucida Sans Unicode"/>
              </a:rPr>
              <a:t>⇒</a:t>
            </a:r>
            <a:r>
              <a:rPr lang="en-US" sz="1800" spc="-90" dirty="0">
                <a:latin typeface="Lucida Sans Unicode"/>
                <a:cs typeface="Lucida Sans Unicode"/>
              </a:rPr>
              <a:t> </a:t>
            </a:r>
            <a:r>
              <a:rPr lang="en-US" sz="1800" i="1" spc="-45" dirty="0">
                <a:latin typeface="Arial"/>
                <a:cs typeface="Arial"/>
              </a:rPr>
              <a:t>T</a:t>
            </a:r>
            <a:r>
              <a:rPr lang="en-US" sz="1800" i="1" spc="-345" dirty="0">
                <a:latin typeface="Arial"/>
                <a:cs typeface="Arial"/>
              </a:rPr>
              <a:t> </a:t>
            </a:r>
            <a:r>
              <a:rPr lang="en-US" sz="1800" spc="65" dirty="0">
                <a:latin typeface="Trebuchet MS"/>
                <a:cs typeface="Trebuchet MS"/>
              </a:rPr>
              <a:t>(</a:t>
            </a:r>
            <a:r>
              <a:rPr lang="en-US" sz="1800" i="1" spc="-3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a,</a:t>
            </a:r>
            <a:r>
              <a:rPr lang="en-US" sz="1800" i="1" spc="-275" dirty="0">
                <a:latin typeface="Arial"/>
                <a:cs typeface="Arial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r>
              <a:rPr lang="en-US" sz="1800" spc="209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65" dirty="0">
                <a:latin typeface="Trebuchet MS"/>
                <a:cs typeface="Trebuchet MS"/>
              </a:rPr>
              <a:t>)</a:t>
            </a:r>
            <a:endParaRPr lang="en-US" sz="1800" dirty="0">
              <a:latin typeface="Trebuchet MS"/>
              <a:cs typeface="Trebuchet MS"/>
            </a:endParaRPr>
          </a:p>
          <a:p>
            <a:pPr marL="372745" indent="-322580">
              <a:lnSpc>
                <a:spcPct val="100000"/>
              </a:lnSpc>
              <a:spcBef>
                <a:spcPts val="1635"/>
              </a:spcBef>
              <a:buFont typeface="Lucida Sans Unicode"/>
              <a:buChar char="•"/>
              <a:tabLst>
                <a:tab pos="372745" algn="l"/>
                <a:tab pos="373380" algn="l"/>
              </a:tabLst>
            </a:pPr>
            <a:r>
              <a:rPr lang="en-US" sz="1800" spc="-25" dirty="0">
                <a:latin typeface="Trebuchet MS"/>
                <a:cs typeface="Trebuchet MS"/>
              </a:rPr>
              <a:t>Cos</a:t>
            </a:r>
            <a:r>
              <a:rPr lang="en-US" sz="1800" spc="-15" dirty="0">
                <a:latin typeface="Trebuchet MS"/>
                <a:cs typeface="Trebuchet MS"/>
              </a:rPr>
              <a:t>t</a:t>
            </a:r>
            <a:r>
              <a:rPr lang="en-US" sz="1800" spc="65" dirty="0">
                <a:latin typeface="Trebuchet MS"/>
                <a:cs typeface="Trebuchet MS"/>
              </a:rPr>
              <a:t>(</a:t>
            </a:r>
            <a:r>
              <a:rPr lang="en-US" sz="1800" i="1" spc="-3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spc="65" dirty="0">
                <a:latin typeface="Trebuchet MS"/>
                <a:cs typeface="Trebuchet MS"/>
              </a:rPr>
              <a:t>)</a:t>
            </a:r>
            <a:r>
              <a:rPr lang="en-US" sz="1800" spc="-50" dirty="0">
                <a:latin typeface="Trebuchet MS"/>
                <a:cs typeface="Trebuchet MS"/>
              </a:rPr>
              <a:t> </a:t>
            </a:r>
            <a:r>
              <a:rPr lang="en-US" sz="1800" spc="190" dirty="0">
                <a:latin typeface="Lucida Sans Unicode"/>
                <a:cs typeface="Lucida Sans Unicode"/>
              </a:rPr>
              <a:t>⇒</a:t>
            </a:r>
            <a:r>
              <a:rPr lang="en-US" sz="1800" spc="-90" dirty="0">
                <a:latin typeface="Lucida Sans Unicode"/>
                <a:cs typeface="Lucida Sans Unicode"/>
              </a:rPr>
              <a:t> </a:t>
            </a:r>
            <a:r>
              <a:rPr lang="en-US" sz="1800" spc="-55" dirty="0">
                <a:latin typeface="Trebuchet MS"/>
                <a:cs typeface="Trebuchet MS"/>
              </a:rPr>
              <a:t>Re</a:t>
            </a:r>
            <a:r>
              <a:rPr lang="en-US" sz="1800" spc="-145" dirty="0">
                <a:latin typeface="Trebuchet MS"/>
                <a:cs typeface="Trebuchet MS"/>
              </a:rPr>
              <a:t>w</a:t>
            </a:r>
            <a:r>
              <a:rPr lang="en-US" sz="1800" spc="-165" dirty="0">
                <a:latin typeface="Trebuchet MS"/>
                <a:cs typeface="Trebuchet MS"/>
              </a:rPr>
              <a:t>a</a:t>
            </a:r>
            <a:r>
              <a:rPr lang="en-US" sz="1800" spc="-114" dirty="0">
                <a:latin typeface="Trebuchet MS"/>
                <a:cs typeface="Trebuchet MS"/>
              </a:rPr>
              <a:t>r</a:t>
            </a:r>
            <a:r>
              <a:rPr lang="en-US" sz="1800" spc="-85" dirty="0">
                <a:latin typeface="Trebuchet MS"/>
                <a:cs typeface="Trebuchet MS"/>
              </a:rPr>
              <a:t>d</a:t>
            </a:r>
            <a:r>
              <a:rPr lang="en-US" sz="1800" spc="65" dirty="0">
                <a:latin typeface="Trebuchet MS"/>
                <a:cs typeface="Trebuchet MS"/>
              </a:rPr>
              <a:t>(</a:t>
            </a:r>
            <a:r>
              <a:rPr lang="en-US" sz="1800" i="1" spc="-3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a,</a:t>
            </a:r>
            <a:r>
              <a:rPr lang="en-US" sz="1800" i="1" spc="-275" dirty="0">
                <a:latin typeface="Arial"/>
                <a:cs typeface="Arial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r>
              <a:rPr lang="en-US" sz="1800" spc="209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65" dirty="0">
                <a:latin typeface="Trebuchet MS"/>
                <a:cs typeface="Trebuchet MS"/>
              </a:rPr>
              <a:t>)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9382E-4179-0982-3C97-D84859DC9F50}"/>
              </a:ext>
            </a:extLst>
          </p:cNvPr>
          <p:cNvSpPr txBox="1"/>
          <p:nvPr/>
        </p:nvSpPr>
        <p:spPr>
          <a:xfrm flipH="1">
            <a:off x="5431532" y="3297501"/>
            <a:ext cx="360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of search prob &amp; MDP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01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CE35-7430-399E-1241-223EF163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F4CD7-78FC-9982-E889-ABE5B630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D83ED-707B-3F54-4CFD-8C71AEA8A8F6}"/>
              </a:ext>
            </a:extLst>
          </p:cNvPr>
          <p:cNvGrpSpPr/>
          <p:nvPr/>
        </p:nvGrpSpPr>
        <p:grpSpPr>
          <a:xfrm>
            <a:off x="1157680" y="383037"/>
            <a:ext cx="6828640" cy="1017924"/>
            <a:chOff x="1157680" y="383037"/>
            <a:chExt cx="6828640" cy="1017924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351A5808-40F2-FDC4-9D12-CDD6C5118F0B}"/>
                </a:ext>
              </a:extLst>
            </p:cNvPr>
            <p:cNvGrpSpPr/>
            <p:nvPr/>
          </p:nvGrpSpPr>
          <p:grpSpPr>
            <a:xfrm>
              <a:off x="1157681" y="383037"/>
              <a:ext cx="6828639" cy="1017924"/>
              <a:chOff x="2153006" y="1354627"/>
              <a:chExt cx="6323093" cy="2244832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FB57BC86-A7B9-A3AE-2C98-583537F4EC52}"/>
                  </a:ext>
                </a:extLst>
              </p:cNvPr>
              <p:cNvSpPr/>
              <p:nvPr/>
            </p:nvSpPr>
            <p:spPr>
              <a:xfrm>
                <a:off x="2153006" y="1640917"/>
                <a:ext cx="6323093" cy="1958542"/>
              </a:xfrm>
              <a:custGeom>
                <a:avLst/>
                <a:gdLst/>
                <a:ahLst/>
                <a:cxnLst/>
                <a:rect l="l" t="t" r="r" b="b"/>
                <a:pathLst>
                  <a:path w="5860415" h="2901315">
                    <a:moveTo>
                      <a:pt x="0" y="0"/>
                    </a:moveTo>
                    <a:lnTo>
                      <a:pt x="0" y="2900926"/>
                    </a:lnTo>
                    <a:lnTo>
                      <a:pt x="5860344" y="2900926"/>
                    </a:lnTo>
                    <a:lnTo>
                      <a:pt x="586034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911"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646E7D15-263A-C0B4-F24E-C9F747C04DEA}"/>
                  </a:ext>
                </a:extLst>
              </p:cNvPr>
              <p:cNvSpPr/>
              <p:nvPr/>
            </p:nvSpPr>
            <p:spPr>
              <a:xfrm>
                <a:off x="2650492" y="1438378"/>
                <a:ext cx="2877194" cy="486413"/>
              </a:xfrm>
              <a:custGeom>
                <a:avLst/>
                <a:gdLst/>
                <a:ahLst/>
                <a:cxnLst/>
                <a:rect l="l" t="t" r="r" b="b"/>
                <a:pathLst>
                  <a:path w="4683125" h="629919">
                    <a:moveTo>
                      <a:pt x="4682952" y="0"/>
                    </a:moveTo>
                    <a:lnTo>
                      <a:pt x="0" y="0"/>
                    </a:lnTo>
                    <a:lnTo>
                      <a:pt x="0" y="629417"/>
                    </a:lnTo>
                    <a:lnTo>
                      <a:pt x="4682952" y="629417"/>
                    </a:lnTo>
                    <a:lnTo>
                      <a:pt x="468295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r>
                  <a:rPr lang="en-US" sz="1300" b="1" dirty="0"/>
                  <a:t>  Definition: Transition Probabilities</a:t>
                </a:r>
                <a:endParaRPr sz="1300" b="1" dirty="0"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8BE85EBB-D9E1-5A2F-4373-C6C390637183}"/>
                  </a:ext>
                </a:extLst>
              </p:cNvPr>
              <p:cNvSpPr/>
              <p:nvPr/>
            </p:nvSpPr>
            <p:spPr>
              <a:xfrm>
                <a:off x="2403936" y="1354627"/>
                <a:ext cx="246218" cy="54751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911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9C827-8F83-1002-CE77-080A29812586}"/>
                </a:ext>
              </a:extLst>
            </p:cNvPr>
            <p:cNvSpPr txBox="1"/>
            <p:nvPr/>
          </p:nvSpPr>
          <p:spPr>
            <a:xfrm>
              <a:off x="1157680" y="656314"/>
              <a:ext cx="6828639" cy="639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" marR="68580" algn="just">
                <a:lnSpc>
                  <a:spcPct val="101600"/>
                </a:lnSpc>
                <a:spcBef>
                  <a:spcPts val="2260"/>
                </a:spcBef>
              </a:pPr>
              <a:r>
                <a:rPr lang="en-US" sz="1800" spc="-10" dirty="0">
                  <a:latin typeface="Trebuchet MS"/>
                  <a:cs typeface="Trebuchet MS"/>
                </a:rPr>
                <a:t>The</a:t>
              </a:r>
              <a:r>
                <a:rPr lang="en-US" sz="1800" spc="204" dirty="0">
                  <a:latin typeface="Trebuchet MS"/>
                  <a:cs typeface="Trebuchet MS"/>
                </a:rPr>
                <a:t> </a:t>
              </a:r>
              <a:r>
                <a:rPr lang="en-US" sz="1800" b="1" spc="-40" dirty="0">
                  <a:latin typeface="Trebuchet MS"/>
                  <a:cs typeface="Trebuchet MS"/>
                </a:rPr>
                <a:t>transition</a:t>
              </a:r>
              <a:r>
                <a:rPr lang="en-US" sz="1800" b="1" spc="305" dirty="0">
                  <a:latin typeface="Trebuchet MS"/>
                  <a:cs typeface="Trebuchet MS"/>
                </a:rPr>
                <a:t> </a:t>
              </a:r>
              <a:r>
                <a:rPr lang="en-US" sz="1800" b="1" spc="-65" dirty="0">
                  <a:latin typeface="Trebuchet MS"/>
                  <a:cs typeface="Trebuchet MS"/>
                </a:rPr>
                <a:t>probabilities</a:t>
              </a:r>
              <a:r>
                <a:rPr lang="en-US" sz="1800" b="1" spc="215" dirty="0">
                  <a:latin typeface="Trebuchet MS"/>
                  <a:cs typeface="Trebuchet MS"/>
                </a:rPr>
                <a:t> </a:t>
              </a:r>
              <a:r>
                <a:rPr lang="en-US" sz="1800" i="1" spc="-45" dirty="0">
                  <a:latin typeface="Arial"/>
                  <a:cs typeface="Arial"/>
                </a:rPr>
                <a:t>T</a:t>
              </a:r>
              <a:r>
                <a:rPr lang="en-US" sz="1800" i="1" spc="-345" dirty="0">
                  <a:latin typeface="Arial"/>
                  <a:cs typeface="Arial"/>
                </a:rPr>
                <a:t> </a:t>
              </a:r>
              <a:r>
                <a:rPr lang="en-US" sz="1800" spc="55" dirty="0">
                  <a:latin typeface="Calibri"/>
                  <a:cs typeface="Calibri"/>
                </a:rPr>
                <a:t>(</a:t>
              </a:r>
              <a:r>
                <a:rPr lang="en-US" sz="1800" i="1" spc="55" dirty="0">
                  <a:latin typeface="Arial"/>
                  <a:cs typeface="Arial"/>
                </a:rPr>
                <a:t>s,</a:t>
              </a:r>
              <a:r>
                <a:rPr lang="en-US" sz="1800" i="1" spc="-265" dirty="0">
                  <a:latin typeface="Arial"/>
                  <a:cs typeface="Arial"/>
                </a:rPr>
                <a:t> </a:t>
              </a:r>
              <a:r>
                <a:rPr lang="en-US" sz="1800" i="1" spc="-25" dirty="0">
                  <a:latin typeface="Arial"/>
                  <a:cs typeface="Arial"/>
                </a:rPr>
                <a:t>a,</a:t>
              </a:r>
              <a:r>
                <a:rPr lang="en-US" sz="1800" i="1" spc="-275" dirty="0">
                  <a:latin typeface="Arial"/>
                  <a:cs typeface="Arial"/>
                </a:rPr>
                <a:t> </a:t>
              </a:r>
              <a:r>
                <a:rPr lang="en-US" sz="1800" i="1" spc="100" dirty="0">
                  <a:latin typeface="Arial"/>
                  <a:cs typeface="Arial"/>
                </a:rPr>
                <a:t>s</a:t>
              </a:r>
              <a:r>
                <a:rPr lang="en-US" sz="1800" spc="150" baseline="28571" dirty="0">
                  <a:latin typeface="Lucida Sans Unicode"/>
                  <a:cs typeface="Lucida Sans Unicode"/>
                </a:rPr>
                <a:t>′</a:t>
              </a:r>
              <a:r>
                <a:rPr lang="en-US" sz="1800" spc="100" dirty="0">
                  <a:latin typeface="Calibri"/>
                  <a:cs typeface="Calibri"/>
                </a:rPr>
                <a:t>)</a:t>
              </a:r>
              <a:r>
                <a:rPr lang="en-US" sz="1800" spc="395" dirty="0">
                  <a:latin typeface="Calibri"/>
                  <a:cs typeface="Calibri"/>
                </a:rPr>
                <a:t> </a:t>
              </a:r>
              <a:r>
                <a:rPr lang="en-US" sz="1800" spc="-105" dirty="0">
                  <a:latin typeface="Trebuchet MS"/>
                  <a:cs typeface="Trebuchet MS"/>
                </a:rPr>
                <a:t>specify</a:t>
              </a:r>
              <a:r>
                <a:rPr lang="en-US" sz="1800" spc="210" dirty="0">
                  <a:latin typeface="Trebuchet MS"/>
                  <a:cs typeface="Trebuchet MS"/>
                </a:rPr>
                <a:t> </a:t>
              </a:r>
              <a:r>
                <a:rPr lang="en-US" sz="1800" spc="-125" dirty="0">
                  <a:latin typeface="Trebuchet MS"/>
                  <a:cs typeface="Trebuchet MS"/>
                </a:rPr>
                <a:t>the</a:t>
              </a:r>
              <a:r>
                <a:rPr lang="en-US" sz="1800" spc="204" dirty="0">
                  <a:latin typeface="Trebuchet MS"/>
                  <a:cs typeface="Trebuchet MS"/>
                </a:rPr>
                <a:t> </a:t>
              </a:r>
              <a:r>
                <a:rPr lang="en-US" sz="1800" spc="-105" dirty="0">
                  <a:latin typeface="Trebuchet MS"/>
                  <a:cs typeface="Trebuchet MS"/>
                </a:rPr>
                <a:t>probability</a:t>
              </a:r>
              <a:r>
                <a:rPr lang="en-US" sz="1800" spc="204" dirty="0">
                  <a:latin typeface="Trebuchet MS"/>
                  <a:cs typeface="Trebuchet MS"/>
                </a:rPr>
                <a:t> </a:t>
              </a:r>
              <a:r>
                <a:rPr lang="en-US" sz="1800" spc="-114" dirty="0">
                  <a:latin typeface="Trebuchet MS"/>
                  <a:cs typeface="Trebuchet MS"/>
                </a:rPr>
                <a:t>of </a:t>
              </a:r>
              <a:r>
                <a:rPr lang="en-US" sz="1800" spc="-735" dirty="0">
                  <a:latin typeface="Trebuchet MS"/>
                  <a:cs typeface="Trebuchet MS"/>
                </a:rPr>
                <a:t> </a:t>
              </a:r>
              <a:r>
                <a:rPr lang="en-US" sz="1800" spc="-90" dirty="0">
                  <a:latin typeface="Trebuchet MS"/>
                  <a:cs typeface="Trebuchet MS"/>
                </a:rPr>
                <a:t>ending</a:t>
              </a:r>
              <a:r>
                <a:rPr lang="en-US" sz="1800" spc="85" dirty="0">
                  <a:latin typeface="Trebuchet MS"/>
                  <a:cs typeface="Trebuchet MS"/>
                </a:rPr>
                <a:t> </a:t>
              </a:r>
              <a:r>
                <a:rPr lang="en-US" sz="1800" spc="-70" dirty="0">
                  <a:latin typeface="Trebuchet MS"/>
                  <a:cs typeface="Trebuchet MS"/>
                </a:rPr>
                <a:t>up</a:t>
              </a:r>
              <a:r>
                <a:rPr lang="en-US" sz="1800" spc="95" dirty="0">
                  <a:latin typeface="Trebuchet MS"/>
                  <a:cs typeface="Trebuchet MS"/>
                </a:rPr>
                <a:t> </a:t>
              </a:r>
              <a:r>
                <a:rPr lang="en-US" sz="1800" spc="-85" dirty="0">
                  <a:latin typeface="Trebuchet MS"/>
                  <a:cs typeface="Trebuchet MS"/>
                </a:rPr>
                <a:t>in</a:t>
              </a:r>
              <a:r>
                <a:rPr lang="en-US" sz="1800" spc="90" dirty="0">
                  <a:latin typeface="Trebuchet MS"/>
                  <a:cs typeface="Trebuchet MS"/>
                </a:rPr>
                <a:t> </a:t>
              </a:r>
              <a:r>
                <a:rPr lang="en-US" sz="1800" spc="-105" dirty="0">
                  <a:latin typeface="Trebuchet MS"/>
                  <a:cs typeface="Trebuchet MS"/>
                </a:rPr>
                <a:t>state</a:t>
              </a:r>
              <a:r>
                <a:rPr lang="en-US" sz="1800" spc="95" dirty="0">
                  <a:latin typeface="Trebuchet MS"/>
                  <a:cs typeface="Trebuchet MS"/>
                </a:rPr>
                <a:t> </a:t>
              </a:r>
              <a:r>
                <a:rPr lang="en-US" sz="1800" i="1" spc="-25" dirty="0">
                  <a:latin typeface="Arial"/>
                  <a:cs typeface="Arial"/>
                </a:rPr>
                <a:t>s</a:t>
              </a:r>
              <a:r>
                <a:rPr lang="en-US" sz="1800" spc="-37" baseline="28571" dirty="0">
                  <a:latin typeface="Lucida Sans Unicode"/>
                  <a:cs typeface="Lucida Sans Unicode"/>
                </a:rPr>
                <a:t>′</a:t>
              </a:r>
              <a:r>
                <a:rPr lang="en-US" sz="1800" spc="630" baseline="28571" dirty="0">
                  <a:latin typeface="Lucida Sans Unicode"/>
                  <a:cs typeface="Lucida Sans Unicode"/>
                </a:rPr>
                <a:t> </a:t>
              </a:r>
              <a:r>
                <a:rPr lang="en-US" sz="1800" spc="-130" dirty="0">
                  <a:latin typeface="Trebuchet MS"/>
                  <a:cs typeface="Trebuchet MS"/>
                </a:rPr>
                <a:t>if</a:t>
              </a:r>
              <a:r>
                <a:rPr lang="en-US" sz="1800" spc="90" dirty="0">
                  <a:latin typeface="Trebuchet MS"/>
                  <a:cs typeface="Trebuchet MS"/>
                </a:rPr>
                <a:t> </a:t>
              </a:r>
              <a:r>
                <a:rPr lang="en-US" sz="1800" spc="-114" dirty="0">
                  <a:latin typeface="Trebuchet MS"/>
                  <a:cs typeface="Trebuchet MS"/>
                </a:rPr>
                <a:t>taken</a:t>
              </a:r>
              <a:r>
                <a:rPr lang="en-US" sz="1800" spc="95" dirty="0">
                  <a:latin typeface="Trebuchet MS"/>
                  <a:cs typeface="Trebuchet MS"/>
                </a:rPr>
                <a:t> </a:t>
              </a:r>
              <a:r>
                <a:rPr lang="en-US" sz="1800" spc="-90" dirty="0">
                  <a:latin typeface="Trebuchet MS"/>
                  <a:cs typeface="Trebuchet MS"/>
                </a:rPr>
                <a:t>action</a:t>
              </a:r>
              <a:r>
                <a:rPr lang="en-US" sz="1800" spc="95" dirty="0">
                  <a:latin typeface="Trebuchet MS"/>
                  <a:cs typeface="Trebuchet MS"/>
                </a:rPr>
                <a:t> </a:t>
              </a:r>
              <a:r>
                <a:rPr lang="en-US" sz="1800" i="1" spc="-50" dirty="0">
                  <a:latin typeface="Arial"/>
                  <a:cs typeface="Arial"/>
                </a:rPr>
                <a:t>a</a:t>
              </a:r>
              <a:r>
                <a:rPr lang="en-US" sz="1800" i="1" spc="150" dirty="0">
                  <a:latin typeface="Arial"/>
                  <a:cs typeface="Arial"/>
                </a:rPr>
                <a:t> </a:t>
              </a:r>
              <a:r>
                <a:rPr lang="en-US" sz="1800" spc="-85" dirty="0">
                  <a:latin typeface="Trebuchet MS"/>
                  <a:cs typeface="Trebuchet MS"/>
                </a:rPr>
                <a:t>in</a:t>
              </a:r>
              <a:r>
                <a:rPr lang="en-US" sz="1800" spc="90" dirty="0">
                  <a:latin typeface="Trebuchet MS"/>
                  <a:cs typeface="Trebuchet MS"/>
                </a:rPr>
                <a:t> </a:t>
              </a:r>
              <a:r>
                <a:rPr lang="en-US" sz="1800" spc="-105" dirty="0">
                  <a:latin typeface="Trebuchet MS"/>
                  <a:cs typeface="Trebuchet MS"/>
                </a:rPr>
                <a:t>state</a:t>
              </a:r>
              <a:r>
                <a:rPr lang="en-US" sz="1800" spc="85" dirty="0">
                  <a:latin typeface="Trebuchet MS"/>
                  <a:cs typeface="Trebuchet MS"/>
                </a:rPr>
                <a:t> </a:t>
              </a:r>
              <a:r>
                <a:rPr lang="en-US" sz="1800" i="1" spc="-140" dirty="0">
                  <a:latin typeface="Arial"/>
                  <a:cs typeface="Arial"/>
                </a:rPr>
                <a:t>s</a:t>
              </a:r>
              <a:r>
                <a:rPr lang="en-US" sz="1800" spc="-140" dirty="0">
                  <a:latin typeface="Trebuchet MS"/>
                  <a:cs typeface="Trebuchet MS"/>
                </a:rPr>
                <a:t>.</a:t>
              </a:r>
              <a:endParaRPr lang="en-US" sz="18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2" name="object 3">
            <a:extLst>
              <a:ext uri="{FF2B5EF4-FFF2-40B4-BE49-F238E27FC236}">
                <a16:creationId xmlns:a16="http://schemas.microsoft.com/office/drawing/2014/main" id="{7662F929-9EC8-F8B8-3D4B-19D5B8C1C392}"/>
              </a:ext>
            </a:extLst>
          </p:cNvPr>
          <p:cNvGrpSpPr/>
          <p:nvPr/>
        </p:nvGrpSpPr>
        <p:grpSpPr>
          <a:xfrm>
            <a:off x="1157681" y="1805496"/>
            <a:ext cx="6828639" cy="2881569"/>
            <a:chOff x="2153006" y="1354627"/>
            <a:chExt cx="6323093" cy="6354736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60F231B4-C4CD-11D1-3793-E6DB4AB18E7C}"/>
                </a:ext>
              </a:extLst>
            </p:cNvPr>
            <p:cNvSpPr/>
            <p:nvPr/>
          </p:nvSpPr>
          <p:spPr>
            <a:xfrm>
              <a:off x="2153006" y="1640917"/>
              <a:ext cx="6323093" cy="6068446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3AAB6D6E-93DE-E8A4-9551-B2384A4E2ACE}"/>
                </a:ext>
              </a:extLst>
            </p:cNvPr>
            <p:cNvSpPr/>
            <p:nvPr/>
          </p:nvSpPr>
          <p:spPr>
            <a:xfrm>
              <a:off x="2650492" y="1438378"/>
              <a:ext cx="2877194" cy="4864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Example: Transition Probabilities</a:t>
              </a:r>
              <a:endParaRPr sz="1300" b="1" dirty="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0EF49544-9171-B920-FA25-CD6C084101C5}"/>
                </a:ext>
              </a:extLst>
            </p:cNvPr>
            <p:cNvSpPr/>
            <p:nvPr/>
          </p:nvSpPr>
          <p:spPr>
            <a:xfrm>
              <a:off x="2403936" y="1354627"/>
              <a:ext cx="246218" cy="54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47D0B7-B2EF-14C9-3C1C-E6865AB7889B}"/>
              </a:ext>
            </a:extLst>
          </p:cNvPr>
          <p:cNvSpPr txBox="1"/>
          <p:nvPr/>
        </p:nvSpPr>
        <p:spPr>
          <a:xfrm>
            <a:off x="1157680" y="2103495"/>
            <a:ext cx="6828639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68580" algn="just">
              <a:lnSpc>
                <a:spcPct val="101600"/>
              </a:lnSpc>
              <a:spcBef>
                <a:spcPts val="2260"/>
              </a:spcBef>
            </a:pPr>
            <a:r>
              <a:rPr lang="en-US" sz="1800" spc="-10" dirty="0">
                <a:latin typeface="Trebuchet MS"/>
                <a:cs typeface="Trebuchet MS"/>
              </a:rPr>
              <a:t>The</a:t>
            </a:r>
            <a:r>
              <a:rPr lang="en-US" sz="1800" spc="204" dirty="0">
                <a:latin typeface="Trebuchet MS"/>
                <a:cs typeface="Trebuchet MS"/>
              </a:rPr>
              <a:t> </a:t>
            </a:r>
            <a:r>
              <a:rPr lang="en-US" sz="1800" b="1" spc="-40" dirty="0">
                <a:latin typeface="Trebuchet MS"/>
                <a:cs typeface="Trebuchet MS"/>
              </a:rPr>
              <a:t>transition</a:t>
            </a:r>
            <a:r>
              <a:rPr lang="en-US" sz="1800" b="1" spc="305" dirty="0">
                <a:latin typeface="Trebuchet MS"/>
                <a:cs typeface="Trebuchet MS"/>
              </a:rPr>
              <a:t> </a:t>
            </a:r>
            <a:r>
              <a:rPr lang="en-US" sz="1800" b="1" spc="-65" dirty="0">
                <a:latin typeface="Trebuchet MS"/>
                <a:cs typeface="Trebuchet MS"/>
              </a:rPr>
              <a:t>probabilities</a:t>
            </a:r>
            <a:r>
              <a:rPr lang="en-US" sz="1800" b="1" spc="215" dirty="0">
                <a:latin typeface="Trebuchet MS"/>
                <a:cs typeface="Trebuchet MS"/>
              </a:rPr>
              <a:t> </a:t>
            </a:r>
            <a:r>
              <a:rPr lang="en-US" sz="1800" i="1" spc="-45" dirty="0">
                <a:latin typeface="Arial"/>
                <a:cs typeface="Arial"/>
              </a:rPr>
              <a:t>T</a:t>
            </a:r>
            <a:r>
              <a:rPr lang="en-US" sz="1800" i="1" spc="-345" dirty="0">
                <a:latin typeface="Arial"/>
                <a:cs typeface="Arial"/>
              </a:rPr>
              <a:t> </a:t>
            </a:r>
            <a:r>
              <a:rPr lang="en-US" sz="1800" spc="55" dirty="0">
                <a:latin typeface="Calibri"/>
                <a:cs typeface="Calibri"/>
              </a:rPr>
              <a:t>(</a:t>
            </a:r>
            <a:r>
              <a:rPr lang="en-US" sz="1800" i="1" spc="55" dirty="0">
                <a:latin typeface="Arial"/>
                <a:cs typeface="Arial"/>
              </a:rPr>
              <a:t>s,</a:t>
            </a:r>
            <a:r>
              <a:rPr lang="en-US" sz="1800" i="1" spc="-265" dirty="0">
                <a:latin typeface="Arial"/>
                <a:cs typeface="Arial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a,</a:t>
            </a:r>
            <a:r>
              <a:rPr lang="en-US" sz="1800" i="1" spc="-275" dirty="0">
                <a:latin typeface="Arial"/>
                <a:cs typeface="Arial"/>
              </a:rPr>
              <a:t> </a:t>
            </a:r>
            <a:r>
              <a:rPr lang="en-US" sz="1800" i="1" spc="100" dirty="0">
                <a:latin typeface="Arial"/>
                <a:cs typeface="Arial"/>
              </a:rPr>
              <a:t>s</a:t>
            </a:r>
            <a:r>
              <a:rPr lang="en-US" sz="1800" spc="150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100" dirty="0">
                <a:latin typeface="Calibri"/>
                <a:cs typeface="Calibri"/>
              </a:rPr>
              <a:t>)</a:t>
            </a:r>
            <a:r>
              <a:rPr lang="en-US" sz="1800" spc="395" dirty="0">
                <a:latin typeface="Calibri"/>
                <a:cs typeface="Calibri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specify</a:t>
            </a:r>
            <a:r>
              <a:rPr lang="en-US" sz="1800" spc="21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204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probability</a:t>
            </a:r>
            <a:r>
              <a:rPr lang="en-US" sz="1800" spc="204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 </a:t>
            </a:r>
            <a:r>
              <a:rPr lang="en-US" sz="1800" spc="-73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ending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up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s</a:t>
            </a:r>
            <a:r>
              <a:rPr lang="en-US" sz="1800" spc="-37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630" baseline="28571" dirty="0">
                <a:latin typeface="Lucida Sans Unicode"/>
                <a:cs typeface="Lucida Sans Unicode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if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taken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50" dirty="0">
                <a:latin typeface="Arial"/>
                <a:cs typeface="Arial"/>
              </a:rPr>
              <a:t>a</a:t>
            </a:r>
            <a:r>
              <a:rPr lang="en-US" sz="1800" i="1" spc="150" dirty="0">
                <a:latin typeface="Arial"/>
                <a:cs typeface="Arial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i="1" spc="-140" dirty="0">
                <a:latin typeface="Arial"/>
                <a:cs typeface="Arial"/>
              </a:rPr>
              <a:t>s</a:t>
            </a:r>
            <a:r>
              <a:rPr lang="en-US" sz="1800" spc="-14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9BBB48A7-F815-0473-9789-5D897CA81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54449"/>
              </p:ext>
            </p:extLst>
          </p:nvPr>
        </p:nvGraphicFramePr>
        <p:xfrm>
          <a:off x="2804414" y="2823420"/>
          <a:ext cx="3535170" cy="17142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43">
                  <a:extLst>
                    <a:ext uri="{9D8B030D-6E8A-4147-A177-3AD203B41FA5}">
                      <a16:colId xmlns:a16="http://schemas.microsoft.com/office/drawing/2014/main" val="1617414239"/>
                    </a:ext>
                  </a:extLst>
                </a:gridCol>
              </a:tblGrid>
              <a:tr h="502260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220979"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20979" lvl="0" indent="0" algn="ctr" defTabSz="461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sz="1500" kern="1200" spc="-85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s,a</a:t>
                      </a:r>
                      <a:r>
                        <a:rPr lang="en-US"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s′)</a:t>
                      </a:r>
                      <a:endParaRPr sz="1500" kern="1200" spc="-85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500" spc="-85" dirty="0"/>
                        <a:t>in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500" spc="-85" dirty="0"/>
                        <a:t>quit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038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500" spc="-125" dirty="0"/>
                        <a:t>end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sz="1500" dirty="0"/>
                        <a:t>1</a:t>
                      </a: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3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85" dirty="0"/>
                        <a:t>in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90" dirty="0"/>
                        <a:t>stay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85" dirty="0"/>
                        <a:t>in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190" dirty="0"/>
                        <a:t>2/3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88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85" dirty="0"/>
                        <a:t>in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90" dirty="0"/>
                        <a:t>stay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125" dirty="0"/>
                        <a:t>end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190" dirty="0"/>
                        <a:t>1/3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D570C1-980E-6334-B702-8E8865D3056A}"/>
              </a:ext>
            </a:extLst>
          </p:cNvPr>
          <p:cNvSpPr txBox="1"/>
          <p:nvPr/>
        </p:nvSpPr>
        <p:spPr>
          <a:xfrm>
            <a:off x="6419088" y="3831336"/>
            <a:ext cx="181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stay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28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 descr="3,045 BEST Bismillah IMAGES, STOCK PHOTOS &amp;amp; VECTORS | Adobe Stock">
            <a:extLst>
              <a:ext uri="{FF2B5EF4-FFF2-40B4-BE49-F238E27FC236}">
                <a16:creationId xmlns:a16="http://schemas.microsoft.com/office/drawing/2014/main" id="{5CDCCF2E-F4A9-411C-87C1-4E3CCFFBC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549400"/>
            <a:ext cx="8178799" cy="204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12DB4-9603-8407-F8F4-428733D0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B24F1-5FE9-FFC5-30B3-9103302F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269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B76-3056-633E-3C8B-B98684D4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sum to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6241-D6E3-0B8F-C350-CCBBC84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0817-B674-F7E7-1617-286B424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A1F7A20A-D5DD-4852-3DAE-16D55208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12159"/>
              </p:ext>
            </p:extLst>
          </p:nvPr>
        </p:nvGraphicFramePr>
        <p:xfrm>
          <a:off x="3039306" y="1303343"/>
          <a:ext cx="3535170" cy="17142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43">
                  <a:extLst>
                    <a:ext uri="{9D8B030D-6E8A-4147-A177-3AD203B41FA5}">
                      <a16:colId xmlns:a16="http://schemas.microsoft.com/office/drawing/2014/main" val="1617414239"/>
                    </a:ext>
                  </a:extLst>
                </a:gridCol>
              </a:tblGrid>
              <a:tr h="502260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220979"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20979" lvl="0" indent="0" algn="ctr" defTabSz="4619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sz="1500" kern="1200" spc="-85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s,a</a:t>
                      </a:r>
                      <a:r>
                        <a:rPr lang="en-US"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s′)</a:t>
                      </a:r>
                      <a:endParaRPr sz="1500" kern="1200" spc="-85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500" spc="-85" dirty="0"/>
                        <a:t>in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500" spc="-85" dirty="0"/>
                        <a:t>quit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038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500" spc="-125" dirty="0"/>
                        <a:t>end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sz="1500" dirty="0"/>
                        <a:t>1</a:t>
                      </a: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3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85" dirty="0"/>
                        <a:t>in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90" dirty="0"/>
                        <a:t>stay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85" dirty="0"/>
                        <a:t>in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190" dirty="0"/>
                        <a:t>2/3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88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85" dirty="0"/>
                        <a:t>in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90" dirty="0"/>
                        <a:t>stay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125" dirty="0"/>
                        <a:t>end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190" dirty="0"/>
                        <a:t>1/3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7132E1-8CC5-4547-69D5-0AB77298B06D}"/>
              </a:ext>
            </a:extLst>
          </p:cNvPr>
          <p:cNvSpPr txBox="1"/>
          <p:nvPr/>
        </p:nvSpPr>
        <p:spPr>
          <a:xfrm>
            <a:off x="490756" y="31919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745"/>
              </a:spcBef>
            </a:pPr>
            <a:r>
              <a:rPr lang="en-US" sz="1800" spc="-70" dirty="0">
                <a:latin typeface="Trebuchet MS"/>
                <a:cs typeface="Trebuchet MS"/>
              </a:rPr>
              <a:t>For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each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r>
              <a:rPr lang="en-US" sz="1800" i="1" spc="145" dirty="0">
                <a:latin typeface="Arial"/>
                <a:cs typeface="Arial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and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i="1" spc="-135" dirty="0">
                <a:latin typeface="Arial"/>
                <a:cs typeface="Arial"/>
              </a:rPr>
              <a:t>a</a:t>
            </a:r>
            <a:r>
              <a:rPr lang="en-US" sz="1800" spc="-135" dirty="0"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FB89F4-CFD6-4CC9-09AA-61AB51020E6F}"/>
                  </a:ext>
                </a:extLst>
              </p:cNvPr>
              <p:cNvSpPr txBox="1"/>
              <p:nvPr/>
            </p:nvSpPr>
            <p:spPr>
              <a:xfrm>
                <a:off x="3544349" y="3592797"/>
                <a:ext cx="2289345" cy="681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𝑆𝑡𝑎𝑡𝑒𝑠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FB89F4-CFD6-4CC9-09AA-61AB5102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349" y="3592797"/>
                <a:ext cx="2289345" cy="681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522B9A-7DF6-754D-4649-A7D4412BD203}"/>
              </a:ext>
            </a:extLst>
          </p:cNvPr>
          <p:cNvSpPr txBox="1"/>
          <p:nvPr/>
        </p:nvSpPr>
        <p:spPr>
          <a:xfrm>
            <a:off x="477693" y="43979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1185"/>
              </a:spcBef>
              <a:tabLst>
                <a:tab pos="1692275" algn="l"/>
              </a:tabLst>
            </a:pPr>
            <a:r>
              <a:rPr lang="en-US" sz="1800" spc="-60" dirty="0">
                <a:solidFill>
                  <a:srgbClr val="0000A0"/>
                </a:solidFill>
                <a:latin typeface="Trebuchet MS"/>
                <a:cs typeface="Trebuchet MS"/>
              </a:rPr>
              <a:t>Success</a:t>
            </a:r>
            <a:r>
              <a:rPr lang="en-US" sz="1800" spc="-135" dirty="0">
                <a:solidFill>
                  <a:srgbClr val="0000A0"/>
                </a:solidFill>
                <a:latin typeface="Trebuchet MS"/>
                <a:cs typeface="Trebuchet MS"/>
              </a:rPr>
              <a:t>o</a:t>
            </a:r>
            <a:r>
              <a:rPr lang="en-US" sz="1800" spc="-75" dirty="0">
                <a:solidFill>
                  <a:srgbClr val="0000A0"/>
                </a:solidFill>
                <a:latin typeface="Trebuchet MS"/>
                <a:cs typeface="Trebuchet MS"/>
              </a:rPr>
              <a:t>r</a:t>
            </a:r>
            <a:r>
              <a:rPr lang="en-US" sz="1800" spc="-80" dirty="0">
                <a:solidFill>
                  <a:srgbClr val="0000A0"/>
                </a:solidFill>
                <a:latin typeface="Trebuchet MS"/>
                <a:cs typeface="Trebuchet MS"/>
              </a:rPr>
              <a:t>s</a:t>
            </a:r>
            <a:r>
              <a:rPr lang="en-US" sz="1800" spc="-215" dirty="0">
                <a:latin typeface="Trebuchet MS"/>
                <a:cs typeface="Trebuchet MS"/>
              </a:rPr>
              <a:t>: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r>
              <a:rPr lang="en-US" sz="1800" spc="22" baseline="28571" dirty="0">
                <a:latin typeface="Lucida Sans Unicode"/>
                <a:cs typeface="Lucida Sans Unicode"/>
              </a:rPr>
              <a:t>′</a:t>
            </a:r>
            <a:r>
              <a:rPr lang="en-US" sz="1800" baseline="28571" dirty="0">
                <a:latin typeface="Lucida Sans Unicode"/>
                <a:cs typeface="Lucida Sans Unicode"/>
              </a:rPr>
              <a:t> </a:t>
            </a:r>
            <a:r>
              <a:rPr lang="en-US" sz="1800" spc="-202" baseline="28571" dirty="0">
                <a:latin typeface="Lucida Sans Unicode"/>
                <a:cs typeface="Lucida Sans Unicode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such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that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45" dirty="0">
                <a:latin typeface="Arial"/>
                <a:cs typeface="Arial"/>
              </a:rPr>
              <a:t>T</a:t>
            </a:r>
            <a:r>
              <a:rPr lang="en-US" sz="1800" i="1" spc="-345" dirty="0">
                <a:latin typeface="Arial"/>
                <a:cs typeface="Arial"/>
              </a:rPr>
              <a:t> </a:t>
            </a:r>
            <a:r>
              <a:rPr lang="en-US" sz="1800" spc="225" dirty="0">
                <a:latin typeface="Calibri"/>
                <a:cs typeface="Calibri"/>
              </a:rPr>
              <a:t>(</a:t>
            </a:r>
            <a:r>
              <a:rPr lang="en-US" sz="1800" i="1" spc="-30" dirty="0">
                <a:latin typeface="Arial"/>
                <a:cs typeface="Arial"/>
              </a:rPr>
              <a:t>s,</a:t>
            </a:r>
            <a:r>
              <a:rPr lang="en-US" sz="1800" i="1" spc="-270" dirty="0">
                <a:latin typeface="Arial"/>
                <a:cs typeface="Arial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a,</a:t>
            </a:r>
            <a:r>
              <a:rPr lang="en-US" sz="1800" i="1" spc="-275" dirty="0">
                <a:latin typeface="Arial"/>
                <a:cs typeface="Arial"/>
              </a:rPr>
              <a:t> </a:t>
            </a:r>
            <a:r>
              <a:rPr lang="en-US" sz="1800" i="1" spc="-65" dirty="0">
                <a:latin typeface="Arial"/>
                <a:cs typeface="Arial"/>
              </a:rPr>
              <a:t>s</a:t>
            </a:r>
            <a:r>
              <a:rPr lang="en-US" sz="1800" spc="209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225" dirty="0">
                <a:latin typeface="Calibri"/>
                <a:cs typeface="Calibri"/>
              </a:rPr>
              <a:t>)</a:t>
            </a:r>
            <a:r>
              <a:rPr lang="en-US" sz="1800" spc="140" dirty="0">
                <a:latin typeface="Calibri"/>
                <a:cs typeface="Calibri"/>
              </a:rPr>
              <a:t> </a:t>
            </a:r>
            <a:r>
              <a:rPr lang="en-US" sz="1800" i="1" spc="509" dirty="0">
                <a:latin typeface="Arial"/>
                <a:cs typeface="Arial"/>
              </a:rPr>
              <a:t>&gt;</a:t>
            </a:r>
            <a:r>
              <a:rPr lang="en-US" sz="1800" i="1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Calibri"/>
                <a:cs typeface="Calibri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708B0-F064-7812-9831-D940957B87F4}"/>
              </a:ext>
            </a:extLst>
          </p:cNvPr>
          <p:cNvSpPr txBox="1"/>
          <p:nvPr/>
        </p:nvSpPr>
        <p:spPr>
          <a:xfrm flipH="1">
            <a:off x="6199631" y="3383280"/>
            <a:ext cx="179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prob. Is non-negative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186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B7A-78EA-52F2-370E-DEEDCFD6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FDBC9-C634-40E5-DD1A-A17D986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8AE25AE-6372-F237-5AA7-167FD98B72FA}"/>
              </a:ext>
            </a:extLst>
          </p:cNvPr>
          <p:cNvSpPr txBox="1"/>
          <p:nvPr/>
        </p:nvSpPr>
        <p:spPr>
          <a:xfrm>
            <a:off x="2489947" y="1786553"/>
            <a:ext cx="5321643" cy="1339346"/>
          </a:xfrm>
          <a:prstGeom prst="rect">
            <a:avLst/>
          </a:prstGeom>
        </p:spPr>
        <p:txBody>
          <a:bodyPr vert="horz" wrap="square" lIns="0" tIns="5783" rIns="0" bIns="0" rtlCol="0">
            <a:spAutoFit/>
          </a:bodyPr>
          <a:lstStyle/>
          <a:p>
            <a:pPr marL="135887" marR="1209814" indent="-38871">
              <a:lnSpc>
                <a:spcPct val="159500"/>
              </a:lnSpc>
              <a:spcBef>
                <a:spcPts val="46"/>
              </a:spcBef>
              <a:tabLst>
                <a:tab pos="977232" algn="l"/>
              </a:tabLst>
            </a:pPr>
            <a:r>
              <a:rPr lang="en-US" sz="1400" spc="-3" dirty="0">
                <a:latin typeface="Arial"/>
                <a:cs typeface="Arial"/>
              </a:rPr>
              <a:t>Street with blocks numbered 1 to n.  </a:t>
            </a:r>
          </a:p>
          <a:p>
            <a:pPr marL="135887" marR="1209814" indent="-38871">
              <a:lnSpc>
                <a:spcPct val="159500"/>
              </a:lnSpc>
              <a:spcBef>
                <a:spcPts val="46"/>
              </a:spcBef>
              <a:tabLst>
                <a:tab pos="977232" algn="l"/>
              </a:tabLst>
            </a:pPr>
            <a:r>
              <a:rPr lang="en-US" sz="1400" spc="-3" dirty="0">
                <a:latin typeface="Arial"/>
                <a:cs typeface="Arial"/>
              </a:rPr>
              <a:t>Walking from s to s + 1 takes 1 minute.</a:t>
            </a:r>
          </a:p>
          <a:p>
            <a:pPr marL="135887" marR="1209814" indent="-38871">
              <a:lnSpc>
                <a:spcPct val="159500"/>
              </a:lnSpc>
              <a:spcBef>
                <a:spcPts val="46"/>
              </a:spcBef>
              <a:tabLst>
                <a:tab pos="977232" algn="l"/>
              </a:tabLst>
            </a:pPr>
            <a:r>
              <a:rPr lang="en-US" sz="1400" spc="-3" dirty="0">
                <a:latin typeface="Arial"/>
                <a:cs typeface="Arial"/>
              </a:rPr>
              <a:t>Taking a magic tram from s to 2s takes 2 minutes. </a:t>
            </a:r>
          </a:p>
          <a:p>
            <a:pPr marL="135887" marR="1209814" indent="-38871">
              <a:lnSpc>
                <a:spcPct val="159500"/>
              </a:lnSpc>
              <a:spcBef>
                <a:spcPts val="46"/>
              </a:spcBef>
              <a:tabLst>
                <a:tab pos="977232" algn="l"/>
              </a:tabLst>
            </a:pPr>
            <a:r>
              <a:rPr lang="en-US" sz="1400" spc="-3" dirty="0">
                <a:latin typeface="Arial"/>
                <a:cs typeface="Arial"/>
              </a:rPr>
              <a:t>How to travel from 1 to n in the least time?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D2C94B83-00BD-DA0F-898D-E62DAB934B04}"/>
              </a:ext>
            </a:extLst>
          </p:cNvPr>
          <p:cNvGrpSpPr/>
          <p:nvPr/>
        </p:nvGrpSpPr>
        <p:grpSpPr>
          <a:xfrm>
            <a:off x="2377247" y="1465087"/>
            <a:ext cx="4824744" cy="1972665"/>
            <a:chOff x="2153007" y="1354627"/>
            <a:chExt cx="5090960" cy="318760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29C0B1CA-5152-F9E9-AB95-D9356295584C}"/>
                </a:ext>
              </a:extLst>
            </p:cNvPr>
            <p:cNvSpPr/>
            <p:nvPr/>
          </p:nvSpPr>
          <p:spPr>
            <a:xfrm>
              <a:off x="2153007" y="1640919"/>
              <a:ext cx="5090960" cy="2901314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1BB439CF-3D4A-7C90-4E20-954B5E8466C7}"/>
                </a:ext>
              </a:extLst>
            </p:cNvPr>
            <p:cNvSpPr/>
            <p:nvPr/>
          </p:nvSpPr>
          <p:spPr>
            <a:xfrm>
              <a:off x="2961347" y="1398526"/>
              <a:ext cx="3151394" cy="4864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dirty="0"/>
                <a:t>  </a:t>
              </a:r>
              <a:r>
                <a:rPr lang="en-US" sz="1300" b="1" spc="-10" dirty="0">
                  <a:solidFill>
                    <a:srgbClr val="008000"/>
                  </a:solidFill>
                  <a:latin typeface="Arial"/>
                  <a:cs typeface="Arial"/>
                </a:rPr>
                <a:t>Example: </a:t>
              </a:r>
              <a:r>
                <a:rPr lang="en-US" sz="1300" b="1" spc="-71" dirty="0">
                  <a:solidFill>
                    <a:srgbClr val="008000"/>
                  </a:solidFill>
                  <a:latin typeface="Arial"/>
                  <a:cs typeface="Arial"/>
                </a:rPr>
                <a:t>Transportation Example</a:t>
              </a:r>
              <a:endParaRPr sz="1300" dirty="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ABD00D1-3C8D-0F22-B64B-613FBED92533}"/>
                </a:ext>
              </a:extLst>
            </p:cNvPr>
            <p:cNvSpPr/>
            <p:nvPr/>
          </p:nvSpPr>
          <p:spPr>
            <a:xfrm>
              <a:off x="2287416" y="1354627"/>
              <a:ext cx="363076" cy="486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C3D6A4-A196-4810-D8EB-165F0CF61ADA}"/>
              </a:ext>
            </a:extLst>
          </p:cNvPr>
          <p:cNvSpPr txBox="1"/>
          <p:nvPr/>
        </p:nvSpPr>
        <p:spPr>
          <a:xfrm>
            <a:off x="2489947" y="309919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600" b="1" spc="5" dirty="0">
                <a:solidFill>
                  <a:srgbClr val="FF0000"/>
                </a:solidFill>
                <a:latin typeface="Trebuchet MS"/>
                <a:cs typeface="Trebuchet MS"/>
              </a:rPr>
              <a:t>Tram</a:t>
            </a:r>
            <a:r>
              <a:rPr lang="en-US" sz="1600" b="1" spc="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600" b="1" spc="-55" dirty="0">
                <a:solidFill>
                  <a:srgbClr val="FF0000"/>
                </a:solidFill>
                <a:latin typeface="Trebuchet MS"/>
                <a:cs typeface="Trebuchet MS"/>
              </a:rPr>
              <a:t>fails</a:t>
            </a:r>
            <a:r>
              <a:rPr lang="en-US" sz="1600" b="1" spc="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600" b="1" spc="-50" dirty="0">
                <a:solidFill>
                  <a:srgbClr val="FF0000"/>
                </a:solidFill>
                <a:latin typeface="Trebuchet MS"/>
                <a:cs typeface="Trebuchet MS"/>
              </a:rPr>
              <a:t>with</a:t>
            </a:r>
            <a:r>
              <a:rPr lang="en-US" sz="1600" b="1" spc="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probability</a:t>
            </a:r>
            <a:r>
              <a:rPr lang="en-US" sz="1600" b="1" spc="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0.5.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1FF667B9-14F9-3904-AC1A-032692358D72}"/>
              </a:ext>
            </a:extLst>
          </p:cNvPr>
          <p:cNvSpPr/>
          <p:nvPr/>
        </p:nvSpPr>
        <p:spPr>
          <a:xfrm>
            <a:off x="6007608" y="1793273"/>
            <a:ext cx="502920" cy="13059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964399-8BAF-E1A5-39D5-572AF965EB7F}"/>
              </a:ext>
            </a:extLst>
          </p:cNvPr>
          <p:cNvCxnSpPr/>
          <p:nvPr/>
        </p:nvCxnSpPr>
        <p:spPr>
          <a:xfrm flipH="1">
            <a:off x="6665976" y="1642260"/>
            <a:ext cx="1344168" cy="5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56B54B-951E-A5CC-6C7B-DA1227561D55}"/>
              </a:ext>
            </a:extLst>
          </p:cNvPr>
          <p:cNvSpPr txBox="1"/>
          <p:nvPr/>
        </p:nvSpPr>
        <p:spPr>
          <a:xfrm flipH="1">
            <a:off x="7496591" y="1042416"/>
            <a:ext cx="17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prob only</a:t>
            </a:r>
            <a:endParaRPr lang="en-P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EB537C7-0CF7-1A01-7BD8-CCAE61303788}"/>
              </a:ext>
            </a:extLst>
          </p:cNvPr>
          <p:cNvSpPr/>
          <p:nvPr/>
        </p:nvSpPr>
        <p:spPr>
          <a:xfrm>
            <a:off x="1936310" y="1492254"/>
            <a:ext cx="139378" cy="202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B625E-B942-9CC1-37F6-24485EB72ECE}"/>
              </a:ext>
            </a:extLst>
          </p:cNvPr>
          <p:cNvCxnSpPr/>
          <p:nvPr/>
        </p:nvCxnSpPr>
        <p:spPr>
          <a:xfrm>
            <a:off x="1097280" y="2368296"/>
            <a:ext cx="667512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3DF2D3-29EB-DD9B-EDD9-CC12ABE7ABED}"/>
              </a:ext>
            </a:extLst>
          </p:cNvPr>
          <p:cNvSpPr txBox="1"/>
          <p:nvPr/>
        </p:nvSpPr>
        <p:spPr>
          <a:xfrm>
            <a:off x="550513" y="2076903"/>
            <a:ext cx="141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MDP prob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503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11CC-50E8-6503-D750-5387AD1B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D2C-135D-4B17-F1A9-3B2B5E37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92389"/>
            <a:ext cx="7886700" cy="694712"/>
          </a:xfrm>
        </p:spPr>
        <p:txBody>
          <a:bodyPr/>
          <a:lstStyle/>
          <a:p>
            <a:r>
              <a:rPr lang="en-US" b="1" dirty="0"/>
              <a:t>Search Problem: </a:t>
            </a:r>
            <a:r>
              <a:rPr lang="en-US" dirty="0"/>
              <a:t>Path (sequence of actions)</a:t>
            </a:r>
          </a:p>
          <a:p>
            <a:r>
              <a:rPr lang="en-US" b="1" dirty="0"/>
              <a:t>MDP: </a:t>
            </a:r>
            <a:r>
              <a:rPr lang="en-US" dirty="0"/>
              <a:t>Policy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E09D-35CD-D685-2935-46F4FC5F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9903-4544-CDB3-D591-0896BC4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C7779D-C3F9-8C86-B2CC-88B8EC63D5C4}"/>
              </a:ext>
            </a:extLst>
          </p:cNvPr>
          <p:cNvGrpSpPr/>
          <p:nvPr/>
        </p:nvGrpSpPr>
        <p:grpSpPr>
          <a:xfrm>
            <a:off x="1101353" y="1725079"/>
            <a:ext cx="6941292" cy="1017924"/>
            <a:chOff x="1157679" y="2110720"/>
            <a:chExt cx="6941292" cy="1017924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471C88C1-9484-A3C5-019C-72D241592A55}"/>
                </a:ext>
              </a:extLst>
            </p:cNvPr>
            <p:cNvGrpSpPr/>
            <p:nvPr/>
          </p:nvGrpSpPr>
          <p:grpSpPr>
            <a:xfrm>
              <a:off x="1157680" y="2110720"/>
              <a:ext cx="6828639" cy="1017924"/>
              <a:chOff x="2153006" y="1354627"/>
              <a:chExt cx="6323093" cy="2244832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009384FB-58AE-4D4C-F185-02D4E6476532}"/>
                  </a:ext>
                </a:extLst>
              </p:cNvPr>
              <p:cNvSpPr/>
              <p:nvPr/>
            </p:nvSpPr>
            <p:spPr>
              <a:xfrm>
                <a:off x="2153006" y="1640917"/>
                <a:ext cx="6323093" cy="1958542"/>
              </a:xfrm>
              <a:custGeom>
                <a:avLst/>
                <a:gdLst/>
                <a:ahLst/>
                <a:cxnLst/>
                <a:rect l="l" t="t" r="r" b="b"/>
                <a:pathLst>
                  <a:path w="5860415" h="2901315">
                    <a:moveTo>
                      <a:pt x="0" y="0"/>
                    </a:moveTo>
                    <a:lnTo>
                      <a:pt x="0" y="2900926"/>
                    </a:lnTo>
                    <a:lnTo>
                      <a:pt x="5860344" y="2900926"/>
                    </a:lnTo>
                    <a:lnTo>
                      <a:pt x="586034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911"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C79D6BE-465B-EDD4-C840-D4B7DBECF90D}"/>
                  </a:ext>
                </a:extLst>
              </p:cNvPr>
              <p:cNvSpPr/>
              <p:nvPr/>
            </p:nvSpPr>
            <p:spPr>
              <a:xfrm>
                <a:off x="2650492" y="1438380"/>
                <a:ext cx="1373846" cy="287528"/>
              </a:xfrm>
              <a:custGeom>
                <a:avLst/>
                <a:gdLst/>
                <a:ahLst/>
                <a:cxnLst/>
                <a:rect l="l" t="t" r="r" b="b"/>
                <a:pathLst>
                  <a:path w="4683125" h="629919">
                    <a:moveTo>
                      <a:pt x="4682952" y="0"/>
                    </a:moveTo>
                    <a:lnTo>
                      <a:pt x="0" y="0"/>
                    </a:lnTo>
                    <a:lnTo>
                      <a:pt x="0" y="629417"/>
                    </a:lnTo>
                    <a:lnTo>
                      <a:pt x="4682952" y="629417"/>
                    </a:lnTo>
                    <a:lnTo>
                      <a:pt x="468295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r>
                  <a:rPr lang="en-US" sz="1300" b="1" dirty="0"/>
                  <a:t>  Definition: Policy</a:t>
                </a:r>
                <a:endParaRPr sz="1300" b="1" dirty="0"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A3255655-AE72-5389-9EC5-E6D84EA822D0}"/>
                  </a:ext>
                </a:extLst>
              </p:cNvPr>
              <p:cNvSpPr/>
              <p:nvPr/>
            </p:nvSpPr>
            <p:spPr>
              <a:xfrm>
                <a:off x="2403936" y="1354627"/>
                <a:ext cx="246218" cy="54751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911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D656A1-9DCE-5D62-4865-F621CB313A86}"/>
                </a:ext>
              </a:extLst>
            </p:cNvPr>
            <p:cNvSpPr txBox="1"/>
            <p:nvPr/>
          </p:nvSpPr>
          <p:spPr>
            <a:xfrm>
              <a:off x="1157679" y="2383997"/>
              <a:ext cx="69412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05130">
                <a:lnSpc>
                  <a:spcPct val="100000"/>
                </a:lnSpc>
                <a:spcBef>
                  <a:spcPts val="2165"/>
                </a:spcBef>
                <a:tabLst>
                  <a:tab pos="2019935" algn="l"/>
                </a:tabLst>
              </a:pPr>
              <a:r>
                <a:rPr lang="en-US" sz="1800" spc="215" dirty="0">
                  <a:latin typeface="Trebuchet MS"/>
                  <a:cs typeface="Trebuchet MS"/>
                </a:rPr>
                <a:t>A</a:t>
              </a:r>
              <a:r>
                <a:rPr lang="en-US" sz="1800" spc="165" dirty="0">
                  <a:latin typeface="Trebuchet MS"/>
                  <a:cs typeface="Trebuchet MS"/>
                </a:rPr>
                <a:t> </a:t>
              </a:r>
              <a:r>
                <a:rPr lang="en-US" sz="1800" b="1" spc="-50" dirty="0">
                  <a:latin typeface="Trebuchet MS"/>
                  <a:cs typeface="Trebuchet MS"/>
                </a:rPr>
                <a:t>policy</a:t>
              </a:r>
              <a:r>
                <a:rPr lang="en-US" sz="1800" b="1" spc="210" dirty="0">
                  <a:latin typeface="Trebuchet MS"/>
                  <a:cs typeface="Trebuchet MS"/>
                </a:rPr>
                <a:t> </a:t>
              </a:r>
              <a:r>
                <a:rPr lang="en-US" sz="1800" i="1" spc="65" dirty="0">
                  <a:latin typeface="Calibri"/>
                  <a:cs typeface="Calibri"/>
                </a:rPr>
                <a:t>π </a:t>
              </a:r>
              <a:r>
                <a:rPr lang="en-US" sz="1800" spc="-75" dirty="0">
                  <a:latin typeface="Trebuchet MS"/>
                  <a:cs typeface="Trebuchet MS"/>
                </a:rPr>
                <a:t>is</a:t>
              </a:r>
              <a:r>
                <a:rPr lang="en-US" sz="1800" spc="165" dirty="0">
                  <a:latin typeface="Trebuchet MS"/>
                  <a:cs typeface="Trebuchet MS"/>
                </a:rPr>
                <a:t> </a:t>
              </a:r>
              <a:r>
                <a:rPr lang="en-US" sz="1800" spc="-95" dirty="0">
                  <a:latin typeface="Trebuchet MS"/>
                  <a:cs typeface="Trebuchet MS"/>
                </a:rPr>
                <a:t>a</a:t>
              </a:r>
              <a:r>
                <a:rPr lang="en-US" sz="1800" spc="160" dirty="0">
                  <a:latin typeface="Trebuchet MS"/>
                  <a:cs typeface="Trebuchet MS"/>
                </a:rPr>
                <a:t> </a:t>
              </a:r>
              <a:r>
                <a:rPr lang="en-US" sz="1800" spc="-70" dirty="0">
                  <a:latin typeface="Trebuchet MS"/>
                  <a:cs typeface="Trebuchet MS"/>
                </a:rPr>
                <a:t>mapping</a:t>
              </a:r>
              <a:r>
                <a:rPr lang="en-US" sz="1800" spc="155" dirty="0">
                  <a:latin typeface="Trebuchet MS"/>
                  <a:cs typeface="Trebuchet MS"/>
                </a:rPr>
                <a:t> </a:t>
              </a:r>
              <a:r>
                <a:rPr lang="en-US" sz="1800" spc="-100" dirty="0">
                  <a:latin typeface="Trebuchet MS"/>
                  <a:cs typeface="Trebuchet MS"/>
                </a:rPr>
                <a:t>from</a:t>
              </a:r>
              <a:r>
                <a:rPr lang="en-US" sz="1800" spc="155" dirty="0">
                  <a:latin typeface="Trebuchet MS"/>
                  <a:cs typeface="Trebuchet MS"/>
                </a:rPr>
                <a:t> </a:t>
              </a:r>
              <a:r>
                <a:rPr lang="en-US" sz="1800" spc="-130" dirty="0">
                  <a:latin typeface="Trebuchet MS"/>
                  <a:cs typeface="Trebuchet MS"/>
                </a:rPr>
                <a:t>each</a:t>
              </a:r>
              <a:r>
                <a:rPr lang="en-US" sz="1800" spc="165" dirty="0">
                  <a:latin typeface="Trebuchet MS"/>
                  <a:cs typeface="Trebuchet MS"/>
                </a:rPr>
                <a:t> </a:t>
              </a:r>
              <a:r>
                <a:rPr lang="en-US" sz="1800" spc="-105" dirty="0">
                  <a:latin typeface="Trebuchet MS"/>
                  <a:cs typeface="Trebuchet MS"/>
                </a:rPr>
                <a:t>state</a:t>
              </a:r>
              <a:r>
                <a:rPr lang="en-US" sz="1800" spc="155" dirty="0">
                  <a:latin typeface="Trebuchet MS"/>
                  <a:cs typeface="Trebuchet MS"/>
                </a:rPr>
                <a:t> </a:t>
              </a:r>
              <a:r>
                <a:rPr lang="en-US" sz="1800" i="1" spc="215" dirty="0">
                  <a:latin typeface="Calibri"/>
                  <a:cs typeface="Calibri"/>
                </a:rPr>
                <a:t>s</a:t>
              </a:r>
              <a:r>
                <a:rPr lang="en-US" sz="1800" i="1" spc="250" dirty="0">
                  <a:latin typeface="Calibri"/>
                  <a:cs typeface="Calibri"/>
                </a:rPr>
                <a:t> </a:t>
              </a:r>
              <a:r>
                <a:rPr lang="en-US" sz="1800" spc="-300" dirty="0">
                  <a:latin typeface="Lucida Sans Unicode"/>
                  <a:cs typeface="Lucida Sans Unicode"/>
                </a:rPr>
                <a:t>∈</a:t>
              </a:r>
              <a:r>
                <a:rPr lang="en-US" sz="1800" spc="30" dirty="0">
                  <a:latin typeface="Lucida Sans Unicode"/>
                  <a:cs typeface="Lucida Sans Unicode"/>
                </a:rPr>
                <a:t> </a:t>
              </a:r>
              <a:r>
                <a:rPr lang="en-US" sz="1800" spc="-55" dirty="0">
                  <a:latin typeface="Trebuchet MS"/>
                  <a:cs typeface="Trebuchet MS"/>
                </a:rPr>
                <a:t>States</a:t>
              </a:r>
              <a:r>
                <a:rPr lang="en-US" sz="1800" spc="155" dirty="0">
                  <a:latin typeface="Trebuchet MS"/>
                  <a:cs typeface="Trebuchet MS"/>
                </a:rPr>
                <a:t> </a:t>
              </a:r>
              <a:r>
                <a:rPr lang="en-US" sz="1800" spc="-75" dirty="0">
                  <a:latin typeface="Trebuchet MS"/>
                  <a:cs typeface="Trebuchet MS"/>
                </a:rPr>
                <a:t>to</a:t>
              </a:r>
              <a:r>
                <a:rPr lang="en-US" sz="1800" spc="160" dirty="0">
                  <a:latin typeface="Trebuchet MS"/>
                  <a:cs typeface="Trebuchet MS"/>
                </a:rPr>
                <a:t> </a:t>
              </a:r>
              <a:r>
                <a:rPr lang="en-US" sz="1800" spc="-80" dirty="0">
                  <a:latin typeface="Trebuchet MS"/>
                  <a:cs typeface="Trebuchet MS"/>
                </a:rPr>
                <a:t>an</a:t>
              </a:r>
              <a:r>
                <a:rPr lang="en-US" sz="1800" spc="160" dirty="0">
                  <a:latin typeface="Trebuchet MS"/>
                  <a:cs typeface="Trebuchet MS"/>
                </a:rPr>
                <a:t> </a:t>
              </a:r>
              <a:r>
                <a:rPr lang="en-US" sz="1800" spc="-90" dirty="0">
                  <a:latin typeface="Trebuchet MS"/>
                  <a:cs typeface="Trebuchet MS"/>
                </a:rPr>
                <a:t>action </a:t>
              </a:r>
              <a:r>
                <a:rPr lang="en-US" sz="1800" i="1" spc="55" dirty="0">
                  <a:latin typeface="Calibri"/>
                  <a:cs typeface="Calibri"/>
                </a:rPr>
                <a:t>a</a:t>
              </a:r>
              <a:r>
                <a:rPr lang="en-US" sz="1800" i="1" spc="140" dirty="0">
                  <a:latin typeface="Calibri"/>
                  <a:cs typeface="Calibri"/>
                </a:rPr>
                <a:t> </a:t>
              </a:r>
              <a:r>
                <a:rPr lang="en-US" sz="1800" spc="-300" dirty="0">
                  <a:latin typeface="Lucida Sans Unicode"/>
                  <a:cs typeface="Lucida Sans Unicode"/>
                </a:rPr>
                <a:t>∈</a:t>
              </a:r>
              <a:r>
                <a:rPr lang="en-US" sz="1800" spc="-85" dirty="0">
                  <a:latin typeface="Lucida Sans Unicode"/>
                  <a:cs typeface="Lucida Sans Unicode"/>
                </a:rPr>
                <a:t> </a:t>
              </a:r>
              <a:r>
                <a:rPr lang="en-US" sz="1800" spc="-40" dirty="0">
                  <a:latin typeface="Trebuchet MS"/>
                  <a:cs typeface="Trebuchet MS"/>
                </a:rPr>
                <a:t>Actions</a:t>
              </a:r>
              <a:r>
                <a:rPr lang="en-US" sz="1800" spc="65" dirty="0">
                  <a:latin typeface="Trebuchet MS"/>
                  <a:cs typeface="Trebuchet MS"/>
                </a:rPr>
                <a:t>(</a:t>
              </a:r>
              <a:r>
                <a:rPr lang="en-US" sz="1800" i="1" spc="215" dirty="0">
                  <a:latin typeface="Calibri"/>
                  <a:cs typeface="Calibri"/>
                </a:rPr>
                <a:t>s</a:t>
              </a:r>
              <a:r>
                <a:rPr lang="en-US" sz="1800" spc="65" dirty="0">
                  <a:latin typeface="Trebuchet MS"/>
                  <a:cs typeface="Trebuchet MS"/>
                </a:rPr>
                <a:t>)</a:t>
              </a:r>
              <a:r>
                <a:rPr lang="en-US" sz="1800" spc="-215" dirty="0">
                  <a:latin typeface="Trebuchet MS"/>
                  <a:cs typeface="Trebuchet MS"/>
                </a:rPr>
                <a:t>.</a:t>
              </a:r>
              <a:endParaRPr lang="en-US" sz="18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1" name="object 3">
            <a:extLst>
              <a:ext uri="{FF2B5EF4-FFF2-40B4-BE49-F238E27FC236}">
                <a16:creationId xmlns:a16="http://schemas.microsoft.com/office/drawing/2014/main" id="{214F36F9-83F8-71E7-7E6C-A486539509A0}"/>
              </a:ext>
            </a:extLst>
          </p:cNvPr>
          <p:cNvGrpSpPr/>
          <p:nvPr/>
        </p:nvGrpSpPr>
        <p:grpSpPr>
          <a:xfrm>
            <a:off x="1214006" y="2886461"/>
            <a:ext cx="6828639" cy="2087138"/>
            <a:chOff x="2153006" y="1354627"/>
            <a:chExt cx="6323093" cy="3958909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F2BF9562-F900-3248-2ADB-EB225ED0B305}"/>
                </a:ext>
              </a:extLst>
            </p:cNvPr>
            <p:cNvSpPr/>
            <p:nvPr/>
          </p:nvSpPr>
          <p:spPr>
            <a:xfrm>
              <a:off x="2153006" y="1640917"/>
              <a:ext cx="6323093" cy="3672619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9B1FB85-68C3-045A-D2D2-D3E8C3C48531}"/>
                </a:ext>
              </a:extLst>
            </p:cNvPr>
            <p:cNvSpPr/>
            <p:nvPr/>
          </p:nvSpPr>
          <p:spPr>
            <a:xfrm>
              <a:off x="2650492" y="1438380"/>
              <a:ext cx="1914123" cy="396567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Example: Bridge Crossing</a:t>
              </a:r>
              <a:endParaRPr sz="1300" b="1" dirty="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013740D-1988-4B3D-9FCB-753A6BCFA58D}"/>
                </a:ext>
              </a:extLst>
            </p:cNvPr>
            <p:cNvSpPr/>
            <p:nvPr/>
          </p:nvSpPr>
          <p:spPr>
            <a:xfrm>
              <a:off x="2403936" y="1354627"/>
              <a:ext cx="246218" cy="54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368607CA-7EC9-479D-9E45-CB123529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47689"/>
              </p:ext>
            </p:extLst>
          </p:nvPr>
        </p:nvGraphicFramePr>
        <p:xfrm>
          <a:off x="6293692" y="3114956"/>
          <a:ext cx="1365310" cy="17142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260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</a:pPr>
                      <a:r>
                        <a:rPr sz="1500" kern="1200" spc="-8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600" i="1" spc="120" dirty="0">
                          <a:latin typeface="Calibri"/>
                          <a:cs typeface="Calibri"/>
                        </a:rPr>
                        <a:t>π</a:t>
                      </a:r>
                      <a:r>
                        <a:rPr lang="el-GR" sz="1600" spc="5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en-US" sz="1600" i="1" spc="170" dirty="0">
                          <a:latin typeface="Calibri"/>
                          <a:cs typeface="Calibri"/>
                        </a:rPr>
                        <a:t>s)</a:t>
                      </a:r>
                      <a:endParaRPr sz="1500" kern="1200" spc="-85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1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sz="1500" spc="-85" dirty="0">
                          <a:latin typeface="Trebuchet MS"/>
                          <a:cs typeface="Trebuchet MS"/>
                        </a:rPr>
                        <a:t>(1,1)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sz="1500" spc="-85" dirty="0">
                          <a:latin typeface="Trebuchet MS"/>
                          <a:cs typeface="Trebuchet MS"/>
                        </a:rPr>
                        <a:t>S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3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500" spc="-85" dirty="0">
                          <a:latin typeface="Trebuchet MS"/>
                          <a:cs typeface="Trebuchet MS"/>
                        </a:rPr>
                        <a:t>(2,1)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lang="en-US" sz="1500" spc="-90" dirty="0"/>
                        <a:t>E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88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500" spc="-85" dirty="0"/>
                        <a:t>(3,1)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500" spc="-90" dirty="0"/>
                        <a:t>N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D0C11218-94BD-24D5-F20D-B243C6AA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03124"/>
              </p:ext>
            </p:extLst>
          </p:nvPr>
        </p:nvGraphicFramePr>
        <p:xfrm>
          <a:off x="2380459" y="3281365"/>
          <a:ext cx="1923092" cy="1450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1400" b="1" spc="-45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-50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1400" b="1" spc="-70" dirty="0">
                          <a:solidFill>
                            <a:srgbClr val="007F00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1400" b="1" spc="-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-50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1400" b="1" dirty="0">
                          <a:solidFill>
                            <a:srgbClr val="007F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324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577BBE2-EF39-9095-D865-9A140B2AD44B}"/>
              </a:ext>
            </a:extLst>
          </p:cNvPr>
          <p:cNvSpPr txBox="1"/>
          <p:nvPr/>
        </p:nvSpPr>
        <p:spPr>
          <a:xfrm flipH="1">
            <a:off x="5730015" y="978408"/>
            <a:ext cx="335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state S, what action is performed </a:t>
            </a:r>
            <a:r>
              <a:rPr lang="en-US" dirty="0" err="1"/>
              <a:t>i.e</a:t>
            </a:r>
            <a:r>
              <a:rPr lang="en-US" dirty="0"/>
              <a:t> mapping of states to actions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271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7FB-90C1-4EA7-E881-0520D845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Policy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1AD0-C4E8-A869-6587-BFF84624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8611-E408-6539-22B1-70D94FB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7F3BA-EAB1-1162-77DB-26379FC3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47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D5F4-C244-2B60-09B7-93490781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8098-90B8-7048-AEA7-4E345B9C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63D88876-B507-205B-5EAF-DEF598C31AF2}"/>
              </a:ext>
            </a:extLst>
          </p:cNvPr>
          <p:cNvGrpSpPr/>
          <p:nvPr/>
        </p:nvGrpSpPr>
        <p:grpSpPr>
          <a:xfrm>
            <a:off x="1157681" y="383037"/>
            <a:ext cx="6828639" cy="1303150"/>
            <a:chOff x="2153006" y="1354627"/>
            <a:chExt cx="6323093" cy="2244832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6D6D1C67-61C4-7584-77AC-8BEF174BBDA3}"/>
                </a:ext>
              </a:extLst>
            </p:cNvPr>
            <p:cNvSpPr/>
            <p:nvPr/>
          </p:nvSpPr>
          <p:spPr>
            <a:xfrm>
              <a:off x="2153006" y="1640917"/>
              <a:ext cx="6323093" cy="1958542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5EA3756-217A-90B5-3B23-3E3BE95C9857}"/>
                </a:ext>
              </a:extLst>
            </p:cNvPr>
            <p:cNvSpPr/>
            <p:nvPr/>
          </p:nvSpPr>
          <p:spPr>
            <a:xfrm>
              <a:off x="2650492" y="1438378"/>
              <a:ext cx="1452263" cy="547511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Utility</a:t>
              </a:r>
              <a:endParaRPr sz="1300" b="1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1E904526-2B39-74A8-B088-81B91BF1E832}"/>
                </a:ext>
              </a:extLst>
            </p:cNvPr>
            <p:cNvSpPr/>
            <p:nvPr/>
          </p:nvSpPr>
          <p:spPr>
            <a:xfrm>
              <a:off x="2403936" y="1354627"/>
              <a:ext cx="246218" cy="54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625EC9-1FF8-4C10-1ACA-7D4947FDC76E}"/>
              </a:ext>
            </a:extLst>
          </p:cNvPr>
          <p:cNvSpPr txBox="1"/>
          <p:nvPr/>
        </p:nvSpPr>
        <p:spPr>
          <a:xfrm>
            <a:off x="1157680" y="631307"/>
            <a:ext cx="6828638" cy="968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80" dirty="0">
                <a:latin typeface="Trebuchet MS"/>
                <a:cs typeface="Trebuchet MS"/>
              </a:rPr>
              <a:t>Following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a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yields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a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b="1" spc="-30" dirty="0">
                <a:latin typeface="Trebuchet MS"/>
                <a:cs typeface="Trebuchet MS"/>
              </a:rPr>
              <a:t>random</a:t>
            </a:r>
            <a:r>
              <a:rPr lang="en-US" sz="1800" b="1" spc="170" dirty="0">
                <a:latin typeface="Trebuchet MS"/>
                <a:cs typeface="Trebuchet MS"/>
              </a:rPr>
              <a:t> </a:t>
            </a:r>
            <a:r>
              <a:rPr lang="en-US" sz="1800" b="1" spc="-55" dirty="0">
                <a:latin typeface="Trebuchet MS"/>
                <a:cs typeface="Trebuchet MS"/>
              </a:rPr>
              <a:t>path</a:t>
            </a:r>
            <a:r>
              <a:rPr lang="en-US" sz="1800" spc="-55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1600"/>
              </a:lnSpc>
              <a:spcBef>
                <a:spcPts val="445"/>
              </a:spcBef>
            </a:pPr>
            <a:r>
              <a:rPr lang="en-US" sz="1800" spc="-10" dirty="0">
                <a:latin typeface="Trebuchet MS"/>
                <a:cs typeface="Trebuchet MS"/>
              </a:rPr>
              <a:t>The</a:t>
            </a:r>
            <a:r>
              <a:rPr lang="en-US" sz="1800" spc="185" dirty="0">
                <a:latin typeface="Trebuchet MS"/>
                <a:cs typeface="Trebuchet MS"/>
              </a:rPr>
              <a:t> </a:t>
            </a:r>
            <a:r>
              <a:rPr lang="en-US" sz="1800" b="1" spc="-60" dirty="0">
                <a:solidFill>
                  <a:srgbClr val="FF0000"/>
                </a:solidFill>
                <a:latin typeface="Trebuchet MS"/>
                <a:cs typeface="Trebuchet MS"/>
              </a:rPr>
              <a:t>utility</a:t>
            </a:r>
            <a:r>
              <a:rPr lang="en-US" sz="1800" b="1" spc="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18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a</a:t>
            </a:r>
            <a:r>
              <a:rPr lang="en-US" sz="1800" spc="190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r>
              <a:rPr lang="en-US" sz="1800" spc="18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is</a:t>
            </a:r>
            <a:r>
              <a:rPr lang="en-US" sz="1800" spc="19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185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(discounted)</a:t>
            </a:r>
            <a:r>
              <a:rPr lang="en-US" sz="1800" spc="190" dirty="0">
                <a:latin typeface="Trebuchet MS"/>
                <a:cs typeface="Trebuchet MS"/>
              </a:rPr>
              <a:t> </a:t>
            </a:r>
            <a:r>
              <a:rPr lang="en-US" sz="1800" spc="-55" dirty="0">
                <a:latin typeface="Trebuchet MS"/>
                <a:cs typeface="Trebuchet MS"/>
              </a:rPr>
              <a:t>sum</a:t>
            </a:r>
            <a:r>
              <a:rPr lang="en-US" sz="1800" spc="18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18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18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rewards</a:t>
            </a:r>
            <a:r>
              <a:rPr lang="en-US" sz="1800" spc="190" dirty="0">
                <a:latin typeface="Trebuchet MS"/>
                <a:cs typeface="Trebuchet MS"/>
              </a:rPr>
              <a:t> </a:t>
            </a:r>
            <a:r>
              <a:rPr lang="en-US" sz="1800" spc="-65" dirty="0">
                <a:latin typeface="Trebuchet MS"/>
                <a:cs typeface="Trebuchet MS"/>
              </a:rPr>
              <a:t>on </a:t>
            </a:r>
            <a:r>
              <a:rPr lang="en-US" sz="1800" spc="-74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path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(this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is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a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random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quantity).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49E65-9BE9-A573-7CAA-AA084507BE0B}"/>
              </a:ext>
            </a:extLst>
          </p:cNvPr>
          <p:cNvSpPr txBox="1"/>
          <p:nvPr/>
        </p:nvSpPr>
        <p:spPr>
          <a:xfrm>
            <a:off x="939567" y="1857936"/>
            <a:ext cx="8095376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>
              <a:lnSpc>
                <a:spcPct val="100000"/>
              </a:lnSpc>
              <a:spcBef>
                <a:spcPts val="5"/>
              </a:spcBef>
              <a:tabLst>
                <a:tab pos="6342063" algn="l"/>
              </a:tabLst>
            </a:pPr>
            <a:r>
              <a:rPr lang="en-US" sz="1800" spc="-15" dirty="0">
                <a:solidFill>
                  <a:srgbClr val="0000A0"/>
                </a:solidFill>
                <a:latin typeface="Trebuchet MS"/>
                <a:cs typeface="Trebuchet MS"/>
              </a:rPr>
              <a:t>Path	</a:t>
            </a:r>
            <a:r>
              <a:rPr lang="en-US" sz="1800" spc="-55" dirty="0">
                <a:solidFill>
                  <a:srgbClr val="FF0000"/>
                </a:solidFill>
                <a:latin typeface="Trebuchet MS"/>
                <a:cs typeface="Trebuchet MS"/>
              </a:rPr>
              <a:t>Utility</a:t>
            </a:r>
            <a:endParaRPr lang="en-US" sz="1800" dirty="0">
              <a:latin typeface="Trebuchet MS"/>
              <a:cs typeface="Trebuchet MS"/>
            </a:endParaRPr>
          </a:p>
          <a:p>
            <a:pPr marL="168275">
              <a:lnSpc>
                <a:spcPct val="100000"/>
              </a:lnSpc>
              <a:spcBef>
                <a:spcPts val="440"/>
              </a:spcBef>
              <a:tabLst>
                <a:tab pos="6588759" algn="l"/>
              </a:tabLst>
            </a:pPr>
            <a:r>
              <a:rPr lang="en-US" sz="1800" spc="-100" dirty="0">
                <a:latin typeface="Trebuchet MS"/>
                <a:cs typeface="Trebuchet MS"/>
              </a:rPr>
              <a:t>[in;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end]	</a:t>
            </a:r>
            <a:r>
              <a:rPr lang="en-US" sz="1800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endParaRPr lang="en-US" sz="1800" dirty="0">
              <a:latin typeface="Trebuchet MS"/>
              <a:cs typeface="Trebuchet MS"/>
            </a:endParaRPr>
          </a:p>
          <a:p>
            <a:pPr marL="168275">
              <a:lnSpc>
                <a:spcPct val="100000"/>
              </a:lnSpc>
              <a:spcBef>
                <a:spcPts val="445"/>
              </a:spcBef>
              <a:tabLst>
                <a:tab pos="6588759" algn="l"/>
              </a:tabLst>
            </a:pPr>
            <a:r>
              <a:rPr lang="en-US" sz="1800" spc="-100" dirty="0">
                <a:latin typeface="Trebuchet MS"/>
                <a:cs typeface="Trebuchet MS"/>
              </a:rPr>
              <a:t>[in;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in;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in;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end]	</a:t>
            </a:r>
            <a:r>
              <a:rPr lang="en-US" sz="1800" spc="-30" dirty="0">
                <a:solidFill>
                  <a:srgbClr val="FF0000"/>
                </a:solidFill>
                <a:latin typeface="Trebuchet MS"/>
                <a:cs typeface="Trebuchet MS"/>
              </a:rPr>
              <a:t>12</a:t>
            </a:r>
            <a:endParaRPr lang="en-US" sz="1800" dirty="0">
              <a:latin typeface="Trebuchet MS"/>
              <a:cs typeface="Trebuchet MS"/>
            </a:endParaRPr>
          </a:p>
          <a:p>
            <a:pPr marL="168275">
              <a:lnSpc>
                <a:spcPct val="100000"/>
              </a:lnSpc>
              <a:spcBef>
                <a:spcPts val="440"/>
              </a:spcBef>
              <a:tabLst>
                <a:tab pos="6588759" algn="l"/>
              </a:tabLst>
            </a:pPr>
            <a:r>
              <a:rPr lang="en-US" sz="1800" spc="-100" dirty="0">
                <a:latin typeface="Trebuchet MS"/>
                <a:cs typeface="Trebuchet MS"/>
              </a:rPr>
              <a:t>[in;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in;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end]	</a:t>
            </a:r>
            <a:r>
              <a:rPr lang="en-US" sz="1800" spc="-30" dirty="0">
                <a:solidFill>
                  <a:srgbClr val="FF0000"/>
                </a:solidFill>
                <a:latin typeface="Trebuchet MS"/>
                <a:cs typeface="Trebuchet MS"/>
              </a:rPr>
              <a:t>8</a:t>
            </a:r>
            <a:endParaRPr lang="en-US" sz="1800" dirty="0">
              <a:latin typeface="Trebuchet MS"/>
              <a:cs typeface="Trebuchet MS"/>
            </a:endParaRPr>
          </a:p>
          <a:p>
            <a:pPr marL="168275">
              <a:lnSpc>
                <a:spcPct val="100000"/>
              </a:lnSpc>
              <a:spcBef>
                <a:spcPts val="445"/>
              </a:spcBef>
              <a:tabLst>
                <a:tab pos="6588759" algn="l"/>
              </a:tabLst>
            </a:pPr>
            <a:r>
              <a:rPr lang="en-US" sz="1800" spc="-100" dirty="0">
                <a:latin typeface="Trebuchet MS"/>
                <a:cs typeface="Trebuchet MS"/>
              </a:rPr>
              <a:t>[in;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in;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in;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in;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stay,</a:t>
            </a:r>
            <a:r>
              <a:rPr lang="en-US" sz="1800" spc="7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4,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end]	</a:t>
            </a:r>
            <a:r>
              <a:rPr lang="en-US" sz="1800" spc="-30" dirty="0">
                <a:solidFill>
                  <a:srgbClr val="FF0000"/>
                </a:solidFill>
                <a:latin typeface="Trebuchet MS"/>
                <a:cs typeface="Trebuchet MS"/>
              </a:rPr>
              <a:t>16</a:t>
            </a:r>
            <a:endParaRPr lang="en-US" sz="1800" dirty="0">
              <a:latin typeface="Trebuchet MS"/>
              <a:cs typeface="Trebuchet MS"/>
            </a:endParaRPr>
          </a:p>
          <a:p>
            <a:pPr marL="168275">
              <a:lnSpc>
                <a:spcPct val="100000"/>
              </a:lnSpc>
              <a:spcBef>
                <a:spcPts val="440"/>
              </a:spcBef>
              <a:tabLst>
                <a:tab pos="6588759" algn="l"/>
              </a:tabLst>
            </a:pPr>
            <a:r>
              <a:rPr lang="en-US" sz="1800" spc="-155" dirty="0">
                <a:latin typeface="Trebuchet MS"/>
                <a:cs typeface="Trebuchet MS"/>
              </a:rPr>
              <a:t>...	...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60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7E94-95CE-BB38-EB4A-E8372C46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DB0A2-2203-5BDB-67F6-DE74E42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1E326112-A4BE-04B6-FF6B-A060BB46BA3C}"/>
              </a:ext>
            </a:extLst>
          </p:cNvPr>
          <p:cNvGrpSpPr/>
          <p:nvPr/>
        </p:nvGrpSpPr>
        <p:grpSpPr>
          <a:xfrm>
            <a:off x="1157680" y="1491648"/>
            <a:ext cx="6828639" cy="633747"/>
            <a:chOff x="2153006" y="1438378"/>
            <a:chExt cx="6323093" cy="1091707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463DABA-7ABA-94DB-FAD5-E68FBB70CD0D}"/>
                </a:ext>
              </a:extLst>
            </p:cNvPr>
            <p:cNvSpPr/>
            <p:nvPr/>
          </p:nvSpPr>
          <p:spPr>
            <a:xfrm>
              <a:off x="2153006" y="1640920"/>
              <a:ext cx="6323093" cy="889165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6B68B46-2CA7-0DF8-157A-67E47CCC501D}"/>
                </a:ext>
              </a:extLst>
            </p:cNvPr>
            <p:cNvSpPr/>
            <p:nvPr/>
          </p:nvSpPr>
          <p:spPr>
            <a:xfrm>
              <a:off x="2650492" y="1438378"/>
              <a:ext cx="1452263" cy="547511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Value</a:t>
              </a:r>
              <a:endParaRPr sz="1300" b="1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7CBFDD2-FA80-3A93-6EC9-5FAF0E5D564C}"/>
                </a:ext>
              </a:extLst>
            </p:cNvPr>
            <p:cNvSpPr/>
            <p:nvPr/>
          </p:nvSpPr>
          <p:spPr>
            <a:xfrm>
              <a:off x="2403936" y="1455783"/>
              <a:ext cx="246555" cy="3936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0FF387-7B9D-4C40-B4F0-EB85D24D529A}"/>
              </a:ext>
            </a:extLst>
          </p:cNvPr>
          <p:cNvSpPr txBox="1"/>
          <p:nvPr/>
        </p:nvSpPr>
        <p:spPr>
          <a:xfrm>
            <a:off x="1157681" y="1671541"/>
            <a:ext cx="6828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10" dirty="0">
                <a:latin typeface="Trebuchet MS"/>
                <a:cs typeface="Trebuchet MS"/>
              </a:rPr>
              <a:t>The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b="1" spc="-70" dirty="0">
                <a:solidFill>
                  <a:srgbClr val="0000FF"/>
                </a:solidFill>
                <a:latin typeface="Trebuchet MS"/>
                <a:cs typeface="Trebuchet MS"/>
              </a:rPr>
              <a:t>value</a:t>
            </a:r>
            <a:r>
              <a:rPr lang="en-US" sz="1800" b="1" spc="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a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is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b="1" spc="-65" dirty="0">
                <a:latin typeface="Trebuchet MS"/>
                <a:cs typeface="Trebuchet MS"/>
              </a:rPr>
              <a:t>expected</a:t>
            </a:r>
            <a:r>
              <a:rPr lang="en-US" sz="1800" b="1" spc="90" dirty="0">
                <a:latin typeface="Trebuchet MS"/>
                <a:cs typeface="Trebuchet MS"/>
              </a:rPr>
              <a:t> </a:t>
            </a:r>
            <a:r>
              <a:rPr lang="en-US" sz="1800" spc="-140" dirty="0">
                <a:latin typeface="Trebuchet MS"/>
                <a:cs typeface="Trebuchet MS"/>
              </a:rPr>
              <a:t>utility.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937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4443-0F56-A8EC-AADE-2703CCBF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Policy on Bridge crossing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D292-171F-3F36-F55A-8C9D5553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49FD-788D-FE23-40E2-B33E2ADE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FE6AD-1B9B-8563-B7FE-64F6504A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1920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957-8AFE-336C-4DB6-5BC9D669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5" dirty="0"/>
              <a:t>Discounting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3823-2F62-B579-F015-87DEC1C1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7153-63ED-B77C-667D-DE3567D3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F161FFA-8131-EDF7-4686-9C644B66E3A7}"/>
              </a:ext>
            </a:extLst>
          </p:cNvPr>
          <p:cNvGrpSpPr/>
          <p:nvPr/>
        </p:nvGrpSpPr>
        <p:grpSpPr>
          <a:xfrm>
            <a:off x="1157680" y="1433633"/>
            <a:ext cx="6828639" cy="1315126"/>
            <a:chOff x="2153006" y="1438378"/>
            <a:chExt cx="6323093" cy="2265466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229AA095-4603-1223-722C-D79DF7694F02}"/>
                </a:ext>
              </a:extLst>
            </p:cNvPr>
            <p:cNvSpPr/>
            <p:nvPr/>
          </p:nvSpPr>
          <p:spPr>
            <a:xfrm>
              <a:off x="2153006" y="1640921"/>
              <a:ext cx="6323093" cy="2062923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DDC295E-5F44-886F-E263-582EBC4666CD}"/>
                </a:ext>
              </a:extLst>
            </p:cNvPr>
            <p:cNvSpPr/>
            <p:nvPr/>
          </p:nvSpPr>
          <p:spPr>
            <a:xfrm>
              <a:off x="2650491" y="1438378"/>
              <a:ext cx="2056829" cy="547512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Discounting</a:t>
              </a:r>
              <a:endParaRPr sz="1300" b="1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760FFD25-FDDE-A8C2-43E5-F786B69AABC5}"/>
                </a:ext>
              </a:extLst>
            </p:cNvPr>
            <p:cNvSpPr/>
            <p:nvPr/>
          </p:nvSpPr>
          <p:spPr>
            <a:xfrm>
              <a:off x="2403936" y="1455783"/>
              <a:ext cx="246555" cy="3936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694F37-B539-7FA1-9D09-7CACC1FA4DF3}"/>
              </a:ext>
            </a:extLst>
          </p:cNvPr>
          <p:cNvSpPr txBox="1"/>
          <p:nvPr/>
        </p:nvSpPr>
        <p:spPr>
          <a:xfrm>
            <a:off x="1157681" y="1671541"/>
            <a:ext cx="68286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5" indent="65088">
              <a:lnSpc>
                <a:spcPct val="100000"/>
              </a:lnSpc>
              <a:tabLst>
                <a:tab pos="1903730" algn="l"/>
                <a:tab pos="4968875" algn="l"/>
              </a:tabLst>
            </a:pPr>
            <a:r>
              <a:rPr lang="en-US" sz="1800" spc="-60" dirty="0">
                <a:latin typeface="Trebuchet MS"/>
                <a:cs typeface="Trebuchet MS"/>
              </a:rPr>
              <a:t>Path:</a:t>
            </a:r>
            <a:r>
              <a:rPr lang="en-US" sz="1800" i="1" spc="180" dirty="0">
                <a:latin typeface="Calibri"/>
                <a:cs typeface="Calibri"/>
              </a:rPr>
              <a:t>s</a:t>
            </a:r>
            <a:r>
              <a:rPr lang="en-US" sz="1800" spc="270" baseline="-12698" dirty="0">
                <a:latin typeface="Calibri"/>
                <a:cs typeface="Calibri"/>
              </a:rPr>
              <a:t>0</a:t>
            </a:r>
            <a:r>
              <a:rPr lang="en-US" sz="1800" i="1" spc="180" dirty="0">
                <a:latin typeface="Calibri"/>
                <a:cs typeface="Calibri"/>
              </a:rPr>
              <a:t>,</a:t>
            </a:r>
            <a:r>
              <a:rPr lang="en-US" sz="1800" i="1" spc="-135" dirty="0">
                <a:latin typeface="Calibri"/>
                <a:cs typeface="Calibri"/>
              </a:rPr>
              <a:t> </a:t>
            </a:r>
            <a:r>
              <a:rPr lang="en-US" sz="1800" i="1" spc="195" dirty="0">
                <a:latin typeface="Calibri"/>
                <a:cs typeface="Calibri"/>
              </a:rPr>
              <a:t>a</a:t>
            </a:r>
            <a:r>
              <a:rPr lang="en-US" sz="1800" spc="292" baseline="-12698" dirty="0">
                <a:latin typeface="Calibri"/>
                <a:cs typeface="Calibri"/>
              </a:rPr>
              <a:t>1</a:t>
            </a:r>
            <a:r>
              <a:rPr lang="en-US" sz="1800" i="1" spc="19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1800" spc="292" baseline="-12698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sz="1800" i="1" spc="195" dirty="0">
                <a:latin typeface="Calibri"/>
                <a:cs typeface="Calibri"/>
              </a:rPr>
              <a:t>s</a:t>
            </a:r>
            <a:r>
              <a:rPr lang="en-US" sz="1800" spc="292" baseline="-12698" dirty="0">
                <a:latin typeface="Calibri"/>
                <a:cs typeface="Calibri"/>
              </a:rPr>
              <a:t>1</a:t>
            </a:r>
            <a:r>
              <a:rPr lang="en-US" sz="1800" i="1" spc="195" dirty="0">
                <a:latin typeface="Calibri"/>
                <a:cs typeface="Calibri"/>
              </a:rPr>
              <a:t>,</a:t>
            </a:r>
            <a:r>
              <a:rPr lang="en-US" sz="1800" i="1" spc="-135" dirty="0">
                <a:latin typeface="Calibri"/>
                <a:cs typeface="Calibri"/>
              </a:rPr>
              <a:t> </a:t>
            </a:r>
            <a:r>
              <a:rPr lang="en-US" sz="1800" i="1" spc="195" dirty="0">
                <a:latin typeface="Calibri"/>
                <a:cs typeface="Calibri"/>
              </a:rPr>
              <a:t>a</a:t>
            </a:r>
            <a:r>
              <a:rPr lang="en-US" sz="1800" spc="292" baseline="-12698" dirty="0">
                <a:latin typeface="Calibri"/>
                <a:cs typeface="Calibri"/>
              </a:rPr>
              <a:t>2</a:t>
            </a:r>
            <a:r>
              <a:rPr lang="en-US" sz="1800" i="1" spc="19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1800" spc="292" baseline="-1269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lang="en-US" sz="1800" i="1" spc="195" dirty="0">
                <a:latin typeface="Calibri"/>
                <a:cs typeface="Calibri"/>
              </a:rPr>
              <a:t>s</a:t>
            </a:r>
            <a:r>
              <a:rPr lang="en-US" sz="1800" spc="292" baseline="-12698" dirty="0">
                <a:latin typeface="Calibri"/>
                <a:cs typeface="Calibri"/>
              </a:rPr>
              <a:t>2</a:t>
            </a:r>
            <a:r>
              <a:rPr lang="en-US" sz="1800" i="1" spc="195" dirty="0">
                <a:latin typeface="Calibri"/>
                <a:cs typeface="Calibri"/>
              </a:rPr>
              <a:t>,</a:t>
            </a:r>
            <a:r>
              <a:rPr lang="en-US" sz="1800" i="1" spc="-130" dirty="0">
                <a:latin typeface="Calibri"/>
                <a:cs typeface="Calibri"/>
              </a:rPr>
              <a:t> </a:t>
            </a:r>
            <a:r>
              <a:rPr lang="en-US" sz="1800" i="1" spc="70" dirty="0">
                <a:latin typeface="Calibri"/>
                <a:cs typeface="Calibri"/>
              </a:rPr>
              <a:t>.</a:t>
            </a:r>
            <a:r>
              <a:rPr lang="en-US" sz="1800" i="1" spc="-140" dirty="0">
                <a:latin typeface="Calibri"/>
                <a:cs typeface="Calibri"/>
              </a:rPr>
              <a:t> </a:t>
            </a:r>
            <a:r>
              <a:rPr lang="en-US" sz="1800" i="1" spc="70" dirty="0">
                <a:latin typeface="Calibri"/>
                <a:cs typeface="Calibri"/>
              </a:rPr>
              <a:t>.</a:t>
            </a:r>
            <a:r>
              <a:rPr lang="en-US" sz="1800" i="1" spc="-135" dirty="0">
                <a:latin typeface="Calibri"/>
                <a:cs typeface="Calibri"/>
              </a:rPr>
              <a:t> </a:t>
            </a:r>
            <a:r>
              <a:rPr lang="en-US" sz="1800" i="1" spc="70" dirty="0">
                <a:latin typeface="Calibri"/>
                <a:cs typeface="Calibri"/>
              </a:rPr>
              <a:t>.</a:t>
            </a:r>
            <a:r>
              <a:rPr lang="en-US" sz="1800" spc="-85" dirty="0">
                <a:latin typeface="Trebuchet MS"/>
                <a:cs typeface="Trebuchet MS"/>
              </a:rPr>
              <a:t>(action,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spc="-160" dirty="0">
                <a:latin typeface="Trebuchet MS"/>
                <a:cs typeface="Trebuchet MS"/>
              </a:rPr>
              <a:t>reward,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spc="-140" dirty="0">
                <a:latin typeface="Trebuchet MS"/>
                <a:cs typeface="Trebuchet MS"/>
              </a:rPr>
              <a:t>new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state).</a:t>
            </a:r>
            <a:endParaRPr lang="en-US" sz="1800" dirty="0">
              <a:latin typeface="Trebuchet MS"/>
              <a:cs typeface="Trebuchet MS"/>
            </a:endParaRPr>
          </a:p>
          <a:p>
            <a:pPr marL="111125" indent="65088">
              <a:lnSpc>
                <a:spcPct val="100000"/>
              </a:lnSpc>
              <a:spcBef>
                <a:spcPts val="630"/>
              </a:spcBef>
            </a:pPr>
            <a:r>
              <a:rPr lang="en-US" sz="1800" spc="-10" dirty="0">
                <a:latin typeface="Trebuchet MS"/>
                <a:cs typeface="Trebuchet MS"/>
              </a:rPr>
              <a:t>The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b="1" spc="-60" dirty="0">
                <a:latin typeface="Trebuchet MS"/>
                <a:cs typeface="Trebuchet MS"/>
              </a:rPr>
              <a:t>utility</a:t>
            </a:r>
            <a:r>
              <a:rPr lang="en-US" sz="1800" b="1" spc="120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with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discount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i="1" spc="195" dirty="0">
                <a:latin typeface="Calibri"/>
                <a:cs typeface="Calibri"/>
              </a:rPr>
              <a:t>γ</a:t>
            </a:r>
            <a:r>
              <a:rPr lang="en-US" sz="1800" i="1" spc="409" dirty="0">
                <a:latin typeface="Calibri"/>
                <a:cs typeface="Calibri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is</a:t>
            </a:r>
            <a:endParaRPr lang="en-US" sz="1800" dirty="0">
              <a:latin typeface="Trebuchet MS"/>
              <a:cs typeface="Trebuchet MS"/>
            </a:endParaRPr>
          </a:p>
          <a:p>
            <a:pPr marL="111125" indent="65088" algn="ctr">
              <a:lnSpc>
                <a:spcPct val="100000"/>
              </a:lnSpc>
              <a:spcBef>
                <a:spcPts val="635"/>
              </a:spcBef>
            </a:pPr>
            <a:r>
              <a:rPr lang="en-US" sz="1800" i="1" spc="165" dirty="0">
                <a:latin typeface="Calibri"/>
                <a:cs typeface="Calibri"/>
              </a:rPr>
              <a:t>u</a:t>
            </a:r>
            <a:r>
              <a:rPr lang="en-US" sz="1800" spc="179" baseline="-12698" dirty="0">
                <a:latin typeface="Calibri"/>
                <a:cs typeface="Calibri"/>
              </a:rPr>
              <a:t>1 </a:t>
            </a:r>
            <a:r>
              <a:rPr lang="en-US" sz="1800" spc="60" baseline="-12698" dirty="0">
                <a:latin typeface="Calibri"/>
                <a:cs typeface="Calibri"/>
              </a:rPr>
              <a:t> </a:t>
            </a:r>
            <a:r>
              <a:rPr lang="en-US" sz="1800" spc="150" dirty="0">
                <a:latin typeface="Tahoma"/>
                <a:cs typeface="Tahoma"/>
              </a:rPr>
              <a:t>=</a:t>
            </a:r>
            <a:r>
              <a:rPr lang="en-US" sz="1800" spc="-75" dirty="0">
                <a:latin typeface="Tahoma"/>
                <a:cs typeface="Tahoma"/>
              </a:rPr>
              <a:t> </a:t>
            </a:r>
            <a:r>
              <a:rPr lang="en-US" sz="1800" i="1" spc="2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1800" spc="179" baseline="-12698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sz="180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-15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150" dirty="0">
                <a:latin typeface="Tahoma"/>
                <a:cs typeface="Tahoma"/>
              </a:rPr>
              <a:t>+</a:t>
            </a:r>
            <a:r>
              <a:rPr lang="en-US" sz="1800" spc="-220" dirty="0">
                <a:latin typeface="Tahoma"/>
                <a:cs typeface="Tahoma"/>
              </a:rPr>
              <a:t> </a:t>
            </a:r>
            <a:r>
              <a:rPr lang="en-US" sz="1800" i="1" spc="335" dirty="0">
                <a:latin typeface="Calibri"/>
                <a:cs typeface="Calibri"/>
              </a:rPr>
              <a:t>γ</a:t>
            </a:r>
            <a:r>
              <a:rPr lang="en-US" sz="1800" i="1" spc="2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1800" spc="179" baseline="-1269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lang="en-US" sz="180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-15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150" dirty="0">
                <a:latin typeface="Tahoma"/>
                <a:cs typeface="Tahoma"/>
              </a:rPr>
              <a:t>+</a:t>
            </a:r>
            <a:r>
              <a:rPr lang="en-US" sz="1800" spc="-220" dirty="0">
                <a:latin typeface="Tahoma"/>
                <a:cs typeface="Tahoma"/>
              </a:rPr>
              <a:t> </a:t>
            </a:r>
            <a:r>
              <a:rPr lang="en-US" sz="1800" i="1" spc="335" dirty="0">
                <a:latin typeface="Calibri"/>
                <a:cs typeface="Calibri"/>
              </a:rPr>
              <a:t>γ</a:t>
            </a:r>
            <a:r>
              <a:rPr lang="en-US" sz="1800" spc="367" baseline="28571" dirty="0">
                <a:latin typeface="Calibri"/>
                <a:cs typeface="Calibri"/>
              </a:rPr>
              <a:t>2</a:t>
            </a:r>
            <a:r>
              <a:rPr lang="en-US" sz="1800" i="1" spc="2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1800" spc="179" baseline="-12698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lang="en-US" sz="180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-15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150" dirty="0">
                <a:latin typeface="Tahoma"/>
                <a:cs typeface="Tahoma"/>
              </a:rPr>
              <a:t>+</a:t>
            </a:r>
            <a:r>
              <a:rPr lang="en-US" sz="1800" spc="-220" dirty="0">
                <a:latin typeface="Tahoma"/>
                <a:cs typeface="Tahoma"/>
              </a:rPr>
              <a:t> </a:t>
            </a:r>
            <a:r>
              <a:rPr lang="en-US" sz="1800" i="1" spc="335" dirty="0">
                <a:latin typeface="Calibri"/>
                <a:cs typeface="Calibri"/>
              </a:rPr>
              <a:t>γ</a:t>
            </a:r>
            <a:r>
              <a:rPr lang="en-US" sz="1800" spc="367" baseline="28571" dirty="0">
                <a:latin typeface="Calibri"/>
                <a:cs typeface="Calibri"/>
              </a:rPr>
              <a:t>3</a:t>
            </a:r>
            <a:r>
              <a:rPr lang="en-US" sz="1800" i="1" spc="2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1800" spc="179" baseline="-12698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lang="en-US" sz="180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-15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150" dirty="0">
                <a:latin typeface="Tahoma"/>
                <a:cs typeface="Tahoma"/>
              </a:rPr>
              <a:t>+</a:t>
            </a:r>
            <a:r>
              <a:rPr lang="en-US" sz="1800" spc="-220" dirty="0">
                <a:latin typeface="Tahoma"/>
                <a:cs typeface="Tahoma"/>
              </a:rPr>
              <a:t> </a:t>
            </a:r>
            <a:r>
              <a:rPr lang="en-US" sz="1800" spc="-1800" dirty="0">
                <a:latin typeface="SimSun-ExtB"/>
                <a:cs typeface="SimSun-ExtB"/>
              </a:rPr>
              <a:t>·</a:t>
            </a:r>
            <a:r>
              <a:rPr lang="en-US" sz="1800" spc="-825" dirty="0">
                <a:latin typeface="SimSun-ExtB"/>
                <a:cs typeface="SimSun-ExtB"/>
              </a:rPr>
              <a:t> </a:t>
            </a:r>
            <a:r>
              <a:rPr lang="en-US" sz="1800" spc="-1800" dirty="0">
                <a:latin typeface="SimSun-ExtB"/>
                <a:cs typeface="SimSun-ExtB"/>
              </a:rPr>
              <a:t>·</a:t>
            </a:r>
            <a:r>
              <a:rPr lang="en-US" sz="1800" spc="-830" dirty="0">
                <a:latin typeface="SimSun-ExtB"/>
                <a:cs typeface="SimSun-ExtB"/>
              </a:rPr>
              <a:t> </a:t>
            </a:r>
            <a:r>
              <a:rPr lang="en-US" sz="1800" spc="-1800" dirty="0">
                <a:latin typeface="SimSun-ExtB"/>
                <a:cs typeface="SimSun-ExtB"/>
              </a:rPr>
              <a:t>·</a:t>
            </a:r>
            <a:endParaRPr lang="en-US" sz="1800" dirty="0">
              <a:latin typeface="SimSun-ExtB"/>
              <a:cs typeface="SimSun-ExtB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85610-00E6-DC6A-7458-B36924F555E6}"/>
              </a:ext>
            </a:extLst>
          </p:cNvPr>
          <p:cNvSpPr txBox="1"/>
          <p:nvPr/>
        </p:nvSpPr>
        <p:spPr>
          <a:xfrm>
            <a:off x="1048326" y="2796937"/>
            <a:ext cx="80956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Discount γ = 1 </a:t>
            </a:r>
          </a:p>
          <a:p>
            <a:r>
              <a:rPr lang="en-US" sz="1400" dirty="0"/>
              <a:t>	(save for the future):  [stay, stay, stay, stay]: 4 + 4 + 4 + 4 = 16  </a:t>
            </a:r>
          </a:p>
          <a:p>
            <a:r>
              <a:rPr lang="en-US" sz="1400" b="1" dirty="0"/>
              <a:t>Discount γ = 0 </a:t>
            </a:r>
          </a:p>
          <a:p>
            <a:r>
              <a:rPr lang="en-US" sz="1400" dirty="0"/>
              <a:t>	(live in the moment):  [stay, stay, stay, stay]:  4 + 0 · (4 + · · · ) = 4</a:t>
            </a:r>
          </a:p>
          <a:p>
            <a:r>
              <a:rPr lang="en-US" sz="1400" b="1" dirty="0"/>
              <a:t>Discount γ = 0.5 (balanced life):</a:t>
            </a:r>
          </a:p>
          <a:p>
            <a:r>
              <a:rPr lang="en-US" sz="1400" dirty="0"/>
              <a:t>	[stay, stay, stay, stay]: 4 + 1  · 4 +	· 4 +	· 4 = 7.5</a:t>
            </a:r>
          </a:p>
        </p:txBody>
      </p:sp>
    </p:spTree>
    <p:extLst>
      <p:ext uri="{BB962C8B-B14F-4D97-AF65-F5344CB8AC3E}">
        <p14:creationId xmlns:p14="http://schemas.microsoft.com/office/powerpoint/2010/main" val="12790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5D4-CFE1-981A-4B2B-EB3723C3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4331-EE0D-18D9-6B77-2049C676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AEB81146-0E0F-78B5-E263-AB7756C2F396}"/>
              </a:ext>
            </a:extLst>
          </p:cNvPr>
          <p:cNvGrpSpPr/>
          <p:nvPr/>
        </p:nvGrpSpPr>
        <p:grpSpPr>
          <a:xfrm>
            <a:off x="1073790" y="929586"/>
            <a:ext cx="6828639" cy="999882"/>
            <a:chOff x="2153006" y="1438378"/>
            <a:chExt cx="6323093" cy="172242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1FDACA5-9B58-B7E3-0219-D66BFD407499}"/>
                </a:ext>
              </a:extLst>
            </p:cNvPr>
            <p:cNvSpPr/>
            <p:nvPr/>
          </p:nvSpPr>
          <p:spPr>
            <a:xfrm>
              <a:off x="2153006" y="1640921"/>
              <a:ext cx="6323093" cy="1519877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032C97B-10FF-B27B-3250-7C1EB0709E9B}"/>
                </a:ext>
              </a:extLst>
            </p:cNvPr>
            <p:cNvSpPr/>
            <p:nvPr/>
          </p:nvSpPr>
          <p:spPr>
            <a:xfrm>
              <a:off x="2650491" y="1438378"/>
              <a:ext cx="2741740" cy="547512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Value of the policy</a:t>
              </a:r>
              <a:endParaRPr sz="1300" b="1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90CB7FB-9F1D-1108-CC1F-2F4456861AE4}"/>
                </a:ext>
              </a:extLst>
            </p:cNvPr>
            <p:cNvSpPr/>
            <p:nvPr/>
          </p:nvSpPr>
          <p:spPr>
            <a:xfrm>
              <a:off x="2403936" y="1455783"/>
              <a:ext cx="246555" cy="3936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19AAE6-23CF-A4E0-F2BE-58717DBAA1B4}"/>
              </a:ext>
            </a:extLst>
          </p:cNvPr>
          <p:cNvSpPr txBox="1"/>
          <p:nvPr/>
        </p:nvSpPr>
        <p:spPr>
          <a:xfrm>
            <a:off x="1477916" y="1178305"/>
            <a:ext cx="5784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2305"/>
              </a:spcBef>
              <a:tabLst>
                <a:tab pos="8757920" algn="l"/>
              </a:tabLst>
            </a:pPr>
            <a:r>
              <a:rPr lang="en-US" sz="1800" spc="-70" dirty="0">
                <a:latin typeface="Trebuchet MS"/>
                <a:cs typeface="Trebuchet MS"/>
              </a:rPr>
              <a:t>Let</a:t>
            </a:r>
            <a:r>
              <a:rPr lang="en-US" sz="1800" spc="380" dirty="0">
                <a:latin typeface="Trebuchet MS"/>
                <a:cs typeface="Trebuchet MS"/>
              </a:rPr>
              <a:t> </a:t>
            </a:r>
            <a:r>
              <a:rPr lang="en-US" sz="1800" i="1" spc="9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lang="en-US" sz="1800" i="1" spc="142" baseline="-12698" dirty="0">
                <a:solidFill>
                  <a:srgbClr val="0000FF"/>
                </a:solidFill>
                <a:latin typeface="Trebuchet MS"/>
                <a:cs typeface="Trebuchet MS"/>
              </a:rPr>
              <a:t>π</a:t>
            </a:r>
            <a:r>
              <a:rPr lang="en-US" sz="1800" i="1" spc="-502" baseline="-12698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1800" spc="114" dirty="0">
                <a:solidFill>
                  <a:srgbClr val="0000FF"/>
                </a:solidFill>
                <a:latin typeface="Trebuchet MS"/>
                <a:cs typeface="Trebuchet MS"/>
              </a:rPr>
              <a:t>(</a:t>
            </a:r>
            <a:r>
              <a:rPr lang="en-US" sz="1800" i="1" spc="114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lang="en-US" sz="1800" spc="114" dirty="0">
                <a:solidFill>
                  <a:srgbClr val="0000FF"/>
                </a:solidFill>
                <a:latin typeface="Trebuchet MS"/>
                <a:cs typeface="Trebuchet MS"/>
              </a:rPr>
              <a:t>)</a:t>
            </a:r>
            <a:r>
              <a:rPr lang="en-US" sz="1800" spc="3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be</a:t>
            </a:r>
            <a:r>
              <a:rPr lang="en-US" sz="1800" spc="38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380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expected</a:t>
            </a:r>
            <a:r>
              <a:rPr lang="en-US" sz="1800" spc="39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utility</a:t>
            </a:r>
            <a:r>
              <a:rPr lang="en-US" sz="1800" spc="385" dirty="0">
                <a:latin typeface="Trebuchet MS"/>
                <a:cs typeface="Trebuchet MS"/>
              </a:rPr>
              <a:t> </a:t>
            </a:r>
            <a:r>
              <a:rPr lang="en-US" sz="1800" spc="-150" dirty="0">
                <a:latin typeface="Trebuchet MS"/>
                <a:cs typeface="Trebuchet MS"/>
              </a:rPr>
              <a:t>received</a:t>
            </a:r>
            <a:r>
              <a:rPr lang="en-US" sz="1800" spc="38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by</a:t>
            </a:r>
            <a:r>
              <a:rPr lang="en-US" sz="1800" spc="38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following</a:t>
            </a:r>
            <a:r>
              <a:rPr lang="en-US" sz="1800" spc="380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 </a:t>
            </a:r>
            <a:r>
              <a:rPr lang="en-US" sz="1800" i="1" spc="65" dirty="0">
                <a:latin typeface="Calibri"/>
                <a:cs typeface="Calibri"/>
              </a:rPr>
              <a:t>π </a:t>
            </a:r>
            <a:r>
              <a:rPr lang="en-US" sz="1800" spc="-100" dirty="0">
                <a:latin typeface="Trebuchet MS"/>
                <a:cs typeface="Trebuchet MS"/>
              </a:rPr>
              <a:t>from</a:t>
            </a:r>
            <a:r>
              <a:rPr lang="en-US" sz="1800" spc="6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65" dirty="0">
                <a:latin typeface="Trebuchet MS"/>
                <a:cs typeface="Trebuchet MS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3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5D4-CFE1-981A-4B2B-EB3723C3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4331-EE0D-18D9-6B77-2049C676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AEB81146-0E0F-78B5-E263-AB7756C2F396}"/>
              </a:ext>
            </a:extLst>
          </p:cNvPr>
          <p:cNvGrpSpPr/>
          <p:nvPr/>
        </p:nvGrpSpPr>
        <p:grpSpPr>
          <a:xfrm>
            <a:off x="1073790" y="929586"/>
            <a:ext cx="6828639" cy="999882"/>
            <a:chOff x="2153006" y="1438378"/>
            <a:chExt cx="6323093" cy="172242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1FDACA5-9B58-B7E3-0219-D66BFD407499}"/>
                </a:ext>
              </a:extLst>
            </p:cNvPr>
            <p:cNvSpPr/>
            <p:nvPr/>
          </p:nvSpPr>
          <p:spPr>
            <a:xfrm>
              <a:off x="2153006" y="1640921"/>
              <a:ext cx="6323093" cy="1519877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032C97B-10FF-B27B-3250-7C1EB0709E9B}"/>
                </a:ext>
              </a:extLst>
            </p:cNvPr>
            <p:cNvSpPr/>
            <p:nvPr/>
          </p:nvSpPr>
          <p:spPr>
            <a:xfrm>
              <a:off x="2650491" y="1438378"/>
              <a:ext cx="2741740" cy="547512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300" b="1" dirty="0"/>
                <a:t>  Definition: Q-Value of the policy</a:t>
              </a:r>
              <a:endParaRPr sz="1300" b="1"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90CB7FB-9F1D-1108-CC1F-2F4456861AE4}"/>
                </a:ext>
              </a:extLst>
            </p:cNvPr>
            <p:cNvSpPr/>
            <p:nvPr/>
          </p:nvSpPr>
          <p:spPr>
            <a:xfrm>
              <a:off x="2403936" y="1455783"/>
              <a:ext cx="246555" cy="3936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1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19AAE6-23CF-A4E0-F2BE-58717DBAA1B4}"/>
              </a:ext>
            </a:extLst>
          </p:cNvPr>
          <p:cNvSpPr txBox="1"/>
          <p:nvPr/>
        </p:nvSpPr>
        <p:spPr>
          <a:xfrm>
            <a:off x="1477916" y="1178305"/>
            <a:ext cx="5784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2305"/>
              </a:spcBef>
            </a:pPr>
            <a:r>
              <a:rPr lang="en-US" sz="1800" spc="-70" dirty="0">
                <a:latin typeface="Trebuchet MS"/>
                <a:cs typeface="Trebuchet MS"/>
              </a:rPr>
              <a:t>Let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i="1" spc="240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lang="en-US" sz="1800" i="1" spc="359" baseline="-12698" dirty="0">
                <a:solidFill>
                  <a:srgbClr val="FF0000"/>
                </a:solidFill>
                <a:latin typeface="Trebuchet MS"/>
                <a:cs typeface="Trebuchet MS"/>
              </a:rPr>
              <a:t>π</a:t>
            </a:r>
            <a:r>
              <a:rPr lang="en-US" sz="1800" i="1" spc="-509" baseline="-1269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800" spc="120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lang="en-US" sz="1800" i="1" spc="120" dirty="0">
                <a:solidFill>
                  <a:srgbClr val="FF0000"/>
                </a:solidFill>
                <a:latin typeface="Calibri"/>
                <a:cs typeface="Calibri"/>
              </a:rPr>
              <a:t>s,</a:t>
            </a:r>
            <a:r>
              <a:rPr lang="en-US" sz="1800" i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i="1" spc="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1800" spc="60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r>
              <a:rPr lang="en-US" sz="1800" spc="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be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the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expected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utility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spc="-60" dirty="0">
                <a:latin typeface="Trebuchet MS"/>
                <a:cs typeface="Trebuchet MS"/>
              </a:rPr>
              <a:t>taking</a:t>
            </a:r>
            <a:r>
              <a:rPr lang="en-US" sz="1800" spc="14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i="1" spc="55" dirty="0">
                <a:latin typeface="Calibri"/>
                <a:cs typeface="Calibri"/>
              </a:rPr>
              <a:t>a</a:t>
            </a:r>
            <a:r>
              <a:rPr lang="en-US" sz="1800" i="1" spc="320" dirty="0">
                <a:latin typeface="Calibri"/>
                <a:cs typeface="Calibri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from</a:t>
            </a:r>
            <a:r>
              <a:rPr lang="en-US" sz="1800" spc="13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 </a:t>
            </a:r>
            <a:r>
              <a:rPr lang="en-US" sz="1800" i="1" dirty="0">
                <a:latin typeface="Calibri"/>
                <a:cs typeface="Calibri"/>
              </a:rPr>
              <a:t>s</a:t>
            </a:r>
            <a:r>
              <a:rPr lang="en-US" sz="1800" dirty="0">
                <a:latin typeface="Trebuchet MS"/>
                <a:cs typeface="Trebuchet MS"/>
              </a:rPr>
              <a:t>,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and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then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following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i="1" spc="-30" dirty="0">
                <a:latin typeface="Calibri"/>
                <a:cs typeface="Calibri"/>
              </a:rPr>
              <a:t>π</a:t>
            </a:r>
            <a:r>
              <a:rPr lang="en-US" sz="1800" spc="-3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E81A97-8E0F-26A1-C6F1-B0368D589697}"/>
              </a:ext>
            </a:extLst>
          </p:cNvPr>
          <p:cNvGrpSpPr/>
          <p:nvPr/>
        </p:nvGrpSpPr>
        <p:grpSpPr>
          <a:xfrm>
            <a:off x="2430874" y="2946718"/>
            <a:ext cx="1724380" cy="258399"/>
            <a:chOff x="2418563" y="5762176"/>
            <a:chExt cx="2282797" cy="213905"/>
          </a:xfrm>
        </p:grpSpPr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0D81A1EE-5A84-2FB4-0824-A2436547E681}"/>
                </a:ext>
              </a:extLst>
            </p:cNvPr>
            <p:cNvSpPr/>
            <p:nvPr/>
          </p:nvSpPr>
          <p:spPr>
            <a:xfrm>
              <a:off x="2418563" y="5905204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>
                  <a:moveTo>
                    <a:pt x="0" y="0"/>
                  </a:moveTo>
                  <a:lnTo>
                    <a:pt x="960608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9F8B411A-8018-FF69-D5BA-8FB49098A3FF}"/>
                </a:ext>
              </a:extLst>
            </p:cNvPr>
            <p:cNvSpPr/>
            <p:nvPr/>
          </p:nvSpPr>
          <p:spPr>
            <a:xfrm>
              <a:off x="3737573" y="5905204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1072" y="0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8">
              <a:extLst>
                <a:ext uri="{FF2B5EF4-FFF2-40B4-BE49-F238E27FC236}">
                  <a16:creationId xmlns:a16="http://schemas.microsoft.com/office/drawing/2014/main" id="{F725FC39-DE78-9106-26E9-8108AC9B9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5473" y="5868862"/>
              <a:ext cx="115887" cy="72682"/>
            </a:xfrm>
            <a:prstGeom prst="rect">
              <a:avLst/>
            </a:prstGeom>
          </p:spPr>
        </p:pic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FF6F74E7-F775-751B-3EF0-A5C702921FB2}"/>
                </a:ext>
              </a:extLst>
            </p:cNvPr>
            <p:cNvSpPr txBox="1"/>
            <p:nvPr/>
          </p:nvSpPr>
          <p:spPr>
            <a:xfrm>
              <a:off x="3366471" y="5762176"/>
              <a:ext cx="534779" cy="21390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500" i="1" spc="85" dirty="0">
                  <a:latin typeface="Calibri"/>
                  <a:cs typeface="Calibri"/>
                </a:rPr>
                <a:t>π</a:t>
              </a:r>
              <a:r>
                <a:rPr sz="1500" spc="40" dirty="0">
                  <a:latin typeface="Trebuchet MS"/>
                  <a:cs typeface="Trebuchet MS"/>
                </a:rPr>
                <a:t>(</a:t>
              </a:r>
              <a:r>
                <a:rPr sz="1500" i="1" spc="125" dirty="0">
                  <a:latin typeface="Calibri"/>
                  <a:cs typeface="Calibri"/>
                </a:rPr>
                <a:t>s</a:t>
              </a:r>
              <a:r>
                <a:rPr sz="1500" spc="40" dirty="0">
                  <a:latin typeface="Trebuchet MS"/>
                  <a:cs typeface="Trebuchet MS"/>
                </a:rPr>
                <a:t>)</a:t>
              </a:r>
              <a:endParaRPr sz="1500" dirty="0">
                <a:latin typeface="Trebuchet MS"/>
                <a:cs typeface="Trebuchet M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4B08DA-6190-3477-8C64-CA1996A985C3}"/>
              </a:ext>
            </a:extLst>
          </p:cNvPr>
          <p:cNvGrpSpPr/>
          <p:nvPr/>
        </p:nvGrpSpPr>
        <p:grpSpPr>
          <a:xfrm>
            <a:off x="898584" y="2762307"/>
            <a:ext cx="1515732" cy="626577"/>
            <a:chOff x="1079475" y="2852985"/>
            <a:chExt cx="1515732" cy="626577"/>
          </a:xfrm>
        </p:grpSpPr>
        <p:sp>
          <p:nvSpPr>
            <p:cNvPr id="3" name="object 13">
              <a:extLst>
                <a:ext uri="{FF2B5EF4-FFF2-40B4-BE49-F238E27FC236}">
                  <a16:creationId xmlns:a16="http://schemas.microsoft.com/office/drawing/2014/main" id="{BD9F2713-AC3F-F017-EDB9-E859D009FD67}"/>
                </a:ext>
              </a:extLst>
            </p:cNvPr>
            <p:cNvSpPr/>
            <p:nvPr/>
          </p:nvSpPr>
          <p:spPr>
            <a:xfrm>
              <a:off x="1958937" y="2852985"/>
              <a:ext cx="636270" cy="626577"/>
            </a:xfrm>
            <a:custGeom>
              <a:avLst/>
              <a:gdLst/>
              <a:ahLst/>
              <a:cxnLst/>
              <a:rect l="l" t="t" r="r" b="b"/>
              <a:pathLst>
                <a:path w="636269" h="636270">
                  <a:moveTo>
                    <a:pt x="635774" y="317887"/>
                  </a:moveTo>
                  <a:lnTo>
                    <a:pt x="631814" y="267857"/>
                  </a:lnTo>
                  <a:lnTo>
                    <a:pt x="620168" y="219511"/>
                  </a:lnTo>
                  <a:lnTo>
                    <a:pt x="601191" y="173703"/>
                  </a:lnTo>
                  <a:lnTo>
                    <a:pt x="575238" y="131285"/>
                  </a:lnTo>
                  <a:lnTo>
                    <a:pt x="542663" y="93111"/>
                  </a:lnTo>
                  <a:lnTo>
                    <a:pt x="504489" y="60536"/>
                  </a:lnTo>
                  <a:lnTo>
                    <a:pt x="462071" y="34583"/>
                  </a:lnTo>
                  <a:lnTo>
                    <a:pt x="416262" y="15606"/>
                  </a:lnTo>
                  <a:lnTo>
                    <a:pt x="367917" y="3960"/>
                  </a:lnTo>
                  <a:lnTo>
                    <a:pt x="317887" y="0"/>
                  </a:lnTo>
                  <a:lnTo>
                    <a:pt x="267857" y="3960"/>
                  </a:lnTo>
                  <a:lnTo>
                    <a:pt x="219512" y="15606"/>
                  </a:lnTo>
                  <a:lnTo>
                    <a:pt x="173703" y="34583"/>
                  </a:lnTo>
                  <a:lnTo>
                    <a:pt x="131286" y="60536"/>
                  </a:lnTo>
                  <a:lnTo>
                    <a:pt x="93111" y="93111"/>
                  </a:lnTo>
                  <a:lnTo>
                    <a:pt x="60536" y="131285"/>
                  </a:lnTo>
                  <a:lnTo>
                    <a:pt x="34583" y="173703"/>
                  </a:lnTo>
                  <a:lnTo>
                    <a:pt x="15606" y="219511"/>
                  </a:lnTo>
                  <a:lnTo>
                    <a:pt x="3960" y="267857"/>
                  </a:lnTo>
                  <a:lnTo>
                    <a:pt x="0" y="317887"/>
                  </a:lnTo>
                  <a:lnTo>
                    <a:pt x="3960" y="367917"/>
                  </a:lnTo>
                  <a:lnTo>
                    <a:pt x="15606" y="416262"/>
                  </a:lnTo>
                  <a:lnTo>
                    <a:pt x="34583" y="462071"/>
                  </a:lnTo>
                  <a:lnTo>
                    <a:pt x="60536" y="504488"/>
                  </a:lnTo>
                  <a:lnTo>
                    <a:pt x="93111" y="542663"/>
                  </a:lnTo>
                  <a:lnTo>
                    <a:pt x="131286" y="575238"/>
                  </a:lnTo>
                  <a:lnTo>
                    <a:pt x="173703" y="601191"/>
                  </a:lnTo>
                  <a:lnTo>
                    <a:pt x="219512" y="620168"/>
                  </a:lnTo>
                  <a:lnTo>
                    <a:pt x="267857" y="631814"/>
                  </a:lnTo>
                  <a:lnTo>
                    <a:pt x="317887" y="635774"/>
                  </a:lnTo>
                  <a:lnTo>
                    <a:pt x="367917" y="631814"/>
                  </a:lnTo>
                  <a:lnTo>
                    <a:pt x="416262" y="620168"/>
                  </a:lnTo>
                  <a:lnTo>
                    <a:pt x="462071" y="601191"/>
                  </a:lnTo>
                  <a:lnTo>
                    <a:pt x="504489" y="575238"/>
                  </a:lnTo>
                  <a:lnTo>
                    <a:pt x="542663" y="542663"/>
                  </a:lnTo>
                  <a:lnTo>
                    <a:pt x="575238" y="504488"/>
                  </a:lnTo>
                  <a:lnTo>
                    <a:pt x="601191" y="462071"/>
                  </a:lnTo>
                  <a:lnTo>
                    <a:pt x="620168" y="416262"/>
                  </a:lnTo>
                  <a:lnTo>
                    <a:pt x="631814" y="367917"/>
                  </a:lnTo>
                  <a:lnTo>
                    <a:pt x="635774" y="317887"/>
                  </a:lnTo>
                  <a:close/>
                </a:path>
              </a:pathLst>
            </a:custGeom>
            <a:ln w="254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31">
              <a:extLst>
                <a:ext uri="{FF2B5EF4-FFF2-40B4-BE49-F238E27FC236}">
                  <a16:creationId xmlns:a16="http://schemas.microsoft.com/office/drawing/2014/main" id="{D9958B2D-2570-94C9-D848-4427261113D2}"/>
                </a:ext>
              </a:extLst>
            </p:cNvPr>
            <p:cNvSpPr txBox="1"/>
            <p:nvPr/>
          </p:nvSpPr>
          <p:spPr>
            <a:xfrm>
              <a:off x="2211349" y="2927702"/>
              <a:ext cx="131445" cy="4469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800" i="1" spc="150" dirty="0">
                  <a:latin typeface="Calibri"/>
                  <a:cs typeface="Calibri"/>
                </a:rPr>
                <a:t>s</a:t>
              </a:r>
              <a:endParaRPr sz="2800" dirty="0">
                <a:latin typeface="Calibri"/>
                <a:cs typeface="Calibri"/>
              </a:endParaRPr>
            </a:p>
          </p:txBody>
        </p: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0B4D488D-BD13-AA88-91FB-2B6D79B0ECFF}"/>
                </a:ext>
              </a:extLst>
            </p:cNvPr>
            <p:cNvSpPr txBox="1"/>
            <p:nvPr/>
          </p:nvSpPr>
          <p:spPr>
            <a:xfrm>
              <a:off x="1079475" y="2940961"/>
              <a:ext cx="841375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sz="2625" i="1" spc="195" baseline="-12698" dirty="0">
                  <a:solidFill>
                    <a:srgbClr val="0000FF"/>
                  </a:solidFill>
                  <a:latin typeface="Trebuchet MS"/>
                  <a:cs typeface="Trebuchet MS"/>
                </a:rPr>
                <a:t>π</a:t>
              </a:r>
              <a:r>
                <a:rPr sz="2625" i="1" spc="-509" baseline="-12698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2500" spc="65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500" i="1" spc="215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sz="2500" spc="65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886680-6026-DD9F-2F86-F7A054D0A667}"/>
              </a:ext>
            </a:extLst>
          </p:cNvPr>
          <p:cNvGrpSpPr/>
          <p:nvPr/>
        </p:nvGrpSpPr>
        <p:grpSpPr>
          <a:xfrm>
            <a:off x="4810915" y="2387743"/>
            <a:ext cx="3926974" cy="1551305"/>
            <a:chOff x="5217026" y="2545031"/>
            <a:chExt cx="3926974" cy="1551305"/>
          </a:xfrm>
        </p:grpSpPr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0EDB098B-ACB8-86FD-03DB-776414C9C840}"/>
                </a:ext>
              </a:extLst>
            </p:cNvPr>
            <p:cNvSpPr/>
            <p:nvPr/>
          </p:nvSpPr>
          <p:spPr>
            <a:xfrm>
              <a:off x="7538488" y="2545031"/>
              <a:ext cx="636270" cy="1551305"/>
            </a:xfrm>
            <a:custGeom>
              <a:avLst/>
              <a:gdLst/>
              <a:ahLst/>
              <a:cxnLst/>
              <a:rect l="l" t="t" r="r" b="b"/>
              <a:pathLst>
                <a:path w="636270" h="1551304">
                  <a:moveTo>
                    <a:pt x="635774" y="317887"/>
                  </a:moveTo>
                  <a:lnTo>
                    <a:pt x="631814" y="267857"/>
                  </a:lnTo>
                  <a:lnTo>
                    <a:pt x="620168" y="219511"/>
                  </a:lnTo>
                  <a:lnTo>
                    <a:pt x="601191" y="173703"/>
                  </a:lnTo>
                  <a:lnTo>
                    <a:pt x="575238" y="131285"/>
                  </a:lnTo>
                  <a:lnTo>
                    <a:pt x="542663" y="93111"/>
                  </a:lnTo>
                  <a:lnTo>
                    <a:pt x="504489" y="60536"/>
                  </a:lnTo>
                  <a:lnTo>
                    <a:pt x="462071" y="34583"/>
                  </a:lnTo>
                  <a:lnTo>
                    <a:pt x="416262" y="15606"/>
                  </a:lnTo>
                  <a:lnTo>
                    <a:pt x="367917" y="3960"/>
                  </a:lnTo>
                  <a:lnTo>
                    <a:pt x="317887" y="0"/>
                  </a:lnTo>
                  <a:lnTo>
                    <a:pt x="267857" y="3960"/>
                  </a:lnTo>
                  <a:lnTo>
                    <a:pt x="219512" y="15606"/>
                  </a:lnTo>
                  <a:lnTo>
                    <a:pt x="173703" y="34583"/>
                  </a:lnTo>
                  <a:lnTo>
                    <a:pt x="131286" y="60536"/>
                  </a:lnTo>
                  <a:lnTo>
                    <a:pt x="93111" y="93111"/>
                  </a:lnTo>
                  <a:lnTo>
                    <a:pt x="60536" y="131285"/>
                  </a:lnTo>
                  <a:lnTo>
                    <a:pt x="34583" y="173703"/>
                  </a:lnTo>
                  <a:lnTo>
                    <a:pt x="15606" y="219511"/>
                  </a:lnTo>
                  <a:lnTo>
                    <a:pt x="3960" y="267857"/>
                  </a:lnTo>
                  <a:lnTo>
                    <a:pt x="0" y="317887"/>
                  </a:lnTo>
                  <a:lnTo>
                    <a:pt x="3960" y="367917"/>
                  </a:lnTo>
                  <a:lnTo>
                    <a:pt x="15606" y="416262"/>
                  </a:lnTo>
                  <a:lnTo>
                    <a:pt x="34583" y="462071"/>
                  </a:lnTo>
                  <a:lnTo>
                    <a:pt x="60536" y="504488"/>
                  </a:lnTo>
                  <a:lnTo>
                    <a:pt x="93111" y="542663"/>
                  </a:lnTo>
                  <a:lnTo>
                    <a:pt x="131286" y="575238"/>
                  </a:lnTo>
                  <a:lnTo>
                    <a:pt x="173703" y="601191"/>
                  </a:lnTo>
                  <a:lnTo>
                    <a:pt x="219512" y="620168"/>
                  </a:lnTo>
                  <a:lnTo>
                    <a:pt x="267857" y="631814"/>
                  </a:lnTo>
                  <a:lnTo>
                    <a:pt x="317887" y="635774"/>
                  </a:lnTo>
                  <a:lnTo>
                    <a:pt x="367917" y="631814"/>
                  </a:lnTo>
                  <a:lnTo>
                    <a:pt x="416262" y="620168"/>
                  </a:lnTo>
                  <a:lnTo>
                    <a:pt x="462071" y="601191"/>
                  </a:lnTo>
                  <a:lnTo>
                    <a:pt x="504489" y="575238"/>
                  </a:lnTo>
                  <a:lnTo>
                    <a:pt x="542663" y="542663"/>
                  </a:lnTo>
                  <a:lnTo>
                    <a:pt x="575238" y="504488"/>
                  </a:lnTo>
                  <a:lnTo>
                    <a:pt x="601191" y="462071"/>
                  </a:lnTo>
                  <a:lnTo>
                    <a:pt x="620168" y="416262"/>
                  </a:lnTo>
                  <a:lnTo>
                    <a:pt x="631814" y="367917"/>
                  </a:lnTo>
                  <a:lnTo>
                    <a:pt x="635774" y="317887"/>
                  </a:lnTo>
                  <a:close/>
                </a:path>
                <a:path w="636270" h="1551304">
                  <a:moveTo>
                    <a:pt x="635774" y="1233403"/>
                  </a:moveTo>
                  <a:lnTo>
                    <a:pt x="631814" y="1183373"/>
                  </a:lnTo>
                  <a:lnTo>
                    <a:pt x="620168" y="1135027"/>
                  </a:lnTo>
                  <a:lnTo>
                    <a:pt x="601191" y="1089219"/>
                  </a:lnTo>
                  <a:lnTo>
                    <a:pt x="575238" y="1046801"/>
                  </a:lnTo>
                  <a:lnTo>
                    <a:pt x="542663" y="1008627"/>
                  </a:lnTo>
                  <a:lnTo>
                    <a:pt x="504489" y="976052"/>
                  </a:lnTo>
                  <a:lnTo>
                    <a:pt x="462071" y="950099"/>
                  </a:lnTo>
                  <a:lnTo>
                    <a:pt x="416262" y="931122"/>
                  </a:lnTo>
                  <a:lnTo>
                    <a:pt x="367917" y="919476"/>
                  </a:lnTo>
                  <a:lnTo>
                    <a:pt x="317887" y="915515"/>
                  </a:lnTo>
                  <a:lnTo>
                    <a:pt x="267857" y="919476"/>
                  </a:lnTo>
                  <a:lnTo>
                    <a:pt x="219512" y="931122"/>
                  </a:lnTo>
                  <a:lnTo>
                    <a:pt x="173703" y="950099"/>
                  </a:lnTo>
                  <a:lnTo>
                    <a:pt x="131286" y="976052"/>
                  </a:lnTo>
                  <a:lnTo>
                    <a:pt x="93111" y="1008627"/>
                  </a:lnTo>
                  <a:lnTo>
                    <a:pt x="60536" y="1046801"/>
                  </a:lnTo>
                  <a:lnTo>
                    <a:pt x="34583" y="1089219"/>
                  </a:lnTo>
                  <a:lnTo>
                    <a:pt x="15606" y="1135027"/>
                  </a:lnTo>
                  <a:lnTo>
                    <a:pt x="3960" y="1183373"/>
                  </a:lnTo>
                  <a:lnTo>
                    <a:pt x="0" y="1233403"/>
                  </a:lnTo>
                  <a:lnTo>
                    <a:pt x="3960" y="1283433"/>
                  </a:lnTo>
                  <a:lnTo>
                    <a:pt x="15606" y="1331778"/>
                  </a:lnTo>
                  <a:lnTo>
                    <a:pt x="34583" y="1377587"/>
                  </a:lnTo>
                  <a:lnTo>
                    <a:pt x="60536" y="1420004"/>
                  </a:lnTo>
                  <a:lnTo>
                    <a:pt x="93111" y="1458179"/>
                  </a:lnTo>
                  <a:lnTo>
                    <a:pt x="131286" y="1490754"/>
                  </a:lnTo>
                  <a:lnTo>
                    <a:pt x="173703" y="1516707"/>
                  </a:lnTo>
                  <a:lnTo>
                    <a:pt x="219512" y="1535684"/>
                  </a:lnTo>
                  <a:lnTo>
                    <a:pt x="267857" y="1547330"/>
                  </a:lnTo>
                  <a:lnTo>
                    <a:pt x="317887" y="1551290"/>
                  </a:lnTo>
                  <a:lnTo>
                    <a:pt x="367917" y="1547330"/>
                  </a:lnTo>
                  <a:lnTo>
                    <a:pt x="416262" y="1535684"/>
                  </a:lnTo>
                  <a:lnTo>
                    <a:pt x="462071" y="1516707"/>
                  </a:lnTo>
                  <a:lnTo>
                    <a:pt x="504489" y="1490754"/>
                  </a:lnTo>
                  <a:lnTo>
                    <a:pt x="542663" y="1458179"/>
                  </a:lnTo>
                  <a:lnTo>
                    <a:pt x="575238" y="1420004"/>
                  </a:lnTo>
                  <a:lnTo>
                    <a:pt x="601191" y="1377587"/>
                  </a:lnTo>
                  <a:lnTo>
                    <a:pt x="620168" y="1331778"/>
                  </a:lnTo>
                  <a:lnTo>
                    <a:pt x="631814" y="1283433"/>
                  </a:lnTo>
                  <a:lnTo>
                    <a:pt x="635774" y="1233403"/>
                  </a:lnTo>
                  <a:close/>
                </a:path>
              </a:pathLst>
            </a:custGeom>
            <a:ln w="254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object 21">
              <a:extLst>
                <a:ext uri="{FF2B5EF4-FFF2-40B4-BE49-F238E27FC236}">
                  <a16:creationId xmlns:a16="http://schemas.microsoft.com/office/drawing/2014/main" id="{7A51F8F2-E104-66AD-3327-023BE1D92D5C}"/>
                </a:ext>
              </a:extLst>
            </p:cNvPr>
            <p:cNvGrpSpPr/>
            <p:nvPr/>
          </p:nvGrpSpPr>
          <p:grpSpPr>
            <a:xfrm>
              <a:off x="5217026" y="2898421"/>
              <a:ext cx="2290445" cy="377190"/>
              <a:chOff x="5348592" y="5482948"/>
              <a:chExt cx="2290445" cy="377190"/>
            </a:xfrm>
          </p:grpSpPr>
          <p:sp>
            <p:nvSpPr>
              <p:cNvPr id="19" name="object 22">
                <a:extLst>
                  <a:ext uri="{FF2B5EF4-FFF2-40B4-BE49-F238E27FC236}">
                    <a16:creationId xmlns:a16="http://schemas.microsoft.com/office/drawing/2014/main" id="{54BEBD79-B8AD-B565-0EEE-2825A1ACD483}"/>
                  </a:ext>
                </a:extLst>
              </p:cNvPr>
              <p:cNvSpPr/>
              <p:nvPr/>
            </p:nvSpPr>
            <p:spPr>
              <a:xfrm>
                <a:off x="5352084" y="5518895"/>
                <a:ext cx="2175510" cy="337820"/>
              </a:xfrm>
              <a:custGeom>
                <a:avLst/>
                <a:gdLst/>
                <a:ahLst/>
                <a:cxnLst/>
                <a:rect l="l" t="t" r="r" b="b"/>
                <a:pathLst>
                  <a:path w="2175509" h="337820">
                    <a:moveTo>
                      <a:pt x="0" y="337562"/>
                    </a:moveTo>
                    <a:lnTo>
                      <a:pt x="2175416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3">
                <a:extLst>
                  <a:ext uri="{FF2B5EF4-FFF2-40B4-BE49-F238E27FC236}">
                    <a16:creationId xmlns:a16="http://schemas.microsoft.com/office/drawing/2014/main" id="{65FADA38-53B8-C136-9A2D-E421A6AA10F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19245" y="5482948"/>
                <a:ext cx="119664" cy="71891"/>
              </a:xfrm>
              <a:prstGeom prst="rect">
                <a:avLst/>
              </a:prstGeom>
            </p:spPr>
          </p:pic>
        </p:grp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7DED2849-0276-89BE-7811-B8F9EDE716FC}"/>
                </a:ext>
              </a:extLst>
            </p:cNvPr>
            <p:cNvSpPr txBox="1"/>
            <p:nvPr/>
          </p:nvSpPr>
          <p:spPr>
            <a:xfrm rot="20975520">
              <a:off x="5796009" y="2943737"/>
              <a:ext cx="1132840" cy="25781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500" i="1" spc="155" dirty="0">
                  <a:latin typeface="Calibri"/>
                  <a:cs typeface="Calibri"/>
                </a:rPr>
                <a:t>T</a:t>
              </a:r>
              <a:r>
                <a:rPr sz="1500" i="1" spc="-130" dirty="0">
                  <a:latin typeface="Calibri"/>
                  <a:cs typeface="Calibri"/>
                </a:rPr>
                <a:t> </a:t>
              </a:r>
              <a:r>
                <a:rPr sz="1500" spc="40" dirty="0">
                  <a:latin typeface="Trebuchet MS"/>
                  <a:cs typeface="Trebuchet MS"/>
                </a:rPr>
                <a:t>(</a:t>
              </a:r>
              <a:r>
                <a:rPr sz="1500" i="1" spc="85" dirty="0">
                  <a:latin typeface="Calibri"/>
                  <a:cs typeface="Calibri"/>
                </a:rPr>
                <a:t>s,</a:t>
              </a:r>
              <a:r>
                <a:rPr sz="1500" i="1" spc="-85" dirty="0">
                  <a:latin typeface="Calibri"/>
                  <a:cs typeface="Calibri"/>
                </a:rPr>
                <a:t> </a:t>
              </a:r>
              <a:r>
                <a:rPr sz="1500" i="1" spc="85" dirty="0">
                  <a:latin typeface="Calibri"/>
                  <a:cs typeface="Calibri"/>
                </a:rPr>
                <a:t>π</a:t>
              </a:r>
              <a:r>
                <a:rPr sz="1500" spc="40" dirty="0">
                  <a:latin typeface="Trebuchet MS"/>
                  <a:cs typeface="Trebuchet MS"/>
                </a:rPr>
                <a:t>(</a:t>
              </a:r>
              <a:r>
                <a:rPr sz="1500" i="1" spc="125" dirty="0">
                  <a:latin typeface="Calibri"/>
                  <a:cs typeface="Calibri"/>
                </a:rPr>
                <a:t>s</a:t>
              </a:r>
              <a:r>
                <a:rPr sz="1500" spc="40" dirty="0">
                  <a:latin typeface="Trebuchet MS"/>
                  <a:cs typeface="Trebuchet MS"/>
                </a:rPr>
                <a:t>)</a:t>
              </a:r>
              <a:r>
                <a:rPr sz="1500" i="1" spc="45" dirty="0">
                  <a:latin typeface="Calibri"/>
                  <a:cs typeface="Calibri"/>
                </a:rPr>
                <a:t>,</a:t>
              </a:r>
              <a:r>
                <a:rPr sz="1500" i="1" spc="-85" dirty="0">
                  <a:latin typeface="Calibri"/>
                  <a:cs typeface="Calibri"/>
                </a:rPr>
                <a:t> </a:t>
              </a:r>
              <a:r>
                <a:rPr sz="1500" i="1" spc="125" dirty="0">
                  <a:latin typeface="Calibri"/>
                  <a:cs typeface="Calibri"/>
                </a:rPr>
                <a:t>s</a:t>
              </a:r>
              <a:r>
                <a:rPr sz="1575" spc="120" baseline="29100" dirty="0">
                  <a:latin typeface="Lucida Sans Unicode"/>
                  <a:cs typeface="Lucida Sans Unicode"/>
                </a:rPr>
                <a:t>′</a:t>
              </a:r>
              <a:r>
                <a:rPr sz="1500" spc="40" dirty="0">
                  <a:latin typeface="Trebuchet MS"/>
                  <a:cs typeface="Trebuchet MS"/>
                </a:rPr>
                <a:t>)</a:t>
              </a:r>
              <a:endParaRPr sz="1500" dirty="0">
                <a:latin typeface="Trebuchet MS"/>
                <a:cs typeface="Trebuchet MS"/>
              </a:endParaRPr>
            </a:p>
          </p:txBody>
        </p:sp>
        <p:grpSp>
          <p:nvGrpSpPr>
            <p:cNvPr id="22" name="object 25">
              <a:extLst>
                <a:ext uri="{FF2B5EF4-FFF2-40B4-BE49-F238E27FC236}">
                  <a16:creationId xmlns:a16="http://schemas.microsoft.com/office/drawing/2014/main" id="{3D0443EF-DCFE-B225-8C84-C53FB1466027}"/>
                </a:ext>
              </a:extLst>
            </p:cNvPr>
            <p:cNvGrpSpPr/>
            <p:nvPr/>
          </p:nvGrpSpPr>
          <p:grpSpPr>
            <a:xfrm>
              <a:off x="5220518" y="3369423"/>
              <a:ext cx="2286825" cy="373509"/>
              <a:chOff x="5352084" y="5953950"/>
              <a:chExt cx="2286825" cy="373509"/>
            </a:xfrm>
          </p:grpSpPr>
          <p:sp>
            <p:nvSpPr>
              <p:cNvPr id="23" name="object 26">
                <a:extLst>
                  <a:ext uri="{FF2B5EF4-FFF2-40B4-BE49-F238E27FC236}">
                    <a16:creationId xmlns:a16="http://schemas.microsoft.com/office/drawing/2014/main" id="{9C8D9B30-039C-A4DB-6EE3-B67E1A50DB79}"/>
                  </a:ext>
                </a:extLst>
              </p:cNvPr>
              <p:cNvSpPr/>
              <p:nvPr/>
            </p:nvSpPr>
            <p:spPr>
              <a:xfrm>
                <a:off x="5352084" y="5953950"/>
                <a:ext cx="2175510" cy="337820"/>
              </a:xfrm>
              <a:custGeom>
                <a:avLst/>
                <a:gdLst/>
                <a:ahLst/>
                <a:cxnLst/>
                <a:rect l="l" t="t" r="r" b="b"/>
                <a:pathLst>
                  <a:path w="2175509" h="337820">
                    <a:moveTo>
                      <a:pt x="0" y="0"/>
                    </a:moveTo>
                    <a:lnTo>
                      <a:pt x="2175416" y="337562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24" name="object 27">
                <a:extLst>
                  <a:ext uri="{FF2B5EF4-FFF2-40B4-BE49-F238E27FC236}">
                    <a16:creationId xmlns:a16="http://schemas.microsoft.com/office/drawing/2014/main" id="{9378FA15-7D5C-BD5B-3E3E-EE1FCAA2FBE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19245" y="6255569"/>
                <a:ext cx="119664" cy="71890"/>
              </a:xfrm>
              <a:prstGeom prst="rect">
                <a:avLst/>
              </a:prstGeom>
            </p:spPr>
          </p:pic>
          <p:sp>
            <p:nvSpPr>
              <p:cNvPr id="25" name="object 28">
                <a:extLst>
                  <a:ext uri="{FF2B5EF4-FFF2-40B4-BE49-F238E27FC236}">
                    <a16:creationId xmlns:a16="http://schemas.microsoft.com/office/drawing/2014/main" id="{C2CE5F37-2929-1B0E-3CBA-D7D387EDA817}"/>
                  </a:ext>
                </a:extLst>
              </p:cNvPr>
              <p:cNvSpPr/>
              <p:nvPr/>
            </p:nvSpPr>
            <p:spPr>
              <a:xfrm>
                <a:off x="6493907" y="613911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31769A94-B443-489D-8517-6B8002699044}"/>
                </a:ext>
              </a:extLst>
            </p:cNvPr>
            <p:cNvSpPr txBox="1"/>
            <p:nvPr/>
          </p:nvSpPr>
          <p:spPr>
            <a:xfrm>
              <a:off x="7733708" y="2616257"/>
              <a:ext cx="234315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2625" i="1" spc="112" baseline="-20634" dirty="0">
                  <a:latin typeface="Calibri"/>
                  <a:cs typeface="Calibri"/>
                </a:rPr>
                <a:t>s</a:t>
              </a:r>
              <a:r>
                <a:rPr sz="1250" spc="75" dirty="0">
                  <a:latin typeface="Lucida Sans Unicode"/>
                  <a:cs typeface="Lucida Sans Unicode"/>
                </a:rPr>
                <a:t>′</a:t>
              </a:r>
              <a:endParaRPr sz="1250">
                <a:latin typeface="Lucida Sans Unicode"/>
                <a:cs typeface="Lucida Sans Unicode"/>
              </a:endParaRPr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7082023C-06BA-4F26-9432-36A79BEB04D1}"/>
                </a:ext>
              </a:extLst>
            </p:cNvPr>
            <p:cNvSpPr txBox="1"/>
            <p:nvPr/>
          </p:nvSpPr>
          <p:spPr>
            <a:xfrm>
              <a:off x="8212456" y="2633007"/>
              <a:ext cx="931544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sz="2625" i="1" spc="195" baseline="-12698" dirty="0">
                  <a:solidFill>
                    <a:srgbClr val="0000FF"/>
                  </a:solidFill>
                  <a:latin typeface="Trebuchet MS"/>
                  <a:cs typeface="Trebuchet MS"/>
                </a:rPr>
                <a:t>π</a:t>
              </a:r>
              <a:r>
                <a:rPr sz="2625" i="1" spc="-509" baseline="-12698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2500" spc="65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500" i="1" spc="215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sz="2625" spc="209" baseline="28571" dirty="0">
                  <a:solidFill>
                    <a:srgbClr val="0000FF"/>
                  </a:solidFill>
                  <a:latin typeface="Lucida Sans Unicode"/>
                  <a:cs typeface="Lucida Sans Unicode"/>
                </a:rPr>
                <a:t>′</a:t>
              </a:r>
              <a:r>
                <a:rPr sz="2500" spc="65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500">
                <a:latin typeface="Trebuchet MS"/>
                <a:cs typeface="Trebuchet M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2A8A4-D216-6048-F6B5-D7A83F1EF92F}"/>
              </a:ext>
            </a:extLst>
          </p:cNvPr>
          <p:cNvGrpSpPr/>
          <p:nvPr/>
        </p:nvGrpSpPr>
        <p:grpSpPr>
          <a:xfrm>
            <a:off x="3644971" y="2252610"/>
            <a:ext cx="1649095" cy="1173122"/>
            <a:chOff x="4213579" y="5050464"/>
            <a:chExt cx="1649095" cy="11731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7DD3B95-76D4-6679-4EB1-6A203B642847}"/>
                </a:ext>
              </a:extLst>
            </p:cNvPr>
            <p:cNvGrpSpPr/>
            <p:nvPr/>
          </p:nvGrpSpPr>
          <p:grpSpPr>
            <a:xfrm>
              <a:off x="4720058" y="5587316"/>
              <a:ext cx="636270" cy="636270"/>
              <a:chOff x="4720058" y="5587316"/>
              <a:chExt cx="636270" cy="636270"/>
            </a:xfrm>
          </p:grpSpPr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68DCD48A-1165-1929-811C-FDAC9756B6B1}"/>
                  </a:ext>
                </a:extLst>
              </p:cNvPr>
              <p:cNvSpPr/>
              <p:nvPr/>
            </p:nvSpPr>
            <p:spPr>
              <a:xfrm>
                <a:off x="4720058" y="5587316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70" h="636270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1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9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2" y="15606"/>
                    </a:lnTo>
                    <a:lnTo>
                      <a:pt x="173703" y="34583"/>
                    </a:lnTo>
                    <a:lnTo>
                      <a:pt x="131286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1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8"/>
                    </a:lnTo>
                    <a:lnTo>
                      <a:pt x="93111" y="542663"/>
                    </a:lnTo>
                    <a:lnTo>
                      <a:pt x="131286" y="575238"/>
                    </a:lnTo>
                    <a:lnTo>
                      <a:pt x="173703" y="601191"/>
                    </a:lnTo>
                    <a:lnTo>
                      <a:pt x="219512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9" y="575238"/>
                    </a:lnTo>
                    <a:lnTo>
                      <a:pt x="542663" y="542663"/>
                    </a:lnTo>
                    <a:lnTo>
                      <a:pt x="575238" y="504488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</a:pathLst>
              </a:custGeom>
              <a:ln w="25430">
                <a:solidFill>
                  <a:srgbClr val="FF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30">
                <a:extLst>
                  <a:ext uri="{FF2B5EF4-FFF2-40B4-BE49-F238E27FC236}">
                    <a16:creationId xmlns:a16="http://schemas.microsoft.com/office/drawing/2014/main" id="{922B4DAE-7B7C-3E79-EC8F-5109904476F6}"/>
                  </a:ext>
                </a:extLst>
              </p:cNvPr>
              <p:cNvSpPr txBox="1"/>
              <p:nvPr/>
            </p:nvSpPr>
            <p:spPr>
              <a:xfrm>
                <a:off x="4802296" y="5783896"/>
                <a:ext cx="471170" cy="219075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250" i="1" spc="70" dirty="0">
                    <a:latin typeface="Calibri"/>
                    <a:cs typeface="Calibri"/>
                  </a:rPr>
                  <a:t>s,</a:t>
                </a:r>
                <a:r>
                  <a:rPr sz="1250" i="1" spc="-70" dirty="0">
                    <a:latin typeface="Calibri"/>
                    <a:cs typeface="Calibri"/>
                  </a:rPr>
                  <a:t> </a:t>
                </a:r>
                <a:r>
                  <a:rPr sz="1250" i="1" spc="75" dirty="0">
                    <a:latin typeface="Calibri"/>
                    <a:cs typeface="Calibri"/>
                  </a:rPr>
                  <a:t>π</a:t>
                </a:r>
                <a:r>
                  <a:rPr sz="1250" spc="30" dirty="0">
                    <a:latin typeface="Trebuchet MS"/>
                    <a:cs typeface="Trebuchet MS"/>
                  </a:rPr>
                  <a:t>(</a:t>
                </a:r>
                <a:r>
                  <a:rPr sz="1250" i="1" spc="105" dirty="0">
                    <a:latin typeface="Calibri"/>
                    <a:cs typeface="Calibri"/>
                  </a:rPr>
                  <a:t>s</a:t>
                </a:r>
                <a:r>
                  <a:rPr sz="1250" spc="30" dirty="0">
                    <a:latin typeface="Trebuchet MS"/>
                    <a:cs typeface="Trebuchet MS"/>
                  </a:rPr>
                  <a:t>)</a:t>
                </a:r>
                <a:endParaRPr sz="125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31" name="object 34">
              <a:extLst>
                <a:ext uri="{FF2B5EF4-FFF2-40B4-BE49-F238E27FC236}">
                  <a16:creationId xmlns:a16="http://schemas.microsoft.com/office/drawing/2014/main" id="{C3866E0E-9115-132D-0143-C9413A099E53}"/>
                </a:ext>
              </a:extLst>
            </p:cNvPr>
            <p:cNvSpPr txBox="1"/>
            <p:nvPr/>
          </p:nvSpPr>
          <p:spPr>
            <a:xfrm>
              <a:off x="4213579" y="5050464"/>
              <a:ext cx="1649095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345" dirty="0">
                  <a:solidFill>
                    <a:srgbClr val="FF0000"/>
                  </a:solidFill>
                  <a:latin typeface="Calibri"/>
                  <a:cs typeface="Calibri"/>
                </a:rPr>
                <a:t>Q</a:t>
              </a:r>
              <a:r>
                <a:rPr sz="2625" i="1" spc="195" baseline="-12698" dirty="0">
                  <a:solidFill>
                    <a:srgbClr val="FF0000"/>
                  </a:solidFill>
                  <a:latin typeface="Trebuchet MS"/>
                  <a:cs typeface="Trebuchet MS"/>
                </a:rPr>
                <a:t>π</a:t>
              </a:r>
              <a:r>
                <a:rPr sz="2625" i="1" spc="-509" baseline="-12698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2500" spc="65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500" i="1" spc="145" dirty="0">
                  <a:solidFill>
                    <a:srgbClr val="FF0000"/>
                  </a:solidFill>
                  <a:latin typeface="Calibri"/>
                  <a:cs typeface="Calibri"/>
                </a:rPr>
                <a:t>s,</a:t>
              </a:r>
              <a:r>
                <a:rPr sz="2500" i="1" spc="-14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2500" i="1" spc="155" dirty="0">
                  <a:solidFill>
                    <a:srgbClr val="FF0000"/>
                  </a:solidFill>
                  <a:latin typeface="Calibri"/>
                  <a:cs typeface="Calibri"/>
                </a:rPr>
                <a:t>π</a:t>
              </a:r>
              <a:r>
                <a:rPr sz="2500" spc="65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500" i="1" spc="215" dirty="0">
                  <a:solidFill>
                    <a:srgbClr val="FF0000"/>
                  </a:solidFill>
                  <a:latin typeface="Calibri"/>
                  <a:cs typeface="Calibri"/>
                </a:rPr>
                <a:t>s</a:t>
              </a:r>
              <a:r>
                <a:rPr sz="2500" spc="65" dirty="0">
                  <a:solidFill>
                    <a:srgbClr val="FF0000"/>
                  </a:solidFill>
                  <a:latin typeface="Trebuchet MS"/>
                  <a:cs typeface="Trebuchet MS"/>
                </a:rPr>
                <a:t>))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4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2B015-6B07-20CC-8BEF-47D5C38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F2389-01EA-5AFC-0E67-E233659A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BADE03-0DD8-BB80-E221-0BB80AC2EF56}"/>
              </a:ext>
            </a:extLst>
          </p:cNvPr>
          <p:cNvSpPr txBox="1">
            <a:spLocks/>
          </p:cNvSpPr>
          <p:nvPr/>
        </p:nvSpPr>
        <p:spPr>
          <a:xfrm>
            <a:off x="549776" y="415802"/>
            <a:ext cx="5055088" cy="6151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0EAC8-12AA-E7E9-7C78-5755CE581932}"/>
              </a:ext>
            </a:extLst>
          </p:cNvPr>
          <p:cNvGrpSpPr/>
          <p:nvPr/>
        </p:nvGrpSpPr>
        <p:grpSpPr>
          <a:xfrm>
            <a:off x="628650" y="894462"/>
            <a:ext cx="5956634" cy="1224012"/>
            <a:chOff x="1541221" y="2664686"/>
            <a:chExt cx="5553963" cy="1050556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6B946745-375B-2449-B148-86516A5383D5}"/>
                </a:ext>
              </a:extLst>
            </p:cNvPr>
            <p:cNvSpPr txBox="1"/>
            <p:nvPr/>
          </p:nvSpPr>
          <p:spPr>
            <a:xfrm>
              <a:off x="1691211" y="3034458"/>
              <a:ext cx="5280230" cy="528249"/>
            </a:xfrm>
            <a:prstGeom prst="rect">
              <a:avLst/>
            </a:prstGeom>
          </p:spPr>
          <p:txBody>
            <a:bodyPr vert="horz" wrap="square" lIns="0" tIns="8996" rIns="0" bIns="0" rtlCol="0">
              <a:spAutoFit/>
            </a:bodyPr>
            <a:lstStyle/>
            <a:p>
              <a:pPr marL="32125" marR="27948" algn="just">
                <a:lnSpc>
                  <a:spcPct val="150000"/>
                </a:lnSpc>
                <a:spcBef>
                  <a:spcPts val="46"/>
                </a:spcBef>
                <a:tabLst>
                  <a:tab pos="2720315" algn="l"/>
                  <a:tab pos="3524395" algn="l"/>
                </a:tabLst>
              </a:pPr>
              <a:r>
                <a:rPr lang="en-US" sz="1400" spc="-81" dirty="0">
                  <a:latin typeface="Arial"/>
                  <a:cs typeface="Arial"/>
                </a:rPr>
                <a:t>How would you get to Northern Areas of Pakistan on Weekend in the least amount of time?</a:t>
              </a:r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E6ED4D9C-F5AC-7CB9-71DB-E303312905FA}"/>
                </a:ext>
              </a:extLst>
            </p:cNvPr>
            <p:cNvSpPr/>
            <p:nvPr/>
          </p:nvSpPr>
          <p:spPr>
            <a:xfrm>
              <a:off x="1541221" y="2836820"/>
              <a:ext cx="5553963" cy="878422"/>
            </a:xfrm>
            <a:custGeom>
              <a:avLst/>
              <a:gdLst/>
              <a:ahLst/>
              <a:cxnLst/>
              <a:rect l="l" t="t" r="r" b="b"/>
              <a:pathLst>
                <a:path w="5860415" h="2901315">
                  <a:moveTo>
                    <a:pt x="0" y="0"/>
                  </a:moveTo>
                  <a:lnTo>
                    <a:pt x="0" y="2900926"/>
                  </a:lnTo>
                  <a:lnTo>
                    <a:pt x="5860344" y="2900926"/>
                  </a:lnTo>
                  <a:lnTo>
                    <a:pt x="586034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11"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994B5854-F259-E321-A626-A67F3C58EB99}"/>
                </a:ext>
              </a:extLst>
            </p:cNvPr>
            <p:cNvSpPr/>
            <p:nvPr/>
          </p:nvSpPr>
          <p:spPr>
            <a:xfrm>
              <a:off x="2012692" y="2693642"/>
              <a:ext cx="1088018" cy="252913"/>
            </a:xfrm>
            <a:custGeom>
              <a:avLst/>
              <a:gdLst/>
              <a:ahLst/>
              <a:cxnLst/>
              <a:rect l="l" t="t" r="r" b="b"/>
              <a:pathLst>
                <a:path w="4683125" h="629919">
                  <a:moveTo>
                    <a:pt x="46829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82952" y="629417"/>
                  </a:lnTo>
                  <a:lnTo>
                    <a:pt x="4682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600" b="1" spc="-28" dirty="0">
                  <a:solidFill>
                    <a:srgbClr val="0000A0"/>
                  </a:solidFill>
                  <a:latin typeface="Arial"/>
                  <a:cs typeface="Arial"/>
                </a:rPr>
                <a:t> </a:t>
              </a:r>
              <a:r>
                <a:rPr lang="en-US" sz="1300" b="1" spc="-28" dirty="0">
                  <a:solidFill>
                    <a:srgbClr val="0000A0"/>
                  </a:solidFill>
                  <a:latin typeface="Arial"/>
                  <a:cs typeface="Arial"/>
                </a:rPr>
                <a:t>Question</a:t>
              </a:r>
              <a:endParaRPr lang="en-US" sz="1300" b="1" dirty="0"/>
            </a:p>
          </p:txBody>
        </p:sp>
        <p:pic>
          <p:nvPicPr>
            <p:cNvPr id="12" name="Picture 2" descr="Goal, idea, objective, target, think icon - Free download">
              <a:extLst>
                <a:ext uri="{FF2B5EF4-FFF2-40B4-BE49-F238E27FC236}">
                  <a16:creationId xmlns:a16="http://schemas.microsoft.com/office/drawing/2014/main" id="{0D72E286-9FC3-888D-5C72-4C8CB2B8C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211" y="2664686"/>
              <a:ext cx="357605" cy="35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9BA02B-D0EA-D25B-57B5-025C001AF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443626"/>
              </p:ext>
            </p:extLst>
          </p:nvPr>
        </p:nvGraphicFramePr>
        <p:xfrm>
          <a:off x="709496" y="3025027"/>
          <a:ext cx="5743074" cy="1554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5,600+ Northern Areas Pakistan Stock Photos, Pictures ...">
            <a:extLst>
              <a:ext uri="{FF2B5EF4-FFF2-40B4-BE49-F238E27FC236}">
                <a16:creationId xmlns:a16="http://schemas.microsoft.com/office/drawing/2014/main" id="{8EBC627E-F1A3-EB0C-67FB-ADB3BC91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1" y="3034371"/>
            <a:ext cx="2332759" cy="15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8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4487F7-C784-47E0-9492-D71734E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3912A9-4888-4300-84B5-7E83CB3B3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D399A8-1AA6-4CB2-A505-9AA8534BB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D491E8-E259-4131-A3CD-0EFCEC3E4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527DF1-35D2-4701-B709-0A9F97FDC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9A7E2-ED37-48D9-AA86-225B700D1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D1D96D-BFEC-477E-8F34-2F67C439B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46F222-F992-4155-9DA6-25752719D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C61A-430F-2465-E9A5-819F51E8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ED3A-47E4-24EF-0A17-D11AEF3F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C2A89B-FBA0-9D51-051D-D08BF67C0AF8}"/>
              </a:ext>
            </a:extLst>
          </p:cNvPr>
          <p:cNvGrpSpPr/>
          <p:nvPr/>
        </p:nvGrpSpPr>
        <p:grpSpPr>
          <a:xfrm>
            <a:off x="831472" y="0"/>
            <a:ext cx="7839305" cy="1686438"/>
            <a:chOff x="831472" y="0"/>
            <a:chExt cx="7839305" cy="16864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20FEAC-9524-BAB1-5F34-AF007FC20C59}"/>
                </a:ext>
              </a:extLst>
            </p:cNvPr>
            <p:cNvGrpSpPr/>
            <p:nvPr/>
          </p:nvGrpSpPr>
          <p:grpSpPr>
            <a:xfrm>
              <a:off x="2363762" y="694108"/>
              <a:ext cx="1724380" cy="258399"/>
              <a:chOff x="2418563" y="5762176"/>
              <a:chExt cx="2282797" cy="213905"/>
            </a:xfrm>
          </p:grpSpPr>
          <p:sp>
            <p:nvSpPr>
              <p:cNvPr id="7" name="object 14">
                <a:extLst>
                  <a:ext uri="{FF2B5EF4-FFF2-40B4-BE49-F238E27FC236}">
                    <a16:creationId xmlns:a16="http://schemas.microsoft.com/office/drawing/2014/main" id="{D1EBEB58-53D0-E5BA-68DC-11F43D7E5972}"/>
                  </a:ext>
                </a:extLst>
              </p:cNvPr>
              <p:cNvSpPr/>
              <p:nvPr/>
            </p:nvSpPr>
            <p:spPr>
              <a:xfrm>
                <a:off x="2418563" y="5905204"/>
                <a:ext cx="96075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60754">
                    <a:moveTo>
                      <a:pt x="0" y="0"/>
                    </a:moveTo>
                    <a:lnTo>
                      <a:pt x="960608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17">
                <a:extLst>
                  <a:ext uri="{FF2B5EF4-FFF2-40B4-BE49-F238E27FC236}">
                    <a16:creationId xmlns:a16="http://schemas.microsoft.com/office/drawing/2014/main" id="{CFBE734C-7AEC-D73F-5958-6EEAFC3B0639}"/>
                  </a:ext>
                </a:extLst>
              </p:cNvPr>
              <p:cNvSpPr/>
              <p:nvPr/>
            </p:nvSpPr>
            <p:spPr>
              <a:xfrm>
                <a:off x="3737573" y="5905204"/>
                <a:ext cx="8515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51535">
                    <a:moveTo>
                      <a:pt x="0" y="0"/>
                    </a:moveTo>
                    <a:lnTo>
                      <a:pt x="851072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" name="object 18">
                <a:extLst>
                  <a:ext uri="{FF2B5EF4-FFF2-40B4-BE49-F238E27FC236}">
                    <a16:creationId xmlns:a16="http://schemas.microsoft.com/office/drawing/2014/main" id="{971BDB58-2CDF-C4EA-1893-EDE64F4B7E00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85473" y="5868862"/>
                <a:ext cx="115887" cy="72682"/>
              </a:xfrm>
              <a:prstGeom prst="rect">
                <a:avLst/>
              </a:prstGeom>
            </p:spPr>
          </p:pic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AEF8DCEC-B04E-2164-9343-752F06C0829B}"/>
                  </a:ext>
                </a:extLst>
              </p:cNvPr>
              <p:cNvSpPr txBox="1"/>
              <p:nvPr/>
            </p:nvSpPr>
            <p:spPr>
              <a:xfrm>
                <a:off x="3366471" y="5762176"/>
                <a:ext cx="534779" cy="213905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500" i="1" spc="85" dirty="0">
                    <a:latin typeface="Calibri"/>
                    <a:cs typeface="Calibri"/>
                  </a:rPr>
                  <a:t>π</a:t>
                </a:r>
                <a:r>
                  <a:rPr sz="1500" spc="40" dirty="0">
                    <a:latin typeface="Trebuchet MS"/>
                    <a:cs typeface="Trebuchet MS"/>
                  </a:rPr>
                  <a:t>(</a:t>
                </a:r>
                <a:r>
                  <a:rPr sz="1500" i="1" spc="125" dirty="0">
                    <a:latin typeface="Calibri"/>
                    <a:cs typeface="Calibri"/>
                  </a:rPr>
                  <a:t>s</a:t>
                </a:r>
                <a:r>
                  <a:rPr sz="1500" spc="40" dirty="0">
                    <a:latin typeface="Trebuchet MS"/>
                    <a:cs typeface="Trebuchet MS"/>
                  </a:rPr>
                  <a:t>)</a:t>
                </a:r>
                <a:endParaRPr sz="15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53CBABC-FA67-1797-DA73-EBF2AC12F34E}"/>
                </a:ext>
              </a:extLst>
            </p:cNvPr>
            <p:cNvGrpSpPr/>
            <p:nvPr/>
          </p:nvGrpSpPr>
          <p:grpSpPr>
            <a:xfrm>
              <a:off x="831472" y="509697"/>
              <a:ext cx="1515732" cy="626577"/>
              <a:chOff x="1079475" y="2852985"/>
              <a:chExt cx="1515732" cy="626577"/>
            </a:xfrm>
          </p:grpSpPr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E4098001-F749-A85F-331B-3AE9CB316FF1}"/>
                  </a:ext>
                </a:extLst>
              </p:cNvPr>
              <p:cNvSpPr/>
              <p:nvPr/>
            </p:nvSpPr>
            <p:spPr>
              <a:xfrm>
                <a:off x="1958937" y="2852985"/>
                <a:ext cx="636270" cy="626577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1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9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2" y="15606"/>
                    </a:lnTo>
                    <a:lnTo>
                      <a:pt x="173703" y="34583"/>
                    </a:lnTo>
                    <a:lnTo>
                      <a:pt x="131286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1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8"/>
                    </a:lnTo>
                    <a:lnTo>
                      <a:pt x="93111" y="542663"/>
                    </a:lnTo>
                    <a:lnTo>
                      <a:pt x="131286" y="575238"/>
                    </a:lnTo>
                    <a:lnTo>
                      <a:pt x="173703" y="601191"/>
                    </a:lnTo>
                    <a:lnTo>
                      <a:pt x="219512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9" y="575238"/>
                    </a:lnTo>
                    <a:lnTo>
                      <a:pt x="542663" y="542663"/>
                    </a:lnTo>
                    <a:lnTo>
                      <a:pt x="575238" y="504488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</a:pathLst>
              </a:custGeom>
              <a:ln w="2543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" name="object 31">
                <a:extLst>
                  <a:ext uri="{FF2B5EF4-FFF2-40B4-BE49-F238E27FC236}">
                    <a16:creationId xmlns:a16="http://schemas.microsoft.com/office/drawing/2014/main" id="{65280572-FC85-6031-1AC0-561EEC27C7A1}"/>
                  </a:ext>
                </a:extLst>
              </p:cNvPr>
              <p:cNvSpPr txBox="1"/>
              <p:nvPr/>
            </p:nvSpPr>
            <p:spPr>
              <a:xfrm>
                <a:off x="2211349" y="2927702"/>
                <a:ext cx="131445" cy="44691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2800" i="1" spc="150" dirty="0">
                    <a:latin typeface="Calibri"/>
                    <a:cs typeface="Calibri"/>
                  </a:rPr>
                  <a:t>s</a:t>
                </a:r>
                <a:endParaRPr sz="2800" dirty="0">
                  <a:latin typeface="Calibri"/>
                  <a:cs typeface="Calibri"/>
                </a:endParaRPr>
              </a:p>
            </p:txBody>
          </p:sp>
          <p:sp>
            <p:nvSpPr>
              <p:cNvPr id="14" name="object 32">
                <a:extLst>
                  <a:ext uri="{FF2B5EF4-FFF2-40B4-BE49-F238E27FC236}">
                    <a16:creationId xmlns:a16="http://schemas.microsoft.com/office/drawing/2014/main" id="{937493B4-F43F-B97C-909D-E71A67B11B15}"/>
                  </a:ext>
                </a:extLst>
              </p:cNvPr>
              <p:cNvSpPr txBox="1"/>
              <p:nvPr/>
            </p:nvSpPr>
            <p:spPr>
              <a:xfrm>
                <a:off x="1079475" y="2940961"/>
                <a:ext cx="841375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40"/>
                  </a:spcBef>
                </a:pPr>
                <a:r>
                  <a:rPr sz="2500" i="1" spc="60" dirty="0">
                    <a:solidFill>
                      <a:srgbClr val="0000FF"/>
                    </a:solidFill>
                    <a:latin typeface="Calibri"/>
                    <a:cs typeface="Calibri"/>
                  </a:rPr>
                  <a:t>V</a:t>
                </a:r>
                <a:r>
                  <a:rPr sz="2625" i="1" spc="195" baseline="-12698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π</a:t>
                </a:r>
                <a:r>
                  <a:rPr sz="2625" i="1" spc="-509" baseline="-12698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 </a:t>
                </a:r>
                <a:r>
                  <a:rPr sz="2500" spc="65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(</a:t>
                </a:r>
                <a:r>
                  <a:rPr sz="2500" i="1" spc="215" dirty="0">
                    <a:solidFill>
                      <a:srgbClr val="0000FF"/>
                    </a:solidFill>
                    <a:latin typeface="Calibri"/>
                    <a:cs typeface="Calibri"/>
                  </a:rPr>
                  <a:t>s</a:t>
                </a:r>
                <a:r>
                  <a:rPr sz="2500" spc="65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)</a:t>
                </a:r>
                <a:endParaRPr sz="25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17ACE1-1012-B512-7138-137CFF884CD3}"/>
                </a:ext>
              </a:extLst>
            </p:cNvPr>
            <p:cNvGrpSpPr/>
            <p:nvPr/>
          </p:nvGrpSpPr>
          <p:grpSpPr>
            <a:xfrm>
              <a:off x="4743803" y="135133"/>
              <a:ext cx="3926974" cy="1551305"/>
              <a:chOff x="5217026" y="2545031"/>
              <a:chExt cx="3926974" cy="1551305"/>
            </a:xfrm>
          </p:grpSpPr>
          <p:sp>
            <p:nvSpPr>
              <p:cNvPr id="16" name="object 19">
                <a:extLst>
                  <a:ext uri="{FF2B5EF4-FFF2-40B4-BE49-F238E27FC236}">
                    <a16:creationId xmlns:a16="http://schemas.microsoft.com/office/drawing/2014/main" id="{1CC5C707-0BE4-4071-0814-B5AEA4D852FA}"/>
                  </a:ext>
                </a:extLst>
              </p:cNvPr>
              <p:cNvSpPr/>
              <p:nvPr/>
            </p:nvSpPr>
            <p:spPr>
              <a:xfrm>
                <a:off x="7538488" y="2545031"/>
                <a:ext cx="636270" cy="1551305"/>
              </a:xfrm>
              <a:custGeom>
                <a:avLst/>
                <a:gdLst/>
                <a:ahLst/>
                <a:cxnLst/>
                <a:rect l="l" t="t" r="r" b="b"/>
                <a:pathLst>
                  <a:path w="636270" h="1551304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1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9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2" y="15606"/>
                    </a:lnTo>
                    <a:lnTo>
                      <a:pt x="173703" y="34583"/>
                    </a:lnTo>
                    <a:lnTo>
                      <a:pt x="131286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1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8"/>
                    </a:lnTo>
                    <a:lnTo>
                      <a:pt x="93111" y="542663"/>
                    </a:lnTo>
                    <a:lnTo>
                      <a:pt x="131286" y="575238"/>
                    </a:lnTo>
                    <a:lnTo>
                      <a:pt x="173703" y="601191"/>
                    </a:lnTo>
                    <a:lnTo>
                      <a:pt x="219512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9" y="575238"/>
                    </a:lnTo>
                    <a:lnTo>
                      <a:pt x="542663" y="542663"/>
                    </a:lnTo>
                    <a:lnTo>
                      <a:pt x="575238" y="504488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  <a:path w="636270" h="1551304">
                    <a:moveTo>
                      <a:pt x="635774" y="1233403"/>
                    </a:moveTo>
                    <a:lnTo>
                      <a:pt x="631814" y="1183373"/>
                    </a:lnTo>
                    <a:lnTo>
                      <a:pt x="620168" y="1135027"/>
                    </a:lnTo>
                    <a:lnTo>
                      <a:pt x="601191" y="1089219"/>
                    </a:lnTo>
                    <a:lnTo>
                      <a:pt x="575238" y="1046801"/>
                    </a:lnTo>
                    <a:lnTo>
                      <a:pt x="542663" y="1008627"/>
                    </a:lnTo>
                    <a:lnTo>
                      <a:pt x="504489" y="976052"/>
                    </a:lnTo>
                    <a:lnTo>
                      <a:pt x="462071" y="950099"/>
                    </a:lnTo>
                    <a:lnTo>
                      <a:pt x="416262" y="931122"/>
                    </a:lnTo>
                    <a:lnTo>
                      <a:pt x="367917" y="919476"/>
                    </a:lnTo>
                    <a:lnTo>
                      <a:pt x="317887" y="915515"/>
                    </a:lnTo>
                    <a:lnTo>
                      <a:pt x="267857" y="919476"/>
                    </a:lnTo>
                    <a:lnTo>
                      <a:pt x="219512" y="931122"/>
                    </a:lnTo>
                    <a:lnTo>
                      <a:pt x="173703" y="950099"/>
                    </a:lnTo>
                    <a:lnTo>
                      <a:pt x="131286" y="976052"/>
                    </a:lnTo>
                    <a:lnTo>
                      <a:pt x="93111" y="1008627"/>
                    </a:lnTo>
                    <a:lnTo>
                      <a:pt x="60536" y="1046801"/>
                    </a:lnTo>
                    <a:lnTo>
                      <a:pt x="34583" y="1089219"/>
                    </a:lnTo>
                    <a:lnTo>
                      <a:pt x="15606" y="1135027"/>
                    </a:lnTo>
                    <a:lnTo>
                      <a:pt x="3960" y="1183373"/>
                    </a:lnTo>
                    <a:lnTo>
                      <a:pt x="0" y="1233403"/>
                    </a:lnTo>
                    <a:lnTo>
                      <a:pt x="3960" y="1283433"/>
                    </a:lnTo>
                    <a:lnTo>
                      <a:pt x="15606" y="1331778"/>
                    </a:lnTo>
                    <a:lnTo>
                      <a:pt x="34583" y="1377587"/>
                    </a:lnTo>
                    <a:lnTo>
                      <a:pt x="60536" y="1420004"/>
                    </a:lnTo>
                    <a:lnTo>
                      <a:pt x="93111" y="1458179"/>
                    </a:lnTo>
                    <a:lnTo>
                      <a:pt x="131286" y="1490754"/>
                    </a:lnTo>
                    <a:lnTo>
                      <a:pt x="173703" y="1516707"/>
                    </a:lnTo>
                    <a:lnTo>
                      <a:pt x="219512" y="1535684"/>
                    </a:lnTo>
                    <a:lnTo>
                      <a:pt x="267857" y="1547330"/>
                    </a:lnTo>
                    <a:lnTo>
                      <a:pt x="317887" y="1551290"/>
                    </a:lnTo>
                    <a:lnTo>
                      <a:pt x="367917" y="1547330"/>
                    </a:lnTo>
                    <a:lnTo>
                      <a:pt x="416262" y="1535684"/>
                    </a:lnTo>
                    <a:lnTo>
                      <a:pt x="462071" y="1516707"/>
                    </a:lnTo>
                    <a:lnTo>
                      <a:pt x="504489" y="1490754"/>
                    </a:lnTo>
                    <a:lnTo>
                      <a:pt x="542663" y="1458179"/>
                    </a:lnTo>
                    <a:lnTo>
                      <a:pt x="575238" y="1420004"/>
                    </a:lnTo>
                    <a:lnTo>
                      <a:pt x="601191" y="1377587"/>
                    </a:lnTo>
                    <a:lnTo>
                      <a:pt x="620168" y="1331778"/>
                    </a:lnTo>
                    <a:lnTo>
                      <a:pt x="631814" y="1283433"/>
                    </a:lnTo>
                    <a:lnTo>
                      <a:pt x="635774" y="1233403"/>
                    </a:lnTo>
                    <a:close/>
                  </a:path>
                </a:pathLst>
              </a:custGeom>
              <a:ln w="2543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7" name="object 21">
                <a:extLst>
                  <a:ext uri="{FF2B5EF4-FFF2-40B4-BE49-F238E27FC236}">
                    <a16:creationId xmlns:a16="http://schemas.microsoft.com/office/drawing/2014/main" id="{102CF6AC-90F6-2DE1-9A60-5975330A0767}"/>
                  </a:ext>
                </a:extLst>
              </p:cNvPr>
              <p:cNvGrpSpPr/>
              <p:nvPr/>
            </p:nvGrpSpPr>
            <p:grpSpPr>
              <a:xfrm>
                <a:off x="5217026" y="2898421"/>
                <a:ext cx="2290445" cy="377190"/>
                <a:chOff x="5348592" y="5482948"/>
                <a:chExt cx="2290445" cy="377190"/>
              </a:xfrm>
            </p:grpSpPr>
            <p:sp>
              <p:nvSpPr>
                <p:cNvPr id="25" name="object 22">
                  <a:extLst>
                    <a:ext uri="{FF2B5EF4-FFF2-40B4-BE49-F238E27FC236}">
                      <a16:creationId xmlns:a16="http://schemas.microsoft.com/office/drawing/2014/main" id="{0B71E82A-3381-E335-B068-91D3159848B2}"/>
                    </a:ext>
                  </a:extLst>
                </p:cNvPr>
                <p:cNvSpPr/>
                <p:nvPr/>
              </p:nvSpPr>
              <p:spPr>
                <a:xfrm>
                  <a:off x="5352084" y="5518895"/>
                  <a:ext cx="2175510" cy="33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509" h="337820">
                      <a:moveTo>
                        <a:pt x="0" y="337562"/>
                      </a:moveTo>
                      <a:lnTo>
                        <a:pt x="2175416" y="0"/>
                      </a:lnTo>
                    </a:path>
                  </a:pathLst>
                </a:custGeom>
                <a:ln w="6357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26" name="object 23">
                  <a:extLst>
                    <a:ext uri="{FF2B5EF4-FFF2-40B4-BE49-F238E27FC236}">
                      <a16:creationId xmlns:a16="http://schemas.microsoft.com/office/drawing/2014/main" id="{0F01926E-6069-98AF-1BFF-5803297FCDEA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19245" y="5482948"/>
                  <a:ext cx="119664" cy="71891"/>
                </a:xfrm>
                <a:prstGeom prst="rect">
                  <a:avLst/>
                </a:prstGeom>
              </p:spPr>
            </p:pic>
          </p:grpSp>
          <p:sp>
            <p:nvSpPr>
              <p:cNvPr id="18" name="object 24">
                <a:extLst>
                  <a:ext uri="{FF2B5EF4-FFF2-40B4-BE49-F238E27FC236}">
                    <a16:creationId xmlns:a16="http://schemas.microsoft.com/office/drawing/2014/main" id="{C434A1F9-7610-06E1-70E0-7ED1EFAFAB23}"/>
                  </a:ext>
                </a:extLst>
              </p:cNvPr>
              <p:cNvSpPr txBox="1"/>
              <p:nvPr/>
            </p:nvSpPr>
            <p:spPr>
              <a:xfrm rot="20975520">
                <a:off x="5796009" y="2943737"/>
                <a:ext cx="1132840" cy="2578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500" i="1" spc="155" dirty="0">
                    <a:latin typeface="Calibri"/>
                    <a:cs typeface="Calibri"/>
                  </a:rPr>
                  <a:t>T</a:t>
                </a:r>
                <a:r>
                  <a:rPr sz="1500" i="1" spc="-130" dirty="0">
                    <a:latin typeface="Calibri"/>
                    <a:cs typeface="Calibri"/>
                  </a:rPr>
                  <a:t> </a:t>
                </a:r>
                <a:r>
                  <a:rPr sz="1500" spc="40" dirty="0">
                    <a:latin typeface="Trebuchet MS"/>
                    <a:cs typeface="Trebuchet MS"/>
                  </a:rPr>
                  <a:t>(</a:t>
                </a:r>
                <a:r>
                  <a:rPr sz="1500" i="1" spc="85" dirty="0">
                    <a:latin typeface="Calibri"/>
                    <a:cs typeface="Calibri"/>
                  </a:rPr>
                  <a:t>s,</a:t>
                </a:r>
                <a:r>
                  <a:rPr sz="1500" i="1" spc="-85" dirty="0">
                    <a:latin typeface="Calibri"/>
                    <a:cs typeface="Calibri"/>
                  </a:rPr>
                  <a:t> </a:t>
                </a:r>
                <a:r>
                  <a:rPr sz="1500" i="1" spc="85" dirty="0">
                    <a:latin typeface="Calibri"/>
                    <a:cs typeface="Calibri"/>
                  </a:rPr>
                  <a:t>π</a:t>
                </a:r>
                <a:r>
                  <a:rPr sz="1500" spc="40" dirty="0">
                    <a:latin typeface="Trebuchet MS"/>
                    <a:cs typeface="Trebuchet MS"/>
                  </a:rPr>
                  <a:t>(</a:t>
                </a:r>
                <a:r>
                  <a:rPr sz="1500" i="1" spc="125" dirty="0">
                    <a:latin typeface="Calibri"/>
                    <a:cs typeface="Calibri"/>
                  </a:rPr>
                  <a:t>s</a:t>
                </a:r>
                <a:r>
                  <a:rPr sz="1500" spc="40" dirty="0">
                    <a:latin typeface="Trebuchet MS"/>
                    <a:cs typeface="Trebuchet MS"/>
                  </a:rPr>
                  <a:t>)</a:t>
                </a:r>
                <a:r>
                  <a:rPr sz="1500" i="1" spc="45" dirty="0">
                    <a:latin typeface="Calibri"/>
                    <a:cs typeface="Calibri"/>
                  </a:rPr>
                  <a:t>,</a:t>
                </a:r>
                <a:r>
                  <a:rPr sz="1500" i="1" spc="-85" dirty="0">
                    <a:latin typeface="Calibri"/>
                    <a:cs typeface="Calibri"/>
                  </a:rPr>
                  <a:t> </a:t>
                </a:r>
                <a:r>
                  <a:rPr sz="1500" i="1" spc="125" dirty="0">
                    <a:latin typeface="Calibri"/>
                    <a:cs typeface="Calibri"/>
                  </a:rPr>
                  <a:t>s</a:t>
                </a:r>
                <a:r>
                  <a:rPr sz="1575" spc="120" baseline="29100" dirty="0">
                    <a:latin typeface="Lucida Sans Unicode"/>
                    <a:cs typeface="Lucida Sans Unicode"/>
                  </a:rPr>
                  <a:t>′</a:t>
                </a:r>
                <a:r>
                  <a:rPr sz="1500" spc="40" dirty="0">
                    <a:latin typeface="Trebuchet MS"/>
                    <a:cs typeface="Trebuchet MS"/>
                  </a:rPr>
                  <a:t>)</a:t>
                </a:r>
                <a:endParaRPr sz="1500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19" name="object 25">
                <a:extLst>
                  <a:ext uri="{FF2B5EF4-FFF2-40B4-BE49-F238E27FC236}">
                    <a16:creationId xmlns:a16="http://schemas.microsoft.com/office/drawing/2014/main" id="{5AF96086-DC48-0636-95D6-7009FCAB997C}"/>
                  </a:ext>
                </a:extLst>
              </p:cNvPr>
              <p:cNvGrpSpPr/>
              <p:nvPr/>
            </p:nvGrpSpPr>
            <p:grpSpPr>
              <a:xfrm>
                <a:off x="5220518" y="3369423"/>
                <a:ext cx="2286825" cy="373509"/>
                <a:chOff x="5352084" y="5953950"/>
                <a:chExt cx="2286825" cy="373509"/>
              </a:xfrm>
            </p:grpSpPr>
            <p:sp>
              <p:nvSpPr>
                <p:cNvPr id="22" name="object 26">
                  <a:extLst>
                    <a:ext uri="{FF2B5EF4-FFF2-40B4-BE49-F238E27FC236}">
                      <a16:creationId xmlns:a16="http://schemas.microsoft.com/office/drawing/2014/main" id="{40B569B1-8B61-29CC-FE31-B745188E2143}"/>
                    </a:ext>
                  </a:extLst>
                </p:cNvPr>
                <p:cNvSpPr/>
                <p:nvPr/>
              </p:nvSpPr>
              <p:spPr>
                <a:xfrm>
                  <a:off x="5352084" y="5953950"/>
                  <a:ext cx="2175510" cy="33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509" h="337820">
                      <a:moveTo>
                        <a:pt x="0" y="0"/>
                      </a:moveTo>
                      <a:lnTo>
                        <a:pt x="2175416" y="337562"/>
                      </a:lnTo>
                    </a:path>
                  </a:pathLst>
                </a:custGeom>
                <a:ln w="6357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pic>
              <p:nvPicPr>
                <p:cNvPr id="23" name="object 27">
                  <a:extLst>
                    <a:ext uri="{FF2B5EF4-FFF2-40B4-BE49-F238E27FC236}">
                      <a16:creationId xmlns:a16="http://schemas.microsoft.com/office/drawing/2014/main" id="{97F9918D-24DA-209B-F4B8-CB876FAFD6C4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519245" y="6255569"/>
                  <a:ext cx="119664" cy="71890"/>
                </a:xfrm>
                <a:prstGeom prst="rect">
                  <a:avLst/>
                </a:prstGeom>
              </p:spPr>
            </p:pic>
            <p:sp>
              <p:nvSpPr>
                <p:cNvPr id="24" name="object 28">
                  <a:extLst>
                    <a:ext uri="{FF2B5EF4-FFF2-40B4-BE49-F238E27FC236}">
                      <a16:creationId xmlns:a16="http://schemas.microsoft.com/office/drawing/2014/main" id="{9E67347D-0FC8-A1C9-413D-03BA676ACC28}"/>
                    </a:ext>
                  </a:extLst>
                </p:cNvPr>
                <p:cNvSpPr/>
                <p:nvPr/>
              </p:nvSpPr>
              <p:spPr>
                <a:xfrm>
                  <a:off x="6493907" y="6139115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0" name="object 29">
                <a:extLst>
                  <a:ext uri="{FF2B5EF4-FFF2-40B4-BE49-F238E27FC236}">
                    <a16:creationId xmlns:a16="http://schemas.microsoft.com/office/drawing/2014/main" id="{46E0FEDD-6AAC-DCF8-B446-72E314275ECC}"/>
                  </a:ext>
                </a:extLst>
              </p:cNvPr>
              <p:cNvSpPr txBox="1"/>
              <p:nvPr/>
            </p:nvSpPr>
            <p:spPr>
              <a:xfrm>
                <a:off x="7733708" y="2616257"/>
                <a:ext cx="234315" cy="296545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2625" i="1" spc="112" baseline="-20634" dirty="0">
                    <a:latin typeface="Calibri"/>
                    <a:cs typeface="Calibri"/>
                  </a:rPr>
                  <a:t>s</a:t>
                </a:r>
                <a:r>
                  <a:rPr sz="1250" spc="75" dirty="0">
                    <a:latin typeface="Lucida Sans Unicode"/>
                    <a:cs typeface="Lucida Sans Unicode"/>
                  </a:rPr>
                  <a:t>′</a:t>
                </a:r>
                <a:endParaRPr sz="1250">
                  <a:latin typeface="Lucida Sans Unicode"/>
                  <a:cs typeface="Lucida Sans Unicode"/>
                </a:endParaRPr>
              </a:p>
            </p:txBody>
          </p:sp>
          <p:sp>
            <p:nvSpPr>
              <p:cNvPr id="21" name="object 33">
                <a:extLst>
                  <a:ext uri="{FF2B5EF4-FFF2-40B4-BE49-F238E27FC236}">
                    <a16:creationId xmlns:a16="http://schemas.microsoft.com/office/drawing/2014/main" id="{D340F523-E85D-2102-1775-067F7032092C}"/>
                  </a:ext>
                </a:extLst>
              </p:cNvPr>
              <p:cNvSpPr txBox="1"/>
              <p:nvPr/>
            </p:nvSpPr>
            <p:spPr>
              <a:xfrm>
                <a:off x="8212456" y="2633007"/>
                <a:ext cx="931544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40"/>
                  </a:spcBef>
                </a:pPr>
                <a:r>
                  <a:rPr sz="2500" i="1" spc="60" dirty="0">
                    <a:solidFill>
                      <a:srgbClr val="0000FF"/>
                    </a:solidFill>
                    <a:latin typeface="Calibri"/>
                    <a:cs typeface="Calibri"/>
                  </a:rPr>
                  <a:t>V</a:t>
                </a:r>
                <a:r>
                  <a:rPr sz="2625" i="1" spc="195" baseline="-12698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π</a:t>
                </a:r>
                <a:r>
                  <a:rPr sz="2625" i="1" spc="-509" baseline="-12698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 </a:t>
                </a:r>
                <a:r>
                  <a:rPr sz="2500" spc="65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(</a:t>
                </a:r>
                <a:r>
                  <a:rPr sz="2500" i="1" spc="215" dirty="0">
                    <a:solidFill>
                      <a:srgbClr val="0000FF"/>
                    </a:solidFill>
                    <a:latin typeface="Calibri"/>
                    <a:cs typeface="Calibri"/>
                  </a:rPr>
                  <a:t>s</a:t>
                </a:r>
                <a:r>
                  <a:rPr sz="2625" spc="209" baseline="28571" dirty="0">
                    <a:solidFill>
                      <a:srgbClr val="0000FF"/>
                    </a:solidFill>
                    <a:latin typeface="Lucida Sans Unicode"/>
                    <a:cs typeface="Lucida Sans Unicode"/>
                  </a:rPr>
                  <a:t>′</a:t>
                </a:r>
                <a:r>
                  <a:rPr sz="2500" spc="65" dirty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)</a:t>
                </a:r>
                <a:endParaRPr sz="250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43F5C8-4B03-6748-0EFC-FE30C7F4E5FA}"/>
                </a:ext>
              </a:extLst>
            </p:cNvPr>
            <p:cNvGrpSpPr/>
            <p:nvPr/>
          </p:nvGrpSpPr>
          <p:grpSpPr>
            <a:xfrm>
              <a:off x="3577859" y="0"/>
              <a:ext cx="1649095" cy="1173122"/>
              <a:chOff x="4213579" y="5050464"/>
              <a:chExt cx="1649095" cy="117312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7B4EF9-B949-EFEF-70BE-DCE9FF78EE18}"/>
                  </a:ext>
                </a:extLst>
              </p:cNvPr>
              <p:cNvGrpSpPr/>
              <p:nvPr/>
            </p:nvGrpSpPr>
            <p:grpSpPr>
              <a:xfrm>
                <a:off x="4720058" y="5587316"/>
                <a:ext cx="636270" cy="636270"/>
                <a:chOff x="4720058" y="5587316"/>
                <a:chExt cx="636270" cy="636270"/>
              </a:xfrm>
            </p:grpSpPr>
            <p:sp>
              <p:nvSpPr>
                <p:cNvPr id="30" name="object 16">
                  <a:extLst>
                    <a:ext uri="{FF2B5EF4-FFF2-40B4-BE49-F238E27FC236}">
                      <a16:creationId xmlns:a16="http://schemas.microsoft.com/office/drawing/2014/main" id="{A5FFFED4-B1F4-6872-88B8-CAA695F0573E}"/>
                    </a:ext>
                  </a:extLst>
                </p:cNvPr>
                <p:cNvSpPr/>
                <p:nvPr/>
              </p:nvSpPr>
              <p:spPr>
                <a:xfrm>
                  <a:off x="4720058" y="5587316"/>
                  <a:ext cx="636270" cy="63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0" h="636270">
                      <a:moveTo>
                        <a:pt x="635774" y="317887"/>
                      </a:moveTo>
                      <a:lnTo>
                        <a:pt x="631814" y="267857"/>
                      </a:lnTo>
                      <a:lnTo>
                        <a:pt x="620168" y="219511"/>
                      </a:lnTo>
                      <a:lnTo>
                        <a:pt x="601191" y="173703"/>
                      </a:lnTo>
                      <a:lnTo>
                        <a:pt x="575238" y="131285"/>
                      </a:lnTo>
                      <a:lnTo>
                        <a:pt x="542663" y="93111"/>
                      </a:lnTo>
                      <a:lnTo>
                        <a:pt x="504489" y="60536"/>
                      </a:lnTo>
                      <a:lnTo>
                        <a:pt x="462071" y="34583"/>
                      </a:lnTo>
                      <a:lnTo>
                        <a:pt x="416262" y="15606"/>
                      </a:lnTo>
                      <a:lnTo>
                        <a:pt x="367917" y="3960"/>
                      </a:lnTo>
                      <a:lnTo>
                        <a:pt x="317887" y="0"/>
                      </a:lnTo>
                      <a:lnTo>
                        <a:pt x="267857" y="3960"/>
                      </a:lnTo>
                      <a:lnTo>
                        <a:pt x="219512" y="15606"/>
                      </a:lnTo>
                      <a:lnTo>
                        <a:pt x="173703" y="34583"/>
                      </a:lnTo>
                      <a:lnTo>
                        <a:pt x="131286" y="60536"/>
                      </a:lnTo>
                      <a:lnTo>
                        <a:pt x="93111" y="93111"/>
                      </a:lnTo>
                      <a:lnTo>
                        <a:pt x="60536" y="131285"/>
                      </a:lnTo>
                      <a:lnTo>
                        <a:pt x="34583" y="173703"/>
                      </a:lnTo>
                      <a:lnTo>
                        <a:pt x="15606" y="219511"/>
                      </a:lnTo>
                      <a:lnTo>
                        <a:pt x="3960" y="267857"/>
                      </a:lnTo>
                      <a:lnTo>
                        <a:pt x="0" y="317887"/>
                      </a:lnTo>
                      <a:lnTo>
                        <a:pt x="3960" y="367917"/>
                      </a:lnTo>
                      <a:lnTo>
                        <a:pt x="15606" y="416262"/>
                      </a:lnTo>
                      <a:lnTo>
                        <a:pt x="34583" y="462071"/>
                      </a:lnTo>
                      <a:lnTo>
                        <a:pt x="60536" y="504488"/>
                      </a:lnTo>
                      <a:lnTo>
                        <a:pt x="93111" y="542663"/>
                      </a:lnTo>
                      <a:lnTo>
                        <a:pt x="131286" y="575238"/>
                      </a:lnTo>
                      <a:lnTo>
                        <a:pt x="173703" y="601191"/>
                      </a:lnTo>
                      <a:lnTo>
                        <a:pt x="219512" y="620168"/>
                      </a:lnTo>
                      <a:lnTo>
                        <a:pt x="267857" y="631814"/>
                      </a:lnTo>
                      <a:lnTo>
                        <a:pt x="317887" y="635774"/>
                      </a:lnTo>
                      <a:lnTo>
                        <a:pt x="367917" y="631814"/>
                      </a:lnTo>
                      <a:lnTo>
                        <a:pt x="416262" y="620168"/>
                      </a:lnTo>
                      <a:lnTo>
                        <a:pt x="462071" y="601191"/>
                      </a:lnTo>
                      <a:lnTo>
                        <a:pt x="504489" y="575238"/>
                      </a:lnTo>
                      <a:lnTo>
                        <a:pt x="542663" y="542663"/>
                      </a:lnTo>
                      <a:lnTo>
                        <a:pt x="575238" y="504488"/>
                      </a:lnTo>
                      <a:lnTo>
                        <a:pt x="601191" y="462071"/>
                      </a:lnTo>
                      <a:lnTo>
                        <a:pt x="620168" y="416262"/>
                      </a:lnTo>
                      <a:lnTo>
                        <a:pt x="631814" y="367917"/>
                      </a:lnTo>
                      <a:lnTo>
                        <a:pt x="635774" y="317887"/>
                      </a:lnTo>
                      <a:close/>
                    </a:path>
                  </a:pathLst>
                </a:custGeom>
                <a:ln w="25430">
                  <a:solidFill>
                    <a:srgbClr val="FF00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" name="object 30">
                  <a:extLst>
                    <a:ext uri="{FF2B5EF4-FFF2-40B4-BE49-F238E27FC236}">
                      <a16:creationId xmlns:a16="http://schemas.microsoft.com/office/drawing/2014/main" id="{8AFE4B93-0DF4-6EE6-C202-F68104C0C778}"/>
                    </a:ext>
                  </a:extLst>
                </p:cNvPr>
                <p:cNvSpPr txBox="1"/>
                <p:nvPr/>
              </p:nvSpPr>
              <p:spPr>
                <a:xfrm>
                  <a:off x="4802296" y="5783896"/>
                  <a:ext cx="471170" cy="219075"/>
                </a:xfrm>
                <a:prstGeom prst="rect">
                  <a:avLst/>
                </a:prstGeom>
              </p:spPr>
              <p:txBody>
                <a:bodyPr vert="horz" wrap="square" lIns="0" tIns="1524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20"/>
                    </a:spcBef>
                  </a:pPr>
                  <a:r>
                    <a:rPr sz="1250" i="1" spc="70" dirty="0">
                      <a:latin typeface="Calibri"/>
                      <a:cs typeface="Calibri"/>
                    </a:rPr>
                    <a:t>s,</a:t>
                  </a:r>
                  <a:r>
                    <a:rPr sz="1250" i="1" spc="-70" dirty="0">
                      <a:latin typeface="Calibri"/>
                      <a:cs typeface="Calibri"/>
                    </a:rPr>
                    <a:t> </a:t>
                  </a:r>
                  <a:r>
                    <a:rPr sz="1250" i="1" spc="75" dirty="0">
                      <a:latin typeface="Calibri"/>
                      <a:cs typeface="Calibri"/>
                    </a:rPr>
                    <a:t>π</a:t>
                  </a:r>
                  <a:r>
                    <a:rPr sz="1250" spc="30" dirty="0">
                      <a:latin typeface="Trebuchet MS"/>
                      <a:cs typeface="Trebuchet MS"/>
                    </a:rPr>
                    <a:t>(</a:t>
                  </a:r>
                  <a:r>
                    <a:rPr sz="1250" i="1" spc="105" dirty="0">
                      <a:latin typeface="Calibri"/>
                      <a:cs typeface="Calibri"/>
                    </a:rPr>
                    <a:t>s</a:t>
                  </a:r>
                  <a:r>
                    <a:rPr sz="1250" spc="30" dirty="0">
                      <a:latin typeface="Trebuchet MS"/>
                      <a:cs typeface="Trebuchet MS"/>
                    </a:rPr>
                    <a:t>)</a:t>
                  </a:r>
                  <a:endParaRPr sz="1250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29" name="object 34">
                <a:extLst>
                  <a:ext uri="{FF2B5EF4-FFF2-40B4-BE49-F238E27FC236}">
                    <a16:creationId xmlns:a16="http://schemas.microsoft.com/office/drawing/2014/main" id="{3AA6441F-F549-F6EC-EAEA-F0F78A347C48}"/>
                  </a:ext>
                </a:extLst>
              </p:cNvPr>
              <p:cNvSpPr txBox="1"/>
              <p:nvPr/>
            </p:nvSpPr>
            <p:spPr>
              <a:xfrm>
                <a:off x="4213579" y="5050464"/>
                <a:ext cx="1649095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40"/>
                  </a:spcBef>
                </a:pPr>
                <a:r>
                  <a:rPr sz="2500" i="1" spc="345" dirty="0">
                    <a:solidFill>
                      <a:srgbClr val="FF0000"/>
                    </a:solidFill>
                    <a:latin typeface="Calibri"/>
                    <a:cs typeface="Calibri"/>
                  </a:rPr>
                  <a:t>Q</a:t>
                </a:r>
                <a:r>
                  <a:rPr sz="2625" i="1" spc="195" baseline="-12698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π</a:t>
                </a:r>
                <a:r>
                  <a:rPr sz="2625" i="1" spc="-509" baseline="-12698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 </a:t>
                </a:r>
                <a:r>
                  <a:rPr sz="2500" spc="65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(</a:t>
                </a:r>
                <a:r>
                  <a:rPr sz="2500" i="1" spc="145" dirty="0">
                    <a:solidFill>
                      <a:srgbClr val="FF0000"/>
                    </a:solidFill>
                    <a:latin typeface="Calibri"/>
                    <a:cs typeface="Calibri"/>
                  </a:rPr>
                  <a:t>s,</a:t>
                </a:r>
                <a:r>
                  <a:rPr sz="2500" i="1" spc="-14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500" i="1" spc="155" dirty="0">
                    <a:solidFill>
                      <a:srgbClr val="FF0000"/>
                    </a:solidFill>
                    <a:latin typeface="Calibri"/>
                    <a:cs typeface="Calibri"/>
                  </a:rPr>
                  <a:t>π</a:t>
                </a:r>
                <a:r>
                  <a:rPr sz="2500" spc="65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(</a:t>
                </a:r>
                <a:r>
                  <a:rPr sz="2500" i="1" spc="215" dirty="0">
                    <a:solidFill>
                      <a:srgbClr val="FF0000"/>
                    </a:solidFill>
                    <a:latin typeface="Calibri"/>
                    <a:cs typeface="Calibri"/>
                  </a:rPr>
                  <a:t>s</a:t>
                </a:r>
                <a:r>
                  <a:rPr sz="2500" spc="65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))</a:t>
                </a:r>
                <a:endParaRPr sz="2500" dirty="0">
                  <a:latin typeface="Trebuchet MS"/>
                  <a:cs typeface="Trebuchet M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096C2E-A158-4073-974A-816C91BEC901}"/>
                  </a:ext>
                </a:extLst>
              </p:cNvPr>
              <p:cNvSpPr txBox="1"/>
              <p:nvPr/>
            </p:nvSpPr>
            <p:spPr>
              <a:xfrm>
                <a:off x="2676248" y="2105512"/>
                <a:ext cx="370127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𝑖𝑠𝐺𝑜𝑎𝑙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096C2E-A158-4073-974A-816C91BE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48" y="2105512"/>
                <a:ext cx="3701270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08C855-3972-867A-6DFE-C271B665D007}"/>
                  </a:ext>
                </a:extLst>
              </p:cNvPr>
              <p:cNvSpPr txBox="1"/>
              <p:nvPr/>
            </p:nvSpPr>
            <p:spPr>
              <a:xfrm>
                <a:off x="2483136" y="3241119"/>
                <a:ext cx="4474943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08C855-3972-867A-6DFE-C271B665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36" y="3241119"/>
                <a:ext cx="4474943" cy="676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4D56-04CB-9565-B6C7-7FF499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</p:spPr>
            <p:txBody>
              <a:bodyPr>
                <a:norm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1800" spc="-60" dirty="0">
                    <a:latin typeface="Trebuchet MS"/>
                    <a:cs typeface="Trebuchet MS"/>
                  </a:rPr>
                  <a:t>Let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35" dirty="0">
                    <a:latin typeface="Calibri"/>
                    <a:cs typeface="Calibri"/>
                  </a:rPr>
                  <a:t>π</a:t>
                </a:r>
                <a:r>
                  <a:rPr lang="en-US" sz="1800" i="1" spc="265" dirty="0">
                    <a:latin typeface="Calibri"/>
                    <a:cs typeface="Calibri"/>
                  </a:rPr>
                  <a:t> </a:t>
                </a:r>
                <a:r>
                  <a:rPr lang="en-US" sz="1800" spc="-105" dirty="0">
                    <a:latin typeface="Trebuchet MS"/>
                    <a:cs typeface="Trebuchet MS"/>
                  </a:rPr>
                  <a:t>be</a:t>
                </a:r>
                <a:r>
                  <a:rPr lang="en-US" sz="1800" spc="60" dirty="0">
                    <a:latin typeface="Trebuchet MS"/>
                    <a:cs typeface="Trebuchet MS"/>
                  </a:rPr>
                  <a:t> </a:t>
                </a:r>
                <a:r>
                  <a:rPr lang="en-US" sz="1800" spc="-100" dirty="0">
                    <a:latin typeface="Trebuchet MS"/>
                    <a:cs typeface="Trebuchet MS"/>
                  </a:rPr>
                  <a:t>the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latin typeface="Trebuchet MS"/>
                    <a:cs typeface="Trebuchet MS"/>
                  </a:rPr>
                  <a:t>”stay”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85" dirty="0">
                    <a:latin typeface="Trebuchet MS"/>
                    <a:cs typeface="Trebuchet MS"/>
                  </a:rPr>
                  <a:t>policy:</a:t>
                </a:r>
                <a:r>
                  <a:rPr lang="en-US" sz="1800" spc="27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55" dirty="0">
                    <a:latin typeface="Calibri"/>
                    <a:cs typeface="Calibri"/>
                  </a:rPr>
                  <a:t>π</a:t>
                </a:r>
                <a:r>
                  <a:rPr lang="en-US" sz="1800" spc="55" dirty="0">
                    <a:latin typeface="Calibri"/>
                    <a:cs typeface="Calibri"/>
                  </a:rPr>
                  <a:t>(</a:t>
                </a:r>
                <a:r>
                  <a:rPr lang="en-US" sz="1800" spc="55" dirty="0"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95" dirty="0">
                    <a:latin typeface="Calibri"/>
                    <a:cs typeface="Calibri"/>
                  </a:rPr>
                  <a:t> </a:t>
                </a:r>
                <a:r>
                  <a:rPr lang="en-US" sz="1800" spc="-90" dirty="0">
                    <a:latin typeface="Trebuchet MS"/>
                    <a:cs typeface="Trebuchet MS"/>
                  </a:rPr>
                  <a:t>stay.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:r>
                  <a:rPr lang="en-US" sz="1800" i="1" spc="35" dirty="0">
                    <a:latin typeface="Calibri"/>
                    <a:cs typeface="Calibri"/>
                  </a:rPr>
                  <a:t>V</a:t>
                </a:r>
                <a:r>
                  <a:rPr lang="en-US" sz="1800" i="1" spc="127" baseline="-12820" dirty="0">
                    <a:latin typeface="Trebuchet MS"/>
                    <a:cs typeface="Trebuchet MS"/>
                  </a:rPr>
                  <a:t>π</a:t>
                </a:r>
                <a:r>
                  <a:rPr lang="en-US" sz="1800" i="1" spc="-382" baseline="-12820" dirty="0">
                    <a:latin typeface="Trebuchet MS"/>
                    <a:cs typeface="Trebuchet MS"/>
                  </a:rPr>
                  <a:t> </a:t>
                </a:r>
                <a:r>
                  <a:rPr lang="en-US" sz="1800" spc="160" dirty="0">
                    <a:latin typeface="Calibri"/>
                    <a:cs typeface="Calibri"/>
                  </a:rPr>
                  <a:t>(</a:t>
                </a:r>
                <a:r>
                  <a:rPr lang="en-US" sz="1800" spc="-105" dirty="0">
                    <a:latin typeface="Trebuchet MS"/>
                    <a:cs typeface="Trebuchet MS"/>
                  </a:rPr>
                  <a:t>end</a:t>
                </a:r>
                <a:r>
                  <a:rPr lang="en-US" sz="1800" spc="160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-10" dirty="0">
                    <a:latin typeface="Calibri"/>
                    <a:cs typeface="Calibri"/>
                  </a:rPr>
                  <a:t>0</a:t>
                </a: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35" dirty="0">
                        <a:latin typeface="Calibri"/>
                        <a:cs typeface="Calibri"/>
                      </a:rPr>
                      <m:t>V</m:t>
                    </m:r>
                    <m:r>
                      <m:rPr>
                        <m:nor/>
                      </m:rPr>
                      <a:rPr lang="en-US" i="1" spc="127" baseline="-12820" dirty="0">
                        <a:latin typeface="Trebuchet MS"/>
                        <a:cs typeface="Trebuchet MS"/>
                      </a:rPr>
                      <m:t>π</m:t>
                    </m:r>
                    <m:r>
                      <m:rPr>
                        <m:nor/>
                      </m:rPr>
                      <a:rPr lang="en-US" i="1" spc="-382" baseline="-12820" dirty="0">
                        <a:latin typeface="Trebuchet MS"/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pc="-70" dirty="0">
                        <a:latin typeface="Trebuchet MS"/>
                        <a:cs typeface="Trebuchet MS"/>
                      </a:rPr>
                      <m:t>in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)</m:t>
                    </m:r>
                    <m:r>
                      <m:rPr>
                        <m:nor/>
                      </m:rPr>
                      <a:rPr lang="en-US" b="0" i="0" spc="160" dirty="0" smtClean="0">
                        <a:latin typeface="Calibri"/>
                        <a:cs typeface="Calibri"/>
                      </a:rPr>
                      <m:t> = </m:t>
                    </m:r>
                    <m:f>
                      <m:f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b="0" i="1" spc="16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𝑒𝑛𝑑</m:t>
                            </m:r>
                          </m:e>
                        </m:d>
                      </m:e>
                    </m:d>
                    <m:r>
                      <a:rPr lang="en-US" b="0" i="1" spc="1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num>
                      <m:den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i="1" spc="16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𝑖𝑛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800" spc="-2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this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case,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can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solve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closed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form</a:t>
                </a:r>
                <a:r>
                  <a:rPr lang="en-US" sz="1800" spc="-110" dirty="0">
                    <a:latin typeface="Trebuchet MS"/>
                    <a:cs typeface="Trebuchet MS"/>
                  </a:rPr>
                  <a:t>: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35" dirty="0">
                          <a:latin typeface="Calibri"/>
                          <a:cs typeface="Calibri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spc="127" baseline="-12820" dirty="0">
                          <a:latin typeface="Trebuchet MS"/>
                          <a:cs typeface="Trebuchet MS"/>
                        </a:rPr>
                        <m:t>π</m:t>
                      </m:r>
                      <m:r>
                        <m:rPr>
                          <m:nor/>
                        </m:rPr>
                        <a:rPr lang="en-US" i="1" spc="-382" baseline="-12820" dirty="0">
                          <a:latin typeface="Trebuchet MS"/>
                          <a:cs typeface="Trebuchet MS"/>
                        </a:rPr>
                        <m:t> 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(</m:t>
                      </m:r>
                      <m:r>
                        <m:rPr>
                          <m:nor/>
                        </m:rPr>
                        <a:rPr lang="en-US" spc="-70" dirty="0">
                          <a:latin typeface="Trebuchet MS"/>
                          <a:cs typeface="Trebuchet MS"/>
                        </a:rPr>
                        <m:t>in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pc="160" dirty="0" smtClean="0">
                          <a:latin typeface="Calibri"/>
                          <a:cs typeface="Calibri"/>
                        </a:rPr>
                        <m:t> =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b="0" i="1" spc="160" dirty="0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d>
                        <m:d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4+0</m:t>
                          </m:r>
                        </m:e>
                      </m:d>
                      <m:r>
                        <a:rPr lang="en-US" b="0" i="1" spc="16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num>
                        <m:den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i="1" spc="160" dirty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d>
                        <m:d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4+</m:t>
                          </m:r>
                          <m:sSub>
                            <m:sSubPr>
                              <m:ctrlPr>
                                <a:rPr lang="en-US" i="1" spc="160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 spc="160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spc="16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pc="16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b="0" i="1" spc="16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𝑖𝑛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  <a:blipFill>
                <a:blip r:embed="rId2"/>
                <a:stretch>
                  <a:fillRect l="-1103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208-DD6A-97FD-A085-DA449BE0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A585-4679-5D54-5DB4-C029B82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5B1068-25FE-6E97-6624-E6BC93BDD491}"/>
              </a:ext>
            </a:extLst>
          </p:cNvPr>
          <p:cNvGrpSpPr/>
          <p:nvPr/>
        </p:nvGrpSpPr>
        <p:grpSpPr>
          <a:xfrm>
            <a:off x="4887368" y="1268016"/>
            <a:ext cx="4256632" cy="1825501"/>
            <a:chOff x="1727467" y="3131469"/>
            <a:chExt cx="4256632" cy="18255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62F30-E29E-E05A-9A22-A02D36DC286B}"/>
                </a:ext>
              </a:extLst>
            </p:cNvPr>
            <p:cNvSpPr/>
            <p:nvPr/>
          </p:nvSpPr>
          <p:spPr>
            <a:xfrm>
              <a:off x="1769803" y="3191993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56A9E8-3979-2C56-CA3D-24FDBB17D8AB}"/>
                </a:ext>
              </a:extLst>
            </p:cNvPr>
            <p:cNvSpPr/>
            <p:nvPr/>
          </p:nvSpPr>
          <p:spPr>
            <a:xfrm>
              <a:off x="5034519" y="3194812"/>
              <a:ext cx="646226" cy="557886"/>
            </a:xfrm>
            <a:custGeom>
              <a:avLst/>
              <a:gdLst>
                <a:gd name="connsiteX0" fmla="*/ 0 w 646226"/>
                <a:gd name="connsiteY0" fmla="*/ 278943 h 557886"/>
                <a:gd name="connsiteX1" fmla="*/ 323113 w 646226"/>
                <a:gd name="connsiteY1" fmla="*/ 0 h 557886"/>
                <a:gd name="connsiteX2" fmla="*/ 646226 w 646226"/>
                <a:gd name="connsiteY2" fmla="*/ 278943 h 557886"/>
                <a:gd name="connsiteX3" fmla="*/ 323113 w 646226"/>
                <a:gd name="connsiteY3" fmla="*/ 557886 h 557886"/>
                <a:gd name="connsiteX4" fmla="*/ 0 w 646226"/>
                <a:gd name="connsiteY4" fmla="*/ 278943 h 5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226" h="557886" fill="none" extrusionOk="0">
                  <a:moveTo>
                    <a:pt x="0" y="278943"/>
                  </a:moveTo>
                  <a:cubicBezTo>
                    <a:pt x="5523" y="125542"/>
                    <a:pt x="150503" y="-12019"/>
                    <a:pt x="323113" y="0"/>
                  </a:cubicBezTo>
                  <a:cubicBezTo>
                    <a:pt x="466631" y="-5349"/>
                    <a:pt x="638828" y="131852"/>
                    <a:pt x="646226" y="278943"/>
                  </a:cubicBezTo>
                  <a:cubicBezTo>
                    <a:pt x="645150" y="422738"/>
                    <a:pt x="495468" y="566357"/>
                    <a:pt x="323113" y="557886"/>
                  </a:cubicBezTo>
                  <a:cubicBezTo>
                    <a:pt x="169872" y="571999"/>
                    <a:pt x="26609" y="439397"/>
                    <a:pt x="0" y="278943"/>
                  </a:cubicBezTo>
                  <a:close/>
                </a:path>
                <a:path w="646226" h="557886" stroke="0" extrusionOk="0">
                  <a:moveTo>
                    <a:pt x="0" y="278943"/>
                  </a:moveTo>
                  <a:cubicBezTo>
                    <a:pt x="-37035" y="102043"/>
                    <a:pt x="107146" y="14081"/>
                    <a:pt x="323113" y="0"/>
                  </a:cubicBezTo>
                  <a:cubicBezTo>
                    <a:pt x="526217" y="5190"/>
                    <a:pt x="632234" y="125332"/>
                    <a:pt x="646226" y="278943"/>
                  </a:cubicBezTo>
                  <a:cubicBezTo>
                    <a:pt x="642951" y="436197"/>
                    <a:pt x="499062" y="571711"/>
                    <a:pt x="323113" y="557886"/>
                  </a:cubicBezTo>
                  <a:cubicBezTo>
                    <a:pt x="123901" y="546527"/>
                    <a:pt x="27257" y="446023"/>
                    <a:pt x="0" y="278943"/>
                  </a:cubicBezTo>
                  <a:close/>
                </a:path>
              </a:pathLst>
            </a:custGeom>
            <a:ln w="127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stay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22800B-721A-FC32-1DCD-9D676BADA18D}"/>
                </a:ext>
              </a:extLst>
            </p:cNvPr>
            <p:cNvSpPr/>
            <p:nvPr/>
          </p:nvSpPr>
          <p:spPr>
            <a:xfrm>
              <a:off x="5034519" y="4359479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F47B1D-CAE7-9AB5-12AB-1322D98EC1BE}"/>
                </a:ext>
              </a:extLst>
            </p:cNvPr>
            <p:cNvSpPr/>
            <p:nvPr/>
          </p:nvSpPr>
          <p:spPr>
            <a:xfrm>
              <a:off x="1769803" y="4399084"/>
              <a:ext cx="646226" cy="557886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quit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2EBA64-9506-476C-D0AF-9A46FD2EEA28}"/>
                </a:ext>
              </a:extLst>
            </p:cNvPr>
            <p:cNvGrpSpPr/>
            <p:nvPr/>
          </p:nvGrpSpPr>
          <p:grpSpPr>
            <a:xfrm>
              <a:off x="2351210" y="4561879"/>
              <a:ext cx="2618490" cy="307777"/>
              <a:chOff x="2416029" y="3317047"/>
              <a:chExt cx="2618490" cy="30777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60082A-1892-95EC-FF50-6A6222AB6DD7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39494-299A-78A4-A282-10AE25BD02F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65755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1: $10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4538F1-370A-3AF5-615E-F1BD4D5EE128}"/>
                </a:ext>
              </a:extLst>
            </p:cNvPr>
            <p:cNvGrpSpPr/>
            <p:nvPr/>
          </p:nvGrpSpPr>
          <p:grpSpPr>
            <a:xfrm rot="5400000">
              <a:off x="1714737" y="3762611"/>
              <a:ext cx="649204" cy="623743"/>
              <a:chOff x="2416029" y="3159067"/>
              <a:chExt cx="2618490" cy="6237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7C621D-EF44-17F8-8B36-B40E51AC046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C2340-3498-F4B4-8EFD-A5DDA3ED93D3}"/>
                  </a:ext>
                </a:extLst>
              </p:cNvPr>
              <p:cNvSpPr txBox="1"/>
              <p:nvPr/>
            </p:nvSpPr>
            <p:spPr>
              <a:xfrm rot="16200000">
                <a:off x="3287717" y="2979565"/>
                <a:ext cx="623743" cy="982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quit</a:t>
                </a:r>
                <a:endParaRPr lang="en-US" sz="16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B46250-E996-98A8-0A65-2B25F534675B}"/>
                </a:ext>
              </a:extLst>
            </p:cNvPr>
            <p:cNvGrpSpPr/>
            <p:nvPr/>
          </p:nvGrpSpPr>
          <p:grpSpPr>
            <a:xfrm rot="5400000">
              <a:off x="5210129" y="3585513"/>
              <a:ext cx="609602" cy="938338"/>
              <a:chOff x="2416029" y="2844472"/>
              <a:chExt cx="2618490" cy="9383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19392A9-BBBA-F9BA-84E7-CE3E59BE8C7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4B32EB-7C25-496A-6F4A-E69D5159675D}"/>
                  </a:ext>
                </a:extLst>
              </p:cNvPr>
              <p:cNvSpPr txBox="1"/>
              <p:nvPr/>
            </p:nvSpPr>
            <p:spPr>
              <a:xfrm rot="16200000">
                <a:off x="3233956" y="2718728"/>
                <a:ext cx="938338" cy="1189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(1/3) : $4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A9F3B5-1BC4-C485-14E7-B4D37EDD1E60}"/>
                </a:ext>
              </a:extLst>
            </p:cNvPr>
            <p:cNvGrpSpPr/>
            <p:nvPr/>
          </p:nvGrpSpPr>
          <p:grpSpPr>
            <a:xfrm>
              <a:off x="2351210" y="3131469"/>
              <a:ext cx="2766074" cy="307777"/>
              <a:chOff x="2416029" y="3317047"/>
              <a:chExt cx="2618490" cy="307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116609-A362-C57B-E6DC-65C6A507DE5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09F95E-1EC3-17A2-4603-C2E359581A61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5004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stay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C9EB1-0BA0-E3A0-C2FD-497B71AD6089}"/>
                </a:ext>
              </a:extLst>
            </p:cNvPr>
            <p:cNvGrpSpPr/>
            <p:nvPr/>
          </p:nvGrpSpPr>
          <p:grpSpPr>
            <a:xfrm>
              <a:off x="2396212" y="3411365"/>
              <a:ext cx="2649550" cy="307777"/>
              <a:chOff x="2416029" y="3317047"/>
              <a:chExt cx="2618490" cy="3077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8A6F462-3174-9FF5-A4FF-B452F966192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AC84E-AABD-301D-803C-DC7E5026659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8272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(2/3): $4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183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4D56-04CB-9565-B6C7-7FF499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</p:spPr>
            <p:txBody>
              <a:bodyPr>
                <a:norm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1800" spc="-60" dirty="0">
                    <a:latin typeface="Trebuchet MS"/>
                    <a:cs typeface="Trebuchet MS"/>
                  </a:rPr>
                  <a:t>Let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35" dirty="0">
                    <a:latin typeface="Calibri"/>
                    <a:cs typeface="Calibri"/>
                  </a:rPr>
                  <a:t>π</a:t>
                </a:r>
                <a:r>
                  <a:rPr lang="en-US" sz="1800" i="1" spc="265" dirty="0">
                    <a:latin typeface="Calibri"/>
                    <a:cs typeface="Calibri"/>
                  </a:rPr>
                  <a:t> </a:t>
                </a:r>
                <a:r>
                  <a:rPr lang="en-US" sz="1800" spc="-105" dirty="0">
                    <a:latin typeface="Trebuchet MS"/>
                    <a:cs typeface="Trebuchet MS"/>
                  </a:rPr>
                  <a:t>be</a:t>
                </a:r>
                <a:r>
                  <a:rPr lang="en-US" sz="1800" spc="60" dirty="0">
                    <a:latin typeface="Trebuchet MS"/>
                    <a:cs typeface="Trebuchet MS"/>
                  </a:rPr>
                  <a:t> </a:t>
                </a:r>
                <a:r>
                  <a:rPr lang="en-US" sz="1800" spc="-100" dirty="0">
                    <a:latin typeface="Trebuchet MS"/>
                    <a:cs typeface="Trebuchet MS"/>
                  </a:rPr>
                  <a:t>the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latin typeface="Trebuchet MS"/>
                    <a:cs typeface="Trebuchet MS"/>
                  </a:rPr>
                  <a:t>”stay”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85" dirty="0">
                    <a:latin typeface="Trebuchet MS"/>
                    <a:cs typeface="Trebuchet MS"/>
                  </a:rPr>
                  <a:t>policy:</a:t>
                </a:r>
                <a:r>
                  <a:rPr lang="en-US" sz="1800" spc="27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55" dirty="0">
                    <a:latin typeface="Calibri"/>
                    <a:cs typeface="Calibri"/>
                  </a:rPr>
                  <a:t>π</a:t>
                </a:r>
                <a:r>
                  <a:rPr lang="en-US" sz="1800" spc="55" dirty="0">
                    <a:latin typeface="Calibri"/>
                    <a:cs typeface="Calibri"/>
                  </a:rPr>
                  <a:t>(</a:t>
                </a:r>
                <a:r>
                  <a:rPr lang="en-US" sz="1800" spc="55" dirty="0"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95" dirty="0">
                    <a:latin typeface="Calibri"/>
                    <a:cs typeface="Calibri"/>
                  </a:rPr>
                  <a:t> </a:t>
                </a:r>
                <a:r>
                  <a:rPr lang="en-US" sz="1800" spc="-90" dirty="0">
                    <a:latin typeface="Trebuchet MS"/>
                    <a:cs typeface="Trebuchet MS"/>
                  </a:rPr>
                  <a:t>stay.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:r>
                  <a:rPr lang="en-US" sz="1800" i="1" spc="35" dirty="0">
                    <a:latin typeface="Calibri"/>
                    <a:cs typeface="Calibri"/>
                  </a:rPr>
                  <a:t>V</a:t>
                </a:r>
                <a:r>
                  <a:rPr lang="en-US" sz="1800" i="1" spc="127" baseline="-12820" dirty="0">
                    <a:latin typeface="Trebuchet MS"/>
                    <a:cs typeface="Trebuchet MS"/>
                  </a:rPr>
                  <a:t>π</a:t>
                </a:r>
                <a:r>
                  <a:rPr lang="en-US" sz="1800" i="1" spc="-382" baseline="-12820" dirty="0">
                    <a:latin typeface="Trebuchet MS"/>
                    <a:cs typeface="Trebuchet MS"/>
                  </a:rPr>
                  <a:t> </a:t>
                </a:r>
                <a:r>
                  <a:rPr lang="en-US" sz="1800" spc="160" dirty="0">
                    <a:latin typeface="Calibri"/>
                    <a:cs typeface="Calibri"/>
                  </a:rPr>
                  <a:t>(</a:t>
                </a:r>
                <a:r>
                  <a:rPr lang="en-US" sz="1800" spc="-105" dirty="0">
                    <a:latin typeface="Trebuchet MS"/>
                    <a:cs typeface="Trebuchet MS"/>
                  </a:rPr>
                  <a:t>end</a:t>
                </a:r>
                <a:r>
                  <a:rPr lang="en-US" sz="1800" spc="160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-10" dirty="0">
                    <a:latin typeface="Calibri"/>
                    <a:cs typeface="Calibri"/>
                  </a:rPr>
                  <a:t>0</a:t>
                </a: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35" dirty="0">
                        <a:latin typeface="Calibri"/>
                        <a:cs typeface="Calibri"/>
                      </a:rPr>
                      <m:t>V</m:t>
                    </m:r>
                    <m:r>
                      <m:rPr>
                        <m:nor/>
                      </m:rPr>
                      <a:rPr lang="en-US" i="1" spc="127" baseline="-12820" dirty="0">
                        <a:latin typeface="Trebuchet MS"/>
                        <a:cs typeface="Trebuchet MS"/>
                      </a:rPr>
                      <m:t>π</m:t>
                    </m:r>
                    <m:r>
                      <m:rPr>
                        <m:nor/>
                      </m:rPr>
                      <a:rPr lang="en-US" i="1" spc="-382" baseline="-12820" dirty="0">
                        <a:latin typeface="Trebuchet MS"/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pc="-70" dirty="0">
                        <a:latin typeface="Trebuchet MS"/>
                        <a:cs typeface="Trebuchet MS"/>
                      </a:rPr>
                      <m:t>in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)</m:t>
                    </m:r>
                    <m:r>
                      <m:rPr>
                        <m:nor/>
                      </m:rPr>
                      <a:rPr lang="en-US" b="0" i="0" spc="160" dirty="0" smtClean="0">
                        <a:latin typeface="Calibri"/>
                        <a:cs typeface="Calibri"/>
                      </a:rPr>
                      <m:t> = </m:t>
                    </m:r>
                    <m:f>
                      <m:f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b="0" i="1" spc="16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𝑒𝑛𝑑</m:t>
                            </m:r>
                          </m:e>
                        </m:d>
                      </m:e>
                    </m:d>
                    <m:r>
                      <a:rPr lang="en-US" b="0" i="1" spc="1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num>
                      <m:den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i="1" spc="16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𝑖𝑛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800" spc="-2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this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case,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can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solve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closed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form</a:t>
                </a:r>
                <a:r>
                  <a:rPr lang="en-US" sz="1800" spc="-110" dirty="0">
                    <a:latin typeface="Trebuchet MS"/>
                    <a:cs typeface="Trebuchet MS"/>
                  </a:rPr>
                  <a:t>: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35" dirty="0">
                          <a:latin typeface="Calibri"/>
                          <a:cs typeface="Calibri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spc="127" baseline="-12820" dirty="0">
                          <a:latin typeface="Trebuchet MS"/>
                          <a:cs typeface="Trebuchet MS"/>
                        </a:rPr>
                        <m:t>π</m:t>
                      </m:r>
                      <m:r>
                        <m:rPr>
                          <m:nor/>
                        </m:rPr>
                        <a:rPr lang="en-US" i="1" spc="-382" baseline="-12820" dirty="0">
                          <a:latin typeface="Trebuchet MS"/>
                          <a:cs typeface="Trebuchet MS"/>
                        </a:rPr>
                        <m:t> 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(</m:t>
                      </m:r>
                      <m:r>
                        <m:rPr>
                          <m:nor/>
                        </m:rPr>
                        <a:rPr lang="en-US" spc="-70" dirty="0">
                          <a:latin typeface="Trebuchet MS"/>
                          <a:cs typeface="Trebuchet MS"/>
                        </a:rPr>
                        <m:t>in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pc="160" dirty="0" smtClean="0">
                          <a:latin typeface="Calibri"/>
                          <a:cs typeface="Calibri"/>
                        </a:rPr>
                        <m:t> =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4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b="0" i="1" spc="16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num>
                        <m:den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i="1" spc="160" dirty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d>
                        <m:d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4+</m:t>
                          </m:r>
                          <m:sSub>
                            <m:sSubPr>
                              <m:ctrlPr>
                                <a:rPr lang="en-US" i="1" spc="160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 spc="160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spc="16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pc="16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b="0" i="1" spc="16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𝑖𝑛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  <a:blipFill>
                <a:blip r:embed="rId2"/>
                <a:stretch>
                  <a:fillRect l="-1103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208-DD6A-97FD-A085-DA449BE0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A585-4679-5D54-5DB4-C029B82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5B1068-25FE-6E97-6624-E6BC93BDD491}"/>
              </a:ext>
            </a:extLst>
          </p:cNvPr>
          <p:cNvGrpSpPr/>
          <p:nvPr/>
        </p:nvGrpSpPr>
        <p:grpSpPr>
          <a:xfrm>
            <a:off x="4887368" y="1268016"/>
            <a:ext cx="4256632" cy="1825501"/>
            <a:chOff x="1727467" y="3131469"/>
            <a:chExt cx="4256632" cy="18255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62F30-E29E-E05A-9A22-A02D36DC286B}"/>
                </a:ext>
              </a:extLst>
            </p:cNvPr>
            <p:cNvSpPr/>
            <p:nvPr/>
          </p:nvSpPr>
          <p:spPr>
            <a:xfrm>
              <a:off x="1769803" y="3191993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56A9E8-3979-2C56-CA3D-24FDBB17D8AB}"/>
                </a:ext>
              </a:extLst>
            </p:cNvPr>
            <p:cNvSpPr/>
            <p:nvPr/>
          </p:nvSpPr>
          <p:spPr>
            <a:xfrm>
              <a:off x="5034519" y="3194812"/>
              <a:ext cx="646226" cy="557886"/>
            </a:xfrm>
            <a:custGeom>
              <a:avLst/>
              <a:gdLst>
                <a:gd name="connsiteX0" fmla="*/ 0 w 646226"/>
                <a:gd name="connsiteY0" fmla="*/ 278943 h 557886"/>
                <a:gd name="connsiteX1" fmla="*/ 323113 w 646226"/>
                <a:gd name="connsiteY1" fmla="*/ 0 h 557886"/>
                <a:gd name="connsiteX2" fmla="*/ 646226 w 646226"/>
                <a:gd name="connsiteY2" fmla="*/ 278943 h 557886"/>
                <a:gd name="connsiteX3" fmla="*/ 323113 w 646226"/>
                <a:gd name="connsiteY3" fmla="*/ 557886 h 557886"/>
                <a:gd name="connsiteX4" fmla="*/ 0 w 646226"/>
                <a:gd name="connsiteY4" fmla="*/ 278943 h 5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226" h="557886" fill="none" extrusionOk="0">
                  <a:moveTo>
                    <a:pt x="0" y="278943"/>
                  </a:moveTo>
                  <a:cubicBezTo>
                    <a:pt x="5523" y="125542"/>
                    <a:pt x="150503" y="-12019"/>
                    <a:pt x="323113" y="0"/>
                  </a:cubicBezTo>
                  <a:cubicBezTo>
                    <a:pt x="466631" y="-5349"/>
                    <a:pt x="638828" y="131852"/>
                    <a:pt x="646226" y="278943"/>
                  </a:cubicBezTo>
                  <a:cubicBezTo>
                    <a:pt x="645150" y="422738"/>
                    <a:pt x="495468" y="566357"/>
                    <a:pt x="323113" y="557886"/>
                  </a:cubicBezTo>
                  <a:cubicBezTo>
                    <a:pt x="169872" y="571999"/>
                    <a:pt x="26609" y="439397"/>
                    <a:pt x="0" y="278943"/>
                  </a:cubicBezTo>
                  <a:close/>
                </a:path>
                <a:path w="646226" h="557886" stroke="0" extrusionOk="0">
                  <a:moveTo>
                    <a:pt x="0" y="278943"/>
                  </a:moveTo>
                  <a:cubicBezTo>
                    <a:pt x="-37035" y="102043"/>
                    <a:pt x="107146" y="14081"/>
                    <a:pt x="323113" y="0"/>
                  </a:cubicBezTo>
                  <a:cubicBezTo>
                    <a:pt x="526217" y="5190"/>
                    <a:pt x="632234" y="125332"/>
                    <a:pt x="646226" y="278943"/>
                  </a:cubicBezTo>
                  <a:cubicBezTo>
                    <a:pt x="642951" y="436197"/>
                    <a:pt x="499062" y="571711"/>
                    <a:pt x="323113" y="557886"/>
                  </a:cubicBezTo>
                  <a:cubicBezTo>
                    <a:pt x="123901" y="546527"/>
                    <a:pt x="27257" y="446023"/>
                    <a:pt x="0" y="278943"/>
                  </a:cubicBezTo>
                  <a:close/>
                </a:path>
              </a:pathLst>
            </a:custGeom>
            <a:ln w="127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stay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22800B-721A-FC32-1DCD-9D676BADA18D}"/>
                </a:ext>
              </a:extLst>
            </p:cNvPr>
            <p:cNvSpPr/>
            <p:nvPr/>
          </p:nvSpPr>
          <p:spPr>
            <a:xfrm>
              <a:off x="5034519" y="4359479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F47B1D-CAE7-9AB5-12AB-1322D98EC1BE}"/>
                </a:ext>
              </a:extLst>
            </p:cNvPr>
            <p:cNvSpPr/>
            <p:nvPr/>
          </p:nvSpPr>
          <p:spPr>
            <a:xfrm>
              <a:off x="1769803" y="4399084"/>
              <a:ext cx="646226" cy="557886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quit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2EBA64-9506-476C-D0AF-9A46FD2EEA28}"/>
                </a:ext>
              </a:extLst>
            </p:cNvPr>
            <p:cNvGrpSpPr/>
            <p:nvPr/>
          </p:nvGrpSpPr>
          <p:grpSpPr>
            <a:xfrm>
              <a:off x="2351210" y="4561879"/>
              <a:ext cx="2618490" cy="307777"/>
              <a:chOff x="2416029" y="3317047"/>
              <a:chExt cx="2618490" cy="30777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60082A-1892-95EC-FF50-6A6222AB6DD7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39494-299A-78A4-A282-10AE25BD02F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65755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1: $10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4538F1-370A-3AF5-615E-F1BD4D5EE128}"/>
                </a:ext>
              </a:extLst>
            </p:cNvPr>
            <p:cNvGrpSpPr/>
            <p:nvPr/>
          </p:nvGrpSpPr>
          <p:grpSpPr>
            <a:xfrm rot="5400000">
              <a:off x="1714737" y="3762611"/>
              <a:ext cx="649204" cy="623743"/>
              <a:chOff x="2416029" y="3159067"/>
              <a:chExt cx="2618490" cy="6237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7C621D-EF44-17F8-8B36-B40E51AC046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C2340-3498-F4B4-8EFD-A5DDA3ED93D3}"/>
                  </a:ext>
                </a:extLst>
              </p:cNvPr>
              <p:cNvSpPr txBox="1"/>
              <p:nvPr/>
            </p:nvSpPr>
            <p:spPr>
              <a:xfrm rot="16200000">
                <a:off x="3287717" y="2979565"/>
                <a:ext cx="623743" cy="982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quit</a:t>
                </a:r>
                <a:endParaRPr lang="en-US" sz="16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B46250-E996-98A8-0A65-2B25F534675B}"/>
                </a:ext>
              </a:extLst>
            </p:cNvPr>
            <p:cNvGrpSpPr/>
            <p:nvPr/>
          </p:nvGrpSpPr>
          <p:grpSpPr>
            <a:xfrm rot="5400000">
              <a:off x="5210129" y="3585513"/>
              <a:ext cx="609602" cy="938338"/>
              <a:chOff x="2416029" y="2844472"/>
              <a:chExt cx="2618490" cy="9383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19392A9-BBBA-F9BA-84E7-CE3E59BE8C7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4B32EB-7C25-496A-6F4A-E69D5159675D}"/>
                  </a:ext>
                </a:extLst>
              </p:cNvPr>
              <p:cNvSpPr txBox="1"/>
              <p:nvPr/>
            </p:nvSpPr>
            <p:spPr>
              <a:xfrm rot="16200000">
                <a:off x="3233956" y="2718728"/>
                <a:ext cx="938338" cy="1189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(1/3) : $4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A9F3B5-1BC4-C485-14E7-B4D37EDD1E60}"/>
                </a:ext>
              </a:extLst>
            </p:cNvPr>
            <p:cNvGrpSpPr/>
            <p:nvPr/>
          </p:nvGrpSpPr>
          <p:grpSpPr>
            <a:xfrm>
              <a:off x="2351210" y="3131469"/>
              <a:ext cx="2766074" cy="307777"/>
              <a:chOff x="2416029" y="3317047"/>
              <a:chExt cx="2618490" cy="307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116609-A362-C57B-E6DC-65C6A507DE5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09F95E-1EC3-17A2-4603-C2E359581A61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5004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stay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C9EB1-0BA0-E3A0-C2FD-497B71AD6089}"/>
                </a:ext>
              </a:extLst>
            </p:cNvPr>
            <p:cNvGrpSpPr/>
            <p:nvPr/>
          </p:nvGrpSpPr>
          <p:grpSpPr>
            <a:xfrm>
              <a:off x="2396212" y="3411365"/>
              <a:ext cx="2649550" cy="307777"/>
              <a:chOff x="2416029" y="3317047"/>
              <a:chExt cx="2618490" cy="3077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8A6F462-3174-9FF5-A4FF-B452F966192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AC84E-AABD-301D-803C-DC7E5026659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8272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(2/3): $4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687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4D56-04CB-9565-B6C7-7FF499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</p:spPr>
            <p:txBody>
              <a:bodyPr>
                <a:norm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1800" spc="-60" dirty="0">
                    <a:latin typeface="Trebuchet MS"/>
                    <a:cs typeface="Trebuchet MS"/>
                  </a:rPr>
                  <a:t>Let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35" dirty="0">
                    <a:latin typeface="Calibri"/>
                    <a:cs typeface="Calibri"/>
                  </a:rPr>
                  <a:t>π</a:t>
                </a:r>
                <a:r>
                  <a:rPr lang="en-US" sz="1800" i="1" spc="265" dirty="0">
                    <a:latin typeface="Calibri"/>
                    <a:cs typeface="Calibri"/>
                  </a:rPr>
                  <a:t> </a:t>
                </a:r>
                <a:r>
                  <a:rPr lang="en-US" sz="1800" spc="-105" dirty="0">
                    <a:latin typeface="Trebuchet MS"/>
                    <a:cs typeface="Trebuchet MS"/>
                  </a:rPr>
                  <a:t>be</a:t>
                </a:r>
                <a:r>
                  <a:rPr lang="en-US" sz="1800" spc="60" dirty="0">
                    <a:latin typeface="Trebuchet MS"/>
                    <a:cs typeface="Trebuchet MS"/>
                  </a:rPr>
                  <a:t> </a:t>
                </a:r>
                <a:r>
                  <a:rPr lang="en-US" sz="1800" spc="-100" dirty="0">
                    <a:latin typeface="Trebuchet MS"/>
                    <a:cs typeface="Trebuchet MS"/>
                  </a:rPr>
                  <a:t>the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latin typeface="Trebuchet MS"/>
                    <a:cs typeface="Trebuchet MS"/>
                  </a:rPr>
                  <a:t>”stay”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85" dirty="0">
                    <a:latin typeface="Trebuchet MS"/>
                    <a:cs typeface="Trebuchet MS"/>
                  </a:rPr>
                  <a:t>policy:</a:t>
                </a:r>
                <a:r>
                  <a:rPr lang="en-US" sz="1800" spc="27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55" dirty="0">
                    <a:latin typeface="Calibri"/>
                    <a:cs typeface="Calibri"/>
                  </a:rPr>
                  <a:t>π</a:t>
                </a:r>
                <a:r>
                  <a:rPr lang="en-US" sz="1800" spc="55" dirty="0">
                    <a:latin typeface="Calibri"/>
                    <a:cs typeface="Calibri"/>
                  </a:rPr>
                  <a:t>(</a:t>
                </a:r>
                <a:r>
                  <a:rPr lang="en-US" sz="1800" spc="55" dirty="0"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95" dirty="0">
                    <a:latin typeface="Calibri"/>
                    <a:cs typeface="Calibri"/>
                  </a:rPr>
                  <a:t> </a:t>
                </a:r>
                <a:r>
                  <a:rPr lang="en-US" sz="1800" spc="-90" dirty="0">
                    <a:latin typeface="Trebuchet MS"/>
                    <a:cs typeface="Trebuchet MS"/>
                  </a:rPr>
                  <a:t>stay.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:r>
                  <a:rPr lang="en-US" sz="1800" i="1" spc="35" dirty="0">
                    <a:latin typeface="Calibri"/>
                    <a:cs typeface="Calibri"/>
                  </a:rPr>
                  <a:t>V</a:t>
                </a:r>
                <a:r>
                  <a:rPr lang="en-US" sz="1800" i="1" spc="127" baseline="-12820" dirty="0">
                    <a:latin typeface="Trebuchet MS"/>
                    <a:cs typeface="Trebuchet MS"/>
                  </a:rPr>
                  <a:t>π</a:t>
                </a:r>
                <a:r>
                  <a:rPr lang="en-US" sz="1800" i="1" spc="-382" baseline="-12820" dirty="0">
                    <a:latin typeface="Trebuchet MS"/>
                    <a:cs typeface="Trebuchet MS"/>
                  </a:rPr>
                  <a:t> </a:t>
                </a:r>
                <a:r>
                  <a:rPr lang="en-US" sz="1800" spc="160" dirty="0">
                    <a:latin typeface="Calibri"/>
                    <a:cs typeface="Calibri"/>
                  </a:rPr>
                  <a:t>(</a:t>
                </a:r>
                <a:r>
                  <a:rPr lang="en-US" sz="1800" spc="-105" dirty="0">
                    <a:latin typeface="Trebuchet MS"/>
                    <a:cs typeface="Trebuchet MS"/>
                  </a:rPr>
                  <a:t>end</a:t>
                </a:r>
                <a:r>
                  <a:rPr lang="en-US" sz="1800" spc="160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-10" dirty="0">
                    <a:latin typeface="Calibri"/>
                    <a:cs typeface="Calibri"/>
                  </a:rPr>
                  <a:t>0</a:t>
                </a: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35" dirty="0">
                        <a:latin typeface="Calibri"/>
                        <a:cs typeface="Calibri"/>
                      </a:rPr>
                      <m:t>V</m:t>
                    </m:r>
                    <m:r>
                      <m:rPr>
                        <m:nor/>
                      </m:rPr>
                      <a:rPr lang="en-US" i="1" spc="127" baseline="-12820" dirty="0">
                        <a:latin typeface="Trebuchet MS"/>
                        <a:cs typeface="Trebuchet MS"/>
                      </a:rPr>
                      <m:t>π</m:t>
                    </m:r>
                    <m:r>
                      <m:rPr>
                        <m:nor/>
                      </m:rPr>
                      <a:rPr lang="en-US" i="1" spc="-382" baseline="-12820" dirty="0">
                        <a:latin typeface="Trebuchet MS"/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pc="-70" dirty="0">
                        <a:latin typeface="Trebuchet MS"/>
                        <a:cs typeface="Trebuchet MS"/>
                      </a:rPr>
                      <m:t>in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)</m:t>
                    </m:r>
                    <m:r>
                      <m:rPr>
                        <m:nor/>
                      </m:rPr>
                      <a:rPr lang="en-US" b="0" i="0" spc="160" dirty="0" smtClean="0">
                        <a:latin typeface="Calibri"/>
                        <a:cs typeface="Calibri"/>
                      </a:rPr>
                      <m:t> = </m:t>
                    </m:r>
                    <m:f>
                      <m:f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b="0" i="1" spc="16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𝑒𝑛𝑑</m:t>
                            </m:r>
                          </m:e>
                        </m:d>
                      </m:e>
                    </m:d>
                    <m:r>
                      <a:rPr lang="en-US" b="0" i="1" spc="1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num>
                      <m:den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i="1" spc="16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𝑖𝑛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800" spc="-2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this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case,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can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solve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closed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form</a:t>
                </a:r>
                <a:r>
                  <a:rPr lang="en-US" sz="1800" spc="-110" dirty="0">
                    <a:latin typeface="Trebuchet MS"/>
                    <a:cs typeface="Trebuchet MS"/>
                  </a:rPr>
                  <a:t>: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35" dirty="0">
                          <a:latin typeface="Calibri"/>
                          <a:cs typeface="Calibri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spc="127" baseline="-12820" dirty="0">
                          <a:latin typeface="Trebuchet MS"/>
                          <a:cs typeface="Trebuchet MS"/>
                        </a:rPr>
                        <m:t>π</m:t>
                      </m:r>
                      <m:r>
                        <m:rPr>
                          <m:nor/>
                        </m:rPr>
                        <a:rPr lang="en-US" i="1" spc="-382" baseline="-12820" dirty="0">
                          <a:latin typeface="Trebuchet MS"/>
                          <a:cs typeface="Trebuchet MS"/>
                        </a:rPr>
                        <m:t> 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(</m:t>
                      </m:r>
                      <m:r>
                        <m:rPr>
                          <m:nor/>
                        </m:rPr>
                        <a:rPr lang="en-US" spc="-70" dirty="0">
                          <a:latin typeface="Trebuchet MS"/>
                          <a:cs typeface="Trebuchet MS"/>
                        </a:rPr>
                        <m:t>in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pc="160" dirty="0" smtClean="0">
                          <a:latin typeface="Calibri"/>
                          <a:cs typeface="Calibri"/>
                        </a:rPr>
                        <m:t> =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4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b="0" i="1" spc="16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8</m:t>
                          </m:r>
                        </m:num>
                        <m:den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b="0" i="1" spc="160" dirty="0" smtClean="0">
                          <a:latin typeface="Cambria Math" panose="02040503050406030204" pitchFamily="18" charset="0"/>
                          <a:cs typeface="Calibri"/>
                        </a:rPr>
                        <m:t>+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  <a:blipFill>
                <a:blip r:embed="rId2"/>
                <a:stretch>
                  <a:fillRect l="-1103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208-DD6A-97FD-A085-DA449BE0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A585-4679-5D54-5DB4-C029B82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5B1068-25FE-6E97-6624-E6BC93BDD491}"/>
              </a:ext>
            </a:extLst>
          </p:cNvPr>
          <p:cNvGrpSpPr/>
          <p:nvPr/>
        </p:nvGrpSpPr>
        <p:grpSpPr>
          <a:xfrm>
            <a:off x="4887368" y="1268016"/>
            <a:ext cx="4256632" cy="1825501"/>
            <a:chOff x="1727467" y="3131469"/>
            <a:chExt cx="4256632" cy="18255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62F30-E29E-E05A-9A22-A02D36DC286B}"/>
                </a:ext>
              </a:extLst>
            </p:cNvPr>
            <p:cNvSpPr/>
            <p:nvPr/>
          </p:nvSpPr>
          <p:spPr>
            <a:xfrm>
              <a:off x="1769803" y="3191993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56A9E8-3979-2C56-CA3D-24FDBB17D8AB}"/>
                </a:ext>
              </a:extLst>
            </p:cNvPr>
            <p:cNvSpPr/>
            <p:nvPr/>
          </p:nvSpPr>
          <p:spPr>
            <a:xfrm>
              <a:off x="5034519" y="3194812"/>
              <a:ext cx="646226" cy="557886"/>
            </a:xfrm>
            <a:custGeom>
              <a:avLst/>
              <a:gdLst>
                <a:gd name="connsiteX0" fmla="*/ 0 w 646226"/>
                <a:gd name="connsiteY0" fmla="*/ 278943 h 557886"/>
                <a:gd name="connsiteX1" fmla="*/ 323113 w 646226"/>
                <a:gd name="connsiteY1" fmla="*/ 0 h 557886"/>
                <a:gd name="connsiteX2" fmla="*/ 646226 w 646226"/>
                <a:gd name="connsiteY2" fmla="*/ 278943 h 557886"/>
                <a:gd name="connsiteX3" fmla="*/ 323113 w 646226"/>
                <a:gd name="connsiteY3" fmla="*/ 557886 h 557886"/>
                <a:gd name="connsiteX4" fmla="*/ 0 w 646226"/>
                <a:gd name="connsiteY4" fmla="*/ 278943 h 5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226" h="557886" fill="none" extrusionOk="0">
                  <a:moveTo>
                    <a:pt x="0" y="278943"/>
                  </a:moveTo>
                  <a:cubicBezTo>
                    <a:pt x="5523" y="125542"/>
                    <a:pt x="150503" y="-12019"/>
                    <a:pt x="323113" y="0"/>
                  </a:cubicBezTo>
                  <a:cubicBezTo>
                    <a:pt x="466631" y="-5349"/>
                    <a:pt x="638828" y="131852"/>
                    <a:pt x="646226" y="278943"/>
                  </a:cubicBezTo>
                  <a:cubicBezTo>
                    <a:pt x="645150" y="422738"/>
                    <a:pt x="495468" y="566357"/>
                    <a:pt x="323113" y="557886"/>
                  </a:cubicBezTo>
                  <a:cubicBezTo>
                    <a:pt x="169872" y="571999"/>
                    <a:pt x="26609" y="439397"/>
                    <a:pt x="0" y="278943"/>
                  </a:cubicBezTo>
                  <a:close/>
                </a:path>
                <a:path w="646226" h="557886" stroke="0" extrusionOk="0">
                  <a:moveTo>
                    <a:pt x="0" y="278943"/>
                  </a:moveTo>
                  <a:cubicBezTo>
                    <a:pt x="-37035" y="102043"/>
                    <a:pt x="107146" y="14081"/>
                    <a:pt x="323113" y="0"/>
                  </a:cubicBezTo>
                  <a:cubicBezTo>
                    <a:pt x="526217" y="5190"/>
                    <a:pt x="632234" y="125332"/>
                    <a:pt x="646226" y="278943"/>
                  </a:cubicBezTo>
                  <a:cubicBezTo>
                    <a:pt x="642951" y="436197"/>
                    <a:pt x="499062" y="571711"/>
                    <a:pt x="323113" y="557886"/>
                  </a:cubicBezTo>
                  <a:cubicBezTo>
                    <a:pt x="123901" y="546527"/>
                    <a:pt x="27257" y="446023"/>
                    <a:pt x="0" y="278943"/>
                  </a:cubicBezTo>
                  <a:close/>
                </a:path>
              </a:pathLst>
            </a:custGeom>
            <a:ln w="127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stay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22800B-721A-FC32-1DCD-9D676BADA18D}"/>
                </a:ext>
              </a:extLst>
            </p:cNvPr>
            <p:cNvSpPr/>
            <p:nvPr/>
          </p:nvSpPr>
          <p:spPr>
            <a:xfrm>
              <a:off x="5034519" y="4359479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F47B1D-CAE7-9AB5-12AB-1322D98EC1BE}"/>
                </a:ext>
              </a:extLst>
            </p:cNvPr>
            <p:cNvSpPr/>
            <p:nvPr/>
          </p:nvSpPr>
          <p:spPr>
            <a:xfrm>
              <a:off x="1769803" y="4399084"/>
              <a:ext cx="646226" cy="557886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quit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2EBA64-9506-476C-D0AF-9A46FD2EEA28}"/>
                </a:ext>
              </a:extLst>
            </p:cNvPr>
            <p:cNvGrpSpPr/>
            <p:nvPr/>
          </p:nvGrpSpPr>
          <p:grpSpPr>
            <a:xfrm>
              <a:off x="2351210" y="4561879"/>
              <a:ext cx="2618490" cy="307777"/>
              <a:chOff x="2416029" y="3317047"/>
              <a:chExt cx="2618490" cy="30777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60082A-1892-95EC-FF50-6A6222AB6DD7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39494-299A-78A4-A282-10AE25BD02F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65755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1: $10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4538F1-370A-3AF5-615E-F1BD4D5EE128}"/>
                </a:ext>
              </a:extLst>
            </p:cNvPr>
            <p:cNvGrpSpPr/>
            <p:nvPr/>
          </p:nvGrpSpPr>
          <p:grpSpPr>
            <a:xfrm rot="5400000">
              <a:off x="1714737" y="3762611"/>
              <a:ext cx="649204" cy="623743"/>
              <a:chOff x="2416029" y="3159067"/>
              <a:chExt cx="2618490" cy="6237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7C621D-EF44-17F8-8B36-B40E51AC046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C2340-3498-F4B4-8EFD-A5DDA3ED93D3}"/>
                  </a:ext>
                </a:extLst>
              </p:cNvPr>
              <p:cNvSpPr txBox="1"/>
              <p:nvPr/>
            </p:nvSpPr>
            <p:spPr>
              <a:xfrm rot="16200000">
                <a:off x="3287717" y="2979565"/>
                <a:ext cx="623743" cy="982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quit</a:t>
                </a:r>
                <a:endParaRPr lang="en-US" sz="16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B46250-E996-98A8-0A65-2B25F534675B}"/>
                </a:ext>
              </a:extLst>
            </p:cNvPr>
            <p:cNvGrpSpPr/>
            <p:nvPr/>
          </p:nvGrpSpPr>
          <p:grpSpPr>
            <a:xfrm rot="5400000">
              <a:off x="5210129" y="3585513"/>
              <a:ext cx="609602" cy="938338"/>
              <a:chOff x="2416029" y="2844472"/>
              <a:chExt cx="2618490" cy="9383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19392A9-BBBA-F9BA-84E7-CE3E59BE8C7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4B32EB-7C25-496A-6F4A-E69D5159675D}"/>
                  </a:ext>
                </a:extLst>
              </p:cNvPr>
              <p:cNvSpPr txBox="1"/>
              <p:nvPr/>
            </p:nvSpPr>
            <p:spPr>
              <a:xfrm rot="16200000">
                <a:off x="3233956" y="2718728"/>
                <a:ext cx="938338" cy="1189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(1/3) : $4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A9F3B5-1BC4-C485-14E7-B4D37EDD1E60}"/>
                </a:ext>
              </a:extLst>
            </p:cNvPr>
            <p:cNvGrpSpPr/>
            <p:nvPr/>
          </p:nvGrpSpPr>
          <p:grpSpPr>
            <a:xfrm>
              <a:off x="2351210" y="3131469"/>
              <a:ext cx="2766074" cy="307777"/>
              <a:chOff x="2416029" y="3317047"/>
              <a:chExt cx="2618490" cy="307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116609-A362-C57B-E6DC-65C6A507DE5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09F95E-1EC3-17A2-4603-C2E359581A61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5004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stay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C9EB1-0BA0-E3A0-C2FD-497B71AD6089}"/>
                </a:ext>
              </a:extLst>
            </p:cNvPr>
            <p:cNvGrpSpPr/>
            <p:nvPr/>
          </p:nvGrpSpPr>
          <p:grpSpPr>
            <a:xfrm>
              <a:off x="2396212" y="3411365"/>
              <a:ext cx="2649550" cy="307777"/>
              <a:chOff x="2416029" y="3317047"/>
              <a:chExt cx="2618490" cy="3077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8A6F462-3174-9FF5-A4FF-B452F966192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AC84E-AABD-301D-803C-DC7E5026659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8272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(2/3): $4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81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4D56-04CB-9565-B6C7-7FF499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</p:spPr>
            <p:txBody>
              <a:bodyPr>
                <a:norm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1800" spc="-60" dirty="0">
                    <a:latin typeface="Trebuchet MS"/>
                    <a:cs typeface="Trebuchet MS"/>
                  </a:rPr>
                  <a:t>Let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35" dirty="0">
                    <a:latin typeface="Calibri"/>
                    <a:cs typeface="Calibri"/>
                  </a:rPr>
                  <a:t>π</a:t>
                </a:r>
                <a:r>
                  <a:rPr lang="en-US" sz="1800" i="1" spc="265" dirty="0">
                    <a:latin typeface="Calibri"/>
                    <a:cs typeface="Calibri"/>
                  </a:rPr>
                  <a:t> </a:t>
                </a:r>
                <a:r>
                  <a:rPr lang="en-US" sz="1800" spc="-105" dirty="0">
                    <a:latin typeface="Trebuchet MS"/>
                    <a:cs typeface="Trebuchet MS"/>
                  </a:rPr>
                  <a:t>be</a:t>
                </a:r>
                <a:r>
                  <a:rPr lang="en-US" sz="1800" spc="60" dirty="0">
                    <a:latin typeface="Trebuchet MS"/>
                    <a:cs typeface="Trebuchet MS"/>
                  </a:rPr>
                  <a:t> </a:t>
                </a:r>
                <a:r>
                  <a:rPr lang="en-US" sz="1800" spc="-100" dirty="0">
                    <a:latin typeface="Trebuchet MS"/>
                    <a:cs typeface="Trebuchet MS"/>
                  </a:rPr>
                  <a:t>the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latin typeface="Trebuchet MS"/>
                    <a:cs typeface="Trebuchet MS"/>
                  </a:rPr>
                  <a:t>”stay”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85" dirty="0">
                    <a:latin typeface="Trebuchet MS"/>
                    <a:cs typeface="Trebuchet MS"/>
                  </a:rPr>
                  <a:t>policy:</a:t>
                </a:r>
                <a:r>
                  <a:rPr lang="en-US" sz="1800" spc="27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55" dirty="0">
                    <a:latin typeface="Calibri"/>
                    <a:cs typeface="Calibri"/>
                  </a:rPr>
                  <a:t>π</a:t>
                </a:r>
                <a:r>
                  <a:rPr lang="en-US" sz="1800" spc="55" dirty="0">
                    <a:latin typeface="Calibri"/>
                    <a:cs typeface="Calibri"/>
                  </a:rPr>
                  <a:t>(</a:t>
                </a:r>
                <a:r>
                  <a:rPr lang="en-US" sz="1800" spc="55" dirty="0"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95" dirty="0">
                    <a:latin typeface="Calibri"/>
                    <a:cs typeface="Calibri"/>
                  </a:rPr>
                  <a:t> </a:t>
                </a:r>
                <a:r>
                  <a:rPr lang="en-US" sz="1800" spc="-90" dirty="0">
                    <a:latin typeface="Trebuchet MS"/>
                    <a:cs typeface="Trebuchet MS"/>
                  </a:rPr>
                  <a:t>stay.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:r>
                  <a:rPr lang="en-US" sz="1800" i="1" spc="35" dirty="0">
                    <a:latin typeface="Calibri"/>
                    <a:cs typeface="Calibri"/>
                  </a:rPr>
                  <a:t>V</a:t>
                </a:r>
                <a:r>
                  <a:rPr lang="en-US" sz="1800" i="1" spc="127" baseline="-12820" dirty="0">
                    <a:latin typeface="Trebuchet MS"/>
                    <a:cs typeface="Trebuchet MS"/>
                  </a:rPr>
                  <a:t>π</a:t>
                </a:r>
                <a:r>
                  <a:rPr lang="en-US" sz="1800" i="1" spc="-382" baseline="-12820" dirty="0">
                    <a:latin typeface="Trebuchet MS"/>
                    <a:cs typeface="Trebuchet MS"/>
                  </a:rPr>
                  <a:t> </a:t>
                </a:r>
                <a:r>
                  <a:rPr lang="en-US" sz="1800" spc="160" dirty="0">
                    <a:latin typeface="Calibri"/>
                    <a:cs typeface="Calibri"/>
                  </a:rPr>
                  <a:t>(</a:t>
                </a:r>
                <a:r>
                  <a:rPr lang="en-US" sz="1800" spc="-105" dirty="0">
                    <a:latin typeface="Trebuchet MS"/>
                    <a:cs typeface="Trebuchet MS"/>
                  </a:rPr>
                  <a:t>end</a:t>
                </a:r>
                <a:r>
                  <a:rPr lang="en-US" sz="1800" spc="160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-10" dirty="0">
                    <a:latin typeface="Calibri"/>
                    <a:cs typeface="Calibri"/>
                  </a:rPr>
                  <a:t>0</a:t>
                </a: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35" dirty="0">
                        <a:latin typeface="Calibri"/>
                        <a:cs typeface="Calibri"/>
                      </a:rPr>
                      <m:t>V</m:t>
                    </m:r>
                    <m:r>
                      <m:rPr>
                        <m:nor/>
                      </m:rPr>
                      <a:rPr lang="en-US" i="1" spc="127" baseline="-12820" dirty="0">
                        <a:latin typeface="Trebuchet MS"/>
                        <a:cs typeface="Trebuchet MS"/>
                      </a:rPr>
                      <m:t>π</m:t>
                    </m:r>
                    <m:r>
                      <m:rPr>
                        <m:nor/>
                      </m:rPr>
                      <a:rPr lang="en-US" i="1" spc="-382" baseline="-12820" dirty="0">
                        <a:latin typeface="Trebuchet MS"/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pc="-70" dirty="0">
                        <a:latin typeface="Trebuchet MS"/>
                        <a:cs typeface="Trebuchet MS"/>
                      </a:rPr>
                      <m:t>in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)</m:t>
                    </m:r>
                    <m:r>
                      <m:rPr>
                        <m:nor/>
                      </m:rPr>
                      <a:rPr lang="en-US" b="0" i="0" spc="160" dirty="0" smtClean="0">
                        <a:latin typeface="Calibri"/>
                        <a:cs typeface="Calibri"/>
                      </a:rPr>
                      <m:t> = </m:t>
                    </m:r>
                    <m:f>
                      <m:f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b="0" i="1" spc="16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𝑒𝑛𝑑</m:t>
                            </m:r>
                          </m:e>
                        </m:d>
                      </m:e>
                    </m:d>
                    <m:r>
                      <a:rPr lang="en-US" b="0" i="1" spc="1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num>
                      <m:den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i="1" spc="16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𝑖𝑛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800" spc="-2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this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case,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can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solve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closed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form</a:t>
                </a:r>
                <a:r>
                  <a:rPr lang="en-US" sz="1800" spc="-110" dirty="0">
                    <a:latin typeface="Trebuchet MS"/>
                    <a:cs typeface="Trebuchet MS"/>
                  </a:rPr>
                  <a:t>: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35" dirty="0">
                          <a:latin typeface="Calibri"/>
                          <a:cs typeface="Calibri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spc="127" baseline="-12820" dirty="0">
                          <a:latin typeface="Trebuchet MS"/>
                          <a:cs typeface="Trebuchet MS"/>
                        </a:rPr>
                        <m:t>π</m:t>
                      </m:r>
                      <m:r>
                        <m:rPr>
                          <m:nor/>
                        </m:rPr>
                        <a:rPr lang="en-US" i="1" spc="-382" baseline="-12820" dirty="0">
                          <a:latin typeface="Trebuchet MS"/>
                          <a:cs typeface="Trebuchet MS"/>
                        </a:rPr>
                        <m:t> 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(</m:t>
                      </m:r>
                      <m:r>
                        <m:rPr>
                          <m:nor/>
                        </m:rPr>
                        <a:rPr lang="en-US" spc="-70" dirty="0">
                          <a:latin typeface="Trebuchet MS"/>
                          <a:cs typeface="Trebuchet MS"/>
                        </a:rPr>
                        <m:t>in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pc="160" dirty="0" smtClean="0">
                          <a:latin typeface="Calibri"/>
                          <a:cs typeface="Calibri"/>
                        </a:rPr>
                        <m:t> =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12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r>
                        <a:rPr lang="en-US" b="0" i="1" spc="160" dirty="0" smtClean="0">
                          <a:latin typeface="Cambria Math" panose="02040503050406030204" pitchFamily="18" charset="0"/>
                          <a:cs typeface="Calibri"/>
                        </a:rPr>
                        <m:t>+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  <a:blipFill>
                <a:blip r:embed="rId2"/>
                <a:stretch>
                  <a:fillRect l="-1103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208-DD6A-97FD-A085-DA449BE0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A585-4679-5D54-5DB4-C029B82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5B1068-25FE-6E97-6624-E6BC93BDD491}"/>
              </a:ext>
            </a:extLst>
          </p:cNvPr>
          <p:cNvGrpSpPr/>
          <p:nvPr/>
        </p:nvGrpSpPr>
        <p:grpSpPr>
          <a:xfrm>
            <a:off x="4887368" y="1268016"/>
            <a:ext cx="4256632" cy="1825501"/>
            <a:chOff x="1727467" y="3131469"/>
            <a:chExt cx="4256632" cy="18255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62F30-E29E-E05A-9A22-A02D36DC286B}"/>
                </a:ext>
              </a:extLst>
            </p:cNvPr>
            <p:cNvSpPr/>
            <p:nvPr/>
          </p:nvSpPr>
          <p:spPr>
            <a:xfrm>
              <a:off x="1769803" y="3191993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56A9E8-3979-2C56-CA3D-24FDBB17D8AB}"/>
                </a:ext>
              </a:extLst>
            </p:cNvPr>
            <p:cNvSpPr/>
            <p:nvPr/>
          </p:nvSpPr>
          <p:spPr>
            <a:xfrm>
              <a:off x="5034519" y="3194812"/>
              <a:ext cx="646226" cy="557886"/>
            </a:xfrm>
            <a:custGeom>
              <a:avLst/>
              <a:gdLst>
                <a:gd name="connsiteX0" fmla="*/ 0 w 646226"/>
                <a:gd name="connsiteY0" fmla="*/ 278943 h 557886"/>
                <a:gd name="connsiteX1" fmla="*/ 323113 w 646226"/>
                <a:gd name="connsiteY1" fmla="*/ 0 h 557886"/>
                <a:gd name="connsiteX2" fmla="*/ 646226 w 646226"/>
                <a:gd name="connsiteY2" fmla="*/ 278943 h 557886"/>
                <a:gd name="connsiteX3" fmla="*/ 323113 w 646226"/>
                <a:gd name="connsiteY3" fmla="*/ 557886 h 557886"/>
                <a:gd name="connsiteX4" fmla="*/ 0 w 646226"/>
                <a:gd name="connsiteY4" fmla="*/ 278943 h 5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226" h="557886" fill="none" extrusionOk="0">
                  <a:moveTo>
                    <a:pt x="0" y="278943"/>
                  </a:moveTo>
                  <a:cubicBezTo>
                    <a:pt x="5523" y="125542"/>
                    <a:pt x="150503" y="-12019"/>
                    <a:pt x="323113" y="0"/>
                  </a:cubicBezTo>
                  <a:cubicBezTo>
                    <a:pt x="466631" y="-5349"/>
                    <a:pt x="638828" y="131852"/>
                    <a:pt x="646226" y="278943"/>
                  </a:cubicBezTo>
                  <a:cubicBezTo>
                    <a:pt x="645150" y="422738"/>
                    <a:pt x="495468" y="566357"/>
                    <a:pt x="323113" y="557886"/>
                  </a:cubicBezTo>
                  <a:cubicBezTo>
                    <a:pt x="169872" y="571999"/>
                    <a:pt x="26609" y="439397"/>
                    <a:pt x="0" y="278943"/>
                  </a:cubicBezTo>
                  <a:close/>
                </a:path>
                <a:path w="646226" h="557886" stroke="0" extrusionOk="0">
                  <a:moveTo>
                    <a:pt x="0" y="278943"/>
                  </a:moveTo>
                  <a:cubicBezTo>
                    <a:pt x="-37035" y="102043"/>
                    <a:pt x="107146" y="14081"/>
                    <a:pt x="323113" y="0"/>
                  </a:cubicBezTo>
                  <a:cubicBezTo>
                    <a:pt x="526217" y="5190"/>
                    <a:pt x="632234" y="125332"/>
                    <a:pt x="646226" y="278943"/>
                  </a:cubicBezTo>
                  <a:cubicBezTo>
                    <a:pt x="642951" y="436197"/>
                    <a:pt x="499062" y="571711"/>
                    <a:pt x="323113" y="557886"/>
                  </a:cubicBezTo>
                  <a:cubicBezTo>
                    <a:pt x="123901" y="546527"/>
                    <a:pt x="27257" y="446023"/>
                    <a:pt x="0" y="278943"/>
                  </a:cubicBezTo>
                  <a:close/>
                </a:path>
              </a:pathLst>
            </a:custGeom>
            <a:ln w="127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stay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22800B-721A-FC32-1DCD-9D676BADA18D}"/>
                </a:ext>
              </a:extLst>
            </p:cNvPr>
            <p:cNvSpPr/>
            <p:nvPr/>
          </p:nvSpPr>
          <p:spPr>
            <a:xfrm>
              <a:off x="5034519" y="4359479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F47B1D-CAE7-9AB5-12AB-1322D98EC1BE}"/>
                </a:ext>
              </a:extLst>
            </p:cNvPr>
            <p:cNvSpPr/>
            <p:nvPr/>
          </p:nvSpPr>
          <p:spPr>
            <a:xfrm>
              <a:off x="1769803" y="4399084"/>
              <a:ext cx="646226" cy="557886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quit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2EBA64-9506-476C-D0AF-9A46FD2EEA28}"/>
                </a:ext>
              </a:extLst>
            </p:cNvPr>
            <p:cNvGrpSpPr/>
            <p:nvPr/>
          </p:nvGrpSpPr>
          <p:grpSpPr>
            <a:xfrm>
              <a:off x="2351210" y="4561879"/>
              <a:ext cx="2618490" cy="307777"/>
              <a:chOff x="2416029" y="3317047"/>
              <a:chExt cx="2618490" cy="30777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60082A-1892-95EC-FF50-6A6222AB6DD7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39494-299A-78A4-A282-10AE25BD02F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65755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1: $10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4538F1-370A-3AF5-615E-F1BD4D5EE128}"/>
                </a:ext>
              </a:extLst>
            </p:cNvPr>
            <p:cNvGrpSpPr/>
            <p:nvPr/>
          </p:nvGrpSpPr>
          <p:grpSpPr>
            <a:xfrm rot="5400000">
              <a:off x="1714737" y="3762611"/>
              <a:ext cx="649204" cy="623743"/>
              <a:chOff x="2416029" y="3159067"/>
              <a:chExt cx="2618490" cy="6237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7C621D-EF44-17F8-8B36-B40E51AC046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C2340-3498-F4B4-8EFD-A5DDA3ED93D3}"/>
                  </a:ext>
                </a:extLst>
              </p:cNvPr>
              <p:cNvSpPr txBox="1"/>
              <p:nvPr/>
            </p:nvSpPr>
            <p:spPr>
              <a:xfrm rot="16200000">
                <a:off x="3287717" y="2979565"/>
                <a:ext cx="623743" cy="982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quit</a:t>
                </a:r>
                <a:endParaRPr lang="en-US" sz="16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B46250-E996-98A8-0A65-2B25F534675B}"/>
                </a:ext>
              </a:extLst>
            </p:cNvPr>
            <p:cNvGrpSpPr/>
            <p:nvPr/>
          </p:nvGrpSpPr>
          <p:grpSpPr>
            <a:xfrm rot="5400000">
              <a:off x="5210129" y="3585513"/>
              <a:ext cx="609602" cy="938338"/>
              <a:chOff x="2416029" y="2844472"/>
              <a:chExt cx="2618490" cy="9383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19392A9-BBBA-F9BA-84E7-CE3E59BE8C7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4B32EB-7C25-496A-6F4A-E69D5159675D}"/>
                  </a:ext>
                </a:extLst>
              </p:cNvPr>
              <p:cNvSpPr txBox="1"/>
              <p:nvPr/>
            </p:nvSpPr>
            <p:spPr>
              <a:xfrm rot="16200000">
                <a:off x="3233956" y="2718728"/>
                <a:ext cx="938338" cy="1189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(1/3) : $4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A9F3B5-1BC4-C485-14E7-B4D37EDD1E60}"/>
                </a:ext>
              </a:extLst>
            </p:cNvPr>
            <p:cNvGrpSpPr/>
            <p:nvPr/>
          </p:nvGrpSpPr>
          <p:grpSpPr>
            <a:xfrm>
              <a:off x="2351210" y="3131469"/>
              <a:ext cx="2766074" cy="307777"/>
              <a:chOff x="2416029" y="3317047"/>
              <a:chExt cx="2618490" cy="307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116609-A362-C57B-E6DC-65C6A507DE5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09F95E-1EC3-17A2-4603-C2E359581A61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5004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stay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C9EB1-0BA0-E3A0-C2FD-497B71AD6089}"/>
                </a:ext>
              </a:extLst>
            </p:cNvPr>
            <p:cNvGrpSpPr/>
            <p:nvPr/>
          </p:nvGrpSpPr>
          <p:grpSpPr>
            <a:xfrm>
              <a:off x="2396212" y="3411365"/>
              <a:ext cx="2649550" cy="307777"/>
              <a:chOff x="2416029" y="3317047"/>
              <a:chExt cx="2618490" cy="3077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8A6F462-3174-9FF5-A4FF-B452F966192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AC84E-AABD-301D-803C-DC7E5026659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8272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(2/3): $4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06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4D56-04CB-9565-B6C7-7FF499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</p:spPr>
            <p:txBody>
              <a:bodyPr>
                <a:norm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1800" spc="-60" dirty="0">
                    <a:latin typeface="Trebuchet MS"/>
                    <a:cs typeface="Trebuchet MS"/>
                  </a:rPr>
                  <a:t>Let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35" dirty="0">
                    <a:latin typeface="Calibri"/>
                    <a:cs typeface="Calibri"/>
                  </a:rPr>
                  <a:t>π</a:t>
                </a:r>
                <a:r>
                  <a:rPr lang="en-US" sz="1800" i="1" spc="265" dirty="0">
                    <a:latin typeface="Calibri"/>
                    <a:cs typeface="Calibri"/>
                  </a:rPr>
                  <a:t> </a:t>
                </a:r>
                <a:r>
                  <a:rPr lang="en-US" sz="1800" spc="-105" dirty="0">
                    <a:latin typeface="Trebuchet MS"/>
                    <a:cs typeface="Trebuchet MS"/>
                  </a:rPr>
                  <a:t>be</a:t>
                </a:r>
                <a:r>
                  <a:rPr lang="en-US" sz="1800" spc="60" dirty="0">
                    <a:latin typeface="Trebuchet MS"/>
                    <a:cs typeface="Trebuchet MS"/>
                  </a:rPr>
                  <a:t> </a:t>
                </a:r>
                <a:r>
                  <a:rPr lang="en-US" sz="1800" spc="-100" dirty="0">
                    <a:latin typeface="Trebuchet MS"/>
                    <a:cs typeface="Trebuchet MS"/>
                  </a:rPr>
                  <a:t>the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latin typeface="Trebuchet MS"/>
                    <a:cs typeface="Trebuchet MS"/>
                  </a:rPr>
                  <a:t>”stay”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85" dirty="0">
                    <a:latin typeface="Trebuchet MS"/>
                    <a:cs typeface="Trebuchet MS"/>
                  </a:rPr>
                  <a:t>policy:</a:t>
                </a:r>
                <a:r>
                  <a:rPr lang="en-US" sz="1800" spc="27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55" dirty="0">
                    <a:latin typeface="Calibri"/>
                    <a:cs typeface="Calibri"/>
                  </a:rPr>
                  <a:t>π</a:t>
                </a:r>
                <a:r>
                  <a:rPr lang="en-US" sz="1800" spc="55" dirty="0">
                    <a:latin typeface="Calibri"/>
                    <a:cs typeface="Calibri"/>
                  </a:rPr>
                  <a:t>(</a:t>
                </a:r>
                <a:r>
                  <a:rPr lang="en-US" sz="1800" spc="55" dirty="0"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95" dirty="0">
                    <a:latin typeface="Calibri"/>
                    <a:cs typeface="Calibri"/>
                  </a:rPr>
                  <a:t> </a:t>
                </a:r>
                <a:r>
                  <a:rPr lang="en-US" sz="1800" spc="-90" dirty="0">
                    <a:latin typeface="Trebuchet MS"/>
                    <a:cs typeface="Trebuchet MS"/>
                  </a:rPr>
                  <a:t>stay.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:r>
                  <a:rPr lang="en-US" sz="1800" i="1" spc="35" dirty="0">
                    <a:latin typeface="Calibri"/>
                    <a:cs typeface="Calibri"/>
                  </a:rPr>
                  <a:t>V</a:t>
                </a:r>
                <a:r>
                  <a:rPr lang="en-US" sz="1800" i="1" spc="127" baseline="-12820" dirty="0">
                    <a:latin typeface="Trebuchet MS"/>
                    <a:cs typeface="Trebuchet MS"/>
                  </a:rPr>
                  <a:t>π</a:t>
                </a:r>
                <a:r>
                  <a:rPr lang="en-US" sz="1800" i="1" spc="-382" baseline="-12820" dirty="0">
                    <a:latin typeface="Trebuchet MS"/>
                    <a:cs typeface="Trebuchet MS"/>
                  </a:rPr>
                  <a:t> </a:t>
                </a:r>
                <a:r>
                  <a:rPr lang="en-US" sz="1800" spc="160" dirty="0">
                    <a:latin typeface="Calibri"/>
                    <a:cs typeface="Calibri"/>
                  </a:rPr>
                  <a:t>(</a:t>
                </a:r>
                <a:r>
                  <a:rPr lang="en-US" sz="1800" spc="-105" dirty="0">
                    <a:latin typeface="Trebuchet MS"/>
                    <a:cs typeface="Trebuchet MS"/>
                  </a:rPr>
                  <a:t>end</a:t>
                </a:r>
                <a:r>
                  <a:rPr lang="en-US" sz="1800" spc="160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-10" dirty="0">
                    <a:latin typeface="Calibri"/>
                    <a:cs typeface="Calibri"/>
                  </a:rPr>
                  <a:t>0</a:t>
                </a: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35" dirty="0">
                        <a:latin typeface="Calibri"/>
                        <a:cs typeface="Calibri"/>
                      </a:rPr>
                      <m:t>V</m:t>
                    </m:r>
                    <m:r>
                      <m:rPr>
                        <m:nor/>
                      </m:rPr>
                      <a:rPr lang="en-US" i="1" spc="127" baseline="-12820" dirty="0">
                        <a:latin typeface="Trebuchet MS"/>
                        <a:cs typeface="Trebuchet MS"/>
                      </a:rPr>
                      <m:t>π</m:t>
                    </m:r>
                    <m:r>
                      <m:rPr>
                        <m:nor/>
                      </m:rPr>
                      <a:rPr lang="en-US" i="1" spc="-382" baseline="-12820" dirty="0">
                        <a:latin typeface="Trebuchet MS"/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pc="-70" dirty="0">
                        <a:latin typeface="Trebuchet MS"/>
                        <a:cs typeface="Trebuchet MS"/>
                      </a:rPr>
                      <m:t>in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)</m:t>
                    </m:r>
                    <m:r>
                      <m:rPr>
                        <m:nor/>
                      </m:rPr>
                      <a:rPr lang="en-US" b="0" i="0" spc="160" dirty="0" smtClean="0">
                        <a:latin typeface="Calibri"/>
                        <a:cs typeface="Calibri"/>
                      </a:rPr>
                      <m:t> = </m:t>
                    </m:r>
                    <m:f>
                      <m:f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b="0" i="1" spc="16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𝑒𝑛𝑑</m:t>
                            </m:r>
                          </m:e>
                        </m:d>
                      </m:e>
                    </m:d>
                    <m:r>
                      <a:rPr lang="en-US" b="0" i="1" spc="1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num>
                      <m:den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i="1" spc="16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𝑖𝑛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800" spc="-2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this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case,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can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solve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closed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form</a:t>
                </a:r>
                <a:r>
                  <a:rPr lang="en-US" sz="1800" spc="-110" dirty="0">
                    <a:latin typeface="Trebuchet MS"/>
                    <a:cs typeface="Trebuchet MS"/>
                  </a:rPr>
                  <a:t>: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35" dirty="0">
                          <a:latin typeface="Calibri"/>
                          <a:cs typeface="Calibri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spc="127" baseline="-12820" dirty="0">
                          <a:latin typeface="Trebuchet MS"/>
                          <a:cs typeface="Trebuchet MS"/>
                        </a:rPr>
                        <m:t>π</m:t>
                      </m:r>
                      <m:r>
                        <m:rPr>
                          <m:nor/>
                        </m:rPr>
                        <a:rPr lang="en-US" i="1" spc="-382" baseline="-12820" dirty="0">
                          <a:latin typeface="Trebuchet MS"/>
                          <a:cs typeface="Trebuchet MS"/>
                        </a:rPr>
                        <m:t> 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(</m:t>
                      </m:r>
                      <m:r>
                        <m:rPr>
                          <m:nor/>
                        </m:rPr>
                        <a:rPr lang="en-US" spc="-70" dirty="0">
                          <a:latin typeface="Trebuchet MS"/>
                          <a:cs typeface="Trebuchet MS"/>
                        </a:rPr>
                        <m:t>in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pc="160" dirty="0" smtClean="0">
                          <a:latin typeface="Calibri"/>
                          <a:cs typeface="Calibri"/>
                        </a:rPr>
                        <m:t> = </m:t>
                      </m:r>
                      <m:r>
                        <a:rPr lang="en-US" b="0" i="1" spc="160" dirty="0" smtClean="0">
                          <a:latin typeface="Cambria Math" panose="02040503050406030204" pitchFamily="18" charset="0"/>
                          <a:cs typeface="Calibri"/>
                        </a:rPr>
                        <m:t>4 + </m:t>
                      </m:r>
                      <m:f>
                        <m:fPr>
                          <m:ctrlP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num>
                        <m:den>
                          <m:r>
                            <a:rPr lang="en-US" b="0" i="1" spc="160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i="1" spc="16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𝑖𝑛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  <a:blipFill>
                <a:blip r:embed="rId2"/>
                <a:stretch>
                  <a:fillRect l="-1103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208-DD6A-97FD-A085-DA449BE0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A585-4679-5D54-5DB4-C029B82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5B1068-25FE-6E97-6624-E6BC93BDD491}"/>
              </a:ext>
            </a:extLst>
          </p:cNvPr>
          <p:cNvGrpSpPr/>
          <p:nvPr/>
        </p:nvGrpSpPr>
        <p:grpSpPr>
          <a:xfrm>
            <a:off x="4887368" y="1268016"/>
            <a:ext cx="4256632" cy="1825501"/>
            <a:chOff x="1727467" y="3131469"/>
            <a:chExt cx="4256632" cy="18255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62F30-E29E-E05A-9A22-A02D36DC286B}"/>
                </a:ext>
              </a:extLst>
            </p:cNvPr>
            <p:cNvSpPr/>
            <p:nvPr/>
          </p:nvSpPr>
          <p:spPr>
            <a:xfrm>
              <a:off x="1769803" y="3191993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56A9E8-3979-2C56-CA3D-24FDBB17D8AB}"/>
                </a:ext>
              </a:extLst>
            </p:cNvPr>
            <p:cNvSpPr/>
            <p:nvPr/>
          </p:nvSpPr>
          <p:spPr>
            <a:xfrm>
              <a:off x="5034519" y="3194812"/>
              <a:ext cx="646226" cy="557886"/>
            </a:xfrm>
            <a:custGeom>
              <a:avLst/>
              <a:gdLst>
                <a:gd name="connsiteX0" fmla="*/ 0 w 646226"/>
                <a:gd name="connsiteY0" fmla="*/ 278943 h 557886"/>
                <a:gd name="connsiteX1" fmla="*/ 323113 w 646226"/>
                <a:gd name="connsiteY1" fmla="*/ 0 h 557886"/>
                <a:gd name="connsiteX2" fmla="*/ 646226 w 646226"/>
                <a:gd name="connsiteY2" fmla="*/ 278943 h 557886"/>
                <a:gd name="connsiteX3" fmla="*/ 323113 w 646226"/>
                <a:gd name="connsiteY3" fmla="*/ 557886 h 557886"/>
                <a:gd name="connsiteX4" fmla="*/ 0 w 646226"/>
                <a:gd name="connsiteY4" fmla="*/ 278943 h 5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226" h="557886" fill="none" extrusionOk="0">
                  <a:moveTo>
                    <a:pt x="0" y="278943"/>
                  </a:moveTo>
                  <a:cubicBezTo>
                    <a:pt x="5523" y="125542"/>
                    <a:pt x="150503" y="-12019"/>
                    <a:pt x="323113" y="0"/>
                  </a:cubicBezTo>
                  <a:cubicBezTo>
                    <a:pt x="466631" y="-5349"/>
                    <a:pt x="638828" y="131852"/>
                    <a:pt x="646226" y="278943"/>
                  </a:cubicBezTo>
                  <a:cubicBezTo>
                    <a:pt x="645150" y="422738"/>
                    <a:pt x="495468" y="566357"/>
                    <a:pt x="323113" y="557886"/>
                  </a:cubicBezTo>
                  <a:cubicBezTo>
                    <a:pt x="169872" y="571999"/>
                    <a:pt x="26609" y="439397"/>
                    <a:pt x="0" y="278943"/>
                  </a:cubicBezTo>
                  <a:close/>
                </a:path>
                <a:path w="646226" h="557886" stroke="0" extrusionOk="0">
                  <a:moveTo>
                    <a:pt x="0" y="278943"/>
                  </a:moveTo>
                  <a:cubicBezTo>
                    <a:pt x="-37035" y="102043"/>
                    <a:pt x="107146" y="14081"/>
                    <a:pt x="323113" y="0"/>
                  </a:cubicBezTo>
                  <a:cubicBezTo>
                    <a:pt x="526217" y="5190"/>
                    <a:pt x="632234" y="125332"/>
                    <a:pt x="646226" y="278943"/>
                  </a:cubicBezTo>
                  <a:cubicBezTo>
                    <a:pt x="642951" y="436197"/>
                    <a:pt x="499062" y="571711"/>
                    <a:pt x="323113" y="557886"/>
                  </a:cubicBezTo>
                  <a:cubicBezTo>
                    <a:pt x="123901" y="546527"/>
                    <a:pt x="27257" y="446023"/>
                    <a:pt x="0" y="278943"/>
                  </a:cubicBezTo>
                  <a:close/>
                </a:path>
              </a:pathLst>
            </a:custGeom>
            <a:ln w="127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stay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22800B-721A-FC32-1DCD-9D676BADA18D}"/>
                </a:ext>
              </a:extLst>
            </p:cNvPr>
            <p:cNvSpPr/>
            <p:nvPr/>
          </p:nvSpPr>
          <p:spPr>
            <a:xfrm>
              <a:off x="5034519" y="4359479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F47B1D-CAE7-9AB5-12AB-1322D98EC1BE}"/>
                </a:ext>
              </a:extLst>
            </p:cNvPr>
            <p:cNvSpPr/>
            <p:nvPr/>
          </p:nvSpPr>
          <p:spPr>
            <a:xfrm>
              <a:off x="1769803" y="4399084"/>
              <a:ext cx="646226" cy="557886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quit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2EBA64-9506-476C-D0AF-9A46FD2EEA28}"/>
                </a:ext>
              </a:extLst>
            </p:cNvPr>
            <p:cNvGrpSpPr/>
            <p:nvPr/>
          </p:nvGrpSpPr>
          <p:grpSpPr>
            <a:xfrm>
              <a:off x="2351210" y="4561879"/>
              <a:ext cx="2618490" cy="307777"/>
              <a:chOff x="2416029" y="3317047"/>
              <a:chExt cx="2618490" cy="30777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60082A-1892-95EC-FF50-6A6222AB6DD7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39494-299A-78A4-A282-10AE25BD02F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65755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1: $10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4538F1-370A-3AF5-615E-F1BD4D5EE128}"/>
                </a:ext>
              </a:extLst>
            </p:cNvPr>
            <p:cNvGrpSpPr/>
            <p:nvPr/>
          </p:nvGrpSpPr>
          <p:grpSpPr>
            <a:xfrm rot="5400000">
              <a:off x="1714737" y="3762611"/>
              <a:ext cx="649204" cy="623743"/>
              <a:chOff x="2416029" y="3159067"/>
              <a:chExt cx="2618490" cy="6237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7C621D-EF44-17F8-8B36-B40E51AC046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C2340-3498-F4B4-8EFD-A5DDA3ED93D3}"/>
                  </a:ext>
                </a:extLst>
              </p:cNvPr>
              <p:cNvSpPr txBox="1"/>
              <p:nvPr/>
            </p:nvSpPr>
            <p:spPr>
              <a:xfrm rot="16200000">
                <a:off x="3287717" y="2979565"/>
                <a:ext cx="623743" cy="982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quit</a:t>
                </a:r>
                <a:endParaRPr lang="en-US" sz="16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B46250-E996-98A8-0A65-2B25F534675B}"/>
                </a:ext>
              </a:extLst>
            </p:cNvPr>
            <p:cNvGrpSpPr/>
            <p:nvPr/>
          </p:nvGrpSpPr>
          <p:grpSpPr>
            <a:xfrm rot="5400000">
              <a:off x="5210129" y="3585513"/>
              <a:ext cx="609602" cy="938338"/>
              <a:chOff x="2416029" y="2844472"/>
              <a:chExt cx="2618490" cy="9383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19392A9-BBBA-F9BA-84E7-CE3E59BE8C7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4B32EB-7C25-496A-6F4A-E69D5159675D}"/>
                  </a:ext>
                </a:extLst>
              </p:cNvPr>
              <p:cNvSpPr txBox="1"/>
              <p:nvPr/>
            </p:nvSpPr>
            <p:spPr>
              <a:xfrm rot="16200000">
                <a:off x="3233956" y="2718728"/>
                <a:ext cx="938338" cy="1189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(1/3) : $4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A9F3B5-1BC4-C485-14E7-B4D37EDD1E60}"/>
                </a:ext>
              </a:extLst>
            </p:cNvPr>
            <p:cNvGrpSpPr/>
            <p:nvPr/>
          </p:nvGrpSpPr>
          <p:grpSpPr>
            <a:xfrm>
              <a:off x="2351210" y="3131469"/>
              <a:ext cx="2766074" cy="307777"/>
              <a:chOff x="2416029" y="3317047"/>
              <a:chExt cx="2618490" cy="307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116609-A362-C57B-E6DC-65C6A507DE5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09F95E-1EC3-17A2-4603-C2E359581A61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5004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stay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C9EB1-0BA0-E3A0-C2FD-497B71AD6089}"/>
                </a:ext>
              </a:extLst>
            </p:cNvPr>
            <p:cNvGrpSpPr/>
            <p:nvPr/>
          </p:nvGrpSpPr>
          <p:grpSpPr>
            <a:xfrm>
              <a:off x="2396212" y="3411365"/>
              <a:ext cx="2649550" cy="307777"/>
              <a:chOff x="2416029" y="3317047"/>
              <a:chExt cx="2618490" cy="3077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8A6F462-3174-9FF5-A4FF-B452F966192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AC84E-AABD-301D-803C-DC7E5026659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8272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(2/3): $4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344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4D56-04CB-9565-B6C7-7FF499B7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</p:spPr>
            <p:txBody>
              <a:bodyPr>
                <a:norm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1800" spc="-60" dirty="0">
                    <a:latin typeface="Trebuchet MS"/>
                    <a:cs typeface="Trebuchet MS"/>
                  </a:rPr>
                  <a:t>Let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35" dirty="0">
                    <a:latin typeface="Calibri"/>
                    <a:cs typeface="Calibri"/>
                  </a:rPr>
                  <a:t>π</a:t>
                </a:r>
                <a:r>
                  <a:rPr lang="en-US" sz="1800" i="1" spc="265" dirty="0">
                    <a:latin typeface="Calibri"/>
                    <a:cs typeface="Calibri"/>
                  </a:rPr>
                  <a:t> </a:t>
                </a:r>
                <a:r>
                  <a:rPr lang="en-US" sz="1800" spc="-105" dirty="0">
                    <a:latin typeface="Trebuchet MS"/>
                    <a:cs typeface="Trebuchet MS"/>
                  </a:rPr>
                  <a:t>be</a:t>
                </a:r>
                <a:r>
                  <a:rPr lang="en-US" sz="1800" spc="60" dirty="0">
                    <a:latin typeface="Trebuchet MS"/>
                    <a:cs typeface="Trebuchet MS"/>
                  </a:rPr>
                  <a:t> </a:t>
                </a:r>
                <a:r>
                  <a:rPr lang="en-US" sz="1800" spc="-100" dirty="0">
                    <a:latin typeface="Trebuchet MS"/>
                    <a:cs typeface="Trebuchet MS"/>
                  </a:rPr>
                  <a:t>the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latin typeface="Trebuchet MS"/>
                    <a:cs typeface="Trebuchet MS"/>
                  </a:rPr>
                  <a:t>”stay”</a:t>
                </a:r>
                <a:r>
                  <a:rPr lang="en-US" sz="1800" spc="55" dirty="0">
                    <a:latin typeface="Trebuchet MS"/>
                    <a:cs typeface="Trebuchet MS"/>
                  </a:rPr>
                  <a:t> </a:t>
                </a:r>
                <a:r>
                  <a:rPr lang="en-US" sz="1800" spc="-85" dirty="0">
                    <a:latin typeface="Trebuchet MS"/>
                    <a:cs typeface="Trebuchet MS"/>
                  </a:rPr>
                  <a:t>policy:</a:t>
                </a:r>
                <a:r>
                  <a:rPr lang="en-US" sz="1800" spc="275" dirty="0">
                    <a:latin typeface="Trebuchet MS"/>
                    <a:cs typeface="Trebuchet MS"/>
                  </a:rPr>
                  <a:t> </a:t>
                </a:r>
                <a:r>
                  <a:rPr lang="en-US" sz="1800" i="1" spc="55" dirty="0">
                    <a:latin typeface="Calibri"/>
                    <a:cs typeface="Calibri"/>
                  </a:rPr>
                  <a:t>π</a:t>
                </a:r>
                <a:r>
                  <a:rPr lang="en-US" sz="1800" spc="55" dirty="0">
                    <a:latin typeface="Calibri"/>
                    <a:cs typeface="Calibri"/>
                  </a:rPr>
                  <a:t>(</a:t>
                </a:r>
                <a:r>
                  <a:rPr lang="en-US" sz="1800" spc="55" dirty="0"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95" dirty="0">
                    <a:latin typeface="Calibri"/>
                    <a:cs typeface="Calibri"/>
                  </a:rPr>
                  <a:t> </a:t>
                </a:r>
                <a:r>
                  <a:rPr lang="en-US" sz="1800" spc="-90" dirty="0">
                    <a:latin typeface="Trebuchet MS"/>
                    <a:cs typeface="Trebuchet MS"/>
                  </a:rPr>
                  <a:t>stay.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:r>
                  <a:rPr lang="en-US" sz="1800" i="1" spc="35" dirty="0">
                    <a:latin typeface="Calibri"/>
                    <a:cs typeface="Calibri"/>
                  </a:rPr>
                  <a:t>V</a:t>
                </a:r>
                <a:r>
                  <a:rPr lang="en-US" sz="1800" i="1" spc="127" baseline="-12820" dirty="0">
                    <a:latin typeface="Trebuchet MS"/>
                    <a:cs typeface="Trebuchet MS"/>
                  </a:rPr>
                  <a:t>π</a:t>
                </a:r>
                <a:r>
                  <a:rPr lang="en-US" sz="1800" i="1" spc="-382" baseline="-12820" dirty="0">
                    <a:latin typeface="Trebuchet MS"/>
                    <a:cs typeface="Trebuchet MS"/>
                  </a:rPr>
                  <a:t> </a:t>
                </a:r>
                <a:r>
                  <a:rPr lang="en-US" sz="1800" spc="160" dirty="0">
                    <a:latin typeface="Calibri"/>
                    <a:cs typeface="Calibri"/>
                  </a:rPr>
                  <a:t>(</a:t>
                </a:r>
                <a:r>
                  <a:rPr lang="en-US" sz="1800" spc="-105" dirty="0">
                    <a:latin typeface="Trebuchet MS"/>
                    <a:cs typeface="Trebuchet MS"/>
                  </a:rPr>
                  <a:t>end</a:t>
                </a:r>
                <a:r>
                  <a:rPr lang="en-US" sz="1800" spc="160" dirty="0">
                    <a:latin typeface="Calibri"/>
                    <a:cs typeface="Calibri"/>
                  </a:rPr>
                  <a:t>)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525" dirty="0">
                    <a:latin typeface="Calibri"/>
                    <a:cs typeface="Calibri"/>
                  </a:rPr>
                  <a:t>=</a:t>
                </a:r>
                <a:r>
                  <a:rPr lang="en-US" sz="1800" spc="100" dirty="0">
                    <a:latin typeface="Calibri"/>
                    <a:cs typeface="Calibri"/>
                  </a:rPr>
                  <a:t> </a:t>
                </a:r>
                <a:r>
                  <a:rPr lang="en-US" sz="1800" spc="-10" dirty="0">
                    <a:latin typeface="Calibri"/>
                    <a:cs typeface="Calibri"/>
                  </a:rPr>
                  <a:t>0</a:t>
                </a:r>
              </a:p>
              <a:p>
                <a:pPr marL="423545">
                  <a:lnSpc>
                    <a:spcPct val="100000"/>
                  </a:lnSpc>
                  <a:spcBef>
                    <a:spcPts val="118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35" dirty="0">
                        <a:latin typeface="Calibri"/>
                        <a:cs typeface="Calibri"/>
                      </a:rPr>
                      <m:t>V</m:t>
                    </m:r>
                    <m:r>
                      <m:rPr>
                        <m:nor/>
                      </m:rPr>
                      <a:rPr lang="en-US" i="1" spc="127" baseline="-12820" dirty="0">
                        <a:latin typeface="Trebuchet MS"/>
                        <a:cs typeface="Trebuchet MS"/>
                      </a:rPr>
                      <m:t>π</m:t>
                    </m:r>
                    <m:r>
                      <m:rPr>
                        <m:nor/>
                      </m:rPr>
                      <a:rPr lang="en-US" i="1" spc="-382" baseline="-12820" dirty="0">
                        <a:latin typeface="Trebuchet MS"/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(</m:t>
                    </m:r>
                    <m:r>
                      <m:rPr>
                        <m:nor/>
                      </m:rPr>
                      <a:rPr lang="en-US" spc="-70" dirty="0">
                        <a:latin typeface="Trebuchet MS"/>
                        <a:cs typeface="Trebuchet MS"/>
                      </a:rPr>
                      <m:t>in</m:t>
                    </m:r>
                    <m:r>
                      <m:rPr>
                        <m:nor/>
                      </m:rPr>
                      <a:rPr lang="en-US" spc="160" dirty="0">
                        <a:latin typeface="Calibri"/>
                        <a:cs typeface="Calibri"/>
                      </a:rPr>
                      <m:t>)</m:t>
                    </m:r>
                    <m:r>
                      <m:rPr>
                        <m:nor/>
                      </m:rPr>
                      <a:rPr lang="en-US" b="0" i="0" spc="160" dirty="0" smtClean="0">
                        <a:latin typeface="Calibri"/>
                        <a:cs typeface="Calibri"/>
                      </a:rPr>
                      <m:t> = </m:t>
                    </m:r>
                    <m:f>
                      <m:f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b="0" i="1" spc="16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𝑒𝑛𝑑</m:t>
                            </m:r>
                          </m:e>
                        </m:d>
                      </m:e>
                    </m:d>
                    <m:r>
                      <a:rPr lang="en-US" b="0" i="1" spc="1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pc="160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num>
                      <m:den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den>
                    </m:f>
                    <m:r>
                      <a:rPr lang="en-US" i="1" spc="16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d>
                      <m:dPr>
                        <m:ctrlP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 spc="160" dirty="0">
                            <a:latin typeface="Cambria Math" panose="02040503050406030204" pitchFamily="18" charset="0"/>
                            <a:cs typeface="Calibri"/>
                          </a:rPr>
                          <m:t>4+</m:t>
                        </m:r>
                        <m:sSub>
                          <m:sSub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 spc="160" dirty="0">
                                <a:latin typeface="Cambria Math" panose="02040503050406030204" pitchFamily="18" charset="0"/>
                                <a:cs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pc="16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pc="16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𝑖𝑛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800" spc="-2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this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case,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can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solve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7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US" sz="1800" spc="55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9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closed</a:t>
                </a:r>
                <a:r>
                  <a:rPr lang="en-US" sz="1800" spc="6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800" spc="-110" dirty="0">
                    <a:solidFill>
                      <a:srgbClr val="0000A0"/>
                    </a:solidFill>
                    <a:latin typeface="Trebuchet MS"/>
                    <a:cs typeface="Trebuchet MS"/>
                  </a:rPr>
                  <a:t>form</a:t>
                </a:r>
                <a:r>
                  <a:rPr lang="en-US" sz="1800" spc="-110" dirty="0">
                    <a:latin typeface="Trebuchet MS"/>
                    <a:cs typeface="Trebuchet MS"/>
                  </a:rPr>
                  <a:t>:</a:t>
                </a:r>
                <a:endParaRPr lang="en-US" sz="1800" dirty="0">
                  <a:latin typeface="Trebuchet MS"/>
                  <a:cs typeface="Trebuchet M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35" dirty="0">
                          <a:latin typeface="Calibri"/>
                          <a:cs typeface="Calibri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spc="127" baseline="-12820" dirty="0">
                          <a:latin typeface="Trebuchet MS"/>
                          <a:cs typeface="Trebuchet MS"/>
                        </a:rPr>
                        <m:t>π</m:t>
                      </m:r>
                      <m:r>
                        <m:rPr>
                          <m:nor/>
                        </m:rPr>
                        <a:rPr lang="en-US" i="1" spc="-382" baseline="-12820" dirty="0">
                          <a:latin typeface="Trebuchet MS"/>
                          <a:cs typeface="Trebuchet MS"/>
                        </a:rPr>
                        <m:t> 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(</m:t>
                      </m:r>
                      <m:r>
                        <m:rPr>
                          <m:nor/>
                        </m:rPr>
                        <a:rPr lang="en-US" spc="-70" dirty="0">
                          <a:latin typeface="Trebuchet MS"/>
                          <a:cs typeface="Trebuchet MS"/>
                        </a:rPr>
                        <m:t>in</m:t>
                      </m:r>
                      <m:r>
                        <m:rPr>
                          <m:nor/>
                        </m:rPr>
                        <a:rPr lang="en-US" spc="160" dirty="0">
                          <a:latin typeface="Calibri"/>
                          <a:cs typeface="Calibri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pc="160" dirty="0" smtClean="0">
                          <a:latin typeface="Calibri"/>
                          <a:cs typeface="Calibri"/>
                        </a:rPr>
                        <m:t> = </m:t>
                      </m:r>
                      <m:r>
                        <a:rPr lang="en-US" b="0" i="1" spc="160" dirty="0" smtClean="0">
                          <a:latin typeface="Cambria Math" panose="02040503050406030204" pitchFamily="18" charset="0"/>
                          <a:cs typeface="Calibri"/>
                        </a:rPr>
                        <m:t>12</m:t>
                      </m:r>
                    </m:oMath>
                  </m:oMathPara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2641C-3F9C-24B0-BFC5-D19BFBEF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420744" cy="3263504"/>
              </a:xfrm>
              <a:blipFill>
                <a:blip r:embed="rId2"/>
                <a:stretch>
                  <a:fillRect l="-1103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208-DD6A-97FD-A085-DA449BE0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A585-4679-5D54-5DB4-C029B82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5B1068-25FE-6E97-6624-E6BC93BDD491}"/>
              </a:ext>
            </a:extLst>
          </p:cNvPr>
          <p:cNvGrpSpPr/>
          <p:nvPr/>
        </p:nvGrpSpPr>
        <p:grpSpPr>
          <a:xfrm>
            <a:off x="4887368" y="1268016"/>
            <a:ext cx="4256632" cy="1825501"/>
            <a:chOff x="1727467" y="3131469"/>
            <a:chExt cx="4256632" cy="182550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E62F30-E29E-E05A-9A22-A02D36DC286B}"/>
                </a:ext>
              </a:extLst>
            </p:cNvPr>
            <p:cNvSpPr/>
            <p:nvPr/>
          </p:nvSpPr>
          <p:spPr>
            <a:xfrm>
              <a:off x="1769803" y="3191993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56A9E8-3979-2C56-CA3D-24FDBB17D8AB}"/>
                </a:ext>
              </a:extLst>
            </p:cNvPr>
            <p:cNvSpPr/>
            <p:nvPr/>
          </p:nvSpPr>
          <p:spPr>
            <a:xfrm>
              <a:off x="5034519" y="3194812"/>
              <a:ext cx="646226" cy="557886"/>
            </a:xfrm>
            <a:custGeom>
              <a:avLst/>
              <a:gdLst>
                <a:gd name="connsiteX0" fmla="*/ 0 w 646226"/>
                <a:gd name="connsiteY0" fmla="*/ 278943 h 557886"/>
                <a:gd name="connsiteX1" fmla="*/ 323113 w 646226"/>
                <a:gd name="connsiteY1" fmla="*/ 0 h 557886"/>
                <a:gd name="connsiteX2" fmla="*/ 646226 w 646226"/>
                <a:gd name="connsiteY2" fmla="*/ 278943 h 557886"/>
                <a:gd name="connsiteX3" fmla="*/ 323113 w 646226"/>
                <a:gd name="connsiteY3" fmla="*/ 557886 h 557886"/>
                <a:gd name="connsiteX4" fmla="*/ 0 w 646226"/>
                <a:gd name="connsiteY4" fmla="*/ 278943 h 5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226" h="557886" fill="none" extrusionOk="0">
                  <a:moveTo>
                    <a:pt x="0" y="278943"/>
                  </a:moveTo>
                  <a:cubicBezTo>
                    <a:pt x="5523" y="125542"/>
                    <a:pt x="150503" y="-12019"/>
                    <a:pt x="323113" y="0"/>
                  </a:cubicBezTo>
                  <a:cubicBezTo>
                    <a:pt x="466631" y="-5349"/>
                    <a:pt x="638828" y="131852"/>
                    <a:pt x="646226" y="278943"/>
                  </a:cubicBezTo>
                  <a:cubicBezTo>
                    <a:pt x="645150" y="422738"/>
                    <a:pt x="495468" y="566357"/>
                    <a:pt x="323113" y="557886"/>
                  </a:cubicBezTo>
                  <a:cubicBezTo>
                    <a:pt x="169872" y="571999"/>
                    <a:pt x="26609" y="439397"/>
                    <a:pt x="0" y="278943"/>
                  </a:cubicBezTo>
                  <a:close/>
                </a:path>
                <a:path w="646226" h="557886" stroke="0" extrusionOk="0">
                  <a:moveTo>
                    <a:pt x="0" y="278943"/>
                  </a:moveTo>
                  <a:cubicBezTo>
                    <a:pt x="-37035" y="102043"/>
                    <a:pt x="107146" y="14081"/>
                    <a:pt x="323113" y="0"/>
                  </a:cubicBezTo>
                  <a:cubicBezTo>
                    <a:pt x="526217" y="5190"/>
                    <a:pt x="632234" y="125332"/>
                    <a:pt x="646226" y="278943"/>
                  </a:cubicBezTo>
                  <a:cubicBezTo>
                    <a:pt x="642951" y="436197"/>
                    <a:pt x="499062" y="571711"/>
                    <a:pt x="323113" y="557886"/>
                  </a:cubicBezTo>
                  <a:cubicBezTo>
                    <a:pt x="123901" y="546527"/>
                    <a:pt x="27257" y="446023"/>
                    <a:pt x="0" y="278943"/>
                  </a:cubicBezTo>
                  <a:close/>
                </a:path>
              </a:pathLst>
            </a:custGeom>
            <a:ln w="127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stay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22800B-721A-FC32-1DCD-9D676BADA18D}"/>
                </a:ext>
              </a:extLst>
            </p:cNvPr>
            <p:cNvSpPr/>
            <p:nvPr/>
          </p:nvSpPr>
          <p:spPr>
            <a:xfrm>
              <a:off x="5034519" y="4359479"/>
              <a:ext cx="646226" cy="55788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end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F47B1D-CAE7-9AB5-12AB-1322D98EC1BE}"/>
                </a:ext>
              </a:extLst>
            </p:cNvPr>
            <p:cNvSpPr/>
            <p:nvPr/>
          </p:nvSpPr>
          <p:spPr>
            <a:xfrm>
              <a:off x="1769803" y="4399084"/>
              <a:ext cx="646226" cy="557886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in, quit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2EBA64-9506-476C-D0AF-9A46FD2EEA28}"/>
                </a:ext>
              </a:extLst>
            </p:cNvPr>
            <p:cNvGrpSpPr/>
            <p:nvPr/>
          </p:nvGrpSpPr>
          <p:grpSpPr>
            <a:xfrm>
              <a:off x="2351210" y="4561879"/>
              <a:ext cx="2618490" cy="307777"/>
              <a:chOff x="2416029" y="3317047"/>
              <a:chExt cx="2618490" cy="30777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60082A-1892-95EC-FF50-6A6222AB6DD7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39494-299A-78A4-A282-10AE25BD02F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65755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1: $10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4538F1-370A-3AF5-615E-F1BD4D5EE128}"/>
                </a:ext>
              </a:extLst>
            </p:cNvPr>
            <p:cNvGrpSpPr/>
            <p:nvPr/>
          </p:nvGrpSpPr>
          <p:grpSpPr>
            <a:xfrm rot="5400000">
              <a:off x="1714737" y="3762611"/>
              <a:ext cx="649204" cy="623743"/>
              <a:chOff x="2416029" y="3159067"/>
              <a:chExt cx="2618490" cy="6237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7C621D-EF44-17F8-8B36-B40E51AC046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C2340-3498-F4B4-8EFD-A5DDA3ED93D3}"/>
                  </a:ext>
                </a:extLst>
              </p:cNvPr>
              <p:cNvSpPr txBox="1"/>
              <p:nvPr/>
            </p:nvSpPr>
            <p:spPr>
              <a:xfrm rot="16200000">
                <a:off x="3287717" y="2979565"/>
                <a:ext cx="623743" cy="982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quit</a:t>
                </a:r>
                <a:endParaRPr lang="en-US" sz="16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B46250-E996-98A8-0A65-2B25F534675B}"/>
                </a:ext>
              </a:extLst>
            </p:cNvPr>
            <p:cNvGrpSpPr/>
            <p:nvPr/>
          </p:nvGrpSpPr>
          <p:grpSpPr>
            <a:xfrm rot="5400000">
              <a:off x="5210129" y="3585513"/>
              <a:ext cx="609602" cy="938338"/>
              <a:chOff x="2416029" y="2844472"/>
              <a:chExt cx="2618490" cy="9383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19392A9-BBBA-F9BA-84E7-CE3E59BE8C74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4B32EB-7C25-496A-6F4A-E69D5159675D}"/>
                  </a:ext>
                </a:extLst>
              </p:cNvPr>
              <p:cNvSpPr txBox="1"/>
              <p:nvPr/>
            </p:nvSpPr>
            <p:spPr>
              <a:xfrm rot="16200000">
                <a:off x="3233956" y="2718728"/>
                <a:ext cx="938338" cy="1189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(1/3) : $4</a:t>
                </a:r>
                <a:endParaRPr lang="en-US" sz="16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A9F3B5-1BC4-C485-14E7-B4D37EDD1E60}"/>
                </a:ext>
              </a:extLst>
            </p:cNvPr>
            <p:cNvGrpSpPr/>
            <p:nvPr/>
          </p:nvGrpSpPr>
          <p:grpSpPr>
            <a:xfrm>
              <a:off x="2351210" y="3131469"/>
              <a:ext cx="2766074" cy="307777"/>
              <a:chOff x="2416029" y="3317047"/>
              <a:chExt cx="2618490" cy="30777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116609-A362-C57B-E6DC-65C6A507DE5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09F95E-1EC3-17A2-4603-C2E359581A61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5004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stay</a:t>
                </a:r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C9EB1-0BA0-E3A0-C2FD-497B71AD6089}"/>
                </a:ext>
              </a:extLst>
            </p:cNvPr>
            <p:cNvGrpSpPr/>
            <p:nvPr/>
          </p:nvGrpSpPr>
          <p:grpSpPr>
            <a:xfrm>
              <a:off x="2396212" y="3411365"/>
              <a:ext cx="2649550" cy="307777"/>
              <a:chOff x="2416029" y="3317047"/>
              <a:chExt cx="2618490" cy="30777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8A6F462-3174-9FF5-A4FF-B452F9661927}"/>
                  </a:ext>
                </a:extLst>
              </p:cNvPr>
              <p:cNvCxnSpPr/>
              <p:nvPr/>
            </p:nvCxnSpPr>
            <p:spPr>
              <a:xfrm>
                <a:off x="2416029" y="3470936"/>
                <a:ext cx="2618490" cy="2819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AC84E-AABD-301D-803C-DC7E50266599}"/>
                  </a:ext>
                </a:extLst>
              </p:cNvPr>
              <p:cNvSpPr txBox="1"/>
              <p:nvPr/>
            </p:nvSpPr>
            <p:spPr>
              <a:xfrm>
                <a:off x="3568447" y="3317047"/>
                <a:ext cx="8272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(2/3): $4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314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51C-FB7C-908D-1410-08CB56BB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0116-736F-AB19-A1B4-1795B9F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84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Idea: Iterative Algorithm</a:t>
            </a:r>
          </a:p>
          <a:p>
            <a:r>
              <a:rPr lang="en-US" sz="1800" spc="-45" dirty="0">
                <a:latin typeface="Trebuchet MS"/>
                <a:cs typeface="Trebuchet MS"/>
              </a:rPr>
              <a:t>Start</a:t>
            </a:r>
            <a:r>
              <a:rPr lang="en-US" sz="1800" spc="5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with</a:t>
            </a:r>
            <a:r>
              <a:rPr lang="en-US" sz="1800" spc="50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arbitrary</a:t>
            </a:r>
            <a:r>
              <a:rPr lang="en-US" sz="1800" spc="5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r>
              <a:rPr lang="en-US" sz="1800" spc="5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values</a:t>
            </a:r>
            <a:r>
              <a:rPr lang="en-US" sz="1800" spc="55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and</a:t>
            </a:r>
            <a:r>
              <a:rPr lang="en-US" sz="1800" spc="60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repeatedly</a:t>
            </a:r>
            <a:r>
              <a:rPr lang="en-US" sz="1800" spc="5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apply</a:t>
            </a:r>
            <a:r>
              <a:rPr lang="en-US" sz="1800" spc="55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recurrences </a:t>
            </a:r>
            <a:r>
              <a:rPr lang="en-US" sz="1800" spc="-74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to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converge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to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true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values.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0DC4-492E-A5E0-F702-0FF45212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6AB1-F148-8C1B-1063-A09242B1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 dirty="0"/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3EED7A93-2ECC-CF00-B836-8D1546EE1A9E}"/>
              </a:ext>
            </a:extLst>
          </p:cNvPr>
          <p:cNvGrpSpPr/>
          <p:nvPr/>
        </p:nvGrpSpPr>
        <p:grpSpPr>
          <a:xfrm>
            <a:off x="1657350" y="2202166"/>
            <a:ext cx="6300054" cy="2095381"/>
            <a:chOff x="1421547" y="3214125"/>
            <a:chExt cx="6300054" cy="2040459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8C418923-7852-0AAA-0DC6-D8179628A844}"/>
                </a:ext>
              </a:extLst>
            </p:cNvPr>
            <p:cNvSpPr/>
            <p:nvPr/>
          </p:nvSpPr>
          <p:spPr>
            <a:xfrm>
              <a:off x="1421547" y="3535192"/>
              <a:ext cx="6300054" cy="1719392"/>
            </a:xfrm>
            <a:custGeom>
              <a:avLst/>
              <a:gdLst/>
              <a:ahLst/>
              <a:cxnLst/>
              <a:rect l="l" t="t" r="r" b="b"/>
              <a:pathLst>
                <a:path w="7323455" h="2907029">
                  <a:moveTo>
                    <a:pt x="0" y="0"/>
                  </a:moveTo>
                  <a:lnTo>
                    <a:pt x="0" y="2906854"/>
                  </a:lnTo>
                  <a:lnTo>
                    <a:pt x="7323264" y="2906854"/>
                  </a:lnTo>
                  <a:lnTo>
                    <a:pt x="732326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84AD403-13DF-E8B2-1503-C44CCB8EF65E}"/>
                </a:ext>
              </a:extLst>
            </p:cNvPr>
            <p:cNvSpPr/>
            <p:nvPr/>
          </p:nvSpPr>
          <p:spPr>
            <a:xfrm>
              <a:off x="2190833" y="3374865"/>
              <a:ext cx="3083130" cy="360485"/>
            </a:xfrm>
            <a:custGeom>
              <a:avLst/>
              <a:gdLst/>
              <a:ahLst/>
              <a:cxnLst/>
              <a:rect l="l" t="t" r="r" b="b"/>
              <a:pathLst>
                <a:path w="4951730" h="642620">
                  <a:moveTo>
                    <a:pt x="495141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951410" y="642132"/>
                  </a:lnTo>
                  <a:lnTo>
                    <a:pt x="4951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800" b="1" spc="-15" dirty="0">
                  <a:solidFill>
                    <a:srgbClr val="0000FF"/>
                  </a:solidFill>
                  <a:latin typeface="Trebuchet MS"/>
                  <a:cs typeface="Trebuchet MS"/>
                </a:rPr>
                <a:t>Algorithm: </a:t>
              </a:r>
              <a:r>
                <a:rPr lang="en-US" sz="1800" b="1" spc="-45" dirty="0">
                  <a:solidFill>
                    <a:srgbClr val="0000FF"/>
                  </a:solidFill>
                  <a:latin typeface="Trebuchet MS"/>
                  <a:cs typeface="Trebuchet MS"/>
                </a:rPr>
                <a:t>policy</a:t>
              </a:r>
              <a:r>
                <a:rPr lang="en-US" sz="1800" b="1" spc="140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lang="en-US" sz="1800" b="1" spc="-50" dirty="0">
                  <a:solidFill>
                    <a:srgbClr val="0000FF"/>
                  </a:solidFill>
                  <a:latin typeface="Trebuchet MS"/>
                  <a:cs typeface="Trebuchet MS"/>
                </a:rPr>
                <a:t>evaluation</a:t>
              </a:r>
              <a:endParaRPr lang="en-US" sz="1800" dirty="0">
                <a:latin typeface="Trebuchet MS"/>
                <a:cs typeface="Trebuchet MS"/>
              </a:endParaRPr>
            </a:p>
            <a:p>
              <a:endParaRPr dirty="0"/>
            </a:p>
          </p:txBody>
        </p:sp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6C710EA4-B70B-CA0F-B692-30EDB327380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701" y="3214125"/>
              <a:ext cx="642132" cy="6421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C52E1E7-D256-80D2-0203-B94E82E79C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4504" y="2848637"/>
                <a:ext cx="6057169" cy="1448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states s</a:t>
                </a:r>
              </a:p>
              <a:p>
                <a:pPr marL="0" indent="0">
                  <a:buNone/>
                </a:pPr>
                <a:r>
                  <a:rPr lang="en-US" dirty="0"/>
                  <a:t>For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For each state s</a:t>
                </a:r>
              </a:p>
              <a:p>
                <a:pPr marL="685800" lvl="2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C52E1E7-D256-80D2-0203-B94E82E7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04" y="2848637"/>
                <a:ext cx="6057169" cy="1448908"/>
              </a:xfrm>
              <a:prstGeom prst="rect">
                <a:avLst/>
              </a:prstGeom>
              <a:blipFill>
                <a:blip r:embed="rId3"/>
                <a:stretch>
                  <a:fillRect l="-906" t="-84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3FC8EF28-9A90-E17E-018A-FD32E9DF5373}"/>
              </a:ext>
            </a:extLst>
          </p:cNvPr>
          <p:cNvSpPr/>
          <p:nvPr/>
        </p:nvSpPr>
        <p:spPr>
          <a:xfrm rot="16200000">
            <a:off x="4454444" y="2650700"/>
            <a:ext cx="544946" cy="3218463"/>
          </a:xfrm>
          <a:prstGeom prst="leftBrace">
            <a:avLst>
              <a:gd name="adj1" fmla="val 8333"/>
              <a:gd name="adj2" fmla="val 5430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6462D2-7F5B-597F-3B80-034E440DE0B6}"/>
                  </a:ext>
                </a:extLst>
              </p:cNvPr>
              <p:cNvSpPr txBox="1"/>
              <p:nvPr/>
            </p:nvSpPr>
            <p:spPr>
              <a:xfrm>
                <a:off x="3835400" y="4202005"/>
                <a:ext cx="1473200" cy="702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2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6462D2-7F5B-597F-3B80-034E440D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4202005"/>
                <a:ext cx="1473200" cy="702180"/>
              </a:xfrm>
              <a:prstGeom prst="rect">
                <a:avLst/>
              </a:prstGeom>
              <a:blipFill>
                <a:blip r:embed="rId4"/>
                <a:stretch>
                  <a:fillRect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14769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58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85866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3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AAA2-FBD8-BAF8-AA42-89CAD11C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Plan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88DC97-234F-1E3E-CCD2-0D8C8137A64F}"/>
              </a:ext>
            </a:extLst>
          </p:cNvPr>
          <p:cNvSpPr/>
          <p:nvPr/>
        </p:nvSpPr>
        <p:spPr>
          <a:xfrm>
            <a:off x="635967" y="2423428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Reflex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26D73F-AB63-8B2B-00E0-EB846178FF6A}"/>
              </a:ext>
            </a:extLst>
          </p:cNvPr>
          <p:cNvSpPr/>
          <p:nvPr/>
        </p:nvSpPr>
        <p:spPr>
          <a:xfrm>
            <a:off x="2552574" y="2423428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States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BE4069-C0F3-0D40-D644-78CE3248D678}"/>
              </a:ext>
            </a:extLst>
          </p:cNvPr>
          <p:cNvSpPr/>
          <p:nvPr/>
        </p:nvSpPr>
        <p:spPr>
          <a:xfrm>
            <a:off x="4469180" y="2423428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Variables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A0CE90-2731-2012-DCFE-A038B8F9BB16}"/>
              </a:ext>
            </a:extLst>
          </p:cNvPr>
          <p:cNvSpPr/>
          <p:nvPr/>
        </p:nvSpPr>
        <p:spPr>
          <a:xfrm>
            <a:off x="6385787" y="2423428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E3489-59A2-CF2A-72A1-1FF5206F052D}"/>
              </a:ext>
            </a:extLst>
          </p:cNvPr>
          <p:cNvSpPr txBox="1"/>
          <p:nvPr/>
        </p:nvSpPr>
        <p:spPr>
          <a:xfrm>
            <a:off x="528167" y="3526971"/>
            <a:ext cx="13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B6A7D-EA1A-A246-B0D6-EBB01F074EF9}"/>
              </a:ext>
            </a:extLst>
          </p:cNvPr>
          <p:cNvSpPr txBox="1"/>
          <p:nvPr/>
        </p:nvSpPr>
        <p:spPr>
          <a:xfrm>
            <a:off x="7019402" y="3526970"/>
            <a:ext cx="13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Intelligence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BBB6B-AE86-6A23-D9A2-ED619CFA13BF}"/>
              </a:ext>
            </a:extLst>
          </p:cNvPr>
          <p:cNvSpPr txBox="1"/>
          <p:nvPr/>
        </p:nvSpPr>
        <p:spPr>
          <a:xfrm>
            <a:off x="3423767" y="4684990"/>
            <a:ext cx="245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Artificial Intelligence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9C5C0-46D0-7468-AA5F-0F90178166DF}"/>
              </a:ext>
            </a:extLst>
          </p:cNvPr>
          <p:cNvSpPr txBox="1"/>
          <p:nvPr/>
        </p:nvSpPr>
        <p:spPr>
          <a:xfrm>
            <a:off x="1960850" y="1726566"/>
            <a:ext cx="280352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4"/>
              </a:spcBef>
            </a:pPr>
            <a:r>
              <a:rPr lang="en-US" sz="1000" spc="-3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Search problems</a:t>
            </a:r>
          </a:p>
          <a:p>
            <a:pPr marL="8137" marR="3426" algn="ctr"/>
            <a:r>
              <a:rPr lang="en-US" sz="1400" b="1" spc="-2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Markov decision processes </a:t>
            </a:r>
          </a:p>
          <a:p>
            <a:pPr marL="8137" marR="3426" algn="ctr"/>
            <a:r>
              <a:rPr lang="en-US" sz="1000" spc="-30" dirty="0">
                <a:solidFill>
                  <a:schemeClr val="accent6">
                    <a:lumMod val="75000"/>
                  </a:schemeClr>
                </a:solidFill>
                <a:latin typeface="+mj-lt"/>
                <a:cs typeface="Trebuchet MS"/>
              </a:rPr>
              <a:t>Adversarial</a:t>
            </a:r>
            <a:r>
              <a:rPr lang="en-US" sz="1000" spc="-40" dirty="0">
                <a:solidFill>
                  <a:schemeClr val="accent6">
                    <a:lumMod val="75000"/>
                  </a:schemeClr>
                </a:solidFill>
                <a:latin typeface="+mj-lt"/>
                <a:cs typeface="Trebuchet MS"/>
              </a:rPr>
              <a:t> </a:t>
            </a:r>
            <a:r>
              <a:rPr lang="en-US" sz="1000" spc="-13" dirty="0">
                <a:solidFill>
                  <a:schemeClr val="accent6">
                    <a:lumMod val="75000"/>
                  </a:schemeClr>
                </a:solidFill>
                <a:latin typeface="+mj-lt"/>
                <a:cs typeface="Trebuchet MS"/>
              </a:rPr>
              <a:t>games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+mj-lt"/>
              <a:cs typeface="Trebuchet MS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48BC23CD-08CF-CD57-B76D-4C5139DBF7DF}"/>
              </a:ext>
            </a:extLst>
          </p:cNvPr>
          <p:cNvSpPr txBox="1"/>
          <p:nvPr/>
        </p:nvSpPr>
        <p:spPr>
          <a:xfrm>
            <a:off x="4485291" y="1925088"/>
            <a:ext cx="1883523" cy="176883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8565">
              <a:spcBef>
                <a:spcPts val="84"/>
              </a:spcBef>
            </a:pPr>
            <a:r>
              <a:rPr sz="1079" spc="-17" dirty="0">
                <a:solidFill>
                  <a:srgbClr val="0000FF"/>
                </a:solidFill>
                <a:latin typeface="+mj-lt"/>
                <a:cs typeface="Trebuchet MS"/>
              </a:rPr>
              <a:t>Constraint</a:t>
            </a:r>
            <a:r>
              <a:rPr sz="1079" spc="-27" dirty="0">
                <a:solidFill>
                  <a:srgbClr val="0000FF"/>
                </a:solidFill>
                <a:latin typeface="+mj-lt"/>
                <a:cs typeface="Trebuchet MS"/>
              </a:rPr>
              <a:t> </a:t>
            </a:r>
            <a:r>
              <a:rPr sz="1079" spc="-34" dirty="0">
                <a:solidFill>
                  <a:srgbClr val="0000FF"/>
                </a:solidFill>
                <a:latin typeface="+mj-lt"/>
                <a:cs typeface="Trebuchet MS"/>
              </a:rPr>
              <a:t>satisfaction</a:t>
            </a:r>
            <a:r>
              <a:rPr sz="1079" spc="-20" dirty="0">
                <a:solidFill>
                  <a:srgbClr val="0000FF"/>
                </a:solidFill>
                <a:latin typeface="+mj-lt"/>
                <a:cs typeface="Trebuchet MS"/>
              </a:rPr>
              <a:t> </a:t>
            </a:r>
            <a:r>
              <a:rPr sz="1079" spc="-44" dirty="0">
                <a:solidFill>
                  <a:srgbClr val="0000FF"/>
                </a:solidFill>
                <a:latin typeface="+mj-lt"/>
                <a:cs typeface="Trebuchet MS"/>
              </a:rPr>
              <a:t>problems</a:t>
            </a:r>
            <a:endParaRPr sz="1079" dirty="0">
              <a:latin typeface="+mj-lt"/>
              <a:cs typeface="Trebuchet M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6988FE2-5E1F-E7F2-8A24-688B436BE632}"/>
              </a:ext>
            </a:extLst>
          </p:cNvPr>
          <p:cNvSpPr txBox="1"/>
          <p:nvPr/>
        </p:nvSpPr>
        <p:spPr>
          <a:xfrm>
            <a:off x="4890646" y="2083927"/>
            <a:ext cx="1072812" cy="176883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8565">
              <a:spcBef>
                <a:spcPts val="84"/>
              </a:spcBef>
            </a:pPr>
            <a:r>
              <a:rPr sz="1079" spc="-24" dirty="0">
                <a:solidFill>
                  <a:srgbClr val="0000FF"/>
                </a:solidFill>
                <a:latin typeface="+mj-lt"/>
                <a:cs typeface="Trebuchet MS"/>
              </a:rPr>
              <a:t>Bayesian</a:t>
            </a:r>
            <a:r>
              <a:rPr sz="1079" spc="-47" dirty="0">
                <a:solidFill>
                  <a:srgbClr val="0000FF"/>
                </a:solidFill>
                <a:latin typeface="+mj-lt"/>
                <a:cs typeface="Trebuchet MS"/>
              </a:rPr>
              <a:t> networks</a:t>
            </a:r>
            <a:endParaRPr sz="1079" dirty="0">
              <a:latin typeface="+mj-lt"/>
              <a:cs typeface="Trebuchet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11D-DE9C-A595-87BB-7A43219A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C1B9-30BF-C135-A5A4-883B08F8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9778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23285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675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28674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731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14316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1.1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334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09810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1.1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1.6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980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34401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1.1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1.6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232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67350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1.1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1.6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2.8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2.8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615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79487"/>
              </p:ext>
            </p:extLst>
          </p:nvPr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1.1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1.6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2.8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2.8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208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9F3-E458-8E13-7375-24B276C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Computations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710-2B41-7419-6092-7CCECA4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810E-B479-EEFA-7C8E-455BF4D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1176-E3CF-BFF9-8BDE-70B55B0B7EFF}"/>
              </a:ext>
            </a:extLst>
          </p:cNvPr>
          <p:cNvGrpSpPr/>
          <p:nvPr/>
        </p:nvGrpSpPr>
        <p:grpSpPr>
          <a:xfrm>
            <a:off x="7091330" y="405811"/>
            <a:ext cx="1243965" cy="729615"/>
            <a:chOff x="3692349" y="208415"/>
            <a:chExt cx="1243965" cy="7296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AE750FC-0F3D-1BD3-F5A3-4997DB6E999E}"/>
                </a:ext>
              </a:extLst>
            </p:cNvPr>
            <p:cNvSpPr/>
            <p:nvPr/>
          </p:nvSpPr>
          <p:spPr>
            <a:xfrm>
              <a:off x="3692349" y="208415"/>
              <a:ext cx="1243965" cy="729615"/>
            </a:xfrm>
            <a:custGeom>
              <a:avLst/>
              <a:gdLst/>
              <a:ahLst/>
              <a:cxnLst/>
              <a:rect l="l" t="t" r="r" b="b"/>
              <a:pathLst>
                <a:path w="1243964" h="729614">
                  <a:moveTo>
                    <a:pt x="0" y="0"/>
                  </a:moveTo>
                  <a:lnTo>
                    <a:pt x="0" y="729215"/>
                  </a:lnTo>
                  <a:lnTo>
                    <a:pt x="1243808" y="729215"/>
                  </a:lnTo>
                  <a:lnTo>
                    <a:pt x="1243808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7686AB1-C485-D2E0-8979-7BF5534F9426}"/>
                </a:ext>
              </a:extLst>
            </p:cNvPr>
            <p:cNvSpPr txBox="1"/>
            <p:nvPr/>
          </p:nvSpPr>
          <p:spPr>
            <a:xfrm>
              <a:off x="4013960" y="478004"/>
              <a:ext cx="1638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FF31729-4784-7459-FDA7-25CAD4388B23}"/>
                </a:ext>
              </a:extLst>
            </p:cNvPr>
            <p:cNvSpPr txBox="1"/>
            <p:nvPr/>
          </p:nvSpPr>
          <p:spPr>
            <a:xfrm>
              <a:off x="3800461" y="273844"/>
              <a:ext cx="104013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60" dirty="0">
                  <a:latin typeface="Calibri"/>
                  <a:cs typeface="Calibri"/>
                </a:rPr>
                <a:t>V</a:t>
              </a:r>
              <a:r>
                <a:rPr sz="2500" i="1" spc="-55" dirty="0">
                  <a:latin typeface="Calibri"/>
                  <a:cs typeface="Calibri"/>
                </a:rPr>
                <a:t> </a:t>
              </a:r>
              <a:r>
                <a:rPr sz="2625" spc="195" baseline="41269" dirty="0">
                  <a:latin typeface="Trebuchet MS"/>
                  <a:cs typeface="Trebuchet MS"/>
                </a:rPr>
                <a:t>(</a:t>
              </a:r>
              <a:r>
                <a:rPr sz="2625" i="1" spc="195" baseline="41269" dirty="0">
                  <a:latin typeface="Trebuchet MS"/>
                  <a:cs typeface="Trebuchet MS"/>
                </a:rPr>
                <a:t>t</a:t>
              </a:r>
              <a:r>
                <a:rPr sz="2625" spc="195" baseline="41269" dirty="0">
                  <a:latin typeface="Trebuchet MS"/>
                  <a:cs typeface="Trebuchet MS"/>
                </a:rPr>
                <a:t>)</a:t>
              </a:r>
              <a:r>
                <a:rPr sz="2500" spc="130" dirty="0">
                  <a:latin typeface="Trebuchet MS"/>
                  <a:cs typeface="Trebuchet MS"/>
                </a:rPr>
                <a:t>(</a:t>
              </a:r>
              <a:r>
                <a:rPr sz="2500" i="1" spc="130" dirty="0">
                  <a:latin typeface="Calibri"/>
                  <a:cs typeface="Calibri"/>
                </a:rPr>
                <a:t>s</a:t>
              </a:r>
              <a:r>
                <a:rPr sz="2500" spc="130" dirty="0">
                  <a:latin typeface="Trebuchet MS"/>
                  <a:cs typeface="Trebuchet MS"/>
                </a:rPr>
                <a:t>)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706DD2B-CA2B-2A2E-F368-D64481808BFF}"/>
              </a:ext>
            </a:extLst>
          </p:cNvPr>
          <p:cNvGraphicFramePr>
            <a:graphicFrameLocks noGrp="1"/>
          </p:cNvGraphicFramePr>
          <p:nvPr/>
        </p:nvGraphicFramePr>
        <p:xfrm>
          <a:off x="730251" y="1836805"/>
          <a:ext cx="7683498" cy="3204302"/>
        </p:xfrm>
        <a:graphic>
          <a:graphicData uri="http://schemas.openxmlformats.org/drawingml/2006/table">
            <a:tbl>
              <a:tblPr firstRow="1" bandRow="1">
                <a:tableStyleId>{A76A0B11-58ED-41CD-900F-ABCC5BD48B6E}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1.1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1.6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500" spc="-100" dirty="0"/>
                        <a:t>2.6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2.8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3.1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3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1.8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2.7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2.8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3.1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dirty="0"/>
                        <a:t>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95" dirty="0"/>
                        <a:t>-0.2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0.7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1.1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1.9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2.2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500" spc="-100" dirty="0"/>
                        <a:t>2.6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54855B39-E023-B52F-8CAC-7E181BD64B00}"/>
              </a:ext>
            </a:extLst>
          </p:cNvPr>
          <p:cNvSpPr txBox="1"/>
          <p:nvPr/>
        </p:nvSpPr>
        <p:spPr>
          <a:xfrm>
            <a:off x="283827" y="2972974"/>
            <a:ext cx="351155" cy="939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500" spc="-105" dirty="0">
                <a:latin typeface="Trebuchet MS"/>
                <a:cs typeface="Trebuchet MS"/>
              </a:rPr>
              <a:t>state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i="1" spc="21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E300A6-05EF-5A67-ABA0-A25CD5030FB4}"/>
              </a:ext>
            </a:extLst>
          </p:cNvPr>
          <p:cNvSpPr txBox="1"/>
          <p:nvPr/>
        </p:nvSpPr>
        <p:spPr>
          <a:xfrm>
            <a:off x="3890409" y="1312667"/>
            <a:ext cx="1372870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5" dirty="0">
                <a:latin typeface="Trebuchet MS"/>
                <a:cs typeface="Trebuchet MS"/>
              </a:rPr>
              <a:t>iteration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i="1" spc="75" dirty="0"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512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408C-D274-64FB-4EFE-AA38A12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 in Policy Evaluation?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08F0-0518-8203-1CD5-F28F6351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9983"/>
            <a:ext cx="7886700" cy="3263504"/>
          </a:xfrm>
        </p:spPr>
        <p:txBody>
          <a:bodyPr/>
          <a:lstStyle/>
          <a:p>
            <a:r>
              <a:rPr lang="en-US" sz="1800" spc="-80" dirty="0">
                <a:latin typeface="Trebuchet MS"/>
                <a:cs typeface="Trebuchet MS"/>
              </a:rPr>
              <a:t>Repeat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until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values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don’t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change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much:</a:t>
            </a:r>
          </a:p>
          <a:p>
            <a:endParaRPr lang="en-US" spc="-100" dirty="0">
              <a:latin typeface="Trebuchet MS"/>
            </a:endParaRPr>
          </a:p>
          <a:p>
            <a:endParaRPr lang="en-US" spc="-100" dirty="0">
              <a:latin typeface="Trebuchet MS"/>
            </a:endParaRPr>
          </a:p>
          <a:p>
            <a:endParaRPr lang="en-US" spc="-100" dirty="0">
              <a:latin typeface="Trebuchet MS"/>
            </a:endParaRPr>
          </a:p>
          <a:p>
            <a:r>
              <a:rPr lang="en-US" sz="1800" spc="-25" dirty="0">
                <a:latin typeface="Trebuchet MS"/>
                <a:cs typeface="Trebuchet MS"/>
              </a:rPr>
              <a:t>Don’t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store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i="1" spc="60" dirty="0">
                <a:latin typeface="Calibri"/>
                <a:cs typeface="Calibri"/>
              </a:rPr>
              <a:t>V</a:t>
            </a:r>
            <a:r>
              <a:rPr lang="en-US" sz="1800" i="1" spc="-5" dirty="0">
                <a:latin typeface="Calibri"/>
                <a:cs typeface="Calibri"/>
              </a:rPr>
              <a:t> </a:t>
            </a:r>
            <a:r>
              <a:rPr lang="en-US" sz="1800" spc="165" baseline="41269" dirty="0">
                <a:latin typeface="Trebuchet MS"/>
                <a:cs typeface="Trebuchet MS"/>
              </a:rPr>
              <a:t>(</a:t>
            </a:r>
            <a:r>
              <a:rPr lang="en-US" sz="1800" i="1" spc="165" baseline="41269" dirty="0">
                <a:latin typeface="Trebuchet MS"/>
                <a:cs typeface="Trebuchet MS"/>
              </a:rPr>
              <a:t>t</a:t>
            </a:r>
            <a:r>
              <a:rPr lang="en-US" sz="1800" spc="165" baseline="41269" dirty="0">
                <a:latin typeface="Trebuchet MS"/>
                <a:cs typeface="Trebuchet MS"/>
              </a:rPr>
              <a:t>)</a:t>
            </a:r>
            <a:r>
              <a:rPr lang="en-US" sz="1800" spc="660" baseline="41269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for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each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iteration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i="1" spc="-70" dirty="0">
                <a:latin typeface="Calibri"/>
                <a:cs typeface="Calibri"/>
              </a:rPr>
              <a:t>t</a:t>
            </a:r>
            <a:r>
              <a:rPr lang="en-US" sz="1800" spc="-70" dirty="0">
                <a:latin typeface="Trebuchet MS"/>
                <a:cs typeface="Trebuchet MS"/>
              </a:rPr>
              <a:t>,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55" dirty="0">
                <a:latin typeface="Trebuchet MS"/>
                <a:cs typeface="Trebuchet MS"/>
              </a:rPr>
              <a:t>need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only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last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60" dirty="0">
                <a:latin typeface="Trebuchet MS"/>
                <a:cs typeface="Trebuchet MS"/>
              </a:rPr>
              <a:t>two: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spc="-100" dirty="0">
              <a:latin typeface="Trebuchet MS"/>
            </a:endParaRPr>
          </a:p>
          <a:p>
            <a:endParaRPr lang="en-US" spc="-100" dirty="0">
              <a:latin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3C04-8D0F-2594-35B0-2C4D4C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E70C-330C-145A-DDBE-7F125F1C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2784F-C168-83AC-78A3-31F0D8E49782}"/>
              </a:ext>
            </a:extLst>
          </p:cNvPr>
          <p:cNvGrpSpPr/>
          <p:nvPr/>
        </p:nvGrpSpPr>
        <p:grpSpPr>
          <a:xfrm>
            <a:off x="1962512" y="1926268"/>
            <a:ext cx="4412371" cy="640287"/>
            <a:chOff x="2876912" y="2636351"/>
            <a:chExt cx="4412371" cy="640287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E04AFD1-4F65-C7FE-9BFC-9316EA19A1FD}"/>
                </a:ext>
              </a:extLst>
            </p:cNvPr>
            <p:cNvSpPr txBox="1"/>
            <p:nvPr/>
          </p:nvSpPr>
          <p:spPr>
            <a:xfrm>
              <a:off x="2876912" y="2672753"/>
              <a:ext cx="1272540" cy="60388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70180">
                <a:lnSpc>
                  <a:spcPts val="2705"/>
                </a:lnSpc>
                <a:spcBef>
                  <a:spcPts val="140"/>
                </a:spcBef>
                <a:tabLst>
                  <a:tab pos="981710" algn="l"/>
                </a:tabLst>
              </a:pPr>
              <a:r>
                <a:rPr sz="2500" spc="25" dirty="0">
                  <a:latin typeface="Trebuchet MS"/>
                  <a:cs typeface="Trebuchet MS"/>
                </a:rPr>
                <a:t>max	</a:t>
              </a:r>
              <a:r>
                <a:rPr sz="2500" spc="-235" dirty="0">
                  <a:latin typeface="Lucida Sans Unicode"/>
                  <a:cs typeface="Lucida Sans Unicode"/>
                </a:rPr>
                <a:t>|</a:t>
              </a:r>
              <a:r>
                <a:rPr sz="2500" i="1" spc="60" dirty="0">
                  <a:latin typeface="Calibri"/>
                  <a:cs typeface="Calibri"/>
                </a:rPr>
                <a:t>V</a:t>
              </a:r>
              <a:endParaRPr sz="2500" dirty="0">
                <a:latin typeface="Calibri"/>
                <a:cs typeface="Calibri"/>
              </a:endParaRPr>
            </a:p>
            <a:p>
              <a:pPr marL="12700">
                <a:lnSpc>
                  <a:spcPts val="1805"/>
                </a:lnSpc>
              </a:pPr>
              <a:r>
                <a:rPr sz="1750" i="1" spc="35" dirty="0">
                  <a:latin typeface="Trebuchet MS"/>
                  <a:cs typeface="Trebuchet MS"/>
                </a:rPr>
                <a:t>s</a:t>
              </a:r>
              <a:r>
                <a:rPr sz="1750" spc="35" dirty="0">
                  <a:latin typeface="Lucida Sans Unicode"/>
                  <a:cs typeface="Lucida Sans Unicode"/>
                </a:rPr>
                <a:t>∈</a:t>
              </a:r>
              <a:r>
                <a:rPr sz="1750" spc="35" dirty="0">
                  <a:latin typeface="Trebuchet MS"/>
                  <a:cs typeface="Trebuchet MS"/>
                </a:rPr>
                <a:t>States</a:t>
              </a:r>
              <a:endParaRPr sz="1750" dirty="0">
                <a:latin typeface="Trebuchet MS"/>
                <a:cs typeface="Trebuchet MS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6AC2B84-4680-7822-B8FB-96484B893AA5}"/>
                </a:ext>
              </a:extLst>
            </p:cNvPr>
            <p:cNvSpPr txBox="1"/>
            <p:nvPr/>
          </p:nvSpPr>
          <p:spPr>
            <a:xfrm>
              <a:off x="4123994" y="2636351"/>
              <a:ext cx="396240" cy="509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83820">
                <a:lnSpc>
                  <a:spcPts val="1889"/>
                </a:lnSpc>
                <a:spcBef>
                  <a:spcPts val="125"/>
                </a:spcBef>
              </a:pPr>
              <a:r>
                <a:rPr sz="1750" spc="150" dirty="0">
                  <a:latin typeface="Trebuchet MS"/>
                  <a:cs typeface="Trebuchet MS"/>
                </a:rPr>
                <a:t>(</a:t>
              </a:r>
              <a:r>
                <a:rPr sz="1750" i="1" spc="30" dirty="0">
                  <a:latin typeface="Trebuchet MS"/>
                  <a:cs typeface="Trebuchet MS"/>
                </a:rPr>
                <a:t>t</a:t>
              </a:r>
              <a:r>
                <a:rPr sz="1750" spc="150" dirty="0">
                  <a:latin typeface="Trebuchet MS"/>
                  <a:cs typeface="Trebuchet MS"/>
                </a:rPr>
                <a:t>)</a:t>
              </a:r>
              <a:endParaRPr sz="1750">
                <a:latin typeface="Trebuchet MS"/>
                <a:cs typeface="Trebuchet MS"/>
              </a:endParaRPr>
            </a:p>
            <a:p>
              <a:pPr marL="12700">
                <a:lnSpc>
                  <a:spcPts val="1889"/>
                </a:lnSpc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B53E952-4B8B-CDF3-2BBB-AB9EA9D1F068}"/>
                </a:ext>
              </a:extLst>
            </p:cNvPr>
            <p:cNvSpPr txBox="1"/>
            <p:nvPr/>
          </p:nvSpPr>
          <p:spPr>
            <a:xfrm>
              <a:off x="4510722" y="2672753"/>
              <a:ext cx="100965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500" spc="65" dirty="0">
                  <a:latin typeface="Trebuchet MS"/>
                  <a:cs typeface="Trebuchet MS"/>
                </a:rPr>
                <a:t>(</a:t>
              </a:r>
              <a:r>
                <a:rPr sz="2500" i="1" spc="215" dirty="0">
                  <a:latin typeface="Calibri"/>
                  <a:cs typeface="Calibri"/>
                </a:rPr>
                <a:t>s</a:t>
              </a:r>
              <a:r>
                <a:rPr sz="2500" spc="65" dirty="0">
                  <a:latin typeface="Trebuchet MS"/>
                  <a:cs typeface="Trebuchet MS"/>
                </a:rPr>
                <a:t>)</a:t>
              </a:r>
              <a:r>
                <a:rPr sz="2500" spc="-190" dirty="0">
                  <a:latin typeface="Trebuchet MS"/>
                  <a:cs typeface="Trebuchet MS"/>
                </a:rPr>
                <a:t> </a:t>
              </a:r>
              <a:r>
                <a:rPr sz="2500" spc="-15" dirty="0">
                  <a:latin typeface="Lucida Sans Unicode"/>
                  <a:cs typeface="Lucida Sans Unicode"/>
                </a:rPr>
                <a:t>−</a:t>
              </a:r>
              <a:r>
                <a:rPr sz="2500" spc="-225" dirty="0">
                  <a:latin typeface="Lucida Sans Unicode"/>
                  <a:cs typeface="Lucida Sans Unicode"/>
                </a:rPr>
                <a:t> </a:t>
              </a:r>
              <a:r>
                <a:rPr sz="2500" i="1" spc="60" dirty="0">
                  <a:latin typeface="Calibri"/>
                  <a:cs typeface="Calibri"/>
                </a:rPr>
                <a:t>V</a:t>
              </a:r>
              <a:endParaRPr sz="2500">
                <a:latin typeface="Calibri"/>
                <a:cs typeface="Calibri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49D700BC-9668-930D-9D43-FCDC5597882A}"/>
                </a:ext>
              </a:extLst>
            </p:cNvPr>
            <p:cNvSpPr txBox="1"/>
            <p:nvPr/>
          </p:nvSpPr>
          <p:spPr>
            <a:xfrm>
              <a:off x="5566547" y="2636351"/>
              <a:ext cx="654685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750" spc="150" dirty="0">
                  <a:latin typeface="Trebuchet MS"/>
                  <a:cs typeface="Trebuchet MS"/>
                </a:rPr>
                <a:t>(</a:t>
              </a:r>
              <a:r>
                <a:rPr sz="1750" i="1" spc="30" dirty="0">
                  <a:latin typeface="Trebuchet MS"/>
                  <a:cs typeface="Trebuchet MS"/>
                </a:rPr>
                <a:t>t</a:t>
              </a:r>
              <a:r>
                <a:rPr sz="1750" spc="190" dirty="0">
                  <a:latin typeface="Lucida Sans Unicode"/>
                  <a:cs typeface="Lucida Sans Unicode"/>
                </a:rPr>
                <a:t>−</a:t>
              </a:r>
              <a:r>
                <a:rPr sz="1750" spc="120" dirty="0">
                  <a:latin typeface="Trebuchet MS"/>
                  <a:cs typeface="Trebuchet MS"/>
                </a:rPr>
                <a:t>1)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9F4E1264-DB08-0367-8084-EE9D06370989}"/>
                </a:ext>
              </a:extLst>
            </p:cNvPr>
            <p:cNvSpPr txBox="1"/>
            <p:nvPr/>
          </p:nvSpPr>
          <p:spPr>
            <a:xfrm>
              <a:off x="5494887" y="2849208"/>
              <a:ext cx="176530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30" dirty="0">
                  <a:latin typeface="Trebuchet MS"/>
                  <a:cs typeface="Trebuchet MS"/>
                </a:rPr>
                <a:t>π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0DEB22A-2E35-999E-BD64-39A2C419BF39}"/>
                </a:ext>
              </a:extLst>
            </p:cNvPr>
            <p:cNvSpPr txBox="1"/>
            <p:nvPr/>
          </p:nvSpPr>
          <p:spPr>
            <a:xfrm>
              <a:off x="6211688" y="2672753"/>
              <a:ext cx="1077595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500" spc="25" dirty="0">
                  <a:latin typeface="Trebuchet MS"/>
                  <a:cs typeface="Trebuchet MS"/>
                </a:rPr>
                <a:t>(</a:t>
              </a:r>
              <a:r>
                <a:rPr sz="2500" i="1" spc="25" dirty="0">
                  <a:latin typeface="Calibri"/>
                  <a:cs typeface="Calibri"/>
                </a:rPr>
                <a:t>s</a:t>
              </a:r>
              <a:r>
                <a:rPr sz="2500" spc="25" dirty="0">
                  <a:latin typeface="Trebuchet MS"/>
                  <a:cs typeface="Trebuchet MS"/>
                </a:rPr>
                <a:t>)</a:t>
              </a:r>
              <a:r>
                <a:rPr sz="2500" spc="25" dirty="0">
                  <a:latin typeface="Lucida Sans Unicode"/>
                  <a:cs typeface="Lucida Sans Unicode"/>
                </a:rPr>
                <a:t>|</a:t>
              </a:r>
              <a:r>
                <a:rPr sz="2500" spc="-125" dirty="0">
                  <a:latin typeface="Lucida Sans Unicode"/>
                  <a:cs typeface="Lucida Sans Unicode"/>
                </a:rPr>
                <a:t> </a:t>
              </a:r>
              <a:r>
                <a:rPr sz="2500" spc="-15" dirty="0">
                  <a:latin typeface="Lucida Sans Unicode"/>
                  <a:cs typeface="Lucida Sans Unicode"/>
                </a:rPr>
                <a:t>≤</a:t>
              </a:r>
              <a:r>
                <a:rPr sz="2500" spc="-120" dirty="0">
                  <a:latin typeface="Lucida Sans Unicode"/>
                  <a:cs typeface="Lucida Sans Unicode"/>
                </a:rPr>
                <a:t> </a:t>
              </a:r>
              <a:r>
                <a:rPr sz="2500" i="1" spc="-55" dirty="0">
                  <a:solidFill>
                    <a:srgbClr val="FF0000"/>
                  </a:solidFill>
                  <a:latin typeface="Calibri"/>
                  <a:cs typeface="Calibri"/>
                </a:rPr>
                <a:t>ϵ</a:t>
              </a:r>
              <a:endParaRPr sz="2500">
                <a:latin typeface="Calibri"/>
                <a:cs typeface="Calibri"/>
              </a:endParaRPr>
            </a:p>
          </p:txBody>
        </p:sp>
      </p:grpSp>
      <p:sp>
        <p:nvSpPr>
          <p:cNvPr id="14" name="object 12">
            <a:extLst>
              <a:ext uri="{FF2B5EF4-FFF2-40B4-BE49-F238E27FC236}">
                <a16:creationId xmlns:a16="http://schemas.microsoft.com/office/drawing/2014/main" id="{BD1FA9FB-6AF3-91F3-E913-32B56EB1BB67}"/>
              </a:ext>
            </a:extLst>
          </p:cNvPr>
          <p:cNvSpPr txBox="1"/>
          <p:nvPr/>
        </p:nvSpPr>
        <p:spPr>
          <a:xfrm>
            <a:off x="2966719" y="3336472"/>
            <a:ext cx="2268855" cy="5988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ts val="2685"/>
              </a:lnSpc>
              <a:spcBef>
                <a:spcPts val="140"/>
              </a:spcBef>
            </a:pPr>
            <a:r>
              <a:rPr sz="3750" i="1" spc="89" baseline="-28888" dirty="0">
                <a:latin typeface="Calibri"/>
                <a:cs typeface="Calibri"/>
              </a:rPr>
              <a:t>V</a:t>
            </a:r>
            <a:r>
              <a:rPr sz="3750" i="1" spc="-30" baseline="-28888" dirty="0">
                <a:latin typeface="Calibri"/>
                <a:cs typeface="Calibri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(</a:t>
            </a:r>
            <a:r>
              <a:rPr sz="1750" i="1" spc="110" dirty="0">
                <a:latin typeface="Trebuchet MS"/>
                <a:cs typeface="Trebuchet MS"/>
              </a:rPr>
              <a:t>t</a:t>
            </a:r>
            <a:r>
              <a:rPr sz="1750" spc="110" dirty="0">
                <a:latin typeface="Trebuchet MS"/>
                <a:cs typeface="Trebuchet MS"/>
              </a:rPr>
              <a:t>)</a:t>
            </a:r>
            <a:r>
              <a:rPr sz="1750" spc="425" dirty="0">
                <a:latin typeface="Trebuchet MS"/>
                <a:cs typeface="Trebuchet MS"/>
              </a:rPr>
              <a:t> </a:t>
            </a:r>
            <a:r>
              <a:rPr sz="3750" spc="-120" baseline="-28888" dirty="0">
                <a:latin typeface="Trebuchet MS"/>
                <a:cs typeface="Trebuchet MS"/>
              </a:rPr>
              <a:t>and</a:t>
            </a:r>
            <a:r>
              <a:rPr sz="3750" spc="104" baseline="-28888" dirty="0">
                <a:latin typeface="Trebuchet MS"/>
                <a:cs typeface="Trebuchet MS"/>
              </a:rPr>
              <a:t> </a:t>
            </a:r>
            <a:r>
              <a:rPr sz="3750" i="1" spc="89" baseline="-28888" dirty="0">
                <a:latin typeface="Calibri"/>
                <a:cs typeface="Calibri"/>
              </a:rPr>
              <a:t>V</a:t>
            </a:r>
            <a:r>
              <a:rPr sz="3750" i="1" spc="-22" baseline="-28888" dirty="0">
                <a:latin typeface="Calibri"/>
                <a:cs typeface="Calibri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(</a:t>
            </a:r>
            <a:r>
              <a:rPr sz="1750" i="1" spc="120" dirty="0">
                <a:latin typeface="Trebuchet MS"/>
                <a:cs typeface="Trebuchet MS"/>
              </a:rPr>
              <a:t>t</a:t>
            </a:r>
            <a:r>
              <a:rPr sz="1750" spc="120" dirty="0">
                <a:latin typeface="Lucida Sans Unicode"/>
                <a:cs typeface="Lucida Sans Unicode"/>
              </a:rPr>
              <a:t>−</a:t>
            </a:r>
            <a:r>
              <a:rPr sz="1750" spc="120" dirty="0">
                <a:latin typeface="Trebuchet MS"/>
                <a:cs typeface="Trebuchet MS"/>
              </a:rPr>
              <a:t>1)</a:t>
            </a:r>
            <a:endParaRPr sz="1750" dirty="0">
              <a:latin typeface="Trebuchet MS"/>
              <a:cs typeface="Trebuchet MS"/>
            </a:endParaRPr>
          </a:p>
          <a:p>
            <a:pPr marL="238760">
              <a:lnSpc>
                <a:spcPts val="1785"/>
              </a:lnSpc>
              <a:tabLst>
                <a:tab pos="1516380" algn="l"/>
              </a:tabLst>
            </a:pPr>
            <a:r>
              <a:rPr sz="1750" i="1" spc="130" dirty="0">
                <a:latin typeface="Trebuchet MS"/>
                <a:cs typeface="Trebuchet MS"/>
              </a:rPr>
              <a:t>π	π</a:t>
            </a:r>
            <a:endParaRPr sz="17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26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FF8-C40D-8886-0010-971EEAE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2480"/>
            <a:ext cx="7886700" cy="994172"/>
          </a:xfrm>
        </p:spPr>
        <p:txBody>
          <a:bodyPr/>
          <a:lstStyle/>
          <a:p>
            <a:r>
              <a:rPr lang="en-US" dirty="0"/>
              <a:t>Complexity of Policy 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A94C-D9F3-6D98-76B2-84ADE3B4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D11-EC0E-992A-ED85-4B0252E7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FA1EC5-2723-0089-E64B-42935807D2D8}"/>
              </a:ext>
            </a:extLst>
          </p:cNvPr>
          <p:cNvGrpSpPr/>
          <p:nvPr/>
        </p:nvGrpSpPr>
        <p:grpSpPr>
          <a:xfrm>
            <a:off x="3038442" y="2723942"/>
            <a:ext cx="5610860" cy="2341667"/>
            <a:chOff x="2277754" y="3888630"/>
            <a:chExt cx="5610860" cy="2341667"/>
          </a:xfrm>
        </p:grpSpPr>
        <p:grpSp>
          <p:nvGrpSpPr>
            <p:cNvPr id="7" name="object 27">
              <a:extLst>
                <a:ext uri="{FF2B5EF4-FFF2-40B4-BE49-F238E27FC236}">
                  <a16:creationId xmlns:a16="http://schemas.microsoft.com/office/drawing/2014/main" id="{E430DA86-9428-7ABA-24C5-13300F8F0324}"/>
                </a:ext>
              </a:extLst>
            </p:cNvPr>
            <p:cNvGrpSpPr/>
            <p:nvPr/>
          </p:nvGrpSpPr>
          <p:grpSpPr>
            <a:xfrm>
              <a:off x="2277754" y="4068540"/>
              <a:ext cx="5610860" cy="1710689"/>
              <a:chOff x="2277754" y="4068540"/>
              <a:chExt cx="5610860" cy="1710689"/>
            </a:xfrm>
          </p:grpSpPr>
          <p:sp>
            <p:nvSpPr>
              <p:cNvPr id="8" name="object 28">
                <a:extLst>
                  <a:ext uri="{FF2B5EF4-FFF2-40B4-BE49-F238E27FC236}">
                    <a16:creationId xmlns:a16="http://schemas.microsoft.com/office/drawing/2014/main" id="{61329B4D-A114-4BCD-000B-2C2185C6062F}"/>
                  </a:ext>
                </a:extLst>
              </p:cNvPr>
              <p:cNvSpPr/>
              <p:nvPr/>
            </p:nvSpPr>
            <p:spPr>
              <a:xfrm>
                <a:off x="2287926" y="4253059"/>
                <a:ext cx="5590540" cy="1515745"/>
              </a:xfrm>
              <a:custGeom>
                <a:avLst/>
                <a:gdLst/>
                <a:ahLst/>
                <a:cxnLst/>
                <a:rect l="l" t="t" r="r" b="b"/>
                <a:pathLst>
                  <a:path w="5590540" h="1515745">
                    <a:moveTo>
                      <a:pt x="0" y="0"/>
                    </a:moveTo>
                    <a:lnTo>
                      <a:pt x="0" y="1515426"/>
                    </a:lnTo>
                    <a:lnTo>
                      <a:pt x="5590503" y="1515426"/>
                    </a:lnTo>
                    <a:lnTo>
                      <a:pt x="559050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0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29">
                <a:extLst>
                  <a:ext uri="{FF2B5EF4-FFF2-40B4-BE49-F238E27FC236}">
                    <a16:creationId xmlns:a16="http://schemas.microsoft.com/office/drawing/2014/main" id="{3DB36714-C409-E431-8C8D-1E24C016291A}"/>
                  </a:ext>
                </a:extLst>
              </p:cNvPr>
              <p:cNvSpPr/>
              <p:nvPr/>
            </p:nvSpPr>
            <p:spPr>
              <a:xfrm>
                <a:off x="2389651" y="4068540"/>
                <a:ext cx="1991995" cy="369570"/>
              </a:xfrm>
              <a:custGeom>
                <a:avLst/>
                <a:gdLst/>
                <a:ahLst/>
                <a:cxnLst/>
                <a:rect l="l" t="t" r="r" b="b"/>
                <a:pathLst>
                  <a:path w="1991995" h="369570">
                    <a:moveTo>
                      <a:pt x="1991375" y="0"/>
                    </a:moveTo>
                    <a:lnTo>
                      <a:pt x="0" y="0"/>
                    </a:lnTo>
                    <a:lnTo>
                      <a:pt x="0" y="369037"/>
                    </a:lnTo>
                    <a:lnTo>
                      <a:pt x="1991375" y="369037"/>
                    </a:lnTo>
                    <a:lnTo>
                      <a:pt x="199137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49025065-46A5-9F52-6110-6494145B7571}"/>
                </a:ext>
              </a:extLst>
            </p:cNvPr>
            <p:cNvSpPr txBox="1"/>
            <p:nvPr/>
          </p:nvSpPr>
          <p:spPr>
            <a:xfrm>
              <a:off x="2379188" y="3888630"/>
              <a:ext cx="5427980" cy="2341667"/>
            </a:xfrm>
            <a:prstGeom prst="rect">
              <a:avLst/>
            </a:prstGeom>
          </p:spPr>
          <p:txBody>
            <a:bodyPr vert="horz" wrap="square" lIns="0" tIns="1930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520"/>
                </a:spcBef>
              </a:pPr>
              <a:r>
                <a:rPr b="1" spc="355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MDP</a:t>
              </a:r>
              <a:r>
                <a:rPr b="1" spc="105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b="1" spc="-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complexity</a:t>
              </a: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425"/>
                </a:spcBef>
              </a:pPr>
              <a:r>
                <a:rPr i="1" spc="340" dirty="0">
                  <a:latin typeface="Calibri"/>
                  <a:cs typeface="Calibri"/>
                </a:rPr>
                <a:t>S</a:t>
              </a:r>
              <a:r>
                <a:rPr i="1" spc="285" dirty="0">
                  <a:latin typeface="Calibri"/>
                  <a:cs typeface="Calibri"/>
                </a:rPr>
                <a:t> </a:t>
              </a:r>
              <a:r>
                <a:rPr spc="-75" dirty="0">
                  <a:latin typeface="Trebuchet MS"/>
                  <a:cs typeface="Trebuchet MS"/>
                </a:rPr>
                <a:t>states</a:t>
              </a:r>
              <a:endParaRPr dirty="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505"/>
                </a:spcBef>
              </a:pPr>
              <a:r>
                <a:rPr i="1" spc="365" dirty="0">
                  <a:latin typeface="Calibri"/>
                  <a:cs typeface="Calibri"/>
                </a:rPr>
                <a:t>A</a:t>
              </a:r>
              <a:r>
                <a:rPr i="1" spc="200" dirty="0">
                  <a:latin typeface="Calibri"/>
                  <a:cs typeface="Calibri"/>
                </a:rPr>
                <a:t> </a:t>
              </a:r>
              <a:r>
                <a:rPr spc="-65" dirty="0">
                  <a:latin typeface="Trebuchet MS"/>
                  <a:cs typeface="Trebuchet MS"/>
                </a:rPr>
                <a:t>actions</a:t>
              </a:r>
              <a:r>
                <a:rPr spc="55" dirty="0">
                  <a:latin typeface="Trebuchet MS"/>
                  <a:cs typeface="Trebuchet MS"/>
                </a:rPr>
                <a:t> </a:t>
              </a:r>
              <a:r>
                <a:rPr spc="-95" dirty="0">
                  <a:latin typeface="Trebuchet MS"/>
                  <a:cs typeface="Trebuchet MS"/>
                </a:rPr>
                <a:t>per</a:t>
              </a:r>
              <a:r>
                <a:rPr spc="50" dirty="0">
                  <a:latin typeface="Trebuchet MS"/>
                  <a:cs typeface="Trebuchet MS"/>
                </a:rPr>
                <a:t> </a:t>
              </a:r>
              <a:r>
                <a:rPr spc="-85" dirty="0">
                  <a:latin typeface="Trebuchet MS"/>
                  <a:cs typeface="Trebuchet MS"/>
                </a:rPr>
                <a:t>state</a:t>
              </a:r>
              <a:endParaRPr dirty="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509"/>
                </a:spcBef>
              </a:pPr>
              <a:r>
                <a:rPr i="1" spc="455" dirty="0">
                  <a:latin typeface="Calibri"/>
                  <a:cs typeface="Calibri"/>
                </a:rPr>
                <a:t>S</a:t>
              </a:r>
              <a:r>
                <a:rPr sz="2000" spc="15" baseline="29761" dirty="0">
                  <a:latin typeface="Lucida Sans Unicode"/>
                  <a:cs typeface="Lucida Sans Unicode"/>
                </a:rPr>
                <a:t>′</a:t>
              </a:r>
              <a:r>
                <a:rPr sz="2000" baseline="29761" dirty="0">
                  <a:latin typeface="Lucida Sans Unicode"/>
                  <a:cs typeface="Lucida Sans Unicode"/>
                </a:rPr>
                <a:t> </a:t>
              </a:r>
              <a:r>
                <a:rPr sz="2000" spc="-165" baseline="29761" dirty="0">
                  <a:latin typeface="Lucida Sans Unicode"/>
                  <a:cs typeface="Lucida Sans Unicode"/>
                </a:rPr>
                <a:t> </a:t>
              </a:r>
              <a:r>
                <a:rPr spc="-70" dirty="0">
                  <a:latin typeface="Trebuchet MS"/>
                  <a:cs typeface="Trebuchet MS"/>
                </a:rPr>
                <a:t>success</a:t>
              </a:r>
              <a:r>
                <a:rPr spc="-140" dirty="0">
                  <a:latin typeface="Trebuchet MS"/>
                  <a:cs typeface="Trebuchet MS"/>
                </a:rPr>
                <a:t>o</a:t>
              </a:r>
              <a:r>
                <a:rPr spc="-60" dirty="0">
                  <a:latin typeface="Trebuchet MS"/>
                  <a:cs typeface="Trebuchet MS"/>
                </a:rPr>
                <a:t>rs</a:t>
              </a:r>
              <a:r>
                <a:rPr spc="75" dirty="0">
                  <a:latin typeface="Trebuchet MS"/>
                  <a:cs typeface="Trebuchet MS"/>
                </a:rPr>
                <a:t> </a:t>
              </a:r>
              <a:r>
                <a:rPr spc="-30" dirty="0">
                  <a:latin typeface="Trebuchet MS"/>
                  <a:cs typeface="Trebuchet MS"/>
                </a:rPr>
                <a:t>(num</a:t>
              </a:r>
              <a:r>
                <a:rPr spc="25" dirty="0">
                  <a:latin typeface="Trebuchet MS"/>
                  <a:cs typeface="Trebuchet MS"/>
                </a:rPr>
                <a:t>b</a:t>
              </a:r>
              <a:r>
                <a:rPr spc="-140" dirty="0">
                  <a:latin typeface="Trebuchet MS"/>
                  <a:cs typeface="Trebuchet MS"/>
                </a:rPr>
                <a:t>er</a:t>
              </a:r>
              <a:r>
                <a:rPr spc="75" dirty="0">
                  <a:latin typeface="Trebuchet MS"/>
                  <a:cs typeface="Trebuchet MS"/>
                </a:rPr>
                <a:t> </a:t>
              </a:r>
              <a:r>
                <a:rPr spc="-90" dirty="0">
                  <a:latin typeface="Trebuchet MS"/>
                  <a:cs typeface="Trebuchet MS"/>
                </a:rPr>
                <a:t>of</a:t>
              </a:r>
              <a:r>
                <a:rPr spc="70" dirty="0">
                  <a:latin typeface="Trebuchet MS"/>
                  <a:cs typeface="Trebuchet MS"/>
                </a:rPr>
                <a:t> </a:t>
              </a:r>
              <a:r>
                <a:rPr i="1" spc="170" dirty="0">
                  <a:latin typeface="Calibri"/>
                  <a:cs typeface="Calibri"/>
                </a:rPr>
                <a:t>s</a:t>
              </a:r>
              <a:r>
                <a:rPr sz="2000" spc="15" baseline="29761" dirty="0">
                  <a:latin typeface="Lucida Sans Unicode"/>
                  <a:cs typeface="Lucida Sans Unicode"/>
                </a:rPr>
                <a:t>′</a:t>
              </a:r>
              <a:r>
                <a:rPr sz="2000" baseline="29761" dirty="0">
                  <a:latin typeface="Lucida Sans Unicode"/>
                  <a:cs typeface="Lucida Sans Unicode"/>
                </a:rPr>
                <a:t> </a:t>
              </a:r>
              <a:r>
                <a:rPr sz="2000" spc="-165" baseline="29761" dirty="0">
                  <a:latin typeface="Lucida Sans Unicode"/>
                  <a:cs typeface="Lucida Sans Unicode"/>
                </a:rPr>
                <a:t> </a:t>
              </a:r>
              <a:r>
                <a:rPr spc="-75" dirty="0">
                  <a:latin typeface="Trebuchet MS"/>
                  <a:cs typeface="Trebuchet MS"/>
                </a:rPr>
                <a:t>with</a:t>
              </a:r>
              <a:r>
                <a:rPr spc="75" dirty="0">
                  <a:latin typeface="Trebuchet MS"/>
                  <a:cs typeface="Trebuchet MS"/>
                </a:rPr>
                <a:t> </a:t>
              </a:r>
              <a:r>
                <a:rPr i="1" spc="210" dirty="0">
                  <a:latin typeface="Calibri"/>
                  <a:cs typeface="Calibri"/>
                </a:rPr>
                <a:t>T</a:t>
              </a:r>
              <a:r>
                <a:rPr i="1" spc="-170" dirty="0">
                  <a:latin typeface="Calibri"/>
                  <a:cs typeface="Calibri"/>
                </a:rPr>
                <a:t> </a:t>
              </a:r>
              <a:r>
                <a:rPr spc="20" dirty="0">
                  <a:latin typeface="Tahoma"/>
                  <a:cs typeface="Tahoma"/>
                </a:rPr>
                <a:t>(</a:t>
              </a:r>
              <a:r>
                <a:rPr i="1" spc="114" dirty="0">
                  <a:latin typeface="Calibri"/>
                  <a:cs typeface="Calibri"/>
                </a:rPr>
                <a:t>s,</a:t>
              </a:r>
              <a:r>
                <a:rPr i="1" spc="-114" dirty="0">
                  <a:latin typeface="Calibri"/>
                  <a:cs typeface="Calibri"/>
                </a:rPr>
                <a:t> </a:t>
              </a:r>
              <a:r>
                <a:rPr i="1" spc="50" dirty="0">
                  <a:latin typeface="Calibri"/>
                  <a:cs typeface="Calibri"/>
                </a:rPr>
                <a:t>a,</a:t>
              </a:r>
              <a:r>
                <a:rPr i="1" spc="-114" dirty="0">
                  <a:latin typeface="Calibri"/>
                  <a:cs typeface="Calibri"/>
                </a:rPr>
                <a:t> </a:t>
              </a:r>
              <a:r>
                <a:rPr i="1" spc="170" dirty="0">
                  <a:latin typeface="Calibri"/>
                  <a:cs typeface="Calibri"/>
                </a:rPr>
                <a:t>s</a:t>
              </a:r>
              <a:r>
                <a:rPr sz="2000" spc="165" baseline="29761" dirty="0">
                  <a:latin typeface="Lucida Sans Unicode"/>
                  <a:cs typeface="Lucida Sans Unicode"/>
                </a:rPr>
                <a:t>′</a:t>
              </a:r>
              <a:r>
                <a:rPr spc="20" dirty="0">
                  <a:latin typeface="Tahoma"/>
                  <a:cs typeface="Tahoma"/>
                </a:rPr>
                <a:t>)</a:t>
              </a:r>
              <a:r>
                <a:rPr spc="-60" dirty="0">
                  <a:latin typeface="Tahoma"/>
                  <a:cs typeface="Tahoma"/>
                </a:rPr>
                <a:t> </a:t>
              </a:r>
              <a:r>
                <a:rPr i="1" spc="580" dirty="0">
                  <a:latin typeface="Calibri"/>
                  <a:cs typeface="Calibri"/>
                </a:rPr>
                <a:t>&gt;</a:t>
              </a:r>
              <a:r>
                <a:rPr i="1" spc="110" dirty="0">
                  <a:latin typeface="Calibri"/>
                  <a:cs typeface="Calibri"/>
                </a:rPr>
                <a:t> </a:t>
              </a:r>
              <a:r>
                <a:rPr spc="-80" dirty="0">
                  <a:latin typeface="Tahoma"/>
                  <a:cs typeface="Tahoma"/>
                </a:rPr>
                <a:t>0</a:t>
              </a:r>
              <a:r>
                <a:rPr spc="50" dirty="0">
                  <a:latin typeface="Trebuchet MS"/>
                  <a:cs typeface="Trebuchet MS"/>
                </a:rPr>
                <a:t>)</a:t>
              </a:r>
              <a:endParaRPr dirty="0">
                <a:latin typeface="Trebuchet MS"/>
                <a:cs typeface="Trebuchet MS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2250" dirty="0">
                <a:latin typeface="Trebuchet MS"/>
                <a:cs typeface="Trebuchet MS"/>
              </a:endParaRPr>
            </a:p>
            <a:p>
              <a:pPr marL="35560" algn="ctr">
                <a:lnSpc>
                  <a:spcPct val="100000"/>
                </a:lnSpc>
                <a:tabLst>
                  <a:tab pos="963930" algn="l"/>
                </a:tabLst>
              </a:pPr>
              <a:r>
                <a:rPr sz="2400" spc="-70" dirty="0">
                  <a:solidFill>
                    <a:srgbClr val="0000A0"/>
                  </a:solidFill>
                  <a:latin typeface="Trebuchet MS"/>
                  <a:cs typeface="Trebuchet MS"/>
                </a:rPr>
                <a:t>Time</a:t>
              </a:r>
              <a:r>
                <a:rPr sz="2400" spc="-70" dirty="0">
                  <a:latin typeface="Trebuchet MS"/>
                  <a:cs typeface="Trebuchet MS"/>
                </a:rPr>
                <a:t>:	</a:t>
              </a:r>
              <a:r>
                <a:rPr sz="2400" i="1" spc="254" dirty="0">
                  <a:latin typeface="Calibri"/>
                  <a:cs typeface="Calibri"/>
                </a:rPr>
                <a:t>O</a:t>
              </a:r>
              <a:r>
                <a:rPr sz="2400" spc="254" dirty="0">
                  <a:latin typeface="Tahoma"/>
                  <a:cs typeface="Tahoma"/>
                </a:rPr>
                <a:t>(</a:t>
              </a:r>
              <a:r>
                <a:rPr sz="2400" i="1" spc="254" dirty="0" err="1">
                  <a:latin typeface="Calibri"/>
                  <a:cs typeface="Calibri"/>
                </a:rPr>
                <a:t>t</a:t>
              </a:r>
              <a:r>
                <a:rPr sz="2400" spc="382" baseline="-12698" dirty="0" err="1">
                  <a:latin typeface="Trebuchet MS"/>
                  <a:cs typeface="Trebuchet MS"/>
                </a:rPr>
                <a:t>P</a:t>
              </a:r>
              <a:r>
                <a:rPr sz="2400" i="1" spc="254" dirty="0" err="1">
                  <a:latin typeface="Calibri"/>
                  <a:cs typeface="Calibri"/>
                </a:rPr>
                <a:t>SS</a:t>
              </a:r>
              <a:r>
                <a:rPr sz="2400" spc="382" baseline="28571" dirty="0">
                  <a:latin typeface="Lucida Sans Unicode"/>
                  <a:cs typeface="Lucida Sans Unicode"/>
                </a:rPr>
                <a:t>′</a:t>
              </a:r>
              <a:r>
                <a:rPr sz="2400" spc="254" dirty="0">
                  <a:latin typeface="Tahoma"/>
                  <a:cs typeface="Tahoma"/>
                </a:rPr>
                <a:t>)</a:t>
              </a:r>
              <a:endParaRPr sz="2400" dirty="0">
                <a:latin typeface="Tahoma"/>
                <a:cs typeface="Tahoma"/>
              </a:endParaRPr>
            </a:p>
          </p:txBody>
        </p:sp>
      </p:grpSp>
      <p:grpSp>
        <p:nvGrpSpPr>
          <p:cNvPr id="12" name="object 7">
            <a:extLst>
              <a:ext uri="{FF2B5EF4-FFF2-40B4-BE49-F238E27FC236}">
                <a16:creationId xmlns:a16="http://schemas.microsoft.com/office/drawing/2014/main" id="{B3347CF3-3D9D-6A75-7943-A80AFDA99324}"/>
              </a:ext>
            </a:extLst>
          </p:cNvPr>
          <p:cNvGrpSpPr/>
          <p:nvPr/>
        </p:nvGrpSpPr>
        <p:grpSpPr>
          <a:xfrm>
            <a:off x="595169" y="628766"/>
            <a:ext cx="6300054" cy="2095381"/>
            <a:chOff x="1421547" y="3214125"/>
            <a:chExt cx="6300054" cy="2040459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F5A7E8D4-790E-D7EB-90C9-09D32ACBC8E9}"/>
                </a:ext>
              </a:extLst>
            </p:cNvPr>
            <p:cNvSpPr/>
            <p:nvPr/>
          </p:nvSpPr>
          <p:spPr>
            <a:xfrm>
              <a:off x="1421547" y="3535192"/>
              <a:ext cx="6300054" cy="1719392"/>
            </a:xfrm>
            <a:custGeom>
              <a:avLst/>
              <a:gdLst/>
              <a:ahLst/>
              <a:cxnLst/>
              <a:rect l="l" t="t" r="r" b="b"/>
              <a:pathLst>
                <a:path w="7323455" h="2907029">
                  <a:moveTo>
                    <a:pt x="0" y="0"/>
                  </a:moveTo>
                  <a:lnTo>
                    <a:pt x="0" y="2906854"/>
                  </a:lnTo>
                  <a:lnTo>
                    <a:pt x="7323264" y="2906854"/>
                  </a:lnTo>
                  <a:lnTo>
                    <a:pt x="732326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E8A91EFF-61FB-E113-7C69-2F5CCC63062D}"/>
                </a:ext>
              </a:extLst>
            </p:cNvPr>
            <p:cNvSpPr/>
            <p:nvPr/>
          </p:nvSpPr>
          <p:spPr>
            <a:xfrm>
              <a:off x="2190833" y="3374865"/>
              <a:ext cx="3083130" cy="360485"/>
            </a:xfrm>
            <a:custGeom>
              <a:avLst/>
              <a:gdLst/>
              <a:ahLst/>
              <a:cxnLst/>
              <a:rect l="l" t="t" r="r" b="b"/>
              <a:pathLst>
                <a:path w="4951730" h="642620">
                  <a:moveTo>
                    <a:pt x="495141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951410" y="642132"/>
                  </a:lnTo>
                  <a:lnTo>
                    <a:pt x="4951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800" b="1" spc="-15" dirty="0">
                  <a:solidFill>
                    <a:srgbClr val="0000FF"/>
                  </a:solidFill>
                  <a:latin typeface="Trebuchet MS"/>
                  <a:cs typeface="Trebuchet MS"/>
                </a:rPr>
                <a:t>Algorithm: </a:t>
              </a:r>
              <a:r>
                <a:rPr lang="en-US" sz="1800" b="1" spc="-45" dirty="0">
                  <a:solidFill>
                    <a:srgbClr val="0000FF"/>
                  </a:solidFill>
                  <a:latin typeface="Trebuchet MS"/>
                  <a:cs typeface="Trebuchet MS"/>
                </a:rPr>
                <a:t>policy</a:t>
              </a:r>
              <a:r>
                <a:rPr lang="en-US" sz="1800" b="1" spc="140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lang="en-US" sz="1800" b="1" spc="-50" dirty="0">
                  <a:solidFill>
                    <a:srgbClr val="0000FF"/>
                  </a:solidFill>
                  <a:latin typeface="Trebuchet MS"/>
                  <a:cs typeface="Trebuchet MS"/>
                </a:rPr>
                <a:t>evaluation</a:t>
              </a:r>
              <a:endParaRPr lang="en-US" sz="1800" dirty="0">
                <a:latin typeface="Trebuchet MS"/>
                <a:cs typeface="Trebuchet MS"/>
              </a:endParaRPr>
            </a:p>
            <a:p>
              <a:endParaRPr dirty="0"/>
            </a:p>
          </p:txBody>
        </p:sp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8B8CBAA1-5D68-0146-8247-77FF262BBE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701" y="3214125"/>
              <a:ext cx="642132" cy="6421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CF87A497-ABD4-3997-A2B7-E6CFBFE4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323" y="1275237"/>
                <a:ext cx="6057169" cy="1448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states s</a:t>
                </a:r>
              </a:p>
              <a:p>
                <a:pPr marL="0" indent="0">
                  <a:buNone/>
                </a:pPr>
                <a:r>
                  <a:rPr lang="en-US" dirty="0"/>
                  <a:t>For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For each state s</a:t>
                </a:r>
              </a:p>
              <a:p>
                <a:pPr marL="685800" lvl="2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CF87A497-ABD4-3997-A2B7-E6CFBFE4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23" y="1275237"/>
                <a:ext cx="6057169" cy="1448908"/>
              </a:xfrm>
              <a:prstGeom prst="rect">
                <a:avLst/>
              </a:prstGeom>
              <a:blipFill>
                <a:blip r:embed="rId3"/>
                <a:stretch>
                  <a:fillRect l="-805" t="-84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777000" y="2043704"/>
            <a:ext cx="7590000" cy="1056092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  <a:t>Markov Decision Process</a:t>
            </a:r>
            <a:endParaRPr sz="3300" b="1" dirty="0">
              <a:solidFill>
                <a:srgbClr val="0070C0"/>
              </a:solidFill>
              <a:ea typeface="Lato Light"/>
              <a:cs typeface="Lato Light"/>
              <a:sym typeface="Lato Ligh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8E8-7B97-31C0-0E36-89650A28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0C8D5-A716-A0C2-9ED0-DC95669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0256-5F6F-52B2-FDE5-0B308CC6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on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ECB6-907A-DC98-93FF-CF702EDF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70">
                <a:latin typeface="Trebuchet MS"/>
                <a:cs typeface="Trebuchet MS"/>
              </a:rPr>
              <a:t>Let</a:t>
            </a:r>
            <a:r>
              <a:rPr lang="en-US" sz="1800" spc="95">
                <a:latin typeface="Trebuchet MS"/>
                <a:cs typeface="Trebuchet MS"/>
              </a:rPr>
              <a:t> </a:t>
            </a:r>
            <a:r>
              <a:rPr lang="en-US" sz="1800" i="1" spc="65">
                <a:latin typeface="Calibri"/>
                <a:cs typeface="Calibri"/>
              </a:rPr>
              <a:t>π</a:t>
            </a:r>
            <a:r>
              <a:rPr lang="en-US" sz="1800" i="1" spc="380">
                <a:latin typeface="Calibri"/>
                <a:cs typeface="Calibri"/>
              </a:rPr>
              <a:t> </a:t>
            </a:r>
            <a:r>
              <a:rPr lang="en-US" sz="1800" spc="-125">
                <a:latin typeface="Trebuchet MS"/>
                <a:cs typeface="Trebuchet MS"/>
              </a:rPr>
              <a:t>be</a:t>
            </a:r>
            <a:r>
              <a:rPr lang="en-US" sz="1800" spc="100">
                <a:latin typeface="Trebuchet MS"/>
                <a:cs typeface="Trebuchet MS"/>
              </a:rPr>
              <a:t> </a:t>
            </a:r>
            <a:r>
              <a:rPr lang="en-US" sz="1800" spc="-125">
                <a:latin typeface="Trebuchet MS"/>
                <a:cs typeface="Trebuchet MS"/>
              </a:rPr>
              <a:t>the</a:t>
            </a:r>
            <a:r>
              <a:rPr lang="en-US" sz="1800" spc="100">
                <a:latin typeface="Trebuchet MS"/>
                <a:cs typeface="Trebuchet MS"/>
              </a:rPr>
              <a:t> </a:t>
            </a:r>
            <a:r>
              <a:rPr lang="en-US" sz="1800" spc="-75">
                <a:latin typeface="Trebuchet MS"/>
                <a:cs typeface="Trebuchet MS"/>
              </a:rPr>
              <a:t>”stay”</a:t>
            </a:r>
            <a:r>
              <a:rPr lang="en-US" sz="1800" spc="100">
                <a:latin typeface="Trebuchet MS"/>
                <a:cs typeface="Trebuchet MS"/>
              </a:rPr>
              <a:t> </a:t>
            </a:r>
            <a:r>
              <a:rPr lang="en-US" sz="1800" spc="-105">
                <a:latin typeface="Trebuchet MS"/>
                <a:cs typeface="Trebuchet MS"/>
              </a:rPr>
              <a:t>policy:	</a:t>
            </a:r>
            <a:r>
              <a:rPr lang="en-US" sz="1800" i="1" spc="85">
                <a:latin typeface="Calibri"/>
                <a:cs typeface="Calibri"/>
              </a:rPr>
              <a:t>π</a:t>
            </a:r>
            <a:r>
              <a:rPr lang="en-US" sz="1800" spc="85">
                <a:latin typeface="Calibri"/>
                <a:cs typeface="Calibri"/>
              </a:rPr>
              <a:t>(</a:t>
            </a:r>
            <a:r>
              <a:rPr lang="en-US" sz="1800" spc="85">
                <a:latin typeface="Trebuchet MS"/>
                <a:cs typeface="Trebuchet MS"/>
              </a:rPr>
              <a:t>in</a:t>
            </a:r>
            <a:r>
              <a:rPr lang="en-US" sz="1800" spc="85">
                <a:latin typeface="Calibri"/>
                <a:cs typeface="Calibri"/>
              </a:rPr>
              <a:t>)</a:t>
            </a:r>
            <a:r>
              <a:rPr lang="en-US" sz="1800" spc="110">
                <a:latin typeface="Calibri"/>
                <a:cs typeface="Calibri"/>
              </a:rPr>
              <a:t> </a:t>
            </a:r>
            <a:r>
              <a:rPr lang="en-US" sz="1800" spc="725">
                <a:latin typeface="Calibri"/>
                <a:cs typeface="Calibri"/>
              </a:rPr>
              <a:t>=</a:t>
            </a:r>
            <a:r>
              <a:rPr lang="en-US" sz="1800" spc="110">
                <a:latin typeface="Calibri"/>
                <a:cs typeface="Calibri"/>
              </a:rPr>
              <a:t> </a:t>
            </a:r>
            <a:r>
              <a:rPr lang="en-US" sz="1800" spc="-114">
                <a:latin typeface="Trebuchet MS"/>
                <a:cs typeface="Trebuchet MS"/>
              </a:rPr>
              <a:t>stay.</a:t>
            </a:r>
            <a:endParaRPr lang="en-US" sz="180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89D8-CA3C-81BF-4490-A56B9FEB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BABAC-06DB-2EB7-91E5-7EF623D1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149D2EF-1AD9-0A3F-C419-F66206789607}"/>
              </a:ext>
            </a:extLst>
          </p:cNvPr>
          <p:cNvSpPr txBox="1"/>
          <p:nvPr/>
        </p:nvSpPr>
        <p:spPr>
          <a:xfrm>
            <a:off x="2791461" y="1815275"/>
            <a:ext cx="1780539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i="1" spc="55" dirty="0">
                <a:latin typeface="Calibri"/>
                <a:cs typeface="Calibri"/>
              </a:rPr>
              <a:t>V</a:t>
            </a:r>
            <a:r>
              <a:rPr sz="2250" i="1" spc="-25" dirty="0">
                <a:latin typeface="Calibri"/>
                <a:cs typeface="Calibri"/>
              </a:rPr>
              <a:t> </a:t>
            </a:r>
            <a:r>
              <a:rPr sz="2400" spc="82" baseline="41666" dirty="0">
                <a:latin typeface="Trebuchet MS"/>
                <a:cs typeface="Trebuchet MS"/>
              </a:rPr>
              <a:t>(</a:t>
            </a:r>
            <a:r>
              <a:rPr sz="2400" i="1" spc="82" baseline="41666" dirty="0">
                <a:latin typeface="Trebuchet MS"/>
                <a:cs typeface="Trebuchet MS"/>
              </a:rPr>
              <a:t>t</a:t>
            </a:r>
            <a:r>
              <a:rPr sz="2400" spc="82" baseline="41666" dirty="0">
                <a:latin typeface="Trebuchet MS"/>
                <a:cs typeface="Trebuchet MS"/>
              </a:rPr>
              <a:t>)</a:t>
            </a:r>
            <a:r>
              <a:rPr sz="2250" spc="55" dirty="0">
                <a:latin typeface="Calibri"/>
                <a:cs typeface="Calibri"/>
              </a:rPr>
              <a:t>(</a:t>
            </a:r>
            <a:r>
              <a:rPr sz="2250" spc="55" dirty="0">
                <a:latin typeface="Trebuchet MS"/>
                <a:cs typeface="Trebuchet MS"/>
              </a:rPr>
              <a:t>end</a:t>
            </a:r>
            <a:r>
              <a:rPr sz="2250" spc="55" dirty="0">
                <a:latin typeface="Calibri"/>
                <a:cs typeface="Calibri"/>
              </a:rPr>
              <a:t>)</a:t>
            </a:r>
            <a:r>
              <a:rPr sz="2250" spc="100" dirty="0">
                <a:latin typeface="Calibri"/>
                <a:cs typeface="Calibri"/>
              </a:rPr>
              <a:t> </a:t>
            </a:r>
            <a:r>
              <a:rPr sz="2250" spc="650" dirty="0">
                <a:latin typeface="Calibri"/>
                <a:cs typeface="Calibri"/>
              </a:rPr>
              <a:t>=</a:t>
            </a:r>
            <a:r>
              <a:rPr sz="2250" spc="10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F099A244-7209-19F3-2FC0-7553BB1D366D}"/>
              </a:ext>
            </a:extLst>
          </p:cNvPr>
          <p:cNvSpPr txBox="1"/>
          <p:nvPr/>
        </p:nvSpPr>
        <p:spPr>
          <a:xfrm>
            <a:off x="994216" y="2448338"/>
            <a:ext cx="633031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i="1" spc="55" dirty="0">
                <a:latin typeface="Calibri"/>
                <a:cs typeface="Calibri"/>
              </a:rPr>
              <a:t>V</a:t>
            </a:r>
            <a:r>
              <a:rPr sz="2250" i="1" spc="-5" dirty="0">
                <a:latin typeface="Calibri"/>
                <a:cs typeface="Calibri"/>
              </a:rPr>
              <a:t> </a:t>
            </a:r>
            <a:r>
              <a:rPr sz="2400" spc="187" baseline="41666" dirty="0">
                <a:latin typeface="Trebuchet MS"/>
                <a:cs typeface="Trebuchet MS"/>
              </a:rPr>
              <a:t>(</a:t>
            </a:r>
            <a:r>
              <a:rPr sz="2400" i="1" spc="22" baseline="41666" dirty="0">
                <a:latin typeface="Trebuchet MS"/>
                <a:cs typeface="Trebuchet MS"/>
              </a:rPr>
              <a:t>t</a:t>
            </a:r>
            <a:r>
              <a:rPr sz="2400" spc="352" baseline="41666" dirty="0">
                <a:latin typeface="Trebuchet MS"/>
                <a:cs typeface="Trebuchet MS"/>
              </a:rPr>
              <a:t>)</a:t>
            </a:r>
            <a:r>
              <a:rPr sz="2250" spc="200" dirty="0">
                <a:latin typeface="Calibri"/>
                <a:cs typeface="Calibri"/>
              </a:rPr>
              <a:t>(</a:t>
            </a:r>
            <a:r>
              <a:rPr sz="2250" spc="-75" dirty="0">
                <a:latin typeface="Trebuchet MS"/>
                <a:cs typeface="Trebuchet MS"/>
              </a:rPr>
              <a:t>in</a:t>
            </a:r>
            <a:r>
              <a:rPr sz="2250" spc="200" dirty="0">
                <a:latin typeface="Calibri"/>
                <a:cs typeface="Calibri"/>
              </a:rPr>
              <a:t>)</a:t>
            </a:r>
            <a:r>
              <a:rPr sz="2250" spc="125" dirty="0">
                <a:latin typeface="Calibri"/>
                <a:cs typeface="Calibri"/>
              </a:rPr>
              <a:t> </a:t>
            </a:r>
            <a:r>
              <a:rPr sz="2250" spc="650" dirty="0">
                <a:latin typeface="Calibri"/>
                <a:cs typeface="Calibri"/>
              </a:rPr>
              <a:t>=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10" dirty="0">
                <a:latin typeface="Calibri"/>
                <a:cs typeface="Calibri"/>
              </a:rPr>
              <a:t> </a:t>
            </a:r>
            <a:r>
              <a:rPr sz="2400" u="sng" spc="104" baseline="312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2400" spc="-315" baseline="31250" dirty="0">
                <a:latin typeface="Trebuchet MS"/>
                <a:cs typeface="Trebuchet MS"/>
              </a:rPr>
              <a:t> </a:t>
            </a:r>
            <a:r>
              <a:rPr sz="2250" spc="100" dirty="0">
                <a:latin typeface="Calibri"/>
                <a:cs typeface="Calibri"/>
              </a:rPr>
              <a:t>(4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650" dirty="0">
                <a:latin typeface="Calibri"/>
                <a:cs typeface="Calibri"/>
              </a:rPr>
              <a:t>+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i="1" spc="55" dirty="0">
                <a:latin typeface="Calibri"/>
                <a:cs typeface="Calibri"/>
              </a:rPr>
              <a:t>V</a:t>
            </a:r>
            <a:r>
              <a:rPr sz="2250" i="1" spc="-5" dirty="0">
                <a:latin typeface="Calibri"/>
                <a:cs typeface="Calibri"/>
              </a:rPr>
              <a:t> </a:t>
            </a:r>
            <a:r>
              <a:rPr sz="2400" spc="187" baseline="41666" dirty="0">
                <a:latin typeface="Trebuchet MS"/>
                <a:cs typeface="Trebuchet MS"/>
              </a:rPr>
              <a:t>(</a:t>
            </a:r>
            <a:r>
              <a:rPr sz="2400" i="1" spc="22" baseline="41666" dirty="0">
                <a:latin typeface="Trebuchet MS"/>
                <a:cs typeface="Trebuchet MS"/>
              </a:rPr>
              <a:t>t</a:t>
            </a:r>
            <a:r>
              <a:rPr sz="2400" spc="232" baseline="41666" dirty="0">
                <a:latin typeface="Lucida Sans Unicode"/>
                <a:cs typeface="Lucida Sans Unicode"/>
              </a:rPr>
              <a:t>−</a:t>
            </a:r>
            <a:r>
              <a:rPr sz="2400" spc="172" baseline="41666" dirty="0">
                <a:latin typeface="Trebuchet MS"/>
                <a:cs typeface="Trebuchet MS"/>
              </a:rPr>
              <a:t>1</a:t>
            </a:r>
            <a:r>
              <a:rPr sz="2400" spc="292" baseline="41666" dirty="0">
                <a:latin typeface="Trebuchet MS"/>
                <a:cs typeface="Trebuchet MS"/>
              </a:rPr>
              <a:t>)</a:t>
            </a:r>
            <a:r>
              <a:rPr sz="2250" spc="200" dirty="0">
                <a:latin typeface="Calibri"/>
                <a:cs typeface="Calibri"/>
              </a:rPr>
              <a:t>(</a:t>
            </a:r>
            <a:r>
              <a:rPr sz="2250" spc="-114" dirty="0">
                <a:latin typeface="Trebuchet MS"/>
                <a:cs typeface="Trebuchet MS"/>
              </a:rPr>
              <a:t>end</a:t>
            </a:r>
            <a:r>
              <a:rPr sz="2250" spc="200" dirty="0">
                <a:latin typeface="Calibri"/>
                <a:cs typeface="Calibri"/>
              </a:rPr>
              <a:t>))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650" dirty="0">
                <a:latin typeface="Calibri"/>
                <a:cs typeface="Calibri"/>
              </a:rPr>
              <a:t>+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235" dirty="0">
                <a:latin typeface="Calibri"/>
                <a:cs typeface="Calibri"/>
              </a:rPr>
              <a:t> </a:t>
            </a:r>
            <a:r>
              <a:rPr sz="2400" u="sng" spc="104" baseline="312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sz="2400" spc="-315" baseline="31250" dirty="0">
                <a:latin typeface="Trebuchet MS"/>
                <a:cs typeface="Trebuchet MS"/>
              </a:rPr>
              <a:t> </a:t>
            </a:r>
            <a:r>
              <a:rPr sz="2250" spc="100" dirty="0">
                <a:latin typeface="Calibri"/>
                <a:cs typeface="Calibri"/>
              </a:rPr>
              <a:t>(4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650" dirty="0">
                <a:latin typeface="Calibri"/>
                <a:cs typeface="Calibri"/>
              </a:rPr>
              <a:t>+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i="1" spc="55" dirty="0">
                <a:latin typeface="Calibri"/>
                <a:cs typeface="Calibri"/>
              </a:rPr>
              <a:t>V</a:t>
            </a:r>
            <a:r>
              <a:rPr sz="2250" i="1" spc="-5" dirty="0">
                <a:latin typeface="Calibri"/>
                <a:cs typeface="Calibri"/>
              </a:rPr>
              <a:t> </a:t>
            </a:r>
            <a:r>
              <a:rPr sz="2400" spc="187" baseline="41666" dirty="0">
                <a:latin typeface="Trebuchet MS"/>
                <a:cs typeface="Trebuchet MS"/>
              </a:rPr>
              <a:t>(</a:t>
            </a:r>
            <a:r>
              <a:rPr sz="2400" i="1" spc="22" baseline="41666" dirty="0">
                <a:latin typeface="Trebuchet MS"/>
                <a:cs typeface="Trebuchet MS"/>
              </a:rPr>
              <a:t>t</a:t>
            </a:r>
            <a:r>
              <a:rPr sz="2400" spc="232" baseline="41666" dirty="0">
                <a:latin typeface="Lucida Sans Unicode"/>
                <a:cs typeface="Lucida Sans Unicode"/>
              </a:rPr>
              <a:t>−</a:t>
            </a:r>
            <a:r>
              <a:rPr sz="2400" spc="172" baseline="41666" dirty="0">
                <a:latin typeface="Trebuchet MS"/>
                <a:cs typeface="Trebuchet MS"/>
              </a:rPr>
              <a:t>1</a:t>
            </a:r>
            <a:r>
              <a:rPr sz="2400" spc="292" baseline="41666" dirty="0">
                <a:latin typeface="Trebuchet MS"/>
                <a:cs typeface="Trebuchet MS"/>
              </a:rPr>
              <a:t>)</a:t>
            </a:r>
            <a:r>
              <a:rPr sz="2250" spc="200" dirty="0">
                <a:latin typeface="Calibri"/>
                <a:cs typeface="Calibri"/>
              </a:rPr>
              <a:t>(</a:t>
            </a:r>
            <a:r>
              <a:rPr sz="2250" spc="-75" dirty="0">
                <a:latin typeface="Trebuchet MS"/>
                <a:cs typeface="Trebuchet MS"/>
              </a:rPr>
              <a:t>in</a:t>
            </a:r>
            <a:r>
              <a:rPr sz="2250" spc="200" dirty="0">
                <a:latin typeface="Calibri"/>
                <a:cs typeface="Calibri"/>
              </a:rPr>
              <a:t>))</a:t>
            </a:r>
            <a:endParaRPr sz="2250" dirty="0"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CB1144A5-DF54-A9D6-37D3-A5A3FC31C3B4}"/>
              </a:ext>
            </a:extLst>
          </p:cNvPr>
          <p:cNvSpPr/>
          <p:nvPr/>
        </p:nvSpPr>
        <p:spPr>
          <a:xfrm>
            <a:off x="1906639" y="3064917"/>
            <a:ext cx="5115560" cy="1203325"/>
          </a:xfrm>
          <a:custGeom>
            <a:avLst/>
            <a:gdLst/>
            <a:ahLst/>
            <a:cxnLst/>
            <a:rect l="l" t="t" r="r" b="b"/>
            <a:pathLst>
              <a:path w="5115559" h="1203325">
                <a:moveTo>
                  <a:pt x="0" y="0"/>
                </a:moveTo>
                <a:lnTo>
                  <a:pt x="0" y="1203226"/>
                </a:lnTo>
                <a:lnTo>
                  <a:pt x="5115403" y="1203226"/>
                </a:lnTo>
                <a:lnTo>
                  <a:pt x="5115403" y="0"/>
                </a:lnTo>
                <a:lnTo>
                  <a:pt x="0" y="0"/>
                </a:lnTo>
                <a:close/>
              </a:path>
            </a:pathLst>
          </a:custGeom>
          <a:ln w="2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C7AE50BF-83A6-69E8-83D6-8A79FB0BF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26114"/>
              </p:ext>
            </p:extLst>
          </p:nvPr>
        </p:nvGraphicFramePr>
        <p:xfrm>
          <a:off x="1951182" y="3232358"/>
          <a:ext cx="2326003" cy="92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29">
                <a:tc>
                  <a:txBody>
                    <a:bodyPr/>
                    <a:lstStyle/>
                    <a:p>
                      <a:pPr marL="41910" algn="ctr">
                        <a:lnSpc>
                          <a:spcPts val="2425"/>
                        </a:lnSpc>
                      </a:pPr>
                      <a:r>
                        <a:rPr sz="2500" i="1" dirty="0">
                          <a:latin typeface="Calibri"/>
                          <a:cs typeface="Calibri"/>
                        </a:rPr>
                        <a:t>s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2425"/>
                        </a:lnSpc>
                      </a:pPr>
                      <a:r>
                        <a:rPr sz="2500" spc="-125" dirty="0">
                          <a:latin typeface="Trebuchet MS"/>
                          <a:cs typeface="Trebuchet MS"/>
                        </a:rPr>
                        <a:t>end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2425"/>
                        </a:lnSpc>
                      </a:pPr>
                      <a:r>
                        <a:rPr sz="2500" spc="-85" dirty="0">
                          <a:latin typeface="Trebuchet MS"/>
                          <a:cs typeface="Trebuchet MS"/>
                        </a:rPr>
                        <a:t>in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98">
                <a:tc>
                  <a:txBody>
                    <a:bodyPr/>
                    <a:lstStyle/>
                    <a:p>
                      <a:pPr marL="26034" algn="ctr">
                        <a:lnSpc>
                          <a:spcPts val="1830"/>
                        </a:lnSpc>
                      </a:pPr>
                      <a:r>
                        <a:rPr sz="3750" i="1" spc="89" baseline="-28888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750" i="1" spc="-135" baseline="-28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1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750" i="1" spc="1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750" spc="110" dirty="0">
                          <a:latin typeface="Trebuchet MS"/>
                          <a:cs typeface="Trebuchet MS"/>
                        </a:rPr>
                        <a:t>)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750" i="1" dirty="0">
                          <a:latin typeface="Trebuchet MS"/>
                          <a:cs typeface="Trebuchet MS"/>
                        </a:rPr>
                        <a:t>π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500" spc="-8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0.00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500" spc="-8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12.00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92C348B-8DCE-C74E-629D-EE74D710B730}"/>
              </a:ext>
            </a:extLst>
          </p:cNvPr>
          <p:cNvSpPr txBox="1"/>
          <p:nvPr/>
        </p:nvSpPr>
        <p:spPr>
          <a:xfrm>
            <a:off x="4498779" y="3481913"/>
            <a:ext cx="273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27575" indent="-4727575">
              <a:lnSpc>
                <a:spcPct val="100000"/>
              </a:lnSpc>
              <a:spcBef>
                <a:spcPts val="140"/>
              </a:spcBef>
            </a:pPr>
            <a:r>
              <a:rPr lang="en-US" sz="1800" spc="70" dirty="0">
                <a:latin typeface="Trebuchet MS"/>
                <a:cs typeface="Trebuchet MS"/>
              </a:rPr>
              <a:t>(</a:t>
            </a:r>
            <a:r>
              <a:rPr lang="en-US" sz="1800" i="1" spc="70" dirty="0">
                <a:latin typeface="Calibri"/>
                <a:cs typeface="Calibri"/>
              </a:rPr>
              <a:t>t</a:t>
            </a:r>
            <a:r>
              <a:rPr lang="en-US" sz="1800" i="1" spc="125" dirty="0">
                <a:latin typeface="Calibri"/>
                <a:cs typeface="Calibri"/>
              </a:rPr>
              <a:t> </a:t>
            </a:r>
            <a:r>
              <a:rPr lang="en-US" sz="1800" spc="725" dirty="0">
                <a:latin typeface="Calibri"/>
                <a:cs typeface="Calibri"/>
              </a:rPr>
              <a:t>=</a:t>
            </a:r>
            <a:r>
              <a:rPr lang="en-US" sz="1800" spc="1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100</a:t>
            </a:r>
            <a:r>
              <a:rPr lang="en-US" sz="1800" spc="260" dirty="0">
                <a:latin typeface="Calibri"/>
                <a:cs typeface="Calibri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iterations)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4E914-958A-9D32-F867-3BC35FD38A2D}"/>
              </a:ext>
            </a:extLst>
          </p:cNvPr>
          <p:cNvSpPr txBox="1"/>
          <p:nvPr/>
        </p:nvSpPr>
        <p:spPr>
          <a:xfrm>
            <a:off x="2378363" y="43172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en-US" sz="1800" spc="-80" dirty="0">
                <a:latin typeface="Trebuchet MS"/>
                <a:cs typeface="Trebuchet MS"/>
              </a:rPr>
              <a:t>Converge</a:t>
            </a:r>
            <a:r>
              <a:rPr lang="en-US" sz="1800" spc="-60" dirty="0">
                <a:latin typeface="Trebuchet MS"/>
                <a:cs typeface="Trebuchet MS"/>
              </a:rPr>
              <a:t>s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to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i="1" spc="60" dirty="0">
                <a:latin typeface="Calibri"/>
                <a:cs typeface="Calibri"/>
              </a:rPr>
              <a:t>V</a:t>
            </a:r>
            <a:r>
              <a:rPr lang="en-US" sz="1800" i="1" spc="195" baseline="-12698" dirty="0">
                <a:latin typeface="Trebuchet MS"/>
                <a:cs typeface="Trebuchet MS"/>
              </a:rPr>
              <a:t>π</a:t>
            </a:r>
            <a:r>
              <a:rPr lang="en-US" sz="1800" i="1" spc="-509" baseline="-12698" dirty="0">
                <a:latin typeface="Trebuchet MS"/>
                <a:cs typeface="Trebuchet MS"/>
              </a:rPr>
              <a:t> </a:t>
            </a:r>
            <a:r>
              <a:rPr lang="en-US" sz="1800" spc="225" dirty="0">
                <a:latin typeface="Calibri"/>
                <a:cs typeface="Calibri"/>
              </a:rPr>
              <a:t>(</a:t>
            </a:r>
            <a:r>
              <a:rPr lang="en-US" sz="1800" spc="-85" dirty="0">
                <a:latin typeface="Trebuchet MS"/>
                <a:cs typeface="Trebuchet MS"/>
              </a:rPr>
              <a:t>in</a:t>
            </a:r>
            <a:r>
              <a:rPr lang="en-US" sz="1800" spc="225" dirty="0">
                <a:latin typeface="Calibri"/>
                <a:cs typeface="Calibri"/>
              </a:rPr>
              <a:t>)</a:t>
            </a:r>
            <a:r>
              <a:rPr lang="en-US" sz="1800" spc="140" dirty="0">
                <a:latin typeface="Calibri"/>
                <a:cs typeface="Calibri"/>
              </a:rPr>
              <a:t> </a:t>
            </a:r>
            <a:r>
              <a:rPr lang="en-US" sz="1800" spc="725" dirty="0">
                <a:latin typeface="Calibri"/>
                <a:cs typeface="Calibri"/>
              </a:rPr>
              <a:t>=</a:t>
            </a:r>
            <a:r>
              <a:rPr lang="en-US" sz="1800" spc="1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1</a:t>
            </a:r>
            <a:r>
              <a:rPr lang="en-US" sz="1800" spc="-5" dirty="0">
                <a:latin typeface="Calibri"/>
                <a:cs typeface="Calibri"/>
              </a:rPr>
              <a:t>2</a:t>
            </a:r>
            <a:r>
              <a:rPr lang="en-US" sz="1800" spc="-215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67131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BDE4-24F2-D623-CBA7-9966967D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5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CFD3-764F-5140-C26F-34435558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4645" marR="5080" indent="-322580">
              <a:lnSpc>
                <a:spcPct val="101600"/>
              </a:lnSpc>
              <a:spcBef>
                <a:spcPts val="90"/>
              </a:spcBef>
              <a:buClr>
                <a:srgbClr val="000000"/>
              </a:buClr>
              <a:buFont typeface="SimSun-ExtB"/>
              <a:buChar char="•"/>
              <a:tabLst>
                <a:tab pos="335280" algn="l"/>
                <a:tab pos="1294765" algn="l"/>
                <a:tab pos="2202815" algn="l"/>
                <a:tab pos="2933065" algn="l"/>
                <a:tab pos="3960495" algn="l"/>
                <a:tab pos="5027930" algn="l"/>
                <a:tab pos="6048375" algn="l"/>
                <a:tab pos="7466330" algn="l"/>
              </a:tabLst>
            </a:pPr>
            <a:r>
              <a:rPr lang="en-US" sz="1800" spc="320" dirty="0">
                <a:solidFill>
                  <a:srgbClr val="0000A0"/>
                </a:solidFill>
                <a:latin typeface="Trebuchet MS"/>
                <a:cs typeface="Trebuchet MS"/>
              </a:rPr>
              <a:t>MDP</a:t>
            </a:r>
            <a:r>
              <a:rPr lang="en-US" sz="1800" spc="-215" dirty="0">
                <a:latin typeface="Trebuchet MS"/>
                <a:cs typeface="Trebuchet MS"/>
              </a:rPr>
              <a:t>: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65" dirty="0">
                <a:latin typeface="Trebuchet MS"/>
                <a:cs typeface="Trebuchet MS"/>
              </a:rPr>
              <a:t>graph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95" dirty="0">
                <a:latin typeface="Trebuchet MS"/>
                <a:cs typeface="Trebuchet MS"/>
              </a:rPr>
              <a:t>with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114" dirty="0">
                <a:latin typeface="Trebuchet MS"/>
                <a:cs typeface="Trebuchet MS"/>
              </a:rPr>
              <a:t>states,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114" dirty="0">
                <a:latin typeface="Trebuchet MS"/>
                <a:cs typeface="Trebuchet MS"/>
              </a:rPr>
              <a:t>chance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65" dirty="0">
                <a:latin typeface="Trebuchet MS"/>
                <a:cs typeface="Trebuchet MS"/>
              </a:rPr>
              <a:t>n</a:t>
            </a:r>
            <a:r>
              <a:rPr lang="en-US" sz="1800" spc="5" dirty="0">
                <a:latin typeface="Trebuchet MS"/>
                <a:cs typeface="Trebuchet MS"/>
              </a:rPr>
              <a:t>o</a:t>
            </a:r>
            <a:r>
              <a:rPr lang="en-US" sz="1800" spc="-145" dirty="0">
                <a:latin typeface="Trebuchet MS"/>
                <a:cs typeface="Trebuchet MS"/>
              </a:rPr>
              <a:t>des,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80" dirty="0">
                <a:latin typeface="Trebuchet MS"/>
                <a:cs typeface="Trebuchet MS"/>
              </a:rPr>
              <a:t>transition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155" dirty="0">
                <a:latin typeface="Trebuchet MS"/>
                <a:cs typeface="Trebuchet MS"/>
              </a:rPr>
              <a:t>p</a:t>
            </a:r>
            <a:r>
              <a:rPr lang="en-US" sz="1800" spc="-110" dirty="0">
                <a:latin typeface="Trebuchet MS"/>
                <a:cs typeface="Trebuchet MS"/>
              </a:rPr>
              <a:t>robabilities,  </a:t>
            </a:r>
            <a:r>
              <a:rPr lang="en-US" sz="1800" spc="-135" dirty="0">
                <a:latin typeface="Trebuchet MS"/>
                <a:cs typeface="Trebuchet MS"/>
              </a:rPr>
              <a:t>rewards</a:t>
            </a:r>
            <a:endParaRPr lang="en-US" sz="1800" dirty="0">
              <a:latin typeface="Trebuchet MS"/>
              <a:cs typeface="Trebuchet MS"/>
            </a:endParaRPr>
          </a:p>
          <a:p>
            <a:pPr marL="334645" indent="-322580">
              <a:lnSpc>
                <a:spcPct val="100000"/>
              </a:lnSpc>
              <a:buClr>
                <a:srgbClr val="000000"/>
              </a:buClr>
              <a:buFont typeface="SimSun-ExtB"/>
              <a:buChar char="•"/>
              <a:tabLst>
                <a:tab pos="335280" algn="l"/>
              </a:tabLst>
            </a:pPr>
            <a:r>
              <a:rPr lang="en-US" sz="1800" spc="-80" dirty="0">
                <a:solidFill>
                  <a:srgbClr val="0000A0"/>
                </a:solidFill>
                <a:latin typeface="Trebuchet MS"/>
                <a:cs typeface="Trebuchet MS"/>
              </a:rPr>
              <a:t>Policy</a:t>
            </a:r>
            <a:r>
              <a:rPr lang="en-US" sz="1800" spc="-80" dirty="0">
                <a:latin typeface="Trebuchet MS"/>
                <a:cs typeface="Trebuchet MS"/>
              </a:rPr>
              <a:t>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mapping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from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state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to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action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65" dirty="0">
                <a:latin typeface="Trebuchet MS"/>
                <a:cs typeface="Trebuchet MS"/>
              </a:rPr>
              <a:t>(solution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to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260" dirty="0">
                <a:latin typeface="Trebuchet MS"/>
                <a:cs typeface="Trebuchet MS"/>
              </a:rPr>
              <a:t>MDP)</a:t>
            </a:r>
            <a:endParaRPr lang="en-US" sz="4400" dirty="0">
              <a:latin typeface="Trebuchet MS"/>
              <a:cs typeface="Trebuchet MS"/>
            </a:endParaRPr>
          </a:p>
          <a:p>
            <a:pPr marL="334645" indent="-322580">
              <a:lnSpc>
                <a:spcPct val="100000"/>
              </a:lnSpc>
              <a:buClr>
                <a:srgbClr val="000000"/>
              </a:buClr>
              <a:buFont typeface="SimSun-ExtB"/>
              <a:buChar char="•"/>
              <a:tabLst>
                <a:tab pos="335280" algn="l"/>
              </a:tabLst>
            </a:pPr>
            <a:r>
              <a:rPr lang="en-US" sz="1800" spc="-75" dirty="0">
                <a:solidFill>
                  <a:srgbClr val="0000A0"/>
                </a:solidFill>
                <a:latin typeface="Trebuchet MS"/>
                <a:cs typeface="Trebuchet MS"/>
              </a:rPr>
              <a:t>Value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14" dirty="0">
                <a:solidFill>
                  <a:srgbClr val="0000A0"/>
                </a:solidFill>
                <a:latin typeface="Trebuchet MS"/>
                <a:cs typeface="Trebuchet MS"/>
              </a:rPr>
              <a:t>of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05" dirty="0">
                <a:solidFill>
                  <a:srgbClr val="0000A0"/>
                </a:solidFill>
                <a:latin typeface="Trebuchet MS"/>
                <a:cs typeface="Trebuchet MS"/>
              </a:rPr>
              <a:t>policy</a:t>
            </a:r>
            <a:r>
              <a:rPr lang="en-US" sz="1800" spc="-105" dirty="0">
                <a:latin typeface="Trebuchet MS"/>
                <a:cs typeface="Trebuchet MS"/>
              </a:rPr>
              <a:t>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expected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utility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over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random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paths</a:t>
            </a:r>
            <a:endParaRPr lang="en-US" sz="4400" dirty="0">
              <a:latin typeface="Trebuchet MS"/>
              <a:cs typeface="Trebuchet MS"/>
            </a:endParaRPr>
          </a:p>
          <a:p>
            <a:pPr marL="334645" indent="-32258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SimSun-ExtB"/>
              <a:buChar char="•"/>
              <a:tabLst>
                <a:tab pos="335280" algn="l"/>
              </a:tabLst>
            </a:pPr>
            <a:r>
              <a:rPr lang="en-US" sz="1800" spc="-60" dirty="0">
                <a:solidFill>
                  <a:srgbClr val="0000A0"/>
                </a:solidFill>
                <a:latin typeface="Trebuchet MS"/>
                <a:cs typeface="Trebuchet MS"/>
              </a:rPr>
              <a:t>Policy</a:t>
            </a:r>
            <a:r>
              <a:rPr lang="en-US" sz="1800" spc="9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10" dirty="0">
                <a:solidFill>
                  <a:srgbClr val="0000A0"/>
                </a:solidFill>
                <a:latin typeface="Trebuchet MS"/>
                <a:cs typeface="Trebuchet MS"/>
              </a:rPr>
              <a:t>evaluation</a:t>
            </a:r>
            <a:r>
              <a:rPr lang="en-US" sz="1800" spc="-110" dirty="0">
                <a:latin typeface="Trebuchet MS"/>
                <a:cs typeface="Trebuchet MS"/>
              </a:rPr>
              <a:t>:</a:t>
            </a:r>
            <a:r>
              <a:rPr lang="en-US" sz="1800" spc="380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iterative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algorithm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to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compute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value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of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372F-0FF4-BA27-37CB-7118C6B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D747D-8C18-9A4E-5FE1-508A650C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6743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7FB-90C1-4EA7-E881-0520D845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Value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1AD0-C4E8-A869-6587-BFF84624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8611-E408-6539-22B1-70D94FB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7F3BA-EAB1-1162-77DB-26379FC3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2779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42B2-D121-5BE0-E3BE-30DCC9C7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778"/>
            <a:ext cx="7886700" cy="994172"/>
          </a:xfrm>
        </p:spPr>
        <p:txBody>
          <a:bodyPr/>
          <a:lstStyle/>
          <a:p>
            <a:r>
              <a:rPr lang="en-US" dirty="0"/>
              <a:t>Optimal V and Q-Value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D4A1-D6D5-8922-BF82-63B3233E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B2046-758C-7CDB-1BA5-9DF5542A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66B8-C78D-3B65-1C1C-DEE1998F4ED4}"/>
              </a:ext>
            </a:extLst>
          </p:cNvPr>
          <p:cNvGrpSpPr/>
          <p:nvPr/>
        </p:nvGrpSpPr>
        <p:grpSpPr>
          <a:xfrm>
            <a:off x="208061" y="1326950"/>
            <a:ext cx="8727878" cy="2101175"/>
            <a:chOff x="213189" y="1326950"/>
            <a:chExt cx="8727878" cy="2101175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7F61A9FD-F378-06AD-26FB-1B5176F6B891}"/>
                </a:ext>
              </a:extLst>
            </p:cNvPr>
            <p:cNvGrpSpPr/>
            <p:nvPr/>
          </p:nvGrpSpPr>
          <p:grpSpPr>
            <a:xfrm>
              <a:off x="1251096" y="1850785"/>
              <a:ext cx="6562090" cy="1577340"/>
              <a:chOff x="1251096" y="1850785"/>
              <a:chExt cx="6562090" cy="1577340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F7CF7D70-7E8A-09AF-6CED-C46A92569C94}"/>
                  </a:ext>
                </a:extLst>
              </p:cNvPr>
              <p:cNvSpPr/>
              <p:nvPr/>
            </p:nvSpPr>
            <p:spPr>
              <a:xfrm>
                <a:off x="1264113" y="2321561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69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2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8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1" y="15606"/>
                    </a:lnTo>
                    <a:lnTo>
                      <a:pt x="173703" y="34583"/>
                    </a:lnTo>
                    <a:lnTo>
                      <a:pt x="131285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2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9"/>
                    </a:lnTo>
                    <a:lnTo>
                      <a:pt x="93111" y="542663"/>
                    </a:lnTo>
                    <a:lnTo>
                      <a:pt x="131285" y="575238"/>
                    </a:lnTo>
                    <a:lnTo>
                      <a:pt x="173703" y="601191"/>
                    </a:lnTo>
                    <a:lnTo>
                      <a:pt x="219511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8" y="575238"/>
                    </a:lnTo>
                    <a:lnTo>
                      <a:pt x="542663" y="542663"/>
                    </a:lnTo>
                    <a:lnTo>
                      <a:pt x="575238" y="504489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</a:pathLst>
              </a:custGeom>
              <a:ln w="2543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A1CBA601-0570-7ECC-781C-E22D4679F4FA}"/>
                  </a:ext>
                </a:extLst>
              </p:cNvPr>
              <p:cNvSpPr/>
              <p:nvPr/>
            </p:nvSpPr>
            <p:spPr>
              <a:xfrm>
                <a:off x="1912614" y="2250582"/>
                <a:ext cx="2175510" cy="337820"/>
              </a:xfrm>
              <a:custGeom>
                <a:avLst/>
                <a:gdLst/>
                <a:ahLst/>
                <a:cxnLst/>
                <a:rect l="l" t="t" r="r" b="b"/>
                <a:pathLst>
                  <a:path w="2175510" h="337819">
                    <a:moveTo>
                      <a:pt x="0" y="337562"/>
                    </a:moveTo>
                    <a:lnTo>
                      <a:pt x="2175416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4D063369-9C2B-FDB1-622D-8182CB726535}"/>
                  </a:ext>
                </a:extLst>
              </p:cNvPr>
              <p:cNvSpPr/>
              <p:nvPr/>
            </p:nvSpPr>
            <p:spPr>
              <a:xfrm>
                <a:off x="4214109" y="1863803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70" h="636269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2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8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1" y="15606"/>
                    </a:lnTo>
                    <a:lnTo>
                      <a:pt x="173703" y="34583"/>
                    </a:lnTo>
                    <a:lnTo>
                      <a:pt x="131285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2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9"/>
                    </a:lnTo>
                    <a:lnTo>
                      <a:pt x="93111" y="542663"/>
                    </a:lnTo>
                    <a:lnTo>
                      <a:pt x="131285" y="575238"/>
                    </a:lnTo>
                    <a:lnTo>
                      <a:pt x="173703" y="601191"/>
                    </a:lnTo>
                    <a:lnTo>
                      <a:pt x="219511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8" y="575238"/>
                    </a:lnTo>
                    <a:lnTo>
                      <a:pt x="542663" y="542663"/>
                    </a:lnTo>
                    <a:lnTo>
                      <a:pt x="575238" y="504489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</a:pathLst>
              </a:custGeom>
              <a:ln w="25430">
                <a:solidFill>
                  <a:srgbClr val="FF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" name="object 7">
                <a:extLst>
                  <a:ext uri="{FF2B5EF4-FFF2-40B4-BE49-F238E27FC236}">
                    <a16:creationId xmlns:a16="http://schemas.microsoft.com/office/drawing/2014/main" id="{A0CE2757-3B05-3E65-BC3B-1B04514D66F5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79775" y="2214635"/>
                <a:ext cx="119664" cy="71891"/>
              </a:xfrm>
              <a:prstGeom prst="rect">
                <a:avLst/>
              </a:prstGeom>
            </p:spPr>
          </p:pic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9040A2D2-2CB9-7A7C-375E-A9495B5AC193}"/>
                  </a:ext>
                </a:extLst>
              </p:cNvPr>
              <p:cNvSpPr/>
              <p:nvPr/>
            </p:nvSpPr>
            <p:spPr>
              <a:xfrm>
                <a:off x="4214109" y="2779319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70" h="636270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2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8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1" y="15606"/>
                    </a:lnTo>
                    <a:lnTo>
                      <a:pt x="173703" y="34583"/>
                    </a:lnTo>
                    <a:lnTo>
                      <a:pt x="131285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2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9"/>
                    </a:lnTo>
                    <a:lnTo>
                      <a:pt x="93111" y="542663"/>
                    </a:lnTo>
                    <a:lnTo>
                      <a:pt x="131285" y="575238"/>
                    </a:lnTo>
                    <a:lnTo>
                      <a:pt x="173703" y="601191"/>
                    </a:lnTo>
                    <a:lnTo>
                      <a:pt x="219511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8" y="575238"/>
                    </a:lnTo>
                    <a:lnTo>
                      <a:pt x="542663" y="542663"/>
                    </a:lnTo>
                    <a:lnTo>
                      <a:pt x="575238" y="504489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</a:pathLst>
              </a:custGeom>
              <a:ln w="25430">
                <a:solidFill>
                  <a:srgbClr val="FF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7553CA41-E152-703F-9E85-2C980E283294}"/>
                  </a:ext>
                </a:extLst>
              </p:cNvPr>
              <p:cNvSpPr/>
              <p:nvPr/>
            </p:nvSpPr>
            <p:spPr>
              <a:xfrm>
                <a:off x="7164105" y="1863803"/>
                <a:ext cx="636270" cy="1551305"/>
              </a:xfrm>
              <a:custGeom>
                <a:avLst/>
                <a:gdLst/>
                <a:ahLst/>
                <a:cxnLst/>
                <a:rect l="l" t="t" r="r" b="b"/>
                <a:pathLst>
                  <a:path w="636270" h="1551304">
                    <a:moveTo>
                      <a:pt x="635774" y="317887"/>
                    </a:moveTo>
                    <a:lnTo>
                      <a:pt x="631814" y="267857"/>
                    </a:lnTo>
                    <a:lnTo>
                      <a:pt x="620168" y="219512"/>
                    </a:lnTo>
                    <a:lnTo>
                      <a:pt x="601191" y="173703"/>
                    </a:lnTo>
                    <a:lnTo>
                      <a:pt x="575238" y="131285"/>
                    </a:lnTo>
                    <a:lnTo>
                      <a:pt x="542663" y="93111"/>
                    </a:lnTo>
                    <a:lnTo>
                      <a:pt x="504488" y="60536"/>
                    </a:lnTo>
                    <a:lnTo>
                      <a:pt x="462071" y="34583"/>
                    </a:lnTo>
                    <a:lnTo>
                      <a:pt x="416262" y="15606"/>
                    </a:lnTo>
                    <a:lnTo>
                      <a:pt x="367917" y="3960"/>
                    </a:lnTo>
                    <a:lnTo>
                      <a:pt x="317887" y="0"/>
                    </a:lnTo>
                    <a:lnTo>
                      <a:pt x="267857" y="3960"/>
                    </a:lnTo>
                    <a:lnTo>
                      <a:pt x="219511" y="15606"/>
                    </a:lnTo>
                    <a:lnTo>
                      <a:pt x="173703" y="34583"/>
                    </a:lnTo>
                    <a:lnTo>
                      <a:pt x="131285" y="60536"/>
                    </a:lnTo>
                    <a:lnTo>
                      <a:pt x="93111" y="93111"/>
                    </a:lnTo>
                    <a:lnTo>
                      <a:pt x="60536" y="131285"/>
                    </a:lnTo>
                    <a:lnTo>
                      <a:pt x="34583" y="173703"/>
                    </a:lnTo>
                    <a:lnTo>
                      <a:pt x="15606" y="219512"/>
                    </a:lnTo>
                    <a:lnTo>
                      <a:pt x="3960" y="267857"/>
                    </a:lnTo>
                    <a:lnTo>
                      <a:pt x="0" y="317887"/>
                    </a:lnTo>
                    <a:lnTo>
                      <a:pt x="3960" y="367917"/>
                    </a:lnTo>
                    <a:lnTo>
                      <a:pt x="15606" y="416262"/>
                    </a:lnTo>
                    <a:lnTo>
                      <a:pt x="34583" y="462071"/>
                    </a:lnTo>
                    <a:lnTo>
                      <a:pt x="60536" y="504489"/>
                    </a:lnTo>
                    <a:lnTo>
                      <a:pt x="93111" y="542663"/>
                    </a:lnTo>
                    <a:lnTo>
                      <a:pt x="131285" y="575238"/>
                    </a:lnTo>
                    <a:lnTo>
                      <a:pt x="173703" y="601191"/>
                    </a:lnTo>
                    <a:lnTo>
                      <a:pt x="219511" y="620168"/>
                    </a:lnTo>
                    <a:lnTo>
                      <a:pt x="267857" y="631814"/>
                    </a:lnTo>
                    <a:lnTo>
                      <a:pt x="317887" y="635774"/>
                    </a:lnTo>
                    <a:lnTo>
                      <a:pt x="367917" y="631814"/>
                    </a:lnTo>
                    <a:lnTo>
                      <a:pt x="416262" y="620168"/>
                    </a:lnTo>
                    <a:lnTo>
                      <a:pt x="462071" y="601191"/>
                    </a:lnTo>
                    <a:lnTo>
                      <a:pt x="504488" y="575238"/>
                    </a:lnTo>
                    <a:lnTo>
                      <a:pt x="542663" y="542663"/>
                    </a:lnTo>
                    <a:lnTo>
                      <a:pt x="575238" y="504489"/>
                    </a:lnTo>
                    <a:lnTo>
                      <a:pt x="601191" y="462071"/>
                    </a:lnTo>
                    <a:lnTo>
                      <a:pt x="620168" y="416262"/>
                    </a:lnTo>
                    <a:lnTo>
                      <a:pt x="631814" y="367917"/>
                    </a:lnTo>
                    <a:lnTo>
                      <a:pt x="635774" y="317887"/>
                    </a:lnTo>
                    <a:close/>
                  </a:path>
                  <a:path w="636270" h="1551304">
                    <a:moveTo>
                      <a:pt x="635774" y="1233403"/>
                    </a:moveTo>
                    <a:lnTo>
                      <a:pt x="631814" y="1183373"/>
                    </a:lnTo>
                    <a:lnTo>
                      <a:pt x="620168" y="1135027"/>
                    </a:lnTo>
                    <a:lnTo>
                      <a:pt x="601191" y="1089219"/>
                    </a:lnTo>
                    <a:lnTo>
                      <a:pt x="575238" y="1046801"/>
                    </a:lnTo>
                    <a:lnTo>
                      <a:pt x="542663" y="1008627"/>
                    </a:lnTo>
                    <a:lnTo>
                      <a:pt x="504488" y="976052"/>
                    </a:lnTo>
                    <a:lnTo>
                      <a:pt x="462071" y="950099"/>
                    </a:lnTo>
                    <a:lnTo>
                      <a:pt x="416262" y="931122"/>
                    </a:lnTo>
                    <a:lnTo>
                      <a:pt x="367917" y="919476"/>
                    </a:lnTo>
                    <a:lnTo>
                      <a:pt x="317887" y="915515"/>
                    </a:lnTo>
                    <a:lnTo>
                      <a:pt x="267857" y="919476"/>
                    </a:lnTo>
                    <a:lnTo>
                      <a:pt x="219511" y="931122"/>
                    </a:lnTo>
                    <a:lnTo>
                      <a:pt x="173703" y="950099"/>
                    </a:lnTo>
                    <a:lnTo>
                      <a:pt x="131285" y="976052"/>
                    </a:lnTo>
                    <a:lnTo>
                      <a:pt x="93111" y="1008627"/>
                    </a:lnTo>
                    <a:lnTo>
                      <a:pt x="60536" y="1046801"/>
                    </a:lnTo>
                    <a:lnTo>
                      <a:pt x="34583" y="1089219"/>
                    </a:lnTo>
                    <a:lnTo>
                      <a:pt x="15606" y="1135027"/>
                    </a:lnTo>
                    <a:lnTo>
                      <a:pt x="3960" y="1183373"/>
                    </a:lnTo>
                    <a:lnTo>
                      <a:pt x="0" y="1233403"/>
                    </a:lnTo>
                    <a:lnTo>
                      <a:pt x="3960" y="1283433"/>
                    </a:lnTo>
                    <a:lnTo>
                      <a:pt x="15606" y="1331778"/>
                    </a:lnTo>
                    <a:lnTo>
                      <a:pt x="34583" y="1377587"/>
                    </a:lnTo>
                    <a:lnTo>
                      <a:pt x="60536" y="1420004"/>
                    </a:lnTo>
                    <a:lnTo>
                      <a:pt x="93111" y="1458179"/>
                    </a:lnTo>
                    <a:lnTo>
                      <a:pt x="131285" y="1490754"/>
                    </a:lnTo>
                    <a:lnTo>
                      <a:pt x="173703" y="1516707"/>
                    </a:lnTo>
                    <a:lnTo>
                      <a:pt x="219511" y="1535684"/>
                    </a:lnTo>
                    <a:lnTo>
                      <a:pt x="267857" y="1547330"/>
                    </a:lnTo>
                    <a:lnTo>
                      <a:pt x="317887" y="1551290"/>
                    </a:lnTo>
                    <a:lnTo>
                      <a:pt x="367917" y="1547330"/>
                    </a:lnTo>
                    <a:lnTo>
                      <a:pt x="416262" y="1535684"/>
                    </a:lnTo>
                    <a:lnTo>
                      <a:pt x="462071" y="1516707"/>
                    </a:lnTo>
                    <a:lnTo>
                      <a:pt x="504488" y="1490754"/>
                    </a:lnTo>
                    <a:lnTo>
                      <a:pt x="542663" y="1458179"/>
                    </a:lnTo>
                    <a:lnTo>
                      <a:pt x="575238" y="1420004"/>
                    </a:lnTo>
                    <a:lnTo>
                      <a:pt x="601191" y="1377587"/>
                    </a:lnTo>
                    <a:lnTo>
                      <a:pt x="620168" y="1331778"/>
                    </a:lnTo>
                    <a:lnTo>
                      <a:pt x="631814" y="1283433"/>
                    </a:lnTo>
                    <a:lnTo>
                      <a:pt x="635774" y="1233403"/>
                    </a:lnTo>
                    <a:close/>
                  </a:path>
                </a:pathLst>
              </a:custGeom>
              <a:ln w="2543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4E32D229-19D0-9746-D1E4-88FB6F2A9AE6}"/>
                </a:ext>
              </a:extLst>
            </p:cNvPr>
            <p:cNvSpPr txBox="1"/>
            <p:nvPr/>
          </p:nvSpPr>
          <p:spPr>
            <a:xfrm>
              <a:off x="2990603" y="2259951"/>
              <a:ext cx="127635" cy="2578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500" i="1" spc="30" dirty="0">
                  <a:latin typeface="Calibri"/>
                  <a:cs typeface="Calibri"/>
                </a:rPr>
                <a:t>a</a:t>
              </a:r>
              <a:endParaRPr sz="1500">
                <a:latin typeface="Calibri"/>
                <a:cs typeface="Calibri"/>
              </a:endParaRPr>
            </a:p>
          </p:txBody>
        </p:sp>
        <p:grpSp>
          <p:nvGrpSpPr>
            <p:cNvPr id="14" name="object 11">
              <a:extLst>
                <a:ext uri="{FF2B5EF4-FFF2-40B4-BE49-F238E27FC236}">
                  <a16:creationId xmlns:a16="http://schemas.microsoft.com/office/drawing/2014/main" id="{72B36AA0-ED8E-74EB-138B-09C6BA6BEF6B}"/>
                </a:ext>
              </a:extLst>
            </p:cNvPr>
            <p:cNvGrpSpPr/>
            <p:nvPr/>
          </p:nvGrpSpPr>
          <p:grpSpPr>
            <a:xfrm>
              <a:off x="1909121" y="2145349"/>
              <a:ext cx="5224145" cy="919480"/>
              <a:chOff x="1909121" y="2145349"/>
              <a:chExt cx="5224145" cy="919480"/>
            </a:xfrm>
          </p:grpSpPr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04A5A65D-8DE9-5E2F-30B3-63BF75F1C82B}"/>
                  </a:ext>
                </a:extLst>
              </p:cNvPr>
              <p:cNvSpPr/>
              <p:nvPr/>
            </p:nvSpPr>
            <p:spPr>
              <a:xfrm>
                <a:off x="1912614" y="2690752"/>
                <a:ext cx="2175510" cy="337820"/>
              </a:xfrm>
              <a:custGeom>
                <a:avLst/>
                <a:gdLst/>
                <a:ahLst/>
                <a:cxnLst/>
                <a:rect l="l" t="t" r="r" b="b"/>
                <a:pathLst>
                  <a:path w="2175510" h="337819">
                    <a:moveTo>
                      <a:pt x="0" y="0"/>
                    </a:moveTo>
                    <a:lnTo>
                      <a:pt x="2175416" y="337562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" name="object 13">
                <a:extLst>
                  <a:ext uri="{FF2B5EF4-FFF2-40B4-BE49-F238E27FC236}">
                    <a16:creationId xmlns:a16="http://schemas.microsoft.com/office/drawing/2014/main" id="{3C84AD7A-20BF-A00F-913F-FD1EF3D2A03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79775" y="2992370"/>
                <a:ext cx="119664" cy="71891"/>
              </a:xfrm>
              <a:prstGeom prst="rect">
                <a:avLst/>
              </a:prstGeom>
            </p:spPr>
          </p:pic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191A99EF-F56E-9002-1169-EE1F5B465577}"/>
                  </a:ext>
                </a:extLst>
              </p:cNvPr>
              <p:cNvSpPr/>
              <p:nvPr/>
            </p:nvSpPr>
            <p:spPr>
              <a:xfrm>
                <a:off x="3054437" y="287591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BA4EC9AC-0B8F-0734-0066-379A2172D562}"/>
                  </a:ext>
                </a:extLst>
              </p:cNvPr>
              <p:cNvSpPr/>
              <p:nvPr/>
            </p:nvSpPr>
            <p:spPr>
              <a:xfrm>
                <a:off x="4849882" y="2181690"/>
                <a:ext cx="2170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0429">
                    <a:moveTo>
                      <a:pt x="0" y="0"/>
                    </a:moveTo>
                    <a:lnTo>
                      <a:pt x="739643" y="0"/>
                    </a:lnTo>
                  </a:path>
                  <a:path w="2170429">
                    <a:moveTo>
                      <a:pt x="1539974" y="0"/>
                    </a:moveTo>
                    <a:lnTo>
                      <a:pt x="2170082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9" name="object 16">
                <a:extLst>
                  <a:ext uri="{FF2B5EF4-FFF2-40B4-BE49-F238E27FC236}">
                    <a16:creationId xmlns:a16="http://schemas.microsoft.com/office/drawing/2014/main" id="{2A44A54F-6714-6A7A-EC26-EB29B8BB1F8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16792" y="2145349"/>
                <a:ext cx="115887" cy="72682"/>
              </a:xfrm>
              <a:prstGeom prst="rect">
                <a:avLst/>
              </a:prstGeom>
            </p:spPr>
          </p:pic>
        </p:grp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A855024E-014B-9531-6D7C-1450F1A360A9}"/>
                </a:ext>
              </a:extLst>
            </p:cNvPr>
            <p:cNvSpPr txBox="1"/>
            <p:nvPr/>
          </p:nvSpPr>
          <p:spPr>
            <a:xfrm>
              <a:off x="5551426" y="2038662"/>
              <a:ext cx="876935" cy="2578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500" i="1" spc="155" dirty="0">
                  <a:latin typeface="Calibri"/>
                  <a:cs typeface="Calibri"/>
                </a:rPr>
                <a:t>T</a:t>
              </a:r>
              <a:r>
                <a:rPr sz="1500" i="1" spc="-130" dirty="0">
                  <a:latin typeface="Calibri"/>
                  <a:cs typeface="Calibri"/>
                </a:rPr>
                <a:t> </a:t>
              </a:r>
              <a:r>
                <a:rPr sz="1500" spc="15" dirty="0">
                  <a:latin typeface="Tahoma"/>
                  <a:cs typeface="Tahoma"/>
                </a:rPr>
                <a:t>(</a:t>
              </a:r>
              <a:r>
                <a:rPr sz="1500" i="1" spc="85" dirty="0">
                  <a:latin typeface="Calibri"/>
                  <a:cs typeface="Calibri"/>
                </a:rPr>
                <a:t>s,</a:t>
              </a:r>
              <a:r>
                <a:rPr sz="1500" i="1" spc="-85" dirty="0">
                  <a:latin typeface="Calibri"/>
                  <a:cs typeface="Calibri"/>
                </a:rPr>
                <a:t> </a:t>
              </a:r>
              <a:r>
                <a:rPr sz="1500" i="1" spc="40" dirty="0">
                  <a:latin typeface="Calibri"/>
                  <a:cs typeface="Calibri"/>
                </a:rPr>
                <a:t>a,</a:t>
              </a:r>
              <a:r>
                <a:rPr sz="1500" i="1" spc="-90" dirty="0">
                  <a:latin typeface="Calibri"/>
                  <a:cs typeface="Calibri"/>
                </a:rPr>
                <a:t> </a:t>
              </a:r>
              <a:r>
                <a:rPr sz="1500" i="1" spc="125" dirty="0">
                  <a:latin typeface="Calibri"/>
                  <a:cs typeface="Calibri"/>
                </a:rPr>
                <a:t>s</a:t>
              </a:r>
              <a:r>
                <a:rPr sz="1575" spc="120" baseline="29100" dirty="0">
                  <a:latin typeface="Lucida Sans Unicode"/>
                  <a:cs typeface="Lucida Sans Unicode"/>
                </a:rPr>
                <a:t>′</a:t>
              </a:r>
              <a:r>
                <a:rPr sz="1500" spc="15" dirty="0">
                  <a:latin typeface="Tahoma"/>
                  <a:cs typeface="Tahoma"/>
                </a:rPr>
                <a:t>)</a:t>
              </a:r>
              <a:endParaRPr sz="1500">
                <a:latin typeface="Tahoma"/>
                <a:cs typeface="Tahoma"/>
              </a:endParaRPr>
            </a:p>
          </p:txBody>
        </p:sp>
        <p:grpSp>
          <p:nvGrpSpPr>
            <p:cNvPr id="21" name="object 18">
              <a:extLst>
                <a:ext uri="{FF2B5EF4-FFF2-40B4-BE49-F238E27FC236}">
                  <a16:creationId xmlns:a16="http://schemas.microsoft.com/office/drawing/2014/main" id="{8F96D595-54DD-7390-1A5B-F0276106FE02}"/>
                </a:ext>
              </a:extLst>
            </p:cNvPr>
            <p:cNvGrpSpPr/>
            <p:nvPr/>
          </p:nvGrpSpPr>
          <p:grpSpPr>
            <a:xfrm>
              <a:off x="4832425" y="2272736"/>
              <a:ext cx="2301875" cy="861060"/>
              <a:chOff x="4832425" y="2272736"/>
              <a:chExt cx="2301875" cy="861060"/>
            </a:xfrm>
          </p:grpSpPr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DCEB2ED5-E62A-D810-EF70-6D2D050843E3}"/>
                  </a:ext>
                </a:extLst>
              </p:cNvPr>
              <p:cNvSpPr/>
              <p:nvPr/>
            </p:nvSpPr>
            <p:spPr>
              <a:xfrm>
                <a:off x="4835604" y="2275915"/>
                <a:ext cx="2190750" cy="680085"/>
              </a:xfrm>
              <a:custGeom>
                <a:avLst/>
                <a:gdLst/>
                <a:ahLst/>
                <a:cxnLst/>
                <a:rect l="l" t="t" r="r" b="b"/>
                <a:pathLst>
                  <a:path w="2190750" h="680085">
                    <a:moveTo>
                      <a:pt x="0" y="0"/>
                    </a:moveTo>
                    <a:lnTo>
                      <a:pt x="2190295" y="679746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0">
                <a:extLst>
                  <a:ext uri="{FF2B5EF4-FFF2-40B4-BE49-F238E27FC236}">
                    <a16:creationId xmlns:a16="http://schemas.microsoft.com/office/drawing/2014/main" id="{FF377D15-0738-CC4C-138D-382E5A54FB5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12889" y="2920812"/>
                <a:ext cx="120785" cy="70489"/>
              </a:xfrm>
              <a:prstGeom prst="rect">
                <a:avLst/>
              </a:prstGeom>
            </p:spPr>
          </p:pic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67E072E9-7F14-3424-55D7-4094A1E1E0D4}"/>
                  </a:ext>
                </a:extLst>
              </p:cNvPr>
              <p:cNvSpPr/>
              <p:nvPr/>
            </p:nvSpPr>
            <p:spPr>
              <a:xfrm>
                <a:off x="5983050" y="263201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09CDEF5E-1D8B-29BB-4A37-62536A839915}"/>
                  </a:ext>
                </a:extLst>
              </p:cNvPr>
              <p:cNvSpPr/>
              <p:nvPr/>
            </p:nvSpPr>
            <p:spPr>
              <a:xfrm>
                <a:off x="4835605" y="2323239"/>
                <a:ext cx="2190750" cy="680085"/>
              </a:xfrm>
              <a:custGeom>
                <a:avLst/>
                <a:gdLst/>
                <a:ahLst/>
                <a:cxnLst/>
                <a:rect l="l" t="t" r="r" b="b"/>
                <a:pathLst>
                  <a:path w="2190750" h="680085">
                    <a:moveTo>
                      <a:pt x="0" y="679745"/>
                    </a:moveTo>
                    <a:lnTo>
                      <a:pt x="2190293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6" name="object 23">
                <a:extLst>
                  <a:ext uri="{FF2B5EF4-FFF2-40B4-BE49-F238E27FC236}">
                    <a16:creationId xmlns:a16="http://schemas.microsoft.com/office/drawing/2014/main" id="{A897A386-6139-8105-3778-362E0F47231B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12889" y="2287599"/>
                <a:ext cx="120785" cy="70489"/>
              </a:xfrm>
              <a:prstGeom prst="rect">
                <a:avLst/>
              </a:prstGeom>
            </p:spPr>
          </p:pic>
          <p:sp>
            <p:nvSpPr>
              <p:cNvPr id="27" name="object 24">
                <a:extLst>
                  <a:ext uri="{FF2B5EF4-FFF2-40B4-BE49-F238E27FC236}">
                    <a16:creationId xmlns:a16="http://schemas.microsoft.com/office/drawing/2014/main" id="{E6244457-410C-FED9-CE53-988188F5DEC7}"/>
                  </a:ext>
                </a:extLst>
              </p:cNvPr>
              <p:cNvSpPr/>
              <p:nvPr/>
            </p:nvSpPr>
            <p:spPr>
              <a:xfrm>
                <a:off x="5983050" y="264688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5">
                <a:extLst>
                  <a:ext uri="{FF2B5EF4-FFF2-40B4-BE49-F238E27FC236}">
                    <a16:creationId xmlns:a16="http://schemas.microsoft.com/office/drawing/2014/main" id="{19383330-651F-BEF1-A334-E84E56D417F7}"/>
                  </a:ext>
                </a:extLst>
              </p:cNvPr>
              <p:cNvSpPr/>
              <p:nvPr/>
            </p:nvSpPr>
            <p:spPr>
              <a:xfrm>
                <a:off x="4849882" y="3097206"/>
                <a:ext cx="2170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0429">
                    <a:moveTo>
                      <a:pt x="0" y="0"/>
                    </a:moveTo>
                    <a:lnTo>
                      <a:pt x="2170082" y="0"/>
                    </a:lnTo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9" name="object 26">
                <a:extLst>
                  <a:ext uri="{FF2B5EF4-FFF2-40B4-BE49-F238E27FC236}">
                    <a16:creationId xmlns:a16="http://schemas.microsoft.com/office/drawing/2014/main" id="{DFA58F25-47AE-35F7-71B9-C60ECFA7AF9C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16792" y="3060864"/>
                <a:ext cx="115887" cy="72682"/>
              </a:xfrm>
              <a:prstGeom prst="rect">
                <a:avLst/>
              </a:prstGeom>
            </p:spPr>
          </p:pic>
          <p:sp>
            <p:nvSpPr>
              <p:cNvPr id="30" name="object 27">
                <a:extLst>
                  <a:ext uri="{FF2B5EF4-FFF2-40B4-BE49-F238E27FC236}">
                    <a16:creationId xmlns:a16="http://schemas.microsoft.com/office/drawing/2014/main" id="{8E55C220-A511-0FFE-3DEF-A71984170608}"/>
                  </a:ext>
                </a:extLst>
              </p:cNvPr>
              <p:cNvSpPr/>
              <p:nvPr/>
            </p:nvSpPr>
            <p:spPr>
              <a:xfrm>
                <a:off x="5913398" y="3095298"/>
                <a:ext cx="153035" cy="3810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3810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3814"/>
                    </a:lnTo>
                    <a:lnTo>
                      <a:pt x="152587" y="3814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8">
                <a:extLst>
                  <a:ext uri="{FF2B5EF4-FFF2-40B4-BE49-F238E27FC236}">
                    <a16:creationId xmlns:a16="http://schemas.microsoft.com/office/drawing/2014/main" id="{BB694D32-3423-C3F5-8311-712855B714ED}"/>
                  </a:ext>
                </a:extLst>
              </p:cNvPr>
              <p:cNvSpPr/>
              <p:nvPr/>
            </p:nvSpPr>
            <p:spPr>
              <a:xfrm>
                <a:off x="5989691" y="309720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D078879D-C6BF-262F-FD9E-6708947CE842}"/>
                </a:ext>
              </a:extLst>
            </p:cNvPr>
            <p:cNvSpPr txBox="1"/>
            <p:nvPr/>
          </p:nvSpPr>
          <p:spPr>
            <a:xfrm>
              <a:off x="1516397" y="2474699"/>
              <a:ext cx="131445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50" dirty="0">
                  <a:latin typeface="Calibri"/>
                  <a:cs typeface="Calibri"/>
                </a:rPr>
                <a:t>s</a:t>
              </a:r>
              <a:endParaRPr sz="1750">
                <a:latin typeface="Calibri"/>
                <a:cs typeface="Calibri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834F81E-E152-7811-D339-83CF713A569A}"/>
                </a:ext>
              </a:extLst>
            </p:cNvPr>
            <p:cNvSpPr txBox="1"/>
            <p:nvPr/>
          </p:nvSpPr>
          <p:spPr>
            <a:xfrm>
              <a:off x="4356578" y="2016941"/>
              <a:ext cx="351155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750" i="1" spc="100" dirty="0">
                  <a:latin typeface="Calibri"/>
                  <a:cs typeface="Calibri"/>
                </a:rPr>
                <a:t>s,</a:t>
              </a:r>
              <a:r>
                <a:rPr sz="1750" i="1" spc="-100" dirty="0">
                  <a:latin typeface="Calibri"/>
                  <a:cs typeface="Calibri"/>
                </a:rPr>
                <a:t> </a:t>
              </a:r>
              <a:r>
                <a:rPr sz="1750" i="1" spc="35" dirty="0">
                  <a:latin typeface="Calibri"/>
                  <a:cs typeface="Calibri"/>
                </a:rPr>
                <a:t>a</a:t>
              </a:r>
              <a:endParaRPr sz="1750">
                <a:latin typeface="Calibri"/>
                <a:cs typeface="Calibri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B77B06B1-F86C-95F5-168F-6AB3A9E85D62}"/>
                </a:ext>
              </a:extLst>
            </p:cNvPr>
            <p:cNvSpPr txBox="1"/>
            <p:nvPr/>
          </p:nvSpPr>
          <p:spPr>
            <a:xfrm>
              <a:off x="7359218" y="1935028"/>
              <a:ext cx="234315" cy="2965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2625" i="1" spc="112" baseline="-20634" dirty="0">
                  <a:latin typeface="Calibri"/>
                  <a:cs typeface="Calibri"/>
                </a:rPr>
                <a:t>s</a:t>
              </a:r>
              <a:r>
                <a:rPr sz="1250" spc="75" dirty="0">
                  <a:latin typeface="Lucida Sans Unicode"/>
                  <a:cs typeface="Lucida Sans Unicode"/>
                </a:rPr>
                <a:t>′</a:t>
              </a:r>
              <a:endParaRPr sz="1250">
                <a:latin typeface="Lucida Sans Unicode"/>
                <a:cs typeface="Lucida Sans Unicode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DA3AC8F4-3DC2-FD3C-4B16-20EB26D7C357}"/>
                </a:ext>
              </a:extLst>
            </p:cNvPr>
            <p:cNvSpPr txBox="1"/>
            <p:nvPr/>
          </p:nvSpPr>
          <p:spPr>
            <a:xfrm>
              <a:off x="213189" y="2409536"/>
              <a:ext cx="1012825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75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sz="2625" spc="112" baseline="-12698" dirty="0">
                  <a:solidFill>
                    <a:srgbClr val="0000FF"/>
                  </a:solidFill>
                  <a:latin typeface="Tahoma"/>
                  <a:cs typeface="Tahoma"/>
                </a:rPr>
                <a:t>opt</a:t>
              </a:r>
              <a:r>
                <a:rPr sz="2500" spc="75" dirty="0">
                  <a:solidFill>
                    <a:srgbClr val="0000FF"/>
                  </a:solidFill>
                  <a:latin typeface="Tahoma"/>
                  <a:cs typeface="Tahoma"/>
                </a:rPr>
                <a:t>(</a:t>
              </a:r>
              <a:r>
                <a:rPr sz="2500" i="1" spc="75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sz="2500" spc="75" dirty="0">
                  <a:solidFill>
                    <a:srgbClr val="0000FF"/>
                  </a:solidFill>
                  <a:latin typeface="Tahoma"/>
                  <a:cs typeface="Tahoma"/>
                </a:rPr>
                <a:t>)</a:t>
              </a:r>
              <a:endParaRPr sz="2500">
                <a:latin typeface="Tahoma"/>
                <a:cs typeface="Tahoma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7D76A11F-1321-F13E-E8B6-711C1DAE3AF9}"/>
                </a:ext>
              </a:extLst>
            </p:cNvPr>
            <p:cNvSpPr txBox="1"/>
            <p:nvPr/>
          </p:nvSpPr>
          <p:spPr>
            <a:xfrm>
              <a:off x="7838072" y="1951778"/>
              <a:ext cx="1102995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85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sz="2625" spc="127" baseline="-12698" dirty="0">
                  <a:solidFill>
                    <a:srgbClr val="0000FF"/>
                  </a:solidFill>
                  <a:latin typeface="Tahoma"/>
                  <a:cs typeface="Tahoma"/>
                </a:rPr>
                <a:t>opt</a:t>
              </a:r>
              <a:r>
                <a:rPr sz="2500" spc="85" dirty="0">
                  <a:solidFill>
                    <a:srgbClr val="0000FF"/>
                  </a:solidFill>
                  <a:latin typeface="Tahoma"/>
                  <a:cs typeface="Tahoma"/>
                </a:rPr>
                <a:t>(</a:t>
              </a:r>
              <a:r>
                <a:rPr sz="2500" i="1" spc="85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sz="2625" spc="127" baseline="28571" dirty="0">
                  <a:solidFill>
                    <a:srgbClr val="0000FF"/>
                  </a:solidFill>
                  <a:latin typeface="Lucida Sans Unicode"/>
                  <a:cs typeface="Lucida Sans Unicode"/>
                </a:rPr>
                <a:t>′</a:t>
              </a:r>
              <a:r>
                <a:rPr sz="2500" spc="85" dirty="0">
                  <a:solidFill>
                    <a:srgbClr val="0000FF"/>
                  </a:solidFill>
                  <a:latin typeface="Tahoma"/>
                  <a:cs typeface="Tahoma"/>
                </a:rPr>
                <a:t>)</a:t>
              </a:r>
              <a:endParaRPr sz="2500">
                <a:latin typeface="Tahoma"/>
                <a:cs typeface="Tahoma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6B7DD4E2-D48F-9BB4-6606-84CACC970631}"/>
                </a:ext>
              </a:extLst>
            </p:cNvPr>
            <p:cNvSpPr txBox="1"/>
            <p:nvPr/>
          </p:nvSpPr>
          <p:spPr>
            <a:xfrm>
              <a:off x="3835339" y="1326950"/>
              <a:ext cx="139319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345" dirty="0">
                  <a:solidFill>
                    <a:srgbClr val="FF0000"/>
                  </a:solidFill>
                  <a:latin typeface="Calibri"/>
                  <a:cs typeface="Calibri"/>
                </a:rPr>
                <a:t>Q</a:t>
              </a:r>
              <a:r>
                <a:rPr sz="2625" spc="52" baseline="-12698" dirty="0">
                  <a:solidFill>
                    <a:srgbClr val="FF0000"/>
                  </a:solidFill>
                  <a:latin typeface="Tahoma"/>
                  <a:cs typeface="Tahoma"/>
                </a:rPr>
                <a:t>op</a:t>
              </a:r>
              <a:r>
                <a:rPr sz="2625" spc="217" baseline="-12698" dirty="0">
                  <a:solidFill>
                    <a:srgbClr val="FF0000"/>
                  </a:solidFill>
                  <a:latin typeface="Tahoma"/>
                  <a:cs typeface="Tahoma"/>
                </a:rPr>
                <a:t>t</a:t>
              </a:r>
              <a:r>
                <a:rPr sz="2500" spc="25" dirty="0">
                  <a:solidFill>
                    <a:srgbClr val="FF0000"/>
                  </a:solidFill>
                  <a:latin typeface="Tahoma"/>
                  <a:cs typeface="Tahoma"/>
                </a:rPr>
                <a:t>(</a:t>
              </a:r>
              <a:r>
                <a:rPr sz="2500" i="1" spc="145" dirty="0">
                  <a:solidFill>
                    <a:srgbClr val="FF0000"/>
                  </a:solidFill>
                  <a:latin typeface="Calibri"/>
                  <a:cs typeface="Calibri"/>
                </a:rPr>
                <a:t>s,</a:t>
              </a:r>
              <a:r>
                <a:rPr sz="2500" i="1" spc="-14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2500" i="1" spc="55" dirty="0">
                  <a:solidFill>
                    <a:srgbClr val="FF0000"/>
                  </a:solidFill>
                  <a:latin typeface="Calibri"/>
                  <a:cs typeface="Calibri"/>
                </a:rPr>
                <a:t>a</a:t>
              </a:r>
              <a:r>
                <a:rPr sz="2500" spc="25" dirty="0">
                  <a:solidFill>
                    <a:srgbClr val="FF0000"/>
                  </a:solidFill>
                  <a:latin typeface="Tahoma"/>
                  <a:cs typeface="Tahoma"/>
                </a:rPr>
                <a:t>)</a:t>
              </a:r>
              <a:endParaRPr sz="25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6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A598-F465-E146-37F9-F42373B6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5453-F78D-3E3B-F03E-6C11F9F8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95" dirty="0">
                <a:solidFill>
                  <a:srgbClr val="0000A0"/>
                </a:solidFill>
                <a:latin typeface="Trebuchet MS"/>
                <a:cs typeface="Trebuchet MS"/>
              </a:rPr>
              <a:t>Given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i="1" spc="70" dirty="0" err="1">
                <a:solidFill>
                  <a:srgbClr val="0000A0"/>
                </a:solidFill>
                <a:latin typeface="Calibri"/>
                <a:cs typeface="Calibri"/>
              </a:rPr>
              <a:t>Q</a:t>
            </a:r>
            <a:r>
              <a:rPr lang="en-US" sz="1800" spc="104" baseline="-12698" dirty="0" err="1">
                <a:solidFill>
                  <a:srgbClr val="0000A0"/>
                </a:solidFill>
                <a:latin typeface="Tahoma"/>
                <a:cs typeface="Tahoma"/>
              </a:rPr>
              <a:t>opt</a:t>
            </a:r>
            <a:r>
              <a:rPr lang="en-US" sz="1800" spc="70" dirty="0">
                <a:solidFill>
                  <a:srgbClr val="0000A0"/>
                </a:solidFill>
                <a:latin typeface="Trebuchet MS"/>
                <a:cs typeface="Trebuchet MS"/>
              </a:rPr>
              <a:t>,</a:t>
            </a:r>
            <a:r>
              <a:rPr lang="en-US" sz="18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30" dirty="0">
                <a:solidFill>
                  <a:srgbClr val="0000A0"/>
                </a:solidFill>
                <a:latin typeface="Trebuchet MS"/>
                <a:cs typeface="Trebuchet MS"/>
              </a:rPr>
              <a:t>read</a:t>
            </a:r>
            <a:r>
              <a:rPr lang="en-US" sz="1800" spc="8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50" dirty="0">
                <a:solidFill>
                  <a:srgbClr val="0000A0"/>
                </a:solidFill>
                <a:latin typeface="Trebuchet MS"/>
                <a:cs typeface="Trebuchet MS"/>
              </a:rPr>
              <a:t>off</a:t>
            </a:r>
            <a:r>
              <a:rPr lang="en-US" sz="18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25" dirty="0">
                <a:solidFill>
                  <a:srgbClr val="0000A0"/>
                </a:solidFill>
                <a:latin typeface="Trebuchet MS"/>
                <a:cs typeface="Trebuchet MS"/>
              </a:rPr>
              <a:t>the</a:t>
            </a:r>
            <a:r>
              <a:rPr lang="en-US" sz="1800" spc="8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90" dirty="0">
                <a:solidFill>
                  <a:srgbClr val="0000A0"/>
                </a:solidFill>
                <a:latin typeface="Trebuchet MS"/>
                <a:cs typeface="Trebuchet MS"/>
              </a:rPr>
              <a:t>optimal</a:t>
            </a:r>
            <a:r>
              <a:rPr lang="en-US" sz="1800" spc="7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rgbClr val="0000A0"/>
                </a:solidFill>
                <a:latin typeface="Trebuchet MS"/>
                <a:cs typeface="Trebuchet MS"/>
              </a:rPr>
              <a:t>policy</a:t>
            </a:r>
            <a:r>
              <a:rPr lang="en-US" sz="1800" spc="-100" dirty="0"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7D46-8399-3426-A9AE-05CBD4F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FB08-5CFB-AD8B-2C52-66A369B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1A08F7-BE6F-D2B1-BCD3-74DFB78AD391}"/>
              </a:ext>
            </a:extLst>
          </p:cNvPr>
          <p:cNvGrpSpPr/>
          <p:nvPr/>
        </p:nvGrpSpPr>
        <p:grpSpPr>
          <a:xfrm>
            <a:off x="1967019" y="1955165"/>
            <a:ext cx="4712052" cy="616585"/>
            <a:chOff x="2733637" y="5225082"/>
            <a:chExt cx="4712052" cy="616585"/>
          </a:xfrm>
        </p:grpSpPr>
        <p:sp>
          <p:nvSpPr>
            <p:cNvPr id="9" name="object 36">
              <a:extLst>
                <a:ext uri="{FF2B5EF4-FFF2-40B4-BE49-F238E27FC236}">
                  <a16:creationId xmlns:a16="http://schemas.microsoft.com/office/drawing/2014/main" id="{F1064B38-62D0-2B97-A4A7-89E78B37CFC1}"/>
                </a:ext>
              </a:extLst>
            </p:cNvPr>
            <p:cNvSpPr txBox="1"/>
            <p:nvPr/>
          </p:nvSpPr>
          <p:spPr>
            <a:xfrm>
              <a:off x="2733637" y="5225082"/>
              <a:ext cx="188722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</a:pPr>
              <a:r>
                <a:rPr sz="2500" i="1" spc="135" dirty="0">
                  <a:latin typeface="Calibri"/>
                  <a:cs typeface="Calibri"/>
                </a:rPr>
                <a:t>π</a:t>
              </a:r>
              <a:r>
                <a:rPr sz="2625" spc="202" baseline="-12698" dirty="0">
                  <a:latin typeface="Tahoma"/>
                  <a:cs typeface="Tahoma"/>
                </a:rPr>
                <a:t>opt</a:t>
              </a:r>
              <a:r>
                <a:rPr sz="2500" spc="135" dirty="0">
                  <a:latin typeface="Calibri"/>
                  <a:cs typeface="Calibri"/>
                </a:rPr>
                <a:t>(</a:t>
              </a:r>
              <a:r>
                <a:rPr sz="2500" i="1" spc="135" dirty="0">
                  <a:latin typeface="Calibri"/>
                  <a:cs typeface="Calibri"/>
                </a:rPr>
                <a:t>s</a:t>
              </a:r>
              <a:r>
                <a:rPr sz="2500" spc="135" dirty="0">
                  <a:latin typeface="Calibri"/>
                  <a:cs typeface="Calibri"/>
                </a:rPr>
                <a:t>)</a:t>
              </a:r>
              <a:r>
                <a:rPr sz="2500" spc="105" dirty="0">
                  <a:latin typeface="Calibri"/>
                  <a:cs typeface="Calibri"/>
                </a:rPr>
                <a:t> </a:t>
              </a:r>
              <a:r>
                <a:rPr sz="2500" spc="725" dirty="0">
                  <a:latin typeface="Calibri"/>
                  <a:cs typeface="Calibri"/>
                </a:rPr>
                <a:t>=</a:t>
              </a:r>
              <a:r>
                <a:rPr sz="2500" spc="110" dirty="0">
                  <a:latin typeface="Calibri"/>
                  <a:cs typeface="Calibri"/>
                </a:rPr>
                <a:t> </a:t>
              </a:r>
              <a:r>
                <a:rPr sz="2500" spc="90" dirty="0">
                  <a:latin typeface="Calibri"/>
                  <a:cs typeface="Calibri"/>
                </a:rPr>
                <a:t>arg</a:t>
              </a:r>
              <a:endParaRPr sz="2500" dirty="0">
                <a:latin typeface="Calibri"/>
                <a:cs typeface="Calibri"/>
              </a:endParaRPr>
            </a:p>
          </p:txBody>
        </p:sp>
        <p:sp>
          <p:nvSpPr>
            <p:cNvPr id="10" name="object 37">
              <a:extLst>
                <a:ext uri="{FF2B5EF4-FFF2-40B4-BE49-F238E27FC236}">
                  <a16:creationId xmlns:a16="http://schemas.microsoft.com/office/drawing/2014/main" id="{2D7C7D13-FE4E-36BA-4E47-68E1C1033DD2}"/>
                </a:ext>
              </a:extLst>
            </p:cNvPr>
            <p:cNvSpPr txBox="1"/>
            <p:nvPr/>
          </p:nvSpPr>
          <p:spPr>
            <a:xfrm>
              <a:off x="4602794" y="5225082"/>
              <a:ext cx="2842895" cy="61658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429259">
                <a:lnSpc>
                  <a:spcPts val="2755"/>
                </a:lnSpc>
                <a:spcBef>
                  <a:spcPts val="140"/>
                </a:spcBef>
                <a:tabLst>
                  <a:tab pos="1474470" algn="l"/>
                </a:tabLst>
              </a:pPr>
              <a:r>
                <a:rPr sz="2500" spc="145" dirty="0">
                  <a:latin typeface="Calibri"/>
                  <a:cs typeface="Calibri"/>
                </a:rPr>
                <a:t>max	</a:t>
              </a:r>
              <a:r>
                <a:rPr sz="2500" i="1" spc="345" dirty="0">
                  <a:latin typeface="Calibri"/>
                  <a:cs typeface="Calibri"/>
                </a:rPr>
                <a:t>Q</a:t>
              </a:r>
              <a:r>
                <a:rPr sz="2625" spc="52" baseline="-12698" dirty="0">
                  <a:latin typeface="Tahoma"/>
                  <a:cs typeface="Tahoma"/>
                </a:rPr>
                <a:t>op</a:t>
              </a:r>
              <a:r>
                <a:rPr sz="2625" spc="217" baseline="-12698" dirty="0">
                  <a:latin typeface="Tahoma"/>
                  <a:cs typeface="Tahoma"/>
                </a:rPr>
                <a:t>t</a:t>
              </a:r>
              <a:r>
                <a:rPr sz="2500" spc="225" dirty="0">
                  <a:latin typeface="Calibri"/>
                  <a:cs typeface="Calibri"/>
                </a:rPr>
                <a:t>(</a:t>
              </a:r>
              <a:r>
                <a:rPr sz="2500" i="1" spc="145" dirty="0">
                  <a:latin typeface="Calibri"/>
                  <a:cs typeface="Calibri"/>
                </a:rPr>
                <a:t>s,</a:t>
              </a:r>
              <a:r>
                <a:rPr sz="2500" i="1" spc="-140" dirty="0">
                  <a:latin typeface="Calibri"/>
                  <a:cs typeface="Calibri"/>
                </a:rPr>
                <a:t> </a:t>
              </a:r>
              <a:r>
                <a:rPr sz="2500" i="1" spc="55" dirty="0">
                  <a:latin typeface="Calibri"/>
                  <a:cs typeface="Calibri"/>
                </a:rPr>
                <a:t>a</a:t>
              </a:r>
              <a:r>
                <a:rPr sz="2500" spc="225" dirty="0">
                  <a:latin typeface="Calibri"/>
                  <a:cs typeface="Calibri"/>
                </a:rPr>
                <a:t>)</a:t>
              </a:r>
              <a:endParaRPr sz="2500">
                <a:latin typeface="Calibri"/>
                <a:cs typeface="Calibri"/>
              </a:endParaRPr>
            </a:p>
            <a:p>
              <a:pPr marL="38100">
                <a:lnSpc>
                  <a:spcPts val="1855"/>
                </a:lnSpc>
              </a:pPr>
              <a:r>
                <a:rPr sz="1750" i="1" spc="85" dirty="0">
                  <a:latin typeface="Trebuchet MS"/>
                  <a:cs typeface="Trebuchet MS"/>
                </a:rPr>
                <a:t>a</a:t>
              </a:r>
              <a:r>
                <a:rPr sz="1750" spc="85" dirty="0">
                  <a:latin typeface="Lucida Sans Unicode"/>
                  <a:cs typeface="Lucida Sans Unicode"/>
                </a:rPr>
                <a:t>∈</a:t>
              </a:r>
              <a:r>
                <a:rPr sz="1750" spc="85" dirty="0">
                  <a:latin typeface="Tahoma"/>
                  <a:cs typeface="Tahoma"/>
                </a:rPr>
                <a:t>Actions</a:t>
              </a:r>
              <a:r>
                <a:rPr sz="1750" spc="85" dirty="0">
                  <a:latin typeface="Trebuchet MS"/>
                  <a:cs typeface="Trebuchet MS"/>
                </a:rPr>
                <a:t>(</a:t>
              </a:r>
              <a:r>
                <a:rPr sz="1750" i="1" spc="85" dirty="0">
                  <a:latin typeface="Trebuchet MS"/>
                  <a:cs typeface="Trebuchet MS"/>
                </a:rPr>
                <a:t>s</a:t>
              </a:r>
              <a:r>
                <a:rPr sz="1750" spc="85" dirty="0">
                  <a:latin typeface="Trebuchet MS"/>
                  <a:cs typeface="Trebuchet MS"/>
                </a:rPr>
                <a:t>)</a:t>
              </a:r>
              <a:endParaRPr sz="175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377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6F52-CE10-1FAF-C3B4-1A95B378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6E7F-3CD1-D545-C03C-E4E9E5F7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BDA1F-3B9B-FF44-F3FC-9A90D650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B6BBD468-6A94-0EA0-FC7E-B7264373A78C}"/>
              </a:ext>
            </a:extLst>
          </p:cNvPr>
          <p:cNvSpPr/>
          <p:nvPr/>
        </p:nvSpPr>
        <p:spPr>
          <a:xfrm>
            <a:off x="1685059" y="1309457"/>
            <a:ext cx="6300054" cy="1765672"/>
          </a:xfrm>
          <a:custGeom>
            <a:avLst/>
            <a:gdLst/>
            <a:ahLst/>
            <a:cxnLst/>
            <a:rect l="l" t="t" r="r" b="b"/>
            <a:pathLst>
              <a:path w="7323455" h="2907029">
                <a:moveTo>
                  <a:pt x="0" y="0"/>
                </a:moveTo>
                <a:lnTo>
                  <a:pt x="0" y="2906854"/>
                </a:lnTo>
                <a:lnTo>
                  <a:pt x="7323264" y="2906854"/>
                </a:lnTo>
                <a:lnTo>
                  <a:pt x="7323264" y="0"/>
                </a:lnTo>
                <a:lnTo>
                  <a:pt x="0" y="0"/>
                </a:lnTo>
                <a:close/>
              </a:path>
            </a:pathLst>
          </a:custGeom>
          <a:ln w="2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AF3B2BBD-F1FD-C1D5-F77D-E0055095A2C5}"/>
              </a:ext>
            </a:extLst>
          </p:cNvPr>
          <p:cNvSpPr/>
          <p:nvPr/>
        </p:nvSpPr>
        <p:spPr>
          <a:xfrm>
            <a:off x="2482054" y="1124363"/>
            <a:ext cx="3083130" cy="370188"/>
          </a:xfrm>
          <a:custGeom>
            <a:avLst/>
            <a:gdLst/>
            <a:ahLst/>
            <a:cxnLst/>
            <a:rect l="l" t="t" r="r" b="b"/>
            <a:pathLst>
              <a:path w="4951730" h="642620">
                <a:moveTo>
                  <a:pt x="4951410" y="0"/>
                </a:moveTo>
                <a:lnTo>
                  <a:pt x="0" y="0"/>
                </a:lnTo>
                <a:lnTo>
                  <a:pt x="0" y="642132"/>
                </a:lnTo>
                <a:lnTo>
                  <a:pt x="4951410" y="642132"/>
                </a:lnTo>
                <a:lnTo>
                  <a:pt x="4951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1800" b="1" spc="-15" dirty="0">
                <a:solidFill>
                  <a:srgbClr val="0000FF"/>
                </a:solidFill>
                <a:latin typeface="Trebuchet MS"/>
                <a:cs typeface="Trebuchet MS"/>
              </a:rPr>
              <a:t>Algorithm: </a:t>
            </a:r>
            <a:r>
              <a:rPr lang="en-US" sz="1800" b="1" spc="-45" dirty="0">
                <a:solidFill>
                  <a:srgbClr val="0000FF"/>
                </a:solidFill>
                <a:latin typeface="Trebuchet MS"/>
                <a:cs typeface="Trebuchet MS"/>
              </a:rPr>
              <a:t>Value Iteration</a:t>
            </a:r>
            <a:endParaRPr lang="en-US" sz="1800" dirty="0">
              <a:latin typeface="Trebuchet MS"/>
              <a:cs typeface="Trebuchet MS"/>
            </a:endParaRPr>
          </a:p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FA8DB3C-21CA-1D4E-B65A-BC86A3847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2213" y="1626219"/>
                <a:ext cx="6057169" cy="1448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states s</a:t>
                </a:r>
              </a:p>
              <a:p>
                <a:pPr marL="0" indent="0">
                  <a:buNone/>
                </a:pPr>
                <a:r>
                  <a:rPr lang="en-US" dirty="0"/>
                  <a:t>For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For each state s</a:t>
                </a:r>
              </a:p>
              <a:p>
                <a:pPr marL="685800" lvl="2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𝑎𝑐𝑡𝑖𝑜𝑛𝑠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FA8DB3C-21CA-1D4E-B65A-BC86A3847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213" y="1626219"/>
                <a:ext cx="6057169" cy="1448908"/>
              </a:xfrm>
              <a:prstGeom prst="rect">
                <a:avLst/>
              </a:prstGeom>
              <a:blipFill>
                <a:blip r:embed="rId3"/>
                <a:stretch>
                  <a:fillRect l="-805" t="-844" b="-3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DCB42F-E2B0-B3D2-EB16-20542CFA6DBA}"/>
              </a:ext>
            </a:extLst>
          </p:cNvPr>
          <p:cNvSpPr txBox="1"/>
          <p:nvPr/>
        </p:nvSpPr>
        <p:spPr>
          <a:xfrm>
            <a:off x="3024909" y="327486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979169" algn="l"/>
              </a:tabLst>
            </a:pPr>
            <a:r>
              <a:rPr lang="en-US" sz="1800" spc="-7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lang="en-US" sz="1800" spc="-70" dirty="0">
                <a:latin typeface="Trebuchet MS"/>
                <a:cs typeface="Trebuchet MS"/>
              </a:rPr>
              <a:t>:	</a:t>
            </a:r>
            <a:r>
              <a:rPr lang="en-US" sz="1800" i="1" spc="250" dirty="0">
                <a:latin typeface="Calibri"/>
                <a:cs typeface="Calibri"/>
              </a:rPr>
              <a:t>O</a:t>
            </a:r>
            <a:r>
              <a:rPr lang="en-US" sz="1800" spc="250" dirty="0">
                <a:latin typeface="Tahoma"/>
                <a:cs typeface="Tahoma"/>
              </a:rPr>
              <a:t>(</a:t>
            </a:r>
            <a:r>
              <a:rPr lang="en-US" sz="1800" i="1" spc="250" dirty="0" err="1">
                <a:latin typeface="Calibri"/>
                <a:cs typeface="Calibri"/>
              </a:rPr>
              <a:t>t</a:t>
            </a:r>
            <a:r>
              <a:rPr lang="en-US" sz="1800" spc="375" baseline="-12698" dirty="0" err="1">
                <a:latin typeface="Lucida Sans Unicode"/>
                <a:cs typeface="Lucida Sans Unicode"/>
              </a:rPr>
              <a:t>V</a:t>
            </a:r>
            <a:r>
              <a:rPr lang="en-US" sz="1800" i="1" spc="250" dirty="0" err="1">
                <a:latin typeface="Calibri"/>
                <a:cs typeface="Calibri"/>
              </a:rPr>
              <a:t>SAS</a:t>
            </a:r>
            <a:r>
              <a:rPr lang="en-US" sz="1800" spc="375" baseline="28571" dirty="0">
                <a:latin typeface="Lucida Sans Unicode"/>
                <a:cs typeface="Lucida Sans Unicode"/>
              </a:rPr>
              <a:t>′</a:t>
            </a:r>
            <a:r>
              <a:rPr lang="en-US" sz="1800" spc="250" dirty="0">
                <a:latin typeface="Tahoma"/>
                <a:cs typeface="Tahoma"/>
              </a:rPr>
              <a:t>)</a:t>
            </a:r>
            <a:endParaRPr lang="en-US"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37448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81B2-AA04-2EA4-8D46-E3DCD40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for Dice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45C8-A22A-C152-B0A3-8E2AF5E6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F3B7D-93BA-127C-E2BE-4600231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 dirty="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E7370431-9FA9-727A-F436-611C76DE1BA7}"/>
              </a:ext>
            </a:extLst>
          </p:cNvPr>
          <p:cNvSpPr/>
          <p:nvPr/>
        </p:nvSpPr>
        <p:spPr>
          <a:xfrm>
            <a:off x="1925111" y="1891898"/>
            <a:ext cx="5115560" cy="1203325"/>
          </a:xfrm>
          <a:custGeom>
            <a:avLst/>
            <a:gdLst/>
            <a:ahLst/>
            <a:cxnLst/>
            <a:rect l="l" t="t" r="r" b="b"/>
            <a:pathLst>
              <a:path w="5115559" h="1203325">
                <a:moveTo>
                  <a:pt x="0" y="0"/>
                </a:moveTo>
                <a:lnTo>
                  <a:pt x="0" y="1203226"/>
                </a:lnTo>
                <a:lnTo>
                  <a:pt x="5115403" y="1203226"/>
                </a:lnTo>
                <a:lnTo>
                  <a:pt x="5115403" y="0"/>
                </a:lnTo>
                <a:lnTo>
                  <a:pt x="0" y="0"/>
                </a:lnTo>
                <a:close/>
              </a:path>
            </a:pathLst>
          </a:custGeom>
          <a:ln w="2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EF11FDD-75B8-4F1B-D33B-FF7EB557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12094"/>
              </p:ext>
            </p:extLst>
          </p:nvPr>
        </p:nvGraphicFramePr>
        <p:xfrm>
          <a:off x="1969654" y="2059339"/>
          <a:ext cx="2326003" cy="92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29">
                <a:tc>
                  <a:txBody>
                    <a:bodyPr/>
                    <a:lstStyle/>
                    <a:p>
                      <a:pPr marL="41910" algn="ctr">
                        <a:lnSpc>
                          <a:spcPts val="2425"/>
                        </a:lnSpc>
                      </a:pPr>
                      <a:r>
                        <a:rPr sz="2500" i="1" dirty="0">
                          <a:latin typeface="Calibri"/>
                          <a:cs typeface="Calibri"/>
                        </a:rPr>
                        <a:t>s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2425"/>
                        </a:lnSpc>
                      </a:pPr>
                      <a:r>
                        <a:rPr sz="2500" spc="-125" dirty="0">
                          <a:latin typeface="Trebuchet MS"/>
                          <a:cs typeface="Trebuchet MS"/>
                        </a:rPr>
                        <a:t>end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2425"/>
                        </a:lnSpc>
                      </a:pPr>
                      <a:r>
                        <a:rPr sz="2500" spc="-85" dirty="0">
                          <a:latin typeface="Trebuchet MS"/>
                          <a:cs typeface="Trebuchet MS"/>
                        </a:rPr>
                        <a:t>in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98">
                <a:tc>
                  <a:txBody>
                    <a:bodyPr/>
                    <a:lstStyle/>
                    <a:p>
                      <a:pPr marL="26034" algn="ctr">
                        <a:lnSpc>
                          <a:spcPts val="1830"/>
                        </a:lnSpc>
                      </a:pPr>
                      <a:r>
                        <a:rPr sz="3750" i="1" spc="89" baseline="-28888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750" i="1" spc="-135" baseline="-28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1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750" i="1" spc="1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750" spc="110" dirty="0">
                          <a:latin typeface="Trebuchet MS"/>
                          <a:cs typeface="Trebuchet MS"/>
                        </a:rPr>
                        <a:t>)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750" i="1" dirty="0">
                          <a:latin typeface="Trebuchet MS"/>
                          <a:cs typeface="Trebuchet MS"/>
                        </a:rPr>
                        <a:t>π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500" spc="-8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0.00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500" spc="-8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12.00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F4814F-4FEF-DA44-8C39-4E0C71E6B78B}"/>
              </a:ext>
            </a:extLst>
          </p:cNvPr>
          <p:cNvSpPr txBox="1"/>
          <p:nvPr/>
        </p:nvSpPr>
        <p:spPr>
          <a:xfrm>
            <a:off x="4517251" y="2308894"/>
            <a:ext cx="273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27575" indent="-4727575">
              <a:lnSpc>
                <a:spcPct val="100000"/>
              </a:lnSpc>
              <a:spcBef>
                <a:spcPts val="140"/>
              </a:spcBef>
            </a:pPr>
            <a:r>
              <a:rPr lang="en-US" sz="1800" spc="70" dirty="0">
                <a:latin typeface="Trebuchet MS"/>
                <a:cs typeface="Trebuchet MS"/>
              </a:rPr>
              <a:t>(</a:t>
            </a:r>
            <a:r>
              <a:rPr lang="en-US" sz="1800" i="1" spc="70" dirty="0">
                <a:latin typeface="Calibri"/>
                <a:cs typeface="Calibri"/>
              </a:rPr>
              <a:t>t</a:t>
            </a:r>
            <a:r>
              <a:rPr lang="en-US" sz="1800" i="1" spc="125" dirty="0">
                <a:latin typeface="Calibri"/>
                <a:cs typeface="Calibri"/>
              </a:rPr>
              <a:t> </a:t>
            </a:r>
            <a:r>
              <a:rPr lang="en-US" sz="1800" spc="725" dirty="0">
                <a:latin typeface="Calibri"/>
                <a:cs typeface="Calibri"/>
              </a:rPr>
              <a:t>=</a:t>
            </a:r>
            <a:r>
              <a:rPr lang="en-US" sz="1800" spc="1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100</a:t>
            </a:r>
            <a:r>
              <a:rPr lang="en-US" sz="1800" spc="260" dirty="0">
                <a:latin typeface="Calibri"/>
                <a:cs typeface="Calibri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iterations)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95FCB-9068-E840-9F77-8F2C9B64DDDA}"/>
              </a:ext>
            </a:extLst>
          </p:cNvPr>
          <p:cNvSpPr txBox="1"/>
          <p:nvPr/>
        </p:nvSpPr>
        <p:spPr>
          <a:xfrm>
            <a:off x="2396835" y="3144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lang="el-GR" sz="1800" i="1" spc="60" dirty="0">
                <a:latin typeface="Calibri"/>
                <a:cs typeface="Calibri"/>
              </a:rPr>
              <a:t>π</a:t>
            </a:r>
            <a:r>
              <a:rPr lang="en-US" sz="2000" spc="89" baseline="-11904" dirty="0">
                <a:latin typeface="Trebuchet MS"/>
                <a:cs typeface="Trebuchet MS"/>
              </a:rPr>
              <a:t>opt</a:t>
            </a:r>
            <a:r>
              <a:rPr lang="en-US" sz="1800" spc="60" dirty="0">
                <a:latin typeface="Trebuchet MS"/>
                <a:cs typeface="Trebuchet MS"/>
              </a:rPr>
              <a:t>(</a:t>
            </a:r>
            <a:r>
              <a:rPr lang="en-US" sz="1800" i="1" spc="60" dirty="0">
                <a:latin typeface="Calibri"/>
                <a:cs typeface="Calibri"/>
              </a:rPr>
              <a:t>s</a:t>
            </a:r>
            <a:r>
              <a:rPr lang="en-US" sz="1800" spc="60" dirty="0">
                <a:latin typeface="Trebuchet MS"/>
                <a:cs typeface="Trebuchet MS"/>
              </a:rPr>
              <a:t>)  = Stay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2694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1F40-919D-6C24-56FA-608178B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for Bridge Crossing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9DB2-6353-2125-2164-D6E61F89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79F6-8B13-CD39-410A-BD2F1D0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3985D-691F-9437-B263-251E0D2D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1724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E01E-713F-A218-A437-EE0A7BE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Summ</a:t>
            </a:r>
            <a:r>
              <a:rPr lang="en-US" spc="-275" dirty="0"/>
              <a:t>a</a:t>
            </a:r>
            <a:r>
              <a:rPr lang="en-US" spc="-150" dirty="0"/>
              <a:t>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EA79-3676-9B40-F4AB-827CA65D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4645" indent="-322580">
              <a:lnSpc>
                <a:spcPct val="100000"/>
              </a:lnSpc>
              <a:spcBef>
                <a:spcPts val="140"/>
              </a:spcBef>
              <a:buFont typeface="SimSun-ExtB"/>
              <a:buChar char="•"/>
              <a:tabLst>
                <a:tab pos="335280" algn="l"/>
              </a:tabLst>
            </a:pPr>
            <a:r>
              <a:rPr lang="en-US" sz="1800" b="1" spc="40" dirty="0">
                <a:latin typeface="Trebuchet MS"/>
                <a:cs typeface="Trebuchet MS"/>
              </a:rPr>
              <a:t>Markov</a:t>
            </a:r>
            <a:r>
              <a:rPr lang="en-US" sz="1800" b="1" spc="180" dirty="0">
                <a:latin typeface="Trebuchet MS"/>
                <a:cs typeface="Trebuchet MS"/>
              </a:rPr>
              <a:t> </a:t>
            </a:r>
            <a:r>
              <a:rPr lang="en-US" sz="1800" b="1" spc="-65" dirty="0">
                <a:latin typeface="Trebuchet MS"/>
                <a:cs typeface="Trebuchet MS"/>
              </a:rPr>
              <a:t>decision</a:t>
            </a:r>
            <a:r>
              <a:rPr lang="en-US" sz="1800" b="1" spc="190" dirty="0">
                <a:latin typeface="Trebuchet MS"/>
                <a:cs typeface="Trebuchet MS"/>
              </a:rPr>
              <a:t> </a:t>
            </a:r>
            <a:r>
              <a:rPr lang="en-US" sz="1800" b="1" spc="-60" dirty="0">
                <a:latin typeface="Trebuchet MS"/>
                <a:cs typeface="Trebuchet MS"/>
              </a:rPr>
              <a:t>processes</a:t>
            </a:r>
            <a:r>
              <a:rPr lang="en-US" sz="1800" b="1" spc="90" dirty="0">
                <a:latin typeface="Trebuchet MS"/>
                <a:cs typeface="Trebuchet MS"/>
              </a:rPr>
              <a:t> </a:t>
            </a:r>
            <a:r>
              <a:rPr lang="en-US" sz="1800" spc="175" dirty="0">
                <a:latin typeface="Trebuchet MS"/>
                <a:cs typeface="Trebuchet MS"/>
              </a:rPr>
              <a:t>(MDPs)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cope</a:t>
            </a:r>
            <a:r>
              <a:rPr lang="en-US" sz="1800" spc="10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with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uncertainty</a:t>
            </a:r>
          </a:p>
          <a:p>
            <a:pPr marL="334645" indent="-322580">
              <a:lnSpc>
                <a:spcPct val="100000"/>
              </a:lnSpc>
              <a:spcBef>
                <a:spcPts val="140"/>
              </a:spcBef>
              <a:buFont typeface="SimSun-ExtB"/>
              <a:buChar char="•"/>
              <a:tabLst>
                <a:tab pos="335280" algn="l"/>
              </a:tabLst>
            </a:pPr>
            <a:r>
              <a:rPr lang="en-US" sz="1800" spc="-45" dirty="0">
                <a:latin typeface="Trebuchet MS"/>
                <a:cs typeface="Trebuchet MS"/>
              </a:rPr>
              <a:t>Solutions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spc="-170" dirty="0">
                <a:latin typeface="Trebuchet MS"/>
                <a:cs typeface="Trebuchet MS"/>
              </a:rPr>
              <a:t>are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b="1" spc="-60" dirty="0">
                <a:latin typeface="Trebuchet MS"/>
                <a:cs typeface="Trebuchet MS"/>
              </a:rPr>
              <a:t>policies</a:t>
            </a:r>
            <a:r>
              <a:rPr lang="en-US" sz="1800" b="1" spc="90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rather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than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paths</a:t>
            </a:r>
          </a:p>
          <a:p>
            <a:pPr marL="334645" indent="-322580">
              <a:lnSpc>
                <a:spcPct val="100000"/>
              </a:lnSpc>
              <a:spcBef>
                <a:spcPts val="140"/>
              </a:spcBef>
              <a:buFont typeface="SimSun-ExtB"/>
              <a:buChar char="•"/>
              <a:tabLst>
                <a:tab pos="335280" algn="l"/>
              </a:tabLst>
            </a:pPr>
            <a:r>
              <a:rPr lang="en-US" sz="1800" b="1" spc="-15" dirty="0">
                <a:latin typeface="Trebuchet MS"/>
                <a:cs typeface="Trebuchet MS"/>
              </a:rPr>
              <a:t>Policy</a:t>
            </a:r>
            <a:r>
              <a:rPr lang="en-US" sz="1800" b="1" spc="185" dirty="0">
                <a:latin typeface="Trebuchet MS"/>
                <a:cs typeface="Trebuchet MS"/>
              </a:rPr>
              <a:t> </a:t>
            </a:r>
            <a:r>
              <a:rPr lang="en-US" sz="1800" b="1" spc="-50" dirty="0">
                <a:latin typeface="Trebuchet MS"/>
                <a:cs typeface="Trebuchet MS"/>
              </a:rPr>
              <a:t>evaluation</a:t>
            </a:r>
            <a:r>
              <a:rPr lang="en-US" sz="1800" b="1" spc="105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computes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value</a:t>
            </a:r>
            <a:r>
              <a:rPr lang="en-US" sz="1800" spc="10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(expected</a:t>
            </a:r>
            <a:r>
              <a:rPr lang="en-US" sz="1800" spc="100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utility)</a:t>
            </a:r>
            <a:endParaRPr lang="en-US" dirty="0">
              <a:latin typeface="Trebuchet MS"/>
              <a:cs typeface="Trebuchet MS"/>
            </a:endParaRPr>
          </a:p>
          <a:p>
            <a:pPr marL="334645" indent="-322580">
              <a:lnSpc>
                <a:spcPct val="100000"/>
              </a:lnSpc>
              <a:spcBef>
                <a:spcPts val="140"/>
              </a:spcBef>
              <a:buFont typeface="SimSun-ExtB"/>
              <a:buChar char="•"/>
              <a:tabLst>
                <a:tab pos="335280" algn="l"/>
              </a:tabLst>
            </a:pPr>
            <a:r>
              <a:rPr lang="en-US" sz="1800" b="1" spc="-15" dirty="0">
                <a:latin typeface="Trebuchet MS"/>
                <a:cs typeface="Trebuchet MS"/>
              </a:rPr>
              <a:t>Value</a:t>
            </a:r>
            <a:r>
              <a:rPr lang="en-US" sz="1800" b="1" spc="15" dirty="0">
                <a:latin typeface="Trebuchet MS"/>
                <a:cs typeface="Trebuchet MS"/>
              </a:rPr>
              <a:t> </a:t>
            </a:r>
            <a:r>
              <a:rPr lang="en-US" sz="1800" b="1" spc="-55" dirty="0">
                <a:latin typeface="Trebuchet MS"/>
                <a:cs typeface="Trebuchet MS"/>
              </a:rPr>
              <a:t>iteration</a:t>
            </a:r>
            <a:r>
              <a:rPr lang="en-US" sz="1800" b="1" spc="-60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computes</a:t>
            </a:r>
            <a:r>
              <a:rPr lang="en-US" sz="1800" spc="-5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optimal</a:t>
            </a:r>
            <a:r>
              <a:rPr lang="en-US" sz="1800" spc="-55" dirty="0">
                <a:latin typeface="Trebuchet MS"/>
                <a:cs typeface="Trebuchet MS"/>
              </a:rPr>
              <a:t> </a:t>
            </a:r>
            <a:r>
              <a:rPr lang="en-US" sz="1800" spc="-114" dirty="0">
                <a:latin typeface="Trebuchet MS"/>
                <a:cs typeface="Trebuchet MS"/>
              </a:rPr>
              <a:t>value</a:t>
            </a:r>
            <a:r>
              <a:rPr lang="en-US" sz="1800" spc="-55" dirty="0">
                <a:latin typeface="Trebuchet MS"/>
                <a:cs typeface="Trebuchet MS"/>
              </a:rPr>
              <a:t> </a:t>
            </a:r>
            <a:r>
              <a:rPr lang="en-US" sz="1800" spc="-60" dirty="0">
                <a:latin typeface="Trebuchet MS"/>
                <a:cs typeface="Trebuchet MS"/>
              </a:rPr>
              <a:t>(maximum</a:t>
            </a:r>
            <a:r>
              <a:rPr lang="en-US" sz="1800" spc="-5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expected</a:t>
            </a:r>
            <a:r>
              <a:rPr lang="en-US" sz="1800" spc="-5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util- </a:t>
            </a:r>
            <a:r>
              <a:rPr lang="en-US" sz="1800" spc="-740" dirty="0">
                <a:latin typeface="Trebuchet MS"/>
                <a:cs typeface="Trebuchet MS"/>
              </a:rPr>
              <a:t> </a:t>
            </a:r>
            <a:r>
              <a:rPr lang="en-US" sz="1800" spc="-65" dirty="0" err="1">
                <a:latin typeface="Trebuchet MS"/>
                <a:cs typeface="Trebuchet MS"/>
              </a:rPr>
              <a:t>ity</a:t>
            </a:r>
            <a:r>
              <a:rPr lang="en-US" sz="1800" spc="-65" dirty="0">
                <a:latin typeface="Trebuchet MS"/>
                <a:cs typeface="Trebuchet MS"/>
              </a:rPr>
              <a:t>)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and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optimal</a:t>
            </a:r>
            <a:r>
              <a:rPr lang="en-US" sz="1800" spc="90" dirty="0">
                <a:latin typeface="Trebuchet MS"/>
                <a:cs typeface="Trebuchet MS"/>
              </a:rPr>
              <a:t> </a:t>
            </a:r>
            <a:r>
              <a:rPr lang="en-US" sz="1800" spc="-85" dirty="0">
                <a:latin typeface="Trebuchet MS"/>
                <a:cs typeface="Trebuchet MS"/>
              </a:rPr>
              <a:t>policy</a:t>
            </a:r>
            <a:endParaRPr lang="en-US" dirty="0">
              <a:latin typeface="Trebuchet MS"/>
              <a:cs typeface="Trebuchet MS"/>
            </a:endParaRPr>
          </a:p>
          <a:p>
            <a:pPr marL="334645" indent="-322580">
              <a:lnSpc>
                <a:spcPct val="100000"/>
              </a:lnSpc>
              <a:spcBef>
                <a:spcPts val="140"/>
              </a:spcBef>
              <a:buFont typeface="SimSun-ExtB"/>
              <a:buChar char="•"/>
              <a:tabLst>
                <a:tab pos="335280" algn="l"/>
              </a:tabLst>
            </a:pPr>
            <a:r>
              <a:rPr lang="en-US" sz="1800" spc="45" dirty="0">
                <a:solidFill>
                  <a:srgbClr val="0000A0"/>
                </a:solidFill>
                <a:latin typeface="Trebuchet MS"/>
                <a:cs typeface="Trebuchet MS"/>
              </a:rPr>
              <a:t>Main</a:t>
            </a:r>
            <a:r>
              <a:rPr lang="en-US" sz="1800" spc="9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25" dirty="0">
                <a:solidFill>
                  <a:srgbClr val="0000A0"/>
                </a:solidFill>
                <a:latin typeface="Trebuchet MS"/>
                <a:cs typeface="Trebuchet MS"/>
              </a:rPr>
              <a:t>technique</a:t>
            </a:r>
            <a:r>
              <a:rPr lang="en-US" sz="1800" spc="-125" dirty="0">
                <a:latin typeface="Trebuchet MS"/>
                <a:cs typeface="Trebuchet MS"/>
              </a:rPr>
              <a:t>:</a:t>
            </a:r>
            <a:r>
              <a:rPr lang="en-US" sz="1800" spc="37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write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-130" dirty="0">
                <a:latin typeface="Trebuchet MS"/>
                <a:cs typeface="Trebuchet MS"/>
              </a:rPr>
              <a:t>recurrences</a:t>
            </a:r>
            <a:r>
              <a:rPr lang="en-US" sz="1800" spc="95" dirty="0">
                <a:latin typeface="Trebuchet MS"/>
                <a:cs typeface="Trebuchet MS"/>
              </a:rPr>
              <a:t> </a:t>
            </a:r>
            <a:r>
              <a:rPr lang="en-US" sz="1800" spc="35" dirty="0">
                <a:latin typeface="SimSun-ExtB"/>
                <a:cs typeface="SimSun-ExtB"/>
              </a:rPr>
              <a:t>→</a:t>
            </a:r>
            <a:r>
              <a:rPr lang="en-US" sz="1800" spc="-405" dirty="0">
                <a:latin typeface="SimSun-ExtB"/>
                <a:cs typeface="SimSun-ExtB"/>
              </a:rPr>
              <a:t> </a:t>
            </a:r>
            <a:r>
              <a:rPr lang="en-US" sz="1800" spc="-85" dirty="0" err="1">
                <a:latin typeface="Trebuchet MS"/>
                <a:cs typeface="Trebuchet MS"/>
              </a:rPr>
              <a:t>algorithm</a:t>
            </a:r>
            <a:r>
              <a:rPr lang="en-US" sz="1800" spc="-50" dirty="0" err="1">
                <a:solidFill>
                  <a:srgbClr val="0000A0"/>
                </a:solidFill>
                <a:latin typeface="Trebuchet MS"/>
                <a:cs typeface="Trebuchet MS"/>
              </a:rPr>
              <a:t>Next</a:t>
            </a:r>
            <a:r>
              <a:rPr lang="en-US" sz="1800" spc="-13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20" dirty="0">
                <a:solidFill>
                  <a:srgbClr val="0000A0"/>
                </a:solidFill>
                <a:latin typeface="Trebuchet MS"/>
                <a:cs typeface="Trebuchet MS"/>
              </a:rPr>
              <a:t>time</a:t>
            </a:r>
            <a:r>
              <a:rPr lang="en-US" sz="1800" spc="-215" dirty="0">
                <a:latin typeface="Trebuchet MS"/>
                <a:cs typeface="Trebuchet MS"/>
              </a:rPr>
              <a:t>:</a:t>
            </a:r>
            <a:r>
              <a:rPr lang="en-US" sz="1800" spc="265" dirty="0">
                <a:latin typeface="Trebuchet MS"/>
                <a:cs typeface="Trebuchet MS"/>
              </a:rPr>
              <a:t> </a:t>
            </a:r>
            <a:r>
              <a:rPr lang="en-US" sz="1800" spc="-120" dirty="0">
                <a:latin typeface="Trebuchet MS"/>
                <a:cs typeface="Trebuchet MS"/>
              </a:rPr>
              <a:t>reinf</a:t>
            </a:r>
            <a:r>
              <a:rPr lang="en-US" sz="1800" spc="-220" dirty="0">
                <a:latin typeface="Trebuchet MS"/>
                <a:cs typeface="Trebuchet MS"/>
              </a:rPr>
              <a:t>o</a:t>
            </a:r>
            <a:r>
              <a:rPr lang="en-US" sz="1800" spc="-130" dirty="0">
                <a:latin typeface="Trebuchet MS"/>
                <a:cs typeface="Trebuchet MS"/>
              </a:rPr>
              <a:t>rcement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45" dirty="0">
                <a:latin typeface="Trebuchet MS"/>
                <a:cs typeface="Trebuchet MS"/>
              </a:rPr>
              <a:t>le</a:t>
            </a:r>
            <a:r>
              <a:rPr lang="en-US" sz="1800" spc="-250" dirty="0">
                <a:latin typeface="Trebuchet MS"/>
                <a:cs typeface="Trebuchet MS"/>
              </a:rPr>
              <a:t>a</a:t>
            </a:r>
            <a:r>
              <a:rPr lang="en-US" sz="1800" spc="-65" dirty="0">
                <a:latin typeface="Trebuchet MS"/>
                <a:cs typeface="Trebuchet MS"/>
              </a:rPr>
              <a:t>rning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700" dirty="0">
                <a:latin typeface="Trebuchet MS"/>
                <a:cs typeface="Trebuchet MS"/>
              </a:rPr>
              <a:t>—</a:t>
            </a:r>
            <a:r>
              <a:rPr lang="en-US" sz="1800" spc="-130" dirty="0">
                <a:latin typeface="Trebuchet MS"/>
                <a:cs typeface="Trebuchet MS"/>
              </a:rPr>
              <a:t> w</a:t>
            </a:r>
            <a:r>
              <a:rPr lang="en-US" sz="1800" spc="-65" dirty="0">
                <a:latin typeface="Trebuchet MS"/>
                <a:cs typeface="Trebuchet MS"/>
              </a:rPr>
              <a:t>h</a:t>
            </a:r>
            <a:r>
              <a:rPr lang="en-US" sz="1800" spc="-240" dirty="0">
                <a:latin typeface="Trebuchet MS"/>
                <a:cs typeface="Trebuchet MS"/>
              </a:rPr>
              <a:t>e</a:t>
            </a:r>
            <a:r>
              <a:rPr lang="en-US" sz="1800" spc="-60" dirty="0">
                <a:latin typeface="Trebuchet MS"/>
                <a:cs typeface="Trebuchet MS"/>
              </a:rPr>
              <a:t>n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204" dirty="0">
                <a:latin typeface="Trebuchet MS"/>
                <a:cs typeface="Trebuchet MS"/>
              </a:rPr>
              <a:t>w</a:t>
            </a:r>
            <a:r>
              <a:rPr lang="en-US" sz="1800" spc="-240" dirty="0">
                <a:latin typeface="Trebuchet MS"/>
                <a:cs typeface="Trebuchet MS"/>
              </a:rPr>
              <a:t>e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don’t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kn</a:t>
            </a:r>
            <a:r>
              <a:rPr lang="en-US" sz="1800" spc="-125" dirty="0">
                <a:latin typeface="Trebuchet MS"/>
                <a:cs typeface="Trebuchet MS"/>
              </a:rPr>
              <a:t>o</a:t>
            </a:r>
            <a:r>
              <a:rPr lang="en-US" sz="1800" spc="-130" dirty="0">
                <a:latin typeface="Trebuchet MS"/>
                <a:cs typeface="Trebuchet MS"/>
              </a:rPr>
              <a:t>w </a:t>
            </a:r>
            <a:r>
              <a:rPr lang="en-US" sz="1800" spc="-135" dirty="0">
                <a:latin typeface="Trebuchet MS"/>
                <a:cs typeface="Trebuchet MS"/>
              </a:rPr>
              <a:t>re</a:t>
            </a:r>
            <a:r>
              <a:rPr lang="en-US" sz="1800" spc="-280" dirty="0">
                <a:latin typeface="Trebuchet MS"/>
                <a:cs typeface="Trebuchet MS"/>
              </a:rPr>
              <a:t>w</a:t>
            </a:r>
            <a:r>
              <a:rPr lang="en-US" sz="1800" spc="-165" dirty="0">
                <a:latin typeface="Trebuchet MS"/>
                <a:cs typeface="Trebuchet MS"/>
              </a:rPr>
              <a:t>a</a:t>
            </a:r>
            <a:r>
              <a:rPr lang="en-US" sz="1800" spc="-100" dirty="0">
                <a:latin typeface="Trebuchet MS"/>
                <a:cs typeface="Trebuchet MS"/>
              </a:rPr>
              <a:t>rds,  </a:t>
            </a:r>
            <a:r>
              <a:rPr lang="en-US" sz="1800" spc="-80" dirty="0">
                <a:latin typeface="Trebuchet MS"/>
                <a:cs typeface="Trebuchet MS"/>
              </a:rPr>
              <a:t>transition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10" dirty="0">
                <a:latin typeface="Trebuchet MS"/>
                <a:cs typeface="Trebuchet MS"/>
              </a:rPr>
              <a:t>probabilities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538-50F8-2BA1-34E9-CF32F2CE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C2C37-34DD-96B2-EEEE-592FE4F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030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79E7-30D5-EA1B-1BA8-F4BB8FEA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CBEE-C19D-9229-A88F-AAE68058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A3E01-F000-C61F-29AB-23DC1396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601AA0-A410-4B95-39B8-B98ABA933AF9}"/>
              </a:ext>
            </a:extLst>
          </p:cNvPr>
          <p:cNvGrpSpPr/>
          <p:nvPr/>
        </p:nvGrpSpPr>
        <p:grpSpPr>
          <a:xfrm>
            <a:off x="2686050" y="1268016"/>
            <a:ext cx="3434426" cy="1265348"/>
            <a:chOff x="2430108" y="1329393"/>
            <a:chExt cx="5293137" cy="1950154"/>
          </a:xfrm>
        </p:grpSpPr>
        <p:grpSp>
          <p:nvGrpSpPr>
            <p:cNvPr id="7" name="object 3">
              <a:extLst>
                <a:ext uri="{FF2B5EF4-FFF2-40B4-BE49-F238E27FC236}">
                  <a16:creationId xmlns:a16="http://schemas.microsoft.com/office/drawing/2014/main" id="{CF9102EF-1490-C0A5-65CC-CCE20CEB0076}"/>
                </a:ext>
              </a:extLst>
            </p:cNvPr>
            <p:cNvGrpSpPr/>
            <p:nvPr/>
          </p:nvGrpSpPr>
          <p:grpSpPr>
            <a:xfrm>
              <a:off x="2430108" y="2469287"/>
              <a:ext cx="1501775" cy="810260"/>
              <a:chOff x="2430108" y="2469287"/>
              <a:chExt cx="1501775" cy="810260"/>
            </a:xfrm>
          </p:grpSpPr>
          <p:sp>
            <p:nvSpPr>
              <p:cNvPr id="40" name="object 4">
                <a:extLst>
                  <a:ext uri="{FF2B5EF4-FFF2-40B4-BE49-F238E27FC236}">
                    <a16:creationId xmlns:a16="http://schemas.microsoft.com/office/drawing/2014/main" id="{925FEC8E-7E17-A74A-7542-B460B7EE6540}"/>
                  </a:ext>
                </a:extLst>
              </p:cNvPr>
              <p:cNvSpPr/>
              <p:nvPr/>
            </p:nvSpPr>
            <p:spPr>
              <a:xfrm>
                <a:off x="2443126" y="2757748"/>
                <a:ext cx="508634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508635">
                    <a:moveTo>
                      <a:pt x="508619" y="254309"/>
                    </a:moveTo>
                    <a:lnTo>
                      <a:pt x="503687" y="204464"/>
                    </a:lnTo>
                    <a:lnTo>
                      <a:pt x="489259" y="156989"/>
                    </a:lnTo>
                    <a:lnTo>
                      <a:pt x="465889" y="113220"/>
                    </a:lnTo>
                    <a:lnTo>
                      <a:pt x="434130" y="74489"/>
                    </a:lnTo>
                    <a:lnTo>
                      <a:pt x="395399" y="42730"/>
                    </a:lnTo>
                    <a:lnTo>
                      <a:pt x="351630" y="19360"/>
                    </a:lnTo>
                    <a:lnTo>
                      <a:pt x="304155" y="4932"/>
                    </a:lnTo>
                    <a:lnTo>
                      <a:pt x="254309" y="0"/>
                    </a:lnTo>
                    <a:lnTo>
                      <a:pt x="204464" y="4932"/>
                    </a:lnTo>
                    <a:lnTo>
                      <a:pt x="156989" y="19360"/>
                    </a:lnTo>
                    <a:lnTo>
                      <a:pt x="113220" y="42730"/>
                    </a:lnTo>
                    <a:lnTo>
                      <a:pt x="74489" y="74489"/>
                    </a:lnTo>
                    <a:lnTo>
                      <a:pt x="42730" y="113220"/>
                    </a:lnTo>
                    <a:lnTo>
                      <a:pt x="19360" y="156989"/>
                    </a:lnTo>
                    <a:lnTo>
                      <a:pt x="4932" y="204464"/>
                    </a:lnTo>
                    <a:lnTo>
                      <a:pt x="0" y="254309"/>
                    </a:lnTo>
                    <a:lnTo>
                      <a:pt x="4932" y="304155"/>
                    </a:lnTo>
                    <a:lnTo>
                      <a:pt x="19360" y="351630"/>
                    </a:lnTo>
                    <a:lnTo>
                      <a:pt x="42730" y="395399"/>
                    </a:lnTo>
                    <a:lnTo>
                      <a:pt x="74489" y="434130"/>
                    </a:lnTo>
                    <a:lnTo>
                      <a:pt x="113220" y="465889"/>
                    </a:lnTo>
                    <a:lnTo>
                      <a:pt x="156989" y="489259"/>
                    </a:lnTo>
                    <a:lnTo>
                      <a:pt x="204464" y="503687"/>
                    </a:lnTo>
                    <a:lnTo>
                      <a:pt x="254309" y="508619"/>
                    </a:lnTo>
                    <a:lnTo>
                      <a:pt x="304155" y="503687"/>
                    </a:lnTo>
                    <a:lnTo>
                      <a:pt x="351630" y="489259"/>
                    </a:lnTo>
                    <a:lnTo>
                      <a:pt x="395399" y="465889"/>
                    </a:lnTo>
                    <a:lnTo>
                      <a:pt x="434130" y="434130"/>
                    </a:lnTo>
                    <a:lnTo>
                      <a:pt x="465889" y="395399"/>
                    </a:lnTo>
                    <a:lnTo>
                      <a:pt x="489259" y="351630"/>
                    </a:lnTo>
                    <a:lnTo>
                      <a:pt x="503687" y="304155"/>
                    </a:lnTo>
                    <a:lnTo>
                      <a:pt x="508619" y="254309"/>
                    </a:lnTo>
                    <a:close/>
                  </a:path>
                </a:pathLst>
              </a:custGeom>
              <a:ln w="2543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8F11EEBA-024B-E4C6-4C47-AC038D863E9A}"/>
                  </a:ext>
                </a:extLst>
              </p:cNvPr>
              <p:cNvSpPr/>
              <p:nvPr/>
            </p:nvSpPr>
            <p:spPr>
              <a:xfrm>
                <a:off x="3419683" y="2472779"/>
                <a:ext cx="508634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508635">
                    <a:moveTo>
                      <a:pt x="508619" y="254309"/>
                    </a:moveTo>
                    <a:lnTo>
                      <a:pt x="503687" y="204463"/>
                    </a:lnTo>
                    <a:lnTo>
                      <a:pt x="489259" y="156989"/>
                    </a:lnTo>
                    <a:lnTo>
                      <a:pt x="465889" y="113220"/>
                    </a:lnTo>
                    <a:lnTo>
                      <a:pt x="434130" y="74489"/>
                    </a:lnTo>
                    <a:lnTo>
                      <a:pt x="395399" y="42730"/>
                    </a:lnTo>
                    <a:lnTo>
                      <a:pt x="351629" y="19360"/>
                    </a:lnTo>
                    <a:lnTo>
                      <a:pt x="304155" y="4932"/>
                    </a:lnTo>
                    <a:lnTo>
                      <a:pt x="254309" y="0"/>
                    </a:lnTo>
                    <a:lnTo>
                      <a:pt x="204463" y="4932"/>
                    </a:lnTo>
                    <a:lnTo>
                      <a:pt x="156989" y="19360"/>
                    </a:lnTo>
                    <a:lnTo>
                      <a:pt x="113220" y="42730"/>
                    </a:lnTo>
                    <a:lnTo>
                      <a:pt x="74489" y="74489"/>
                    </a:lnTo>
                    <a:lnTo>
                      <a:pt x="42730" y="113220"/>
                    </a:lnTo>
                    <a:lnTo>
                      <a:pt x="19360" y="156989"/>
                    </a:lnTo>
                    <a:lnTo>
                      <a:pt x="4932" y="204463"/>
                    </a:lnTo>
                    <a:lnTo>
                      <a:pt x="0" y="254309"/>
                    </a:lnTo>
                    <a:lnTo>
                      <a:pt x="4932" y="304155"/>
                    </a:lnTo>
                    <a:lnTo>
                      <a:pt x="19360" y="351630"/>
                    </a:lnTo>
                    <a:lnTo>
                      <a:pt x="42730" y="395399"/>
                    </a:lnTo>
                    <a:lnTo>
                      <a:pt x="74489" y="434130"/>
                    </a:lnTo>
                    <a:lnTo>
                      <a:pt x="113220" y="465889"/>
                    </a:lnTo>
                    <a:lnTo>
                      <a:pt x="156989" y="489259"/>
                    </a:lnTo>
                    <a:lnTo>
                      <a:pt x="204463" y="503687"/>
                    </a:lnTo>
                    <a:lnTo>
                      <a:pt x="254309" y="508619"/>
                    </a:lnTo>
                    <a:lnTo>
                      <a:pt x="304155" y="503687"/>
                    </a:lnTo>
                    <a:lnTo>
                      <a:pt x="351629" y="489259"/>
                    </a:lnTo>
                    <a:lnTo>
                      <a:pt x="395399" y="465889"/>
                    </a:lnTo>
                    <a:lnTo>
                      <a:pt x="434130" y="434130"/>
                    </a:lnTo>
                    <a:lnTo>
                      <a:pt x="465889" y="395399"/>
                    </a:lnTo>
                    <a:lnTo>
                      <a:pt x="489259" y="351630"/>
                    </a:lnTo>
                    <a:lnTo>
                      <a:pt x="503687" y="304155"/>
                    </a:lnTo>
                    <a:lnTo>
                      <a:pt x="508619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7C4D397-796D-E7F0-B0BD-839F0371FAE6}"/>
                </a:ext>
              </a:extLst>
            </p:cNvPr>
            <p:cNvSpPr txBox="1"/>
            <p:nvPr/>
          </p:nvSpPr>
          <p:spPr>
            <a:xfrm>
              <a:off x="3553808" y="2497177"/>
              <a:ext cx="240665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spc="215" dirty="0">
                  <a:latin typeface="Trebuchet MS"/>
                  <a:cs typeface="Trebuchet MS"/>
                </a:rPr>
                <a:t>A</a:t>
              </a:r>
              <a:endParaRPr sz="2000">
                <a:latin typeface="Trebuchet MS"/>
                <a:cs typeface="Trebuchet MS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79A5F409-776E-3018-72C9-B815AAB533EE}"/>
                </a:ext>
              </a:extLst>
            </p:cNvPr>
            <p:cNvSpPr/>
            <p:nvPr/>
          </p:nvSpPr>
          <p:spPr>
            <a:xfrm>
              <a:off x="4259744" y="1899005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5" h="508635">
                  <a:moveTo>
                    <a:pt x="508619" y="254309"/>
                  </a:moveTo>
                  <a:lnTo>
                    <a:pt x="503687" y="204463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4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3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29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4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29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F79358FB-B59A-91C3-0059-B67B717EE813}"/>
                </a:ext>
              </a:extLst>
            </p:cNvPr>
            <p:cNvSpPr txBox="1"/>
            <p:nvPr/>
          </p:nvSpPr>
          <p:spPr>
            <a:xfrm>
              <a:off x="4384910" y="1923404"/>
              <a:ext cx="258445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spc="300" dirty="0">
                  <a:latin typeface="Trebuchet MS"/>
                  <a:cs typeface="Trebuchet MS"/>
                </a:rPr>
                <a:t>D</a:t>
              </a:r>
              <a:endParaRPr sz="2000">
                <a:latin typeface="Trebuchet MS"/>
                <a:cs typeface="Trebuchet MS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C1FA4C7D-A751-66D7-91BE-FA44FA56531C}"/>
                </a:ext>
              </a:extLst>
            </p:cNvPr>
            <p:cNvSpPr/>
            <p:nvPr/>
          </p:nvSpPr>
          <p:spPr>
            <a:xfrm>
              <a:off x="5273590" y="1983038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5" h="508635">
                  <a:moveTo>
                    <a:pt x="508619" y="254309"/>
                  </a:moveTo>
                  <a:lnTo>
                    <a:pt x="503687" y="204463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4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3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29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4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29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28977C17-A9CF-F0BD-ACF9-61F51BE6A464}"/>
                </a:ext>
              </a:extLst>
            </p:cNvPr>
            <p:cNvSpPr txBox="1"/>
            <p:nvPr/>
          </p:nvSpPr>
          <p:spPr>
            <a:xfrm>
              <a:off x="5412194" y="2007435"/>
              <a:ext cx="231775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spc="125" dirty="0">
                  <a:latin typeface="Trebuchet MS"/>
                  <a:cs typeface="Trebuchet MS"/>
                </a:rPr>
                <a:t>C</a:t>
              </a:r>
              <a:endParaRPr sz="2000">
                <a:latin typeface="Trebuchet MS"/>
                <a:cs typeface="Trebuchet MS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027FCF5-8BCB-5C20-4B25-D4775A436C59}"/>
                </a:ext>
              </a:extLst>
            </p:cNvPr>
            <p:cNvSpPr/>
            <p:nvPr/>
          </p:nvSpPr>
          <p:spPr>
            <a:xfrm>
              <a:off x="2684627" y="1769595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5" h="508635">
                  <a:moveTo>
                    <a:pt x="508619" y="254309"/>
                  </a:moveTo>
                  <a:lnTo>
                    <a:pt x="503687" y="204463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4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3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29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4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29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E2511D4A-048B-43C2-58D2-8C89B2E03E1D}"/>
                </a:ext>
              </a:extLst>
            </p:cNvPr>
            <p:cNvSpPr txBox="1"/>
            <p:nvPr/>
          </p:nvSpPr>
          <p:spPr>
            <a:xfrm>
              <a:off x="2818751" y="1793992"/>
              <a:ext cx="240665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spc="275" dirty="0">
                  <a:latin typeface="Trebuchet MS"/>
                  <a:cs typeface="Trebuchet MS"/>
                </a:rPr>
                <a:t>B</a:t>
              </a:r>
              <a:endParaRPr sz="2000">
                <a:latin typeface="Trebuchet MS"/>
                <a:cs typeface="Trebuchet MS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083C7D93-86D3-8BAB-8EB5-0B8EB86EC041}"/>
                </a:ext>
              </a:extLst>
            </p:cNvPr>
            <p:cNvSpPr/>
            <p:nvPr/>
          </p:nvSpPr>
          <p:spPr>
            <a:xfrm>
              <a:off x="6235209" y="2315041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4" h="508635">
                  <a:moveTo>
                    <a:pt x="508619" y="254309"/>
                  </a:moveTo>
                  <a:lnTo>
                    <a:pt x="503687" y="204464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29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4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29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07D1AA6-28B1-FE01-F8FF-DD7C6777BBC1}"/>
                </a:ext>
              </a:extLst>
            </p:cNvPr>
            <p:cNvSpPr txBox="1"/>
            <p:nvPr/>
          </p:nvSpPr>
          <p:spPr>
            <a:xfrm>
              <a:off x="6380529" y="2339438"/>
              <a:ext cx="218440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spc="175" dirty="0">
                  <a:latin typeface="Trebuchet MS"/>
                  <a:cs typeface="Trebuchet MS"/>
                </a:rPr>
                <a:t>E</a:t>
              </a:r>
              <a:endParaRPr sz="2000">
                <a:latin typeface="Trebuchet MS"/>
                <a:cs typeface="Trebuchet MS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2D98487A-338A-4913-96B7-2EB3C2A0F65A}"/>
                </a:ext>
              </a:extLst>
            </p:cNvPr>
            <p:cNvSpPr/>
            <p:nvPr/>
          </p:nvSpPr>
          <p:spPr>
            <a:xfrm>
              <a:off x="6486733" y="1329393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4" h="508635">
                  <a:moveTo>
                    <a:pt x="508619" y="254309"/>
                  </a:moveTo>
                  <a:lnTo>
                    <a:pt x="503687" y="204464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29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4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29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738BCF55-9275-C4F6-C7D8-4421828C7121}"/>
                </a:ext>
              </a:extLst>
            </p:cNvPr>
            <p:cNvSpPr txBox="1"/>
            <p:nvPr/>
          </p:nvSpPr>
          <p:spPr>
            <a:xfrm>
              <a:off x="6636531" y="1353790"/>
              <a:ext cx="208914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spc="130" dirty="0">
                  <a:latin typeface="Trebuchet MS"/>
                  <a:cs typeface="Trebuchet MS"/>
                </a:rPr>
                <a:t>F</a:t>
              </a:r>
              <a:endParaRPr sz="2000" dirty="0">
                <a:latin typeface="Trebuchet MS"/>
                <a:cs typeface="Trebuchet MS"/>
              </a:endParaRPr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6980BF1C-F7A4-E247-91C9-E6BAD83E310F}"/>
                </a:ext>
              </a:extLst>
            </p:cNvPr>
            <p:cNvSpPr/>
            <p:nvPr/>
          </p:nvSpPr>
          <p:spPr>
            <a:xfrm>
              <a:off x="7214611" y="2040001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4" h="508635">
                  <a:moveTo>
                    <a:pt x="508619" y="254309"/>
                  </a:moveTo>
                  <a:lnTo>
                    <a:pt x="503687" y="204464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30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4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30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30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30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</a:pathLst>
            </a:custGeom>
            <a:ln w="254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165CA96-086F-D424-A34C-E7A2ADAE3D6C}"/>
                </a:ext>
              </a:extLst>
            </p:cNvPr>
            <p:cNvSpPr txBox="1"/>
            <p:nvPr/>
          </p:nvSpPr>
          <p:spPr>
            <a:xfrm>
              <a:off x="7348735" y="2064397"/>
              <a:ext cx="240665" cy="50201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2000" dirty="0">
                  <a:latin typeface="Trebuchet MS"/>
                  <a:cs typeface="Trebuchet MS"/>
                </a:rPr>
                <a:t>G</a:t>
              </a:r>
              <a:endParaRPr sz="2000">
                <a:latin typeface="Trebuchet MS"/>
                <a:cs typeface="Trebuchet MS"/>
              </a:endParaRPr>
            </a:p>
          </p:txBody>
        </p:sp>
        <p:grpSp>
          <p:nvGrpSpPr>
            <p:cNvPr id="21" name="object 19">
              <a:extLst>
                <a:ext uri="{FF2B5EF4-FFF2-40B4-BE49-F238E27FC236}">
                  <a16:creationId xmlns:a16="http://schemas.microsoft.com/office/drawing/2014/main" id="{E5BB8219-3812-598E-14C6-6D37ED0035A9}"/>
                </a:ext>
              </a:extLst>
            </p:cNvPr>
            <p:cNvGrpSpPr/>
            <p:nvPr/>
          </p:nvGrpSpPr>
          <p:grpSpPr>
            <a:xfrm>
              <a:off x="2745096" y="1748639"/>
              <a:ext cx="4523740" cy="1205230"/>
              <a:chOff x="2745096" y="1748639"/>
              <a:chExt cx="4523740" cy="1205230"/>
            </a:xfrm>
          </p:grpSpPr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61473732-A866-0AA5-5037-5EE91322A724}"/>
                  </a:ext>
                </a:extLst>
              </p:cNvPr>
              <p:cNvSpPr/>
              <p:nvPr/>
            </p:nvSpPr>
            <p:spPr>
              <a:xfrm>
                <a:off x="2941562" y="2841263"/>
                <a:ext cx="341630" cy="99695"/>
              </a:xfrm>
              <a:custGeom>
                <a:avLst/>
                <a:gdLst/>
                <a:ahLst/>
                <a:cxnLst/>
                <a:rect l="l" t="t" r="r" b="b"/>
                <a:pathLst>
                  <a:path w="341629" h="99694">
                    <a:moveTo>
                      <a:pt x="0" y="99558"/>
                    </a:moveTo>
                    <a:lnTo>
                      <a:pt x="341169" y="0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23" name="object 21">
                <a:extLst>
                  <a:ext uri="{FF2B5EF4-FFF2-40B4-BE49-F238E27FC236}">
                    <a16:creationId xmlns:a16="http://schemas.microsoft.com/office/drawing/2014/main" id="{ACFF2428-B96A-3943-80C8-66598BC7AE9F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60727" y="2796713"/>
                <a:ext cx="139862" cy="89098"/>
              </a:xfrm>
              <a:prstGeom prst="rect">
                <a:avLst/>
              </a:prstGeom>
            </p:spPr>
          </p:pic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D8577466-7748-33E5-EF40-A129D4E219A9}"/>
                  </a:ext>
                </a:extLst>
              </p:cNvPr>
              <p:cNvSpPr/>
              <p:nvPr/>
            </p:nvSpPr>
            <p:spPr>
              <a:xfrm>
                <a:off x="3883994" y="2383192"/>
                <a:ext cx="294005" cy="200660"/>
              </a:xfrm>
              <a:custGeom>
                <a:avLst/>
                <a:gdLst/>
                <a:ahLst/>
                <a:cxnLst/>
                <a:rect l="l" t="t" r="r" b="b"/>
                <a:pathLst>
                  <a:path w="294004" h="200660">
                    <a:moveTo>
                      <a:pt x="0" y="200464"/>
                    </a:moveTo>
                    <a:lnTo>
                      <a:pt x="293498" y="0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25" name="object 23">
                <a:extLst>
                  <a:ext uri="{FF2B5EF4-FFF2-40B4-BE49-F238E27FC236}">
                    <a16:creationId xmlns:a16="http://schemas.microsoft.com/office/drawing/2014/main" id="{633F435D-4422-2DC2-8703-E8AC91E85F72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46067" y="2308702"/>
                <a:ext cx="134583" cy="114593"/>
              </a:xfrm>
              <a:prstGeom prst="rect">
                <a:avLst/>
              </a:prstGeom>
            </p:spPr>
          </p:pic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028CB102-AE6C-F037-ECB1-89FFC6B4D287}"/>
                  </a:ext>
                </a:extLst>
              </p:cNvPr>
              <p:cNvSpPr/>
              <p:nvPr/>
            </p:nvSpPr>
            <p:spPr>
              <a:xfrm>
                <a:off x="4767498" y="2174322"/>
                <a:ext cx="354330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354329" h="29844">
                    <a:moveTo>
                      <a:pt x="-12715" y="14679"/>
                    </a:moveTo>
                    <a:lnTo>
                      <a:pt x="366930" y="14679"/>
                    </a:lnTo>
                  </a:path>
                </a:pathLst>
              </a:custGeom>
              <a:ln w="5479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27" name="object 25">
                <a:extLst>
                  <a:ext uri="{FF2B5EF4-FFF2-40B4-BE49-F238E27FC236}">
                    <a16:creationId xmlns:a16="http://schemas.microsoft.com/office/drawing/2014/main" id="{C762ADDE-A1E7-3949-7DD9-52412EF2B69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06259" y="2157917"/>
                <a:ext cx="137323" cy="91527"/>
              </a:xfrm>
              <a:prstGeom prst="rect">
                <a:avLst/>
              </a:prstGeom>
            </p:spPr>
          </p:pic>
          <p:sp>
            <p:nvSpPr>
              <p:cNvPr id="28" name="object 26">
                <a:extLst>
                  <a:ext uri="{FF2B5EF4-FFF2-40B4-BE49-F238E27FC236}">
                    <a16:creationId xmlns:a16="http://schemas.microsoft.com/office/drawing/2014/main" id="{58EA2F3C-BDD1-B2F9-F5E9-93EE5DD07C77}"/>
                  </a:ext>
                </a:extLst>
              </p:cNvPr>
              <p:cNvSpPr/>
              <p:nvPr/>
            </p:nvSpPr>
            <p:spPr>
              <a:xfrm>
                <a:off x="2757812" y="2419832"/>
                <a:ext cx="84455" cy="345440"/>
              </a:xfrm>
              <a:custGeom>
                <a:avLst/>
                <a:gdLst/>
                <a:ahLst/>
                <a:cxnLst/>
                <a:rect l="l" t="t" r="r" b="b"/>
                <a:pathLst>
                  <a:path w="84455" h="345439">
                    <a:moveTo>
                      <a:pt x="0" y="345186"/>
                    </a:moveTo>
                    <a:lnTo>
                      <a:pt x="84361" y="0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29" name="object 27">
                <a:extLst>
                  <a:ext uri="{FF2B5EF4-FFF2-40B4-BE49-F238E27FC236}">
                    <a16:creationId xmlns:a16="http://schemas.microsoft.com/office/drawing/2014/main" id="{3ACFC2BC-14AC-A2CA-8351-5B03707E80B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97244" y="2300718"/>
                <a:ext cx="89859" cy="139701"/>
              </a:xfrm>
              <a:prstGeom prst="rect">
                <a:avLst/>
              </a:prstGeom>
            </p:spPr>
          </p:pic>
          <p:sp>
            <p:nvSpPr>
              <p:cNvPr id="30" name="object 28">
                <a:extLst>
                  <a:ext uri="{FF2B5EF4-FFF2-40B4-BE49-F238E27FC236}">
                    <a16:creationId xmlns:a16="http://schemas.microsoft.com/office/drawing/2014/main" id="{FA19A9D7-A1FB-5CB5-DD4B-A72F3A2CDC09}"/>
                  </a:ext>
                </a:extLst>
              </p:cNvPr>
              <p:cNvSpPr/>
              <p:nvPr/>
            </p:nvSpPr>
            <p:spPr>
              <a:xfrm>
                <a:off x="3233453" y="2305652"/>
                <a:ext cx="257175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245744">
                    <a:moveTo>
                      <a:pt x="256778" y="245641"/>
                    </a:moveTo>
                    <a:lnTo>
                      <a:pt x="0" y="0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FB54822-7727-EE8A-49F0-5391C93E7BC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41590" y="2217222"/>
                <a:ext cx="127501" cy="125108"/>
              </a:xfrm>
              <a:prstGeom prst="rect">
                <a:avLst/>
              </a:prstGeom>
            </p:spPr>
          </p:pic>
          <p:sp>
            <p:nvSpPr>
              <p:cNvPr id="32" name="object 30">
                <a:extLst>
                  <a:ext uri="{FF2B5EF4-FFF2-40B4-BE49-F238E27FC236}">
                    <a16:creationId xmlns:a16="http://schemas.microsoft.com/office/drawing/2014/main" id="{3CC2EA70-0AC0-DDDA-ECC3-48A6AA2E5A49}"/>
                  </a:ext>
                </a:extLst>
              </p:cNvPr>
              <p:cNvSpPr/>
              <p:nvPr/>
            </p:nvSpPr>
            <p:spPr>
              <a:xfrm>
                <a:off x="5768288" y="2320343"/>
                <a:ext cx="336550" cy="116205"/>
              </a:xfrm>
              <a:custGeom>
                <a:avLst/>
                <a:gdLst/>
                <a:ahLst/>
                <a:cxnLst/>
                <a:rect l="l" t="t" r="r" b="b"/>
                <a:pathLst>
                  <a:path w="336550" h="116205">
                    <a:moveTo>
                      <a:pt x="0" y="0"/>
                    </a:moveTo>
                    <a:lnTo>
                      <a:pt x="335968" y="115994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33" name="object 31">
                <a:extLst>
                  <a:ext uri="{FF2B5EF4-FFF2-40B4-BE49-F238E27FC236}">
                    <a16:creationId xmlns:a16="http://schemas.microsoft.com/office/drawing/2014/main" id="{ED2EEE0E-C8FB-57AE-DBDC-23D81817A9F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80719" y="2392276"/>
                <a:ext cx="139783" cy="92521"/>
              </a:xfrm>
              <a:prstGeom prst="rect">
                <a:avLst/>
              </a:prstGeom>
            </p:spPr>
          </p:pic>
          <p:sp>
            <p:nvSpPr>
              <p:cNvPr id="34" name="object 32">
                <a:extLst>
                  <a:ext uri="{FF2B5EF4-FFF2-40B4-BE49-F238E27FC236}">
                    <a16:creationId xmlns:a16="http://schemas.microsoft.com/office/drawing/2014/main" id="{78CB7852-B080-94FD-83C1-598E1A6C34D2}"/>
                  </a:ext>
                </a:extLst>
              </p:cNvPr>
              <p:cNvSpPr/>
              <p:nvPr/>
            </p:nvSpPr>
            <p:spPr>
              <a:xfrm>
                <a:off x="6552401" y="1978626"/>
                <a:ext cx="88265" cy="344805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344805">
                    <a:moveTo>
                      <a:pt x="0" y="344312"/>
                    </a:moveTo>
                    <a:lnTo>
                      <a:pt x="87862" y="0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35" name="object 33">
                <a:extLst>
                  <a:ext uri="{FF2B5EF4-FFF2-40B4-BE49-F238E27FC236}">
                    <a16:creationId xmlns:a16="http://schemas.microsoft.com/office/drawing/2014/main" id="{A245F2AE-81A1-2B32-DE35-BC14D826FB05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95416" y="1859782"/>
                <a:ext cx="89695" cy="139758"/>
              </a:xfrm>
              <a:prstGeom prst="rect">
                <a:avLst/>
              </a:prstGeom>
            </p:spPr>
          </p:pic>
          <p:sp>
            <p:nvSpPr>
              <p:cNvPr id="36" name="object 34">
                <a:extLst>
                  <a:ext uri="{FF2B5EF4-FFF2-40B4-BE49-F238E27FC236}">
                    <a16:creationId xmlns:a16="http://schemas.microsoft.com/office/drawing/2014/main" id="{AF67FB01-FFC8-B377-49C9-EEA9E349BF49}"/>
                  </a:ext>
                </a:extLst>
              </p:cNvPr>
              <p:cNvSpPr/>
              <p:nvPr/>
            </p:nvSpPr>
            <p:spPr>
              <a:xfrm>
                <a:off x="6923009" y="1761355"/>
                <a:ext cx="254635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254634" h="248285">
                    <a:moveTo>
                      <a:pt x="0" y="0"/>
                    </a:moveTo>
                    <a:lnTo>
                      <a:pt x="254271" y="248234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37" name="object 35">
                <a:extLst>
                  <a:ext uri="{FF2B5EF4-FFF2-40B4-BE49-F238E27FC236}">
                    <a16:creationId xmlns:a16="http://schemas.microsoft.com/office/drawing/2014/main" id="{C564733B-0623-BE79-4652-33EE080764FC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41400" y="1973145"/>
                <a:ext cx="126970" cy="125673"/>
              </a:xfrm>
              <a:prstGeom prst="rect">
                <a:avLst/>
              </a:prstGeom>
            </p:spPr>
          </p:pic>
          <p:sp>
            <p:nvSpPr>
              <p:cNvPr id="38" name="object 36">
                <a:extLst>
                  <a:ext uri="{FF2B5EF4-FFF2-40B4-BE49-F238E27FC236}">
                    <a16:creationId xmlns:a16="http://schemas.microsoft.com/office/drawing/2014/main" id="{0621D6BC-97F8-ABC9-F27C-FA7B4162C425}"/>
                  </a:ext>
                </a:extLst>
              </p:cNvPr>
              <p:cNvSpPr/>
              <p:nvPr/>
            </p:nvSpPr>
            <p:spPr>
              <a:xfrm>
                <a:off x="6734356" y="2404506"/>
                <a:ext cx="342265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342265" h="96519">
                    <a:moveTo>
                      <a:pt x="0" y="96089"/>
                    </a:moveTo>
                    <a:lnTo>
                      <a:pt x="342162" y="0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  <p:pic>
            <p:nvPicPr>
              <p:cNvPr id="39" name="object 37">
                <a:extLst>
                  <a:ext uri="{FF2B5EF4-FFF2-40B4-BE49-F238E27FC236}">
                    <a16:creationId xmlns:a16="http://schemas.microsoft.com/office/drawing/2014/main" id="{4FA33C0F-9A67-0C09-7505-39738F524926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054839" y="2359865"/>
                <a:ext cx="139844" cy="89284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FFE3AB7-39FF-CBDA-2341-883ED3DE5B87}"/>
              </a:ext>
            </a:extLst>
          </p:cNvPr>
          <p:cNvSpPr txBox="1"/>
          <p:nvPr/>
        </p:nvSpPr>
        <p:spPr>
          <a:xfrm>
            <a:off x="1389793" y="3372374"/>
            <a:ext cx="14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 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BC8584-E34D-23C8-969E-C6A75767824F}"/>
              </a:ext>
            </a:extLst>
          </p:cNvPr>
          <p:cNvSpPr txBox="1"/>
          <p:nvPr/>
        </p:nvSpPr>
        <p:spPr>
          <a:xfrm>
            <a:off x="5825333" y="3266937"/>
            <a:ext cx="1897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Successor State/</a:t>
            </a:r>
          </a:p>
          <a:p>
            <a:r>
              <a:rPr lang="en-US" dirty="0"/>
              <a:t>Next State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DCAE356-0D8B-732D-1B18-55A5AAF5070A}"/>
              </a:ext>
            </a:extLst>
          </p:cNvPr>
          <p:cNvSpPr/>
          <p:nvPr/>
        </p:nvSpPr>
        <p:spPr>
          <a:xfrm>
            <a:off x="3032681" y="3372374"/>
            <a:ext cx="2585042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C10095-A450-D8AC-3CA4-B7DB5A94903B}"/>
              </a:ext>
            </a:extLst>
          </p:cNvPr>
          <p:cNvSpPr txBox="1"/>
          <p:nvPr/>
        </p:nvSpPr>
        <p:spPr>
          <a:xfrm>
            <a:off x="2927148" y="3107041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 Decision</a:t>
            </a:r>
          </a:p>
        </p:txBody>
      </p:sp>
      <p:pic>
        <p:nvPicPr>
          <p:cNvPr id="46" name="object 44">
            <a:extLst>
              <a:ext uri="{FF2B5EF4-FFF2-40B4-BE49-F238E27FC236}">
                <a16:creationId xmlns:a16="http://schemas.microsoft.com/office/drawing/2014/main" id="{B393AF90-7087-9DB2-6D65-6AE59BB37D6D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33120" y="3881944"/>
            <a:ext cx="1751212" cy="1036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08D9A-115E-06EA-6A85-0E2AFDECF44A}"/>
              </a:ext>
            </a:extLst>
          </p:cNvPr>
          <p:cNvSpPr txBox="1"/>
          <p:nvPr/>
        </p:nvSpPr>
        <p:spPr>
          <a:xfrm>
            <a:off x="5943600" y="2112264"/>
            <a:ext cx="2900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deterministically move</a:t>
            </a:r>
          </a:p>
          <a:p>
            <a:r>
              <a:rPr lang="en-US" dirty="0"/>
              <a:t>From one state to another`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0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54A-8BD5-ACE7-3039-775F583F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Deterministic Vs Stochastic Models: Pros and Cons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0F23-7200-CFF2-397A-79FAB291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0" u="none" strike="noStrike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Deterministic. </a:t>
            </a:r>
            <a:r>
              <a:rPr lang="en-US" dirty="0">
                <a:solidFill>
                  <a:srgbClr val="141F37"/>
                </a:solidFill>
                <a:latin typeface="Roboto" panose="02000000000000000000" pitchFamily="2" charset="0"/>
              </a:rPr>
              <a:t>It allows to </a:t>
            </a:r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calculate a future event exactly with certainty, without the involvement of randomness. You have all the necessary data.</a:t>
            </a:r>
          </a:p>
          <a:p>
            <a:pPr lvl="1"/>
            <a:r>
              <a:rPr lang="en-US" b="1" dirty="0">
                <a:solidFill>
                  <a:srgbClr val="141F37"/>
                </a:solidFill>
                <a:latin typeface="Roboto" panose="02000000000000000000" pitchFamily="2" charset="0"/>
              </a:rPr>
              <a:t>Pros</a:t>
            </a:r>
            <a:endParaRPr lang="en-US" b="1" i="0" dirty="0">
              <a:solidFill>
                <a:srgbClr val="141F37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141F37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he benefit of simplicity.</a:t>
            </a:r>
          </a:p>
          <a:p>
            <a:pPr lvl="1"/>
            <a:r>
              <a:rPr lang="en-US" dirty="0">
                <a:solidFill>
                  <a:srgbClr val="141F37"/>
                </a:solidFill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asier to understand </a:t>
            </a:r>
          </a:p>
          <a:p>
            <a:pPr lvl="1"/>
            <a:r>
              <a:rPr lang="en-US" b="1" dirty="0">
                <a:solidFill>
                  <a:srgbClr val="141F37"/>
                </a:solidFill>
                <a:latin typeface="Roboto" panose="02000000000000000000" pitchFamily="2" charset="0"/>
              </a:rPr>
              <a:t>Cons</a:t>
            </a:r>
          </a:p>
          <a:p>
            <a:pPr lvl="1"/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Unable to consider ongoing variables</a:t>
            </a:r>
          </a:p>
          <a:p>
            <a:pPr lvl="1"/>
            <a:r>
              <a:rPr lang="en-US" dirty="0">
                <a:solidFill>
                  <a:srgbClr val="141F37"/>
                </a:solidFill>
                <a:latin typeface="Roboto" panose="02000000000000000000" pitchFamily="2" charset="0"/>
              </a:rPr>
              <a:t>Unable to consider future risks</a:t>
            </a:r>
          </a:p>
          <a:p>
            <a:pPr lvl="1"/>
            <a:r>
              <a:rPr lang="en-US" dirty="0">
                <a:solidFill>
                  <a:srgbClr val="141F37"/>
                </a:solidFill>
                <a:latin typeface="Roboto" panose="02000000000000000000" pitchFamily="2" charset="0"/>
              </a:rPr>
              <a:t>Less realistic</a:t>
            </a:r>
          </a:p>
          <a:p>
            <a:r>
              <a:rPr lang="en-US" b="1" i="0" u="none" strike="noStrike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Stochastic.</a:t>
            </a:r>
            <a:r>
              <a:rPr lang="en-US" b="0" i="1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Having a random probability distribution or pattern that may be analyzed statistically but may not be predicted precisely</a:t>
            </a:r>
            <a:r>
              <a:rPr lang="en-US" b="0" i="1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Uncertain</a:t>
            </a:r>
          </a:p>
          <a:p>
            <a:pPr lvl="1"/>
            <a:r>
              <a:rPr lang="en-US" b="1" dirty="0">
                <a:solidFill>
                  <a:srgbClr val="141F37"/>
                </a:solidFill>
                <a:latin typeface="Roboto" panose="02000000000000000000" pitchFamily="2" charset="0"/>
              </a:rPr>
              <a:t>Pros</a:t>
            </a:r>
          </a:p>
          <a:p>
            <a:pPr lvl="1"/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It reflects real-world providing a range of possible outcomes</a:t>
            </a:r>
          </a:p>
          <a:p>
            <a:pPr lvl="1"/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It predicts a range of possible future outcomes</a:t>
            </a:r>
          </a:p>
          <a:p>
            <a:pPr lvl="1"/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It has the ability to avoid the significant shortfalls inherent in deterministic</a:t>
            </a:r>
          </a:p>
          <a:p>
            <a:pPr lvl="1"/>
            <a:r>
              <a:rPr lang="en-US" b="0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141F37"/>
                </a:solidFill>
                <a:effectLst/>
                <a:latin typeface="Roboto" panose="02000000000000000000" pitchFamily="2" charset="0"/>
              </a:rPr>
              <a:t>Cons</a:t>
            </a:r>
          </a:p>
          <a:p>
            <a:pPr lvl="1"/>
            <a:r>
              <a:rPr lang="en-US" dirty="0"/>
              <a:t>The problem of ignoring specific risks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E402-1C8C-832A-6636-4704A01A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CS371-AI by Samyan Qayyum </a:t>
            </a:r>
            <a:r>
              <a:rPr lang="en-US" dirty="0" err="1"/>
              <a:t>Wahla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90FEC-03EB-6288-5B2A-D07D4B06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43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F53D-39A4-A02C-9378-D5B4558F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339"/>
            <a:ext cx="7886700" cy="994172"/>
          </a:xfrm>
        </p:spPr>
        <p:txBody>
          <a:bodyPr/>
          <a:lstStyle/>
          <a:p>
            <a:r>
              <a:rPr lang="en-US" spc="-155" dirty="0"/>
              <a:t>Uncertainty</a:t>
            </a:r>
            <a:r>
              <a:rPr lang="en-US" spc="120" dirty="0"/>
              <a:t> </a:t>
            </a:r>
            <a:r>
              <a:rPr lang="en-US" spc="-145" dirty="0"/>
              <a:t>in</a:t>
            </a:r>
            <a:r>
              <a:rPr lang="en-US" spc="120" dirty="0"/>
              <a:t> </a:t>
            </a:r>
            <a:r>
              <a:rPr lang="en-US" spc="-210" dirty="0"/>
              <a:t>the</a:t>
            </a:r>
            <a:r>
              <a:rPr lang="en-US" spc="114" dirty="0"/>
              <a:t> </a:t>
            </a:r>
            <a:r>
              <a:rPr lang="en-US" spc="-240" dirty="0"/>
              <a:t>real</a:t>
            </a:r>
            <a:r>
              <a:rPr lang="en-US" spc="120" dirty="0"/>
              <a:t> </a:t>
            </a:r>
            <a:r>
              <a:rPr lang="en-US" spc="-225" dirty="0"/>
              <a:t>world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6D8F-2DE8-04A8-2C8F-528F8EC5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427FF-AD7E-1752-C616-BC152B77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6" name="object 12">
            <a:extLst>
              <a:ext uri="{FF2B5EF4-FFF2-40B4-BE49-F238E27FC236}">
                <a16:creationId xmlns:a16="http://schemas.microsoft.com/office/drawing/2014/main" id="{D2AA7BFD-A6C5-EDFC-59A2-FED05D2B0D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138" y="3224859"/>
            <a:ext cx="1936219" cy="1473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385CF-C140-641B-D4C1-6743755B4ECE}"/>
              </a:ext>
            </a:extLst>
          </p:cNvPr>
          <p:cNvSpPr txBox="1"/>
          <p:nvPr/>
        </p:nvSpPr>
        <p:spPr>
          <a:xfrm>
            <a:off x="1305904" y="2055303"/>
            <a:ext cx="14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 Action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8120A5-5BAC-A836-F14A-9DF60DFB2080}"/>
              </a:ext>
            </a:extLst>
          </p:cNvPr>
          <p:cNvSpPr/>
          <p:nvPr/>
        </p:nvSpPr>
        <p:spPr>
          <a:xfrm rot="20639039">
            <a:off x="2767727" y="1714355"/>
            <a:ext cx="2585042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CF09E2E-8FAC-F500-4CC3-62663929EE79}"/>
              </a:ext>
            </a:extLst>
          </p:cNvPr>
          <p:cNvSpPr/>
          <p:nvPr/>
        </p:nvSpPr>
        <p:spPr>
          <a:xfrm rot="897441">
            <a:off x="2794293" y="2403862"/>
            <a:ext cx="2585042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43BDB-D2FA-97D6-1E19-BDE93926608F}"/>
              </a:ext>
            </a:extLst>
          </p:cNvPr>
          <p:cNvSpPr txBox="1"/>
          <p:nvPr/>
        </p:nvSpPr>
        <p:spPr>
          <a:xfrm>
            <a:off x="5383205" y="1351382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FFE7E-61D6-E7E4-FFB5-8BEFF55E5FF5}"/>
              </a:ext>
            </a:extLst>
          </p:cNvPr>
          <p:cNvSpPr txBox="1"/>
          <p:nvPr/>
        </p:nvSpPr>
        <p:spPr>
          <a:xfrm>
            <a:off x="5419649" y="264105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D1F7E-6435-F135-928D-E9CBC52A243C}"/>
              </a:ext>
            </a:extLst>
          </p:cNvPr>
          <p:cNvSpPr txBox="1"/>
          <p:nvPr/>
        </p:nvSpPr>
        <p:spPr>
          <a:xfrm>
            <a:off x="3968496" y="200253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Randomness</a:t>
            </a:r>
            <a:endParaRPr lang="en-P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C946-188D-1FD6-3BE7-4031A2C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FA3F-5007-19CF-52D9-AE9DB0EB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3D67-0224-4191-96F4-C50F1716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E3F49-4463-1400-EA91-3AEC1C86991A}"/>
              </a:ext>
            </a:extLst>
          </p:cNvPr>
          <p:cNvSpPr txBox="1"/>
          <p:nvPr/>
        </p:nvSpPr>
        <p:spPr>
          <a:xfrm>
            <a:off x="2248248" y="1563432"/>
            <a:ext cx="6195270" cy="639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715">
              <a:lnSpc>
                <a:spcPct val="101600"/>
              </a:lnSpc>
              <a:spcBef>
                <a:spcPts val="90"/>
              </a:spcBef>
              <a:tabLst>
                <a:tab pos="1435100" algn="l"/>
              </a:tabLst>
            </a:pPr>
            <a:r>
              <a:rPr lang="en-US" sz="1800" spc="-60">
                <a:solidFill>
                  <a:srgbClr val="0000A0"/>
                </a:solidFill>
                <a:latin typeface="Trebuchet MS"/>
                <a:cs typeface="Trebuchet MS"/>
              </a:rPr>
              <a:t>Robotics</a:t>
            </a:r>
            <a:r>
              <a:rPr lang="en-US" sz="1800" spc="-60">
                <a:latin typeface="Trebuchet MS"/>
                <a:cs typeface="Trebuchet MS"/>
              </a:rPr>
              <a:t>: </a:t>
            </a:r>
            <a:r>
              <a:rPr lang="en-US" sz="1800" spc="-145">
                <a:latin typeface="Trebuchet MS"/>
                <a:cs typeface="Trebuchet MS"/>
              </a:rPr>
              <a:t>decide</a:t>
            </a:r>
            <a:r>
              <a:rPr lang="en-US" sz="1800" spc="185">
                <a:latin typeface="Trebuchet MS"/>
                <a:cs typeface="Trebuchet MS"/>
              </a:rPr>
              <a:t> </a:t>
            </a:r>
            <a:r>
              <a:rPr lang="en-US" sz="1800" spc="-155">
                <a:latin typeface="Trebuchet MS"/>
                <a:cs typeface="Trebuchet MS"/>
              </a:rPr>
              <a:t>where</a:t>
            </a:r>
            <a:r>
              <a:rPr lang="en-US" sz="1800" spc="180">
                <a:latin typeface="Trebuchet MS"/>
                <a:cs typeface="Trebuchet MS"/>
              </a:rPr>
              <a:t> </a:t>
            </a:r>
            <a:r>
              <a:rPr lang="en-US" sz="1800" spc="-75">
                <a:latin typeface="Trebuchet MS"/>
                <a:cs typeface="Trebuchet MS"/>
              </a:rPr>
              <a:t>to</a:t>
            </a:r>
            <a:r>
              <a:rPr lang="en-US" sz="1800" spc="180">
                <a:latin typeface="Trebuchet MS"/>
                <a:cs typeface="Trebuchet MS"/>
              </a:rPr>
              <a:t> </a:t>
            </a:r>
            <a:r>
              <a:rPr lang="en-US" sz="1800" spc="-130">
                <a:latin typeface="Trebuchet MS"/>
                <a:cs typeface="Trebuchet MS"/>
              </a:rPr>
              <a:t>move,</a:t>
            </a:r>
            <a:r>
              <a:rPr lang="en-US" sz="1800" spc="204">
                <a:latin typeface="Trebuchet MS"/>
                <a:cs typeface="Trebuchet MS"/>
              </a:rPr>
              <a:t> </a:t>
            </a:r>
            <a:r>
              <a:rPr lang="en-US" sz="1800" spc="-75">
                <a:latin typeface="Trebuchet MS"/>
                <a:cs typeface="Trebuchet MS"/>
              </a:rPr>
              <a:t>but</a:t>
            </a:r>
            <a:r>
              <a:rPr lang="en-US" sz="1800" spc="190">
                <a:latin typeface="Trebuchet MS"/>
                <a:cs typeface="Trebuchet MS"/>
              </a:rPr>
              <a:t> </a:t>
            </a:r>
            <a:r>
              <a:rPr lang="en-US" sz="1800" spc="-90">
                <a:latin typeface="Trebuchet MS"/>
                <a:cs typeface="Trebuchet MS"/>
              </a:rPr>
              <a:t>actuators</a:t>
            </a:r>
            <a:r>
              <a:rPr lang="en-US" sz="1800" spc="185">
                <a:latin typeface="Trebuchet MS"/>
                <a:cs typeface="Trebuchet MS"/>
              </a:rPr>
              <a:t> </a:t>
            </a:r>
            <a:r>
              <a:rPr lang="en-US" sz="1800" spc="-90">
                <a:latin typeface="Trebuchet MS"/>
                <a:cs typeface="Trebuchet MS"/>
              </a:rPr>
              <a:t>can</a:t>
            </a:r>
            <a:r>
              <a:rPr lang="en-US" sz="1800" spc="180">
                <a:latin typeface="Trebuchet MS"/>
                <a:cs typeface="Trebuchet MS"/>
              </a:rPr>
              <a:t> </a:t>
            </a:r>
            <a:r>
              <a:rPr lang="en-US" sz="1800" spc="-145">
                <a:latin typeface="Trebuchet MS"/>
                <a:cs typeface="Trebuchet MS"/>
              </a:rPr>
              <a:t>fail, </a:t>
            </a:r>
            <a:r>
              <a:rPr lang="en-US" sz="1800" spc="-735">
                <a:latin typeface="Trebuchet MS"/>
                <a:cs typeface="Trebuchet MS"/>
              </a:rPr>
              <a:t> </a:t>
            </a:r>
            <a:r>
              <a:rPr lang="en-US" sz="1800" spc="-80">
                <a:latin typeface="Trebuchet MS"/>
                <a:cs typeface="Trebuchet MS"/>
              </a:rPr>
              <a:t>hit</a:t>
            </a:r>
            <a:r>
              <a:rPr lang="en-US" sz="1800" spc="85">
                <a:latin typeface="Trebuchet MS"/>
                <a:cs typeface="Trebuchet MS"/>
              </a:rPr>
              <a:t> </a:t>
            </a:r>
            <a:r>
              <a:rPr lang="en-US" sz="1800" spc="-114">
                <a:latin typeface="Trebuchet MS"/>
                <a:cs typeface="Trebuchet MS"/>
              </a:rPr>
              <a:t>unseen</a:t>
            </a:r>
            <a:r>
              <a:rPr lang="en-US" sz="1800" spc="95">
                <a:latin typeface="Trebuchet MS"/>
                <a:cs typeface="Trebuchet MS"/>
              </a:rPr>
              <a:t> </a:t>
            </a:r>
            <a:r>
              <a:rPr lang="en-US" sz="1800" spc="-110">
                <a:latin typeface="Trebuchet MS"/>
                <a:cs typeface="Trebuchet MS"/>
              </a:rPr>
              <a:t>obstacles,</a:t>
            </a:r>
            <a:r>
              <a:rPr lang="en-US" sz="1800" spc="85">
                <a:latin typeface="Trebuchet MS"/>
                <a:cs typeface="Trebuchet MS"/>
              </a:rPr>
              <a:t> </a:t>
            </a:r>
            <a:r>
              <a:rPr lang="en-US" sz="1800" spc="-160">
                <a:latin typeface="Trebuchet MS"/>
                <a:cs typeface="Trebuchet MS"/>
              </a:rPr>
              <a:t>etc.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F2452-079A-3009-77F8-AD98C1B2A820}"/>
              </a:ext>
            </a:extLst>
          </p:cNvPr>
          <p:cNvSpPr txBox="1"/>
          <p:nvPr/>
        </p:nvSpPr>
        <p:spPr>
          <a:xfrm>
            <a:off x="2210499" y="2592964"/>
            <a:ext cx="5884877" cy="639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695"/>
              </a:spcBef>
            </a:pPr>
            <a:r>
              <a:rPr lang="en-US" sz="1800" spc="-85">
                <a:solidFill>
                  <a:srgbClr val="0000A0"/>
                </a:solidFill>
                <a:latin typeface="Trebuchet MS"/>
                <a:cs typeface="Trebuchet MS"/>
              </a:rPr>
              <a:t>Resource</a:t>
            </a:r>
            <a:r>
              <a:rPr lang="en-US" sz="1800" spc="-2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105">
                <a:solidFill>
                  <a:srgbClr val="0000A0"/>
                </a:solidFill>
                <a:latin typeface="Trebuchet MS"/>
                <a:cs typeface="Trebuchet MS"/>
              </a:rPr>
              <a:t>allocation</a:t>
            </a:r>
            <a:r>
              <a:rPr lang="en-US" sz="1800" spc="-105">
                <a:latin typeface="Trebuchet MS"/>
                <a:cs typeface="Trebuchet MS"/>
              </a:rPr>
              <a:t>:</a:t>
            </a:r>
            <a:r>
              <a:rPr lang="en-US" sz="1800" spc="320">
                <a:latin typeface="Trebuchet MS"/>
                <a:cs typeface="Trebuchet MS"/>
              </a:rPr>
              <a:t> </a:t>
            </a:r>
            <a:r>
              <a:rPr lang="en-US" sz="1800" spc="-145">
                <a:latin typeface="Trebuchet MS"/>
                <a:cs typeface="Trebuchet MS"/>
              </a:rPr>
              <a:t>decide</a:t>
            </a:r>
            <a:r>
              <a:rPr lang="en-US" sz="1800" spc="-20">
                <a:latin typeface="Trebuchet MS"/>
                <a:cs typeface="Trebuchet MS"/>
              </a:rPr>
              <a:t> </a:t>
            </a:r>
            <a:r>
              <a:rPr lang="en-US" sz="1800" spc="-90">
                <a:latin typeface="Trebuchet MS"/>
                <a:cs typeface="Trebuchet MS"/>
              </a:rPr>
              <a:t>what</a:t>
            </a:r>
            <a:r>
              <a:rPr lang="en-US" sz="1800" spc="-20">
                <a:latin typeface="Trebuchet MS"/>
                <a:cs typeface="Trebuchet MS"/>
              </a:rPr>
              <a:t> </a:t>
            </a:r>
            <a:r>
              <a:rPr lang="en-US" sz="1800" spc="-75">
                <a:latin typeface="Trebuchet MS"/>
                <a:cs typeface="Trebuchet MS"/>
              </a:rPr>
              <a:t>to</a:t>
            </a:r>
            <a:r>
              <a:rPr lang="en-US" sz="1800" spc="-20">
                <a:latin typeface="Trebuchet MS"/>
                <a:cs typeface="Trebuchet MS"/>
              </a:rPr>
              <a:t> </a:t>
            </a:r>
            <a:r>
              <a:rPr lang="en-US" sz="1800" spc="-120">
                <a:latin typeface="Trebuchet MS"/>
                <a:cs typeface="Trebuchet MS"/>
              </a:rPr>
              <a:t>produce,</a:t>
            </a:r>
            <a:r>
              <a:rPr lang="en-US" sz="1800" spc="5">
                <a:latin typeface="Trebuchet MS"/>
                <a:cs typeface="Trebuchet MS"/>
              </a:rPr>
              <a:t> </a:t>
            </a:r>
            <a:r>
              <a:rPr lang="en-US" sz="1800" spc="-100">
                <a:latin typeface="Trebuchet MS"/>
                <a:cs typeface="Trebuchet MS"/>
              </a:rPr>
              <a:t>don’t</a:t>
            </a:r>
            <a:r>
              <a:rPr lang="en-US" sz="1800" spc="-20">
                <a:latin typeface="Trebuchet MS"/>
                <a:cs typeface="Trebuchet MS"/>
              </a:rPr>
              <a:t> </a:t>
            </a:r>
            <a:r>
              <a:rPr lang="en-US" sz="1800" spc="-90">
                <a:latin typeface="Trebuchet MS"/>
                <a:cs typeface="Trebuchet MS"/>
              </a:rPr>
              <a:t>know </a:t>
            </a:r>
            <a:r>
              <a:rPr lang="en-US" sz="1800" spc="-740">
                <a:latin typeface="Trebuchet MS"/>
                <a:cs typeface="Trebuchet MS"/>
              </a:rPr>
              <a:t> </a:t>
            </a:r>
            <a:r>
              <a:rPr lang="en-US" sz="1800" spc="-125">
                <a:latin typeface="Trebuchet MS"/>
                <a:cs typeface="Trebuchet MS"/>
              </a:rPr>
              <a:t>the</a:t>
            </a:r>
            <a:r>
              <a:rPr lang="en-US" sz="1800" spc="85">
                <a:latin typeface="Trebuchet MS"/>
                <a:cs typeface="Trebuchet MS"/>
              </a:rPr>
              <a:t> </a:t>
            </a:r>
            <a:r>
              <a:rPr lang="en-US" sz="1800" spc="-95">
                <a:latin typeface="Trebuchet MS"/>
                <a:cs typeface="Trebuchet MS"/>
              </a:rPr>
              <a:t>customer</a:t>
            </a:r>
            <a:r>
              <a:rPr lang="en-US" sz="1800" spc="95">
                <a:latin typeface="Trebuchet MS"/>
                <a:cs typeface="Trebuchet MS"/>
              </a:rPr>
              <a:t> </a:t>
            </a:r>
            <a:r>
              <a:rPr lang="en-US" sz="1800" spc="-105">
                <a:latin typeface="Trebuchet MS"/>
                <a:cs typeface="Trebuchet MS"/>
              </a:rPr>
              <a:t>demand</a:t>
            </a:r>
            <a:r>
              <a:rPr lang="en-US" sz="1800" spc="90">
                <a:latin typeface="Trebuchet MS"/>
                <a:cs typeface="Trebuchet MS"/>
              </a:rPr>
              <a:t> </a:t>
            </a:r>
            <a:r>
              <a:rPr lang="en-US" sz="1800" spc="-135">
                <a:latin typeface="Trebuchet MS"/>
                <a:cs typeface="Trebuchet MS"/>
              </a:rPr>
              <a:t>for</a:t>
            </a:r>
            <a:r>
              <a:rPr lang="en-US" sz="1800" spc="95">
                <a:latin typeface="Trebuchet MS"/>
                <a:cs typeface="Trebuchet MS"/>
              </a:rPr>
              <a:t> </a:t>
            </a:r>
            <a:r>
              <a:rPr lang="en-US" sz="1800" spc="-90">
                <a:latin typeface="Trebuchet MS"/>
                <a:cs typeface="Trebuchet MS"/>
              </a:rPr>
              <a:t>various</a:t>
            </a:r>
            <a:r>
              <a:rPr lang="en-US" sz="1800" spc="90">
                <a:latin typeface="Trebuchet MS"/>
                <a:cs typeface="Trebuchet MS"/>
              </a:rPr>
              <a:t> </a:t>
            </a:r>
            <a:r>
              <a:rPr lang="en-US" sz="1800" spc="-80">
                <a:latin typeface="Trebuchet MS"/>
                <a:cs typeface="Trebuchet MS"/>
              </a:rPr>
              <a:t>products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3A780-E641-8CC7-3035-2AE7BB413397}"/>
              </a:ext>
            </a:extLst>
          </p:cNvPr>
          <p:cNvSpPr txBox="1"/>
          <p:nvPr/>
        </p:nvSpPr>
        <p:spPr>
          <a:xfrm>
            <a:off x="2248248" y="3670602"/>
            <a:ext cx="5884877" cy="639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  <a:tabLst>
                <a:tab pos="1938655" algn="l"/>
                <a:tab pos="2989580" algn="l"/>
                <a:tab pos="3858260" algn="l"/>
              </a:tabLst>
            </a:pPr>
            <a:r>
              <a:rPr lang="en-US" sz="1800" spc="-70" dirty="0">
                <a:solidFill>
                  <a:srgbClr val="0000A0"/>
                </a:solidFill>
                <a:latin typeface="Trebuchet MS"/>
                <a:cs typeface="Trebuchet MS"/>
              </a:rPr>
              <a:t>Agricultur</a:t>
            </a:r>
            <a:r>
              <a:rPr lang="en-US" sz="1800" spc="-90" dirty="0">
                <a:solidFill>
                  <a:srgbClr val="0000A0"/>
                </a:solidFill>
                <a:latin typeface="Trebuchet MS"/>
                <a:cs typeface="Trebuchet MS"/>
              </a:rPr>
              <a:t>e</a:t>
            </a:r>
            <a:r>
              <a:rPr lang="en-US" sz="1800" spc="-215" dirty="0">
                <a:latin typeface="Trebuchet MS"/>
                <a:cs typeface="Trebuchet MS"/>
              </a:rPr>
              <a:t>:</a:t>
            </a:r>
            <a:r>
              <a:rPr lang="en-US" spc="-215" dirty="0">
                <a:latin typeface="Trebuchet MS"/>
                <a:cs typeface="Trebuchet MS"/>
              </a:rPr>
              <a:t> </a:t>
            </a:r>
            <a:r>
              <a:rPr lang="en-US" sz="1800" spc="-145" dirty="0">
                <a:latin typeface="Trebuchet MS"/>
                <a:cs typeface="Trebuchet MS"/>
              </a:rPr>
              <a:t>decide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90" dirty="0">
                <a:latin typeface="Trebuchet MS"/>
                <a:cs typeface="Trebuchet MS"/>
              </a:rPr>
              <a:t>what</a:t>
            </a:r>
            <a:r>
              <a:rPr lang="en-US" sz="1800" dirty="0">
                <a:latin typeface="Trebuchet MS"/>
                <a:cs typeface="Trebuchet MS"/>
              </a:rPr>
              <a:t>	</a:t>
            </a:r>
            <a:r>
              <a:rPr lang="en-US" sz="1800" spc="-65" dirty="0">
                <a:latin typeface="Trebuchet MS"/>
                <a:cs typeface="Trebuchet MS"/>
              </a:rPr>
              <a:t>to plant but don’t know  </a:t>
            </a:r>
            <a:r>
              <a:rPr lang="en-US" sz="1800" spc="-145" dirty="0">
                <a:latin typeface="Trebuchet MS"/>
                <a:cs typeface="Trebuchet MS"/>
              </a:rPr>
              <a:t>weather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and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60" dirty="0">
                <a:latin typeface="Trebuchet MS"/>
                <a:cs typeface="Trebuchet MS"/>
              </a:rPr>
              <a:t>thus</a:t>
            </a:r>
            <a:r>
              <a:rPr lang="en-US" sz="1800" spc="80" dirty="0">
                <a:latin typeface="Trebuchet MS"/>
                <a:cs typeface="Trebuchet MS"/>
              </a:rPr>
              <a:t> </a:t>
            </a:r>
            <a:r>
              <a:rPr lang="en-US" sz="1800" spc="-95" dirty="0">
                <a:latin typeface="Trebuchet MS"/>
                <a:cs typeface="Trebuchet MS"/>
              </a:rPr>
              <a:t>crop</a:t>
            </a:r>
            <a:r>
              <a:rPr lang="en-US" sz="1800" spc="85" dirty="0">
                <a:latin typeface="Trebuchet MS"/>
                <a:cs typeface="Trebuchet MS"/>
              </a:rPr>
              <a:t> </a:t>
            </a:r>
            <a:r>
              <a:rPr lang="en-US" sz="1800" spc="-125" dirty="0">
                <a:latin typeface="Trebuchet MS"/>
                <a:cs typeface="Trebuchet MS"/>
              </a:rPr>
              <a:t>yield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54EE10AD-D49F-0F38-FFD0-CA6A033A0E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159" y="1545242"/>
            <a:ext cx="663110" cy="685415"/>
          </a:xfrm>
          <a:prstGeom prst="rect">
            <a:avLst/>
          </a:prstGeom>
        </p:spPr>
      </p:pic>
      <p:pic>
        <p:nvPicPr>
          <p:cNvPr id="13" name="object 5">
            <a:extLst>
              <a:ext uri="{FF2B5EF4-FFF2-40B4-BE49-F238E27FC236}">
                <a16:creationId xmlns:a16="http://schemas.microsoft.com/office/drawing/2014/main" id="{474B9533-423C-5487-AAFE-F4FA270D4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410" y="2591416"/>
            <a:ext cx="721834" cy="639791"/>
          </a:xfrm>
          <a:prstGeom prst="rect">
            <a:avLst/>
          </a:prstGeom>
        </p:spPr>
      </p:pic>
      <p:pic>
        <p:nvPicPr>
          <p:cNvPr id="14" name="object 6">
            <a:extLst>
              <a:ext uri="{FF2B5EF4-FFF2-40B4-BE49-F238E27FC236}">
                <a16:creationId xmlns:a16="http://schemas.microsoft.com/office/drawing/2014/main" id="{603C7985-640C-8599-6FA0-A9ED062CEDD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3410" y="3622496"/>
            <a:ext cx="822120" cy="6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taskpanes.xml><?xml version="1.0" encoding="utf-8"?>
<wetp:taskpanes xmlns:wetp="http://schemas.microsoft.com/office/webextensions/taskpanes/2010/11">
  <wetp:taskpane dockstate="right" visibility="0" width="52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F6E91F-6612-4EC8-8C54-E8D2267778C6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37A6077-C079-43B2-B5D9-9E70EC2D9AB5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amyan-cs221.w3spaces.com/&quot;,&quot;values&quot;:{},&quot;data&quot;:{&quot;uri&quot;:&quot;samyan-cs221.w3spaces.com/&quot;},&quot;secure&quot;:false}],&quot;name&quot;:&quot;samyan-cs221.w3spaces.com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18437</TotalTime>
  <Words>3341</Words>
  <Application>Microsoft Office PowerPoint</Application>
  <PresentationFormat>On-screen Show (16:9)</PresentationFormat>
  <Paragraphs>876</Paragraphs>
  <Slides>58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Calibri</vt:lpstr>
      <vt:lpstr>Lucida Sans Unicode</vt:lpstr>
      <vt:lpstr>SimSun-ExtB</vt:lpstr>
      <vt:lpstr>Roboto</vt:lpstr>
      <vt:lpstr>Segoe UI</vt:lpstr>
      <vt:lpstr>Trebuchet MS</vt:lpstr>
      <vt:lpstr>Times New Roman</vt:lpstr>
      <vt:lpstr>Abadi Extra Light</vt:lpstr>
      <vt:lpstr>Arial</vt:lpstr>
      <vt:lpstr>Tahoma</vt:lpstr>
      <vt:lpstr>Cambria Math</vt:lpstr>
      <vt:lpstr>Office Theme</vt:lpstr>
      <vt:lpstr>CS 371 Artificial Intelligence</vt:lpstr>
      <vt:lpstr>PowerPoint Presentation</vt:lpstr>
      <vt:lpstr>PowerPoint Presentation</vt:lpstr>
      <vt:lpstr>Course Plan</vt:lpstr>
      <vt:lpstr>Markov Decision Process</vt:lpstr>
      <vt:lpstr>Search Problems</vt:lpstr>
      <vt:lpstr>Deterministic Vs Stochastic Models: Pros and Cons</vt:lpstr>
      <vt:lpstr>Uncertainty in the real world</vt:lpstr>
      <vt:lpstr>Applications</vt:lpstr>
      <vt:lpstr>Bridge Crossing</vt:lpstr>
      <vt:lpstr>Markov Decision Process</vt:lpstr>
      <vt:lpstr>PowerPoint Presentation</vt:lpstr>
      <vt:lpstr>PowerPoint Presentation</vt:lpstr>
      <vt:lpstr>Rewards</vt:lpstr>
      <vt:lpstr>Rewards</vt:lpstr>
      <vt:lpstr>MDP for Dice Game</vt:lpstr>
      <vt:lpstr>PowerPoint Presentation</vt:lpstr>
      <vt:lpstr>PowerPoint Presentation</vt:lpstr>
      <vt:lpstr>PowerPoint Presentation</vt:lpstr>
      <vt:lpstr>Probabilities sum to one</vt:lpstr>
      <vt:lpstr>PowerPoint Presentation</vt:lpstr>
      <vt:lpstr>What is the solution?</vt:lpstr>
      <vt:lpstr>Policy Evaluation</vt:lpstr>
      <vt:lpstr>PowerPoint Presentation</vt:lpstr>
      <vt:lpstr>PowerPoint Presentation</vt:lpstr>
      <vt:lpstr>Evaluation of Policy on Bridge crossing</vt:lpstr>
      <vt:lpstr>Discounting</vt:lpstr>
      <vt:lpstr>PowerPoint Presentation</vt:lpstr>
      <vt:lpstr>PowerPoint Presentation</vt:lpstr>
      <vt:lpstr>PowerPoint Presentation</vt:lpstr>
      <vt:lpstr>Dice Game</vt:lpstr>
      <vt:lpstr>Dice Game</vt:lpstr>
      <vt:lpstr>Dice Game</vt:lpstr>
      <vt:lpstr>Dice Game</vt:lpstr>
      <vt:lpstr>Dice Game</vt:lpstr>
      <vt:lpstr>Dice Game</vt:lpstr>
      <vt:lpstr>Policy Evaluation</vt:lpstr>
      <vt:lpstr>Policy Evaluation Computations</vt:lpstr>
      <vt:lpstr>Policy Evaluation Computations</vt:lpstr>
      <vt:lpstr>Policy Evaluation Computations</vt:lpstr>
      <vt:lpstr>Policy Evaluation Computations</vt:lpstr>
      <vt:lpstr>Policy Evaluation Computations</vt:lpstr>
      <vt:lpstr>Policy Evaluation Computations</vt:lpstr>
      <vt:lpstr>Policy Evaluation Computations</vt:lpstr>
      <vt:lpstr>Policy Evaluation Computations</vt:lpstr>
      <vt:lpstr>Policy Evaluation Computations</vt:lpstr>
      <vt:lpstr>Policy Evaluation Computations</vt:lpstr>
      <vt:lpstr>Number of Iterations in Policy Evaluation?</vt:lpstr>
      <vt:lpstr>Complexity of Policy Evaluation</vt:lpstr>
      <vt:lpstr>Policy Evaluation on dice game</vt:lpstr>
      <vt:lpstr>Summary</vt:lpstr>
      <vt:lpstr>Value Iteration</vt:lpstr>
      <vt:lpstr>Optimal V and Q-Value</vt:lpstr>
      <vt:lpstr>Optimal Policies</vt:lpstr>
      <vt:lpstr>Value Iteration</vt:lpstr>
      <vt:lpstr>Value Iteration for Dice Game</vt:lpstr>
      <vt:lpstr>Value Iteration for Bridge Crossing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261  Data Structures and Algorithms</dc:title>
  <dc:creator>Samyan Wahla</dc:creator>
  <cp:lastModifiedBy>Dr. Muhammad Aslam</cp:lastModifiedBy>
  <cp:revision>209</cp:revision>
  <dcterms:modified xsi:type="dcterms:W3CDTF">2023-10-15T04:36:22Z</dcterms:modified>
</cp:coreProperties>
</file>