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Helvetica Neue"/>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hcKIk1EyN3I3SycXo2PGba5vwI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HelveticaNeue-boldItalic.fntdata"/><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HelveticaNeue-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HelveticaNeue-italic.fntdata"/><Relationship Id="rId6" Type="http://schemas.openxmlformats.org/officeDocument/2006/relationships/slide" Target="slides/slide2.xml"/><Relationship Id="rId18" Type="http://schemas.openxmlformats.org/officeDocument/2006/relationships/font" Target="fonts/HelveticaNeue-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Born-Oppenheimer Approximation the Electronic Schrodinger equation is dependent on different nuclear positions. The PES is then allows us to describe nuclear dynamics in which we can search for stationary points, saddle points, allow us to describe chemical reactions.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Consider the energy at some point, with a step h expanding the Taylor Series.</a:t>
            </a:r>
            <a:br>
              <a:rPr lang="en"/>
            </a:br>
            <a:r>
              <a:rPr lang="en"/>
              <a:t>Differentiated with respect to h, and setting the term to zero (since it would be the minimum)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4"/>
          <p:cNvSpPr txBox="1"/>
          <p:nvPr>
            <p:ph idx="12" type="sldNum"/>
          </p:nvPr>
        </p:nvSpPr>
        <p:spPr>
          <a:xfrm>
            <a:off x="8472458" y="4654342"/>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23"/>
          <p:cNvSpPr txBox="1"/>
          <p:nvPr>
            <p:ph idx="12" type="sldNum"/>
          </p:nvPr>
        </p:nvSpPr>
        <p:spPr>
          <a:xfrm>
            <a:off x="8472458" y="4654342"/>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4"/>
          <p:cNvSpPr txBox="1"/>
          <p:nvPr>
            <p:ph idx="12" type="sldNum"/>
          </p:nvPr>
        </p:nvSpPr>
        <p:spPr>
          <a:xfrm>
            <a:off x="8472458" y="4654342"/>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5"/>
          <p:cNvSpPr txBox="1"/>
          <p:nvPr>
            <p:ph type="title"/>
          </p:nvPr>
        </p:nvSpPr>
        <p:spPr>
          <a:xfrm>
            <a:off x="279150" y="693250"/>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5"/>
          <p:cNvSpPr txBox="1"/>
          <p:nvPr>
            <p:ph idx="1" type="body"/>
          </p:nvPr>
        </p:nvSpPr>
        <p:spPr>
          <a:xfrm>
            <a:off x="311700" y="1265950"/>
            <a:ext cx="8520600" cy="3303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15"/>
          <p:cNvSpPr txBox="1"/>
          <p:nvPr>
            <p:ph idx="12" type="sldNum"/>
          </p:nvPr>
        </p:nvSpPr>
        <p:spPr>
          <a:xfrm>
            <a:off x="8472458" y="4654342"/>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16"/>
          <p:cNvSpPr txBox="1"/>
          <p:nvPr>
            <p:ph type="title"/>
          </p:nvPr>
        </p:nvSpPr>
        <p:spPr>
          <a:xfrm>
            <a:off x="311700" y="607850"/>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1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0" name="Google Shape;20;p1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1" name="Google Shape;21;p16"/>
          <p:cNvSpPr txBox="1"/>
          <p:nvPr>
            <p:ph idx="12" type="sldNum"/>
          </p:nvPr>
        </p:nvSpPr>
        <p:spPr>
          <a:xfrm>
            <a:off x="8472458" y="4654342"/>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 name="Google Shape;24;p17"/>
          <p:cNvSpPr txBox="1"/>
          <p:nvPr>
            <p:ph idx="12" type="sldNum"/>
          </p:nvPr>
        </p:nvSpPr>
        <p:spPr>
          <a:xfrm>
            <a:off x="8472458" y="4654342"/>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8"/>
          <p:cNvSpPr txBox="1"/>
          <p:nvPr>
            <p:ph type="title"/>
          </p:nvPr>
        </p:nvSpPr>
        <p:spPr>
          <a:xfrm>
            <a:off x="311700" y="607850"/>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8"/>
          <p:cNvSpPr txBox="1"/>
          <p:nvPr>
            <p:ph idx="12" type="sldNum"/>
          </p:nvPr>
        </p:nvSpPr>
        <p:spPr>
          <a:xfrm>
            <a:off x="8472458" y="4654342"/>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9"/>
          <p:cNvSpPr txBox="1"/>
          <p:nvPr>
            <p:ph type="title"/>
          </p:nvPr>
        </p:nvSpPr>
        <p:spPr>
          <a:xfrm>
            <a:off x="311700" y="69235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19"/>
          <p:cNvSpPr txBox="1"/>
          <p:nvPr>
            <p:ph idx="12" type="sldNum"/>
          </p:nvPr>
        </p:nvSpPr>
        <p:spPr>
          <a:xfrm>
            <a:off x="8472458" y="4654342"/>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0"/>
          <p:cNvSpPr txBox="1"/>
          <p:nvPr>
            <p:ph idx="12" type="sldNum"/>
          </p:nvPr>
        </p:nvSpPr>
        <p:spPr>
          <a:xfrm>
            <a:off x="8472458" y="4654342"/>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21"/>
          <p:cNvSpPr txBox="1"/>
          <p:nvPr>
            <p:ph idx="12" type="sldNum"/>
          </p:nvPr>
        </p:nvSpPr>
        <p:spPr>
          <a:xfrm>
            <a:off x="8472458" y="4654342"/>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22"/>
          <p:cNvSpPr txBox="1"/>
          <p:nvPr>
            <p:ph idx="12" type="sldNum"/>
          </p:nvPr>
        </p:nvSpPr>
        <p:spPr>
          <a:xfrm>
            <a:off x="8472458" y="4654342"/>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607850"/>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3"/>
          <p:cNvSpPr txBox="1"/>
          <p:nvPr>
            <p:ph idx="1" type="body"/>
          </p:nvPr>
        </p:nvSpPr>
        <p:spPr>
          <a:xfrm>
            <a:off x="311700" y="1265938"/>
            <a:ext cx="8520600" cy="3303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3"/>
          <p:cNvSpPr txBox="1"/>
          <p:nvPr>
            <p:ph idx="12" type="sldNum"/>
          </p:nvPr>
        </p:nvSpPr>
        <p:spPr>
          <a:xfrm>
            <a:off x="8472458" y="4654342"/>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1"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22.png"/><Relationship Id="rId5" Type="http://schemas.openxmlformats.org/officeDocument/2006/relationships/image" Target="../media/image25.png"/><Relationship Id="rId6" Type="http://schemas.openxmlformats.org/officeDocument/2006/relationships/image" Target="../media/image27.png"/><Relationship Id="rId7"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8.png"/><Relationship Id="rId5"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6.png"/><Relationship Id="rId4" Type="http://schemas.openxmlformats.org/officeDocument/2006/relationships/image" Target="../media/image19.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10.png"/><Relationship Id="rId7"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155850" y="1147225"/>
            <a:ext cx="8832300" cy="1050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4400"/>
              <a:t>Geometry Optimization in Q-Chem</a:t>
            </a:r>
            <a:endParaRPr sz="4400"/>
          </a:p>
        </p:txBody>
      </p:sp>
      <p:sp>
        <p:nvSpPr>
          <p:cNvPr id="55" name="Google Shape;55;p1"/>
          <p:cNvSpPr txBox="1"/>
          <p:nvPr>
            <p:ph idx="1" type="subTitle"/>
          </p:nvPr>
        </p:nvSpPr>
        <p:spPr>
          <a:xfrm>
            <a:off x="311700" y="260127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0B5394"/>
                </a:solidFill>
              </a:rPr>
              <a:t>Dr. Peter F. McLaughlin</a:t>
            </a:r>
            <a:endParaRPr>
              <a:solidFill>
                <a:srgbClr val="0B5394"/>
              </a:solidFill>
            </a:endParaRPr>
          </a:p>
          <a:p>
            <a:pPr indent="0" lvl="0" marL="0" rtl="0" algn="ctr">
              <a:lnSpc>
                <a:spcPct val="100000"/>
              </a:lnSpc>
              <a:spcBef>
                <a:spcPts val="0"/>
              </a:spcBef>
              <a:spcAft>
                <a:spcPts val="0"/>
              </a:spcAft>
              <a:buSzPts val="2800"/>
              <a:buNone/>
            </a:pPr>
            <a:r>
              <a:rPr lang="en">
                <a:solidFill>
                  <a:srgbClr val="0B5394"/>
                </a:solidFill>
              </a:rPr>
              <a:t>Operations Manager Q-Chem, Inc.</a:t>
            </a:r>
            <a:endParaRPr>
              <a:solidFill>
                <a:srgbClr val="0B5394"/>
              </a:solidFill>
            </a:endParaRPr>
          </a:p>
          <a:p>
            <a:pPr indent="0" lvl="0" marL="0" rtl="0" algn="ctr">
              <a:lnSpc>
                <a:spcPct val="100000"/>
              </a:lnSpc>
              <a:spcBef>
                <a:spcPts val="0"/>
              </a:spcBef>
              <a:spcAft>
                <a:spcPts val="0"/>
              </a:spcAft>
              <a:buSzPts val="2800"/>
              <a:buNone/>
            </a:pPr>
            <a:r>
              <a:rPr lang="en">
                <a:solidFill>
                  <a:srgbClr val="0B5394"/>
                </a:solidFill>
              </a:rPr>
              <a:t>Thursday, February 9th 2023 </a:t>
            </a:r>
            <a:endParaRPr>
              <a:solidFill>
                <a:srgbClr val="0B539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0"/>
          <p:cNvSpPr txBox="1"/>
          <p:nvPr>
            <p:ph type="title"/>
          </p:nvPr>
        </p:nvSpPr>
        <p:spPr>
          <a:xfrm>
            <a:off x="234450" y="579775"/>
            <a:ext cx="8786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400"/>
              <a:t>TS Optimization: SN2 Reaction of Bromide and Methyl Chloride</a:t>
            </a:r>
            <a:endParaRPr sz="2400"/>
          </a:p>
          <a:p>
            <a:pPr indent="0" lvl="0" marL="0" rtl="0" algn="l">
              <a:lnSpc>
                <a:spcPct val="100000"/>
              </a:lnSpc>
              <a:spcBef>
                <a:spcPts val="0"/>
              </a:spcBef>
              <a:spcAft>
                <a:spcPts val="0"/>
              </a:spcAft>
              <a:buSzPts val="2800"/>
              <a:buNone/>
            </a:pPr>
            <a:r>
              <a:t/>
            </a:r>
            <a:endParaRPr/>
          </a:p>
        </p:txBody>
      </p:sp>
      <p:sp>
        <p:nvSpPr>
          <p:cNvPr id="162" name="Google Shape;162;p10"/>
          <p:cNvSpPr txBox="1"/>
          <p:nvPr>
            <p:ph idx="1" type="body"/>
          </p:nvPr>
        </p:nvSpPr>
        <p:spPr>
          <a:xfrm>
            <a:off x="282350" y="1005325"/>
            <a:ext cx="39999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AutoNum type="arabicPeriod"/>
            </a:pPr>
            <a:r>
              <a:rPr lang="en">
                <a:solidFill>
                  <a:schemeClr val="dk1"/>
                </a:solidFill>
              </a:rPr>
              <a:t>Draw Structure</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a:solidFill>
                  <a:schemeClr val="dk1"/>
                </a:solidFill>
              </a:rPr>
              <a:t>Start with Frequency Calculation</a:t>
            </a:r>
            <a:endParaRPr>
              <a:solidFill>
                <a:schemeClr val="dk1"/>
              </a:solidFill>
            </a:endParaRPr>
          </a:p>
          <a:p>
            <a:pPr indent="-304800" lvl="1" marL="914400" rtl="0" algn="l">
              <a:lnSpc>
                <a:spcPct val="115000"/>
              </a:lnSpc>
              <a:spcBef>
                <a:spcPts val="0"/>
              </a:spcBef>
              <a:spcAft>
                <a:spcPts val="0"/>
              </a:spcAft>
              <a:buClr>
                <a:schemeClr val="dk1"/>
              </a:buClr>
              <a:buSzPts val="1200"/>
              <a:buChar char="○"/>
            </a:pPr>
            <a:r>
              <a:rPr lang="en">
                <a:solidFill>
                  <a:schemeClr val="dk1"/>
                </a:solidFill>
              </a:rPr>
              <a:t>Method: HF</a:t>
            </a:r>
            <a:endParaRPr>
              <a:solidFill>
                <a:schemeClr val="dk1"/>
              </a:solidFill>
            </a:endParaRPr>
          </a:p>
          <a:p>
            <a:pPr indent="-304800" lvl="1" marL="914400" rtl="0" algn="l">
              <a:lnSpc>
                <a:spcPct val="115000"/>
              </a:lnSpc>
              <a:spcBef>
                <a:spcPts val="0"/>
              </a:spcBef>
              <a:spcAft>
                <a:spcPts val="0"/>
              </a:spcAft>
              <a:buClr>
                <a:schemeClr val="dk1"/>
              </a:buClr>
              <a:buSzPts val="1200"/>
              <a:buChar char="○"/>
            </a:pPr>
            <a:r>
              <a:rPr lang="en">
                <a:solidFill>
                  <a:schemeClr val="dk1"/>
                </a:solidFill>
              </a:rPr>
              <a:t>Basis: 6-31G</a:t>
            </a:r>
            <a:endParaRPr>
              <a:solidFill>
                <a:schemeClr val="dk1"/>
              </a:solidFill>
            </a:endParaRPr>
          </a:p>
          <a:p>
            <a:pPr indent="-304800" lvl="1" marL="914400" rtl="0" algn="l">
              <a:lnSpc>
                <a:spcPct val="115000"/>
              </a:lnSpc>
              <a:spcBef>
                <a:spcPts val="0"/>
              </a:spcBef>
              <a:spcAft>
                <a:spcPts val="0"/>
              </a:spcAft>
              <a:buClr>
                <a:schemeClr val="dk1"/>
              </a:buClr>
              <a:buSzPts val="1200"/>
              <a:buChar char="○"/>
            </a:pPr>
            <a:r>
              <a:rPr lang="en">
                <a:solidFill>
                  <a:schemeClr val="dk1"/>
                </a:solidFill>
              </a:rPr>
              <a:t>Make sure to verify charge and multiplicity</a:t>
            </a:r>
            <a:endParaRPr>
              <a:solidFill>
                <a:schemeClr val="dk1"/>
              </a:solidFill>
            </a:endParaRPr>
          </a:p>
          <a:p>
            <a:pPr indent="-304800" lvl="1" marL="914400" rtl="0" algn="l">
              <a:lnSpc>
                <a:spcPct val="115000"/>
              </a:lnSpc>
              <a:spcBef>
                <a:spcPts val="0"/>
              </a:spcBef>
              <a:spcAft>
                <a:spcPts val="0"/>
              </a:spcAft>
              <a:buClr>
                <a:schemeClr val="dk1"/>
              </a:buClr>
              <a:buSzPts val="1200"/>
              <a:buChar char="○"/>
            </a:pPr>
            <a:r>
              <a:rPr lang="en">
                <a:solidFill>
                  <a:schemeClr val="dk1"/>
                </a:solidFill>
              </a:rPr>
              <a:t>Add to “Generated Input File:”</a:t>
            </a:r>
            <a:endParaRPr>
              <a:solidFill>
                <a:schemeClr val="dk1"/>
              </a:solidFill>
            </a:endParaRPr>
          </a:p>
          <a:p>
            <a:pPr indent="0" lvl="0" marL="0" rtl="0" algn="l">
              <a:lnSpc>
                <a:spcPct val="115000"/>
              </a:lnSpc>
              <a:spcBef>
                <a:spcPts val="1600"/>
              </a:spcBef>
              <a:spcAft>
                <a:spcPts val="1600"/>
              </a:spcAft>
              <a:buSzPts val="1400"/>
              <a:buNone/>
            </a:pPr>
            <a:r>
              <a:t/>
            </a:r>
            <a:endParaRPr/>
          </a:p>
        </p:txBody>
      </p:sp>
      <p:sp>
        <p:nvSpPr>
          <p:cNvPr id="163" name="Google Shape;163;p1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400"/>
              <a:buNone/>
            </a:pPr>
            <a:r>
              <a:t/>
            </a:r>
            <a:endParaRPr/>
          </a:p>
        </p:txBody>
      </p:sp>
      <p:sp>
        <p:nvSpPr>
          <p:cNvPr id="164" name="Google Shape;164;p10"/>
          <p:cNvSpPr txBox="1"/>
          <p:nvPr>
            <p:ph idx="12" type="sldNum"/>
          </p:nvPr>
        </p:nvSpPr>
        <p:spPr>
          <a:xfrm>
            <a:off x="8472458" y="4654342"/>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pic>
        <p:nvPicPr>
          <p:cNvPr id="165" name="Google Shape;165;p10"/>
          <p:cNvPicPr preferRelativeResize="0"/>
          <p:nvPr/>
        </p:nvPicPr>
        <p:blipFill rotWithShape="1">
          <a:blip r:embed="rId3">
            <a:alphaModFix/>
          </a:blip>
          <a:srcRect b="0" l="0" r="0" t="0"/>
          <a:stretch/>
        </p:blipFill>
        <p:spPr>
          <a:xfrm>
            <a:off x="5198125" y="1005324"/>
            <a:ext cx="3669001" cy="3531213"/>
          </a:xfrm>
          <a:prstGeom prst="rect">
            <a:avLst/>
          </a:prstGeom>
          <a:noFill/>
          <a:ln>
            <a:noFill/>
          </a:ln>
        </p:spPr>
      </p:pic>
      <p:sp>
        <p:nvSpPr>
          <p:cNvPr id="166" name="Google Shape;166;p10"/>
          <p:cNvSpPr txBox="1"/>
          <p:nvPr/>
        </p:nvSpPr>
        <p:spPr>
          <a:xfrm>
            <a:off x="324650" y="2437950"/>
            <a:ext cx="3915300" cy="221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ourier New"/>
                <a:ea typeface="Courier New"/>
                <a:cs typeface="Courier New"/>
                <a:sym typeface="Courier New"/>
              </a:rPr>
              <a:t>$molecule</a:t>
            </a:r>
            <a:endParaRPr b="0"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ourier New"/>
                <a:ea typeface="Courier New"/>
                <a:cs typeface="Courier New"/>
                <a:sym typeface="Courier New"/>
              </a:rPr>
              <a:t>read</a:t>
            </a:r>
            <a:endParaRPr b="0"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ourier New"/>
                <a:ea typeface="Courier New"/>
                <a:cs typeface="Courier New"/>
                <a:sym typeface="Courier New"/>
              </a:rPr>
              <a:t>$end</a:t>
            </a:r>
            <a:endParaRPr b="0"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ourier New"/>
                <a:ea typeface="Courier New"/>
                <a:cs typeface="Courier New"/>
                <a:sym typeface="Courier New"/>
              </a:rPr>
              <a:t>$rem</a:t>
            </a:r>
            <a:endParaRPr b="0"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ourier New"/>
                <a:ea typeface="Courier New"/>
                <a:cs typeface="Courier New"/>
                <a:sym typeface="Courier New"/>
              </a:rPr>
              <a:t>   BASIS  =  6-31G</a:t>
            </a:r>
            <a:endParaRPr b="0"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ourier New"/>
                <a:ea typeface="Courier New"/>
                <a:cs typeface="Courier New"/>
                <a:sym typeface="Courier New"/>
              </a:rPr>
              <a:t>   GEOM_OPT_HESSIAN  =  Read</a:t>
            </a:r>
            <a:endParaRPr b="0"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ourier New"/>
                <a:ea typeface="Courier New"/>
                <a:cs typeface="Courier New"/>
                <a:sym typeface="Courier New"/>
              </a:rPr>
              <a:t>   GUI  =  2</a:t>
            </a:r>
            <a:endParaRPr b="0"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ourier New"/>
                <a:ea typeface="Courier New"/>
                <a:cs typeface="Courier New"/>
                <a:sym typeface="Courier New"/>
              </a:rPr>
              <a:t>   JOB_TYPE  =  TS</a:t>
            </a:r>
            <a:endParaRPr b="0"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ourier New"/>
                <a:ea typeface="Courier New"/>
                <a:cs typeface="Courier New"/>
                <a:sym typeface="Courier New"/>
              </a:rPr>
              <a:t>   METHOD  =  HF</a:t>
            </a:r>
            <a:endParaRPr b="0"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ourier New"/>
                <a:ea typeface="Courier New"/>
                <a:cs typeface="Courier New"/>
                <a:sym typeface="Courier New"/>
              </a:rPr>
              <a:t>   SCF_CONVERGENCE  =  8</a:t>
            </a:r>
            <a:endParaRPr b="0"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ourier New"/>
                <a:ea typeface="Courier New"/>
                <a:cs typeface="Courier New"/>
                <a:sym typeface="Courier New"/>
              </a:rPr>
              <a:t>$end</a:t>
            </a:r>
            <a:endParaRPr b="0" i="0" sz="1100" u="none" cap="none" strike="noStrike">
              <a:solidFill>
                <a:srgbClr val="000000"/>
              </a:solidFill>
              <a:latin typeface="Courier New"/>
              <a:ea typeface="Courier New"/>
              <a:cs typeface="Courier New"/>
              <a:sym typeface="Courier New"/>
            </a:endParaRPr>
          </a:p>
        </p:txBody>
      </p:sp>
      <p:sp>
        <p:nvSpPr>
          <p:cNvPr id="167" name="Google Shape;167;p10"/>
          <p:cNvSpPr txBox="1"/>
          <p:nvPr/>
        </p:nvSpPr>
        <p:spPr>
          <a:xfrm>
            <a:off x="2700600" y="3799375"/>
            <a:ext cx="2438100" cy="7695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Result:</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urier New"/>
                <a:ea typeface="Courier New"/>
                <a:cs typeface="Courier New"/>
                <a:sym typeface="Courier New"/>
              </a:rPr>
              <a:t>Final energy is -3071.05371984757 </a:t>
            </a:r>
            <a:endParaRPr b="0" i="0" sz="12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1"/>
          <p:cNvSpPr txBox="1"/>
          <p:nvPr>
            <p:ph type="title"/>
          </p:nvPr>
        </p:nvSpPr>
        <p:spPr>
          <a:xfrm>
            <a:off x="311700" y="607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2800"/>
              <a:buNone/>
            </a:pPr>
            <a:r>
              <a:rPr lang="en"/>
              <a:t>Potential Energy Scan: Butane</a:t>
            </a:r>
            <a:endParaRPr/>
          </a:p>
        </p:txBody>
      </p:sp>
      <p:sp>
        <p:nvSpPr>
          <p:cNvPr id="173" name="Google Shape;173;p11"/>
          <p:cNvSpPr txBox="1"/>
          <p:nvPr>
            <p:ph idx="2" type="body"/>
          </p:nvPr>
        </p:nvSpPr>
        <p:spPr>
          <a:xfrm>
            <a:off x="484775" y="1180550"/>
            <a:ext cx="39999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AutoNum type="arabicPeriod"/>
            </a:pPr>
            <a:r>
              <a:rPr lang="en">
                <a:solidFill>
                  <a:schemeClr val="dk1"/>
                </a:solidFill>
              </a:rPr>
              <a:t>Take optimized structure: butane.xyz</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a:solidFill>
                  <a:schemeClr val="dk1"/>
                </a:solidFill>
              </a:rPr>
              <a:t>Start PES Scan Calculation</a:t>
            </a:r>
            <a:endParaRPr>
              <a:solidFill>
                <a:schemeClr val="dk1"/>
              </a:solidFill>
            </a:endParaRPr>
          </a:p>
          <a:p>
            <a:pPr indent="-304800" lvl="1" marL="914400" rtl="0" algn="l">
              <a:lnSpc>
                <a:spcPct val="115000"/>
              </a:lnSpc>
              <a:spcBef>
                <a:spcPts val="0"/>
              </a:spcBef>
              <a:spcAft>
                <a:spcPts val="0"/>
              </a:spcAft>
              <a:buClr>
                <a:schemeClr val="dk1"/>
              </a:buClr>
              <a:buSzPts val="1200"/>
              <a:buChar char="○"/>
            </a:pPr>
            <a:r>
              <a:rPr lang="en">
                <a:solidFill>
                  <a:schemeClr val="dk1"/>
                </a:solidFill>
              </a:rPr>
              <a:t>Method: HF</a:t>
            </a:r>
            <a:endParaRPr>
              <a:solidFill>
                <a:schemeClr val="dk1"/>
              </a:solidFill>
            </a:endParaRPr>
          </a:p>
          <a:p>
            <a:pPr indent="-304800" lvl="1" marL="914400" rtl="0" algn="l">
              <a:lnSpc>
                <a:spcPct val="115000"/>
              </a:lnSpc>
              <a:spcBef>
                <a:spcPts val="0"/>
              </a:spcBef>
              <a:spcAft>
                <a:spcPts val="0"/>
              </a:spcAft>
              <a:buClr>
                <a:schemeClr val="dk1"/>
              </a:buClr>
              <a:buSzPts val="1200"/>
              <a:buChar char="○"/>
            </a:pPr>
            <a:r>
              <a:rPr lang="en">
                <a:solidFill>
                  <a:schemeClr val="dk1"/>
                </a:solidFill>
              </a:rPr>
              <a:t>Basis:STO-3G</a:t>
            </a:r>
            <a:endParaRPr>
              <a:solidFill>
                <a:schemeClr val="dk1"/>
              </a:solidFill>
            </a:endParaRPr>
          </a:p>
          <a:p>
            <a:pPr indent="-304800" lvl="1" marL="914400" rtl="0" algn="l">
              <a:lnSpc>
                <a:spcPct val="115000"/>
              </a:lnSpc>
              <a:spcBef>
                <a:spcPts val="0"/>
              </a:spcBef>
              <a:spcAft>
                <a:spcPts val="0"/>
              </a:spcAft>
              <a:buClr>
                <a:schemeClr val="dk1"/>
              </a:buClr>
              <a:buSzPts val="1200"/>
              <a:buChar char="○"/>
            </a:pPr>
            <a:r>
              <a:rPr lang="en">
                <a:solidFill>
                  <a:schemeClr val="dk1"/>
                </a:solidFill>
              </a:rPr>
              <a:t>Add to “Generated Input File:”</a:t>
            </a:r>
            <a:endParaRPr>
              <a:solidFill>
                <a:schemeClr val="dk1"/>
              </a:solidFill>
            </a:endParaRPr>
          </a:p>
          <a:p>
            <a:pPr indent="0" lvl="0" marL="0" rtl="0" algn="l">
              <a:lnSpc>
                <a:spcPct val="115000"/>
              </a:lnSpc>
              <a:spcBef>
                <a:spcPts val="1600"/>
              </a:spcBef>
              <a:spcAft>
                <a:spcPts val="0"/>
              </a:spcAft>
              <a:buClr>
                <a:schemeClr val="dk1"/>
              </a:buClr>
              <a:buSzPts val="1100"/>
              <a:buFont typeface="Arial"/>
              <a:buNone/>
            </a:pPr>
            <a:r>
              <a:t/>
            </a:r>
            <a:endParaRPr/>
          </a:p>
          <a:p>
            <a:pPr indent="0" lvl="0" marL="0" rtl="0" algn="l">
              <a:lnSpc>
                <a:spcPct val="115000"/>
              </a:lnSpc>
              <a:spcBef>
                <a:spcPts val="1600"/>
              </a:spcBef>
              <a:spcAft>
                <a:spcPts val="1600"/>
              </a:spcAft>
              <a:buSzPts val="1400"/>
              <a:buNone/>
            </a:pPr>
            <a:r>
              <a:t/>
            </a:r>
            <a:endParaRPr/>
          </a:p>
        </p:txBody>
      </p:sp>
      <p:sp>
        <p:nvSpPr>
          <p:cNvPr id="174" name="Google Shape;174;p11"/>
          <p:cNvSpPr txBox="1"/>
          <p:nvPr>
            <p:ph idx="12" type="sldNum"/>
          </p:nvPr>
        </p:nvSpPr>
        <p:spPr>
          <a:xfrm>
            <a:off x="8472458" y="4654342"/>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pic>
        <p:nvPicPr>
          <p:cNvPr id="175" name="Google Shape;175;p11"/>
          <p:cNvPicPr preferRelativeResize="0"/>
          <p:nvPr/>
        </p:nvPicPr>
        <p:blipFill rotWithShape="1">
          <a:blip r:embed="rId3">
            <a:alphaModFix/>
          </a:blip>
          <a:srcRect b="0" l="0" r="0" t="0"/>
          <a:stretch/>
        </p:blipFill>
        <p:spPr>
          <a:xfrm>
            <a:off x="5487700" y="842575"/>
            <a:ext cx="3344592" cy="3658148"/>
          </a:xfrm>
          <a:prstGeom prst="rect">
            <a:avLst/>
          </a:prstGeom>
          <a:noFill/>
          <a:ln>
            <a:noFill/>
          </a:ln>
        </p:spPr>
      </p:pic>
      <p:sp>
        <p:nvSpPr>
          <p:cNvPr id="176" name="Google Shape;176;p11"/>
          <p:cNvSpPr txBox="1"/>
          <p:nvPr/>
        </p:nvSpPr>
        <p:spPr>
          <a:xfrm>
            <a:off x="801925" y="2542400"/>
            <a:ext cx="39153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Courier New"/>
                <a:ea typeface="Courier New"/>
                <a:cs typeface="Courier New"/>
                <a:sym typeface="Courier New"/>
              </a:rPr>
              <a:t>$scan</a:t>
            </a:r>
            <a:endParaRPr b="0"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00"/>
                </a:solidFill>
                <a:latin typeface="Courier New"/>
                <a:ea typeface="Courier New"/>
                <a:cs typeface="Courier New"/>
                <a:sym typeface="Courier New"/>
              </a:rPr>
              <a:t>tors 1 2 3 4 -180 180 15</a:t>
            </a:r>
            <a:endParaRPr b="0" i="0" sz="11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ourier New"/>
                <a:ea typeface="Courier New"/>
                <a:cs typeface="Courier New"/>
                <a:sym typeface="Courier New"/>
              </a:rPr>
              <a:t>$end</a:t>
            </a:r>
            <a:endParaRPr b="0" i="0" sz="1100" u="none" cap="none" strike="noStrike">
              <a:solidFill>
                <a:srgbClr val="000000"/>
              </a:solidFill>
              <a:latin typeface="Courier New"/>
              <a:ea typeface="Courier New"/>
              <a:cs typeface="Courier New"/>
              <a:sym typeface="Courier New"/>
            </a:endParaRPr>
          </a:p>
        </p:txBody>
      </p:sp>
      <p:grpSp>
        <p:nvGrpSpPr>
          <p:cNvPr id="177" name="Google Shape;177;p11"/>
          <p:cNvGrpSpPr/>
          <p:nvPr/>
        </p:nvGrpSpPr>
        <p:grpSpPr>
          <a:xfrm>
            <a:off x="4213525" y="1612050"/>
            <a:ext cx="1372050" cy="1489500"/>
            <a:chOff x="4213525" y="1612050"/>
            <a:chExt cx="1372050" cy="1489500"/>
          </a:xfrm>
        </p:grpSpPr>
        <p:cxnSp>
          <p:nvCxnSpPr>
            <p:cNvPr id="178" name="Google Shape;178;p11"/>
            <p:cNvCxnSpPr/>
            <p:nvPr/>
          </p:nvCxnSpPr>
          <p:spPr>
            <a:xfrm flipH="1" rot="10800000">
              <a:off x="4921975" y="1612050"/>
              <a:ext cx="663600" cy="966300"/>
            </a:xfrm>
            <a:prstGeom prst="straightConnector1">
              <a:avLst/>
            </a:prstGeom>
            <a:noFill/>
            <a:ln cap="flat" cmpd="sng" w="38100">
              <a:solidFill>
                <a:srgbClr val="0B5394"/>
              </a:solidFill>
              <a:prstDash val="solid"/>
              <a:round/>
              <a:headEnd len="sm" w="sm" type="none"/>
              <a:tailEnd len="med" w="med" type="triangle"/>
            </a:ln>
          </p:spPr>
        </p:cxnSp>
        <p:sp>
          <p:nvSpPr>
            <p:cNvPr id="179" name="Google Shape;179;p11"/>
            <p:cNvSpPr txBox="1"/>
            <p:nvPr/>
          </p:nvSpPr>
          <p:spPr>
            <a:xfrm>
              <a:off x="4213525" y="2578350"/>
              <a:ext cx="12741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Double Click Scan Geometries</a:t>
              </a:r>
              <a:endParaRPr b="0" i="0" sz="11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12"/>
          <p:cNvPicPr preferRelativeResize="0"/>
          <p:nvPr/>
        </p:nvPicPr>
        <p:blipFill rotWithShape="1">
          <a:blip r:embed="rId3">
            <a:alphaModFix/>
          </a:blip>
          <a:srcRect b="0" l="0" r="0" t="0"/>
          <a:stretch/>
        </p:blipFill>
        <p:spPr>
          <a:xfrm>
            <a:off x="1924500" y="1182525"/>
            <a:ext cx="5117850" cy="3393549"/>
          </a:xfrm>
          <a:prstGeom prst="rect">
            <a:avLst/>
          </a:prstGeom>
          <a:noFill/>
          <a:ln>
            <a:noFill/>
          </a:ln>
        </p:spPr>
      </p:pic>
      <p:sp>
        <p:nvSpPr>
          <p:cNvPr id="185" name="Google Shape;185;p12"/>
          <p:cNvSpPr txBox="1"/>
          <p:nvPr>
            <p:ph type="title"/>
          </p:nvPr>
        </p:nvSpPr>
        <p:spPr>
          <a:xfrm>
            <a:off x="311700" y="569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Results for Potential Energy Scan: Butane</a:t>
            </a:r>
            <a:endParaRPr/>
          </a:p>
        </p:txBody>
      </p:sp>
      <p:sp>
        <p:nvSpPr>
          <p:cNvPr id="186" name="Google Shape;186;p12"/>
          <p:cNvSpPr txBox="1"/>
          <p:nvPr>
            <p:ph idx="12" type="sldNum"/>
          </p:nvPr>
        </p:nvSpPr>
        <p:spPr>
          <a:xfrm>
            <a:off x="8472458" y="4654342"/>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pic>
        <p:nvPicPr>
          <p:cNvPr id="187" name="Google Shape;187;p12"/>
          <p:cNvPicPr preferRelativeResize="0"/>
          <p:nvPr/>
        </p:nvPicPr>
        <p:blipFill rotWithShape="1">
          <a:blip r:embed="rId4">
            <a:alphaModFix/>
          </a:blip>
          <a:srcRect b="29468" l="39743" r="39172" t="24305"/>
          <a:stretch/>
        </p:blipFill>
        <p:spPr>
          <a:xfrm>
            <a:off x="2699575" y="3041439"/>
            <a:ext cx="685824" cy="845786"/>
          </a:xfrm>
          <a:prstGeom prst="rect">
            <a:avLst/>
          </a:prstGeom>
          <a:noFill/>
          <a:ln>
            <a:noFill/>
          </a:ln>
        </p:spPr>
      </p:pic>
      <p:pic>
        <p:nvPicPr>
          <p:cNvPr id="188" name="Google Shape;188;p12"/>
          <p:cNvPicPr preferRelativeResize="0"/>
          <p:nvPr/>
        </p:nvPicPr>
        <p:blipFill rotWithShape="1">
          <a:blip r:embed="rId4">
            <a:alphaModFix/>
          </a:blip>
          <a:srcRect b="29468" l="39743" r="39172" t="24305"/>
          <a:stretch/>
        </p:blipFill>
        <p:spPr>
          <a:xfrm flipH="1" rot="10800000">
            <a:off x="6746800" y="3058749"/>
            <a:ext cx="671798" cy="828476"/>
          </a:xfrm>
          <a:prstGeom prst="rect">
            <a:avLst/>
          </a:prstGeom>
          <a:noFill/>
          <a:ln>
            <a:noFill/>
          </a:ln>
        </p:spPr>
      </p:pic>
      <p:pic>
        <p:nvPicPr>
          <p:cNvPr id="189" name="Google Shape;189;p12"/>
          <p:cNvPicPr preferRelativeResize="0"/>
          <p:nvPr/>
        </p:nvPicPr>
        <p:blipFill rotWithShape="1">
          <a:blip r:embed="rId5">
            <a:alphaModFix/>
          </a:blip>
          <a:srcRect b="26955" l="35953" r="36310" t="23736"/>
          <a:stretch/>
        </p:blipFill>
        <p:spPr>
          <a:xfrm>
            <a:off x="3970625" y="2728577"/>
            <a:ext cx="637517" cy="637475"/>
          </a:xfrm>
          <a:prstGeom prst="rect">
            <a:avLst/>
          </a:prstGeom>
          <a:noFill/>
          <a:ln>
            <a:noFill/>
          </a:ln>
        </p:spPr>
      </p:pic>
      <p:pic>
        <p:nvPicPr>
          <p:cNvPr id="190" name="Google Shape;190;p12"/>
          <p:cNvPicPr preferRelativeResize="0"/>
          <p:nvPr/>
        </p:nvPicPr>
        <p:blipFill rotWithShape="1">
          <a:blip r:embed="rId6">
            <a:alphaModFix/>
          </a:blip>
          <a:srcRect b="31589" l="35278" r="34076" t="27435"/>
          <a:stretch/>
        </p:blipFill>
        <p:spPr>
          <a:xfrm>
            <a:off x="3320700" y="2076825"/>
            <a:ext cx="761453" cy="572700"/>
          </a:xfrm>
          <a:prstGeom prst="rect">
            <a:avLst/>
          </a:prstGeom>
          <a:noFill/>
          <a:ln>
            <a:noFill/>
          </a:ln>
        </p:spPr>
      </p:pic>
      <p:pic>
        <p:nvPicPr>
          <p:cNvPr id="191" name="Google Shape;191;p12"/>
          <p:cNvPicPr preferRelativeResize="0"/>
          <p:nvPr/>
        </p:nvPicPr>
        <p:blipFill rotWithShape="1">
          <a:blip r:embed="rId7">
            <a:alphaModFix/>
          </a:blip>
          <a:srcRect b="29521" l="37573" r="37662" t="32899"/>
          <a:stretch/>
        </p:blipFill>
        <p:spPr>
          <a:xfrm>
            <a:off x="4608150" y="1141725"/>
            <a:ext cx="803875" cy="686175"/>
          </a:xfrm>
          <a:prstGeom prst="rect">
            <a:avLst/>
          </a:prstGeom>
          <a:noFill/>
          <a:ln>
            <a:noFill/>
          </a:ln>
        </p:spPr>
      </p:pic>
      <p:pic>
        <p:nvPicPr>
          <p:cNvPr id="192" name="Google Shape;192;p12"/>
          <p:cNvPicPr preferRelativeResize="0"/>
          <p:nvPr/>
        </p:nvPicPr>
        <p:blipFill rotWithShape="1">
          <a:blip r:embed="rId5">
            <a:alphaModFix/>
          </a:blip>
          <a:srcRect b="26955" l="35953" r="36310" t="23736"/>
          <a:stretch/>
        </p:blipFill>
        <p:spPr>
          <a:xfrm flipH="1">
            <a:off x="5358713" y="2796877"/>
            <a:ext cx="637517" cy="637475"/>
          </a:xfrm>
          <a:prstGeom prst="rect">
            <a:avLst/>
          </a:prstGeom>
          <a:noFill/>
          <a:ln>
            <a:noFill/>
          </a:ln>
        </p:spPr>
      </p:pic>
      <p:pic>
        <p:nvPicPr>
          <p:cNvPr id="193" name="Google Shape;193;p12"/>
          <p:cNvPicPr preferRelativeResize="0"/>
          <p:nvPr/>
        </p:nvPicPr>
        <p:blipFill rotWithShape="1">
          <a:blip r:embed="rId6">
            <a:alphaModFix/>
          </a:blip>
          <a:srcRect b="31589" l="35278" r="34076" t="27435"/>
          <a:stretch/>
        </p:blipFill>
        <p:spPr>
          <a:xfrm flipH="1">
            <a:off x="5866950" y="2076825"/>
            <a:ext cx="761453" cy="57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279150" y="6932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Potential Energy Surfaces</a:t>
            </a:r>
            <a:endParaRPr/>
          </a:p>
        </p:txBody>
      </p:sp>
      <p:sp>
        <p:nvSpPr>
          <p:cNvPr id="61" name="Google Shape;61;p2"/>
          <p:cNvSpPr txBox="1"/>
          <p:nvPr>
            <p:ph idx="1" type="body"/>
          </p:nvPr>
        </p:nvSpPr>
        <p:spPr>
          <a:xfrm>
            <a:off x="311700" y="1265950"/>
            <a:ext cx="8520600" cy="330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
        <p:nvSpPr>
          <p:cNvPr id="62" name="Google Shape;62;p2"/>
          <p:cNvSpPr txBox="1"/>
          <p:nvPr>
            <p:ph idx="12" type="sldNum"/>
          </p:nvPr>
        </p:nvSpPr>
        <p:spPr>
          <a:xfrm>
            <a:off x="8472458" y="4654342"/>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pic>
        <p:nvPicPr>
          <p:cNvPr id="63" name="Google Shape;63;p2"/>
          <p:cNvPicPr preferRelativeResize="0"/>
          <p:nvPr/>
        </p:nvPicPr>
        <p:blipFill rotWithShape="1">
          <a:blip r:embed="rId3">
            <a:alphaModFix/>
          </a:blip>
          <a:srcRect b="0" l="0" r="0" t="0"/>
          <a:stretch/>
        </p:blipFill>
        <p:spPr>
          <a:xfrm>
            <a:off x="420750" y="1451068"/>
            <a:ext cx="3996126" cy="344656"/>
          </a:xfrm>
          <a:prstGeom prst="rect">
            <a:avLst/>
          </a:prstGeom>
          <a:noFill/>
          <a:ln>
            <a:noFill/>
          </a:ln>
        </p:spPr>
      </p:pic>
      <p:pic>
        <p:nvPicPr>
          <p:cNvPr id="64" name="Google Shape;64;p2"/>
          <p:cNvPicPr preferRelativeResize="0"/>
          <p:nvPr/>
        </p:nvPicPr>
        <p:blipFill rotWithShape="1">
          <a:blip r:embed="rId4">
            <a:alphaModFix/>
          </a:blip>
          <a:srcRect b="0" l="0" r="0" t="0"/>
          <a:stretch/>
        </p:blipFill>
        <p:spPr>
          <a:xfrm>
            <a:off x="4864175" y="946050"/>
            <a:ext cx="4156976" cy="2623000"/>
          </a:xfrm>
          <a:prstGeom prst="rect">
            <a:avLst/>
          </a:prstGeom>
          <a:noFill/>
          <a:ln>
            <a:noFill/>
          </a:ln>
        </p:spPr>
      </p:pic>
      <p:pic>
        <p:nvPicPr>
          <p:cNvPr id="65" name="Google Shape;65;p2"/>
          <p:cNvPicPr preferRelativeResize="0"/>
          <p:nvPr/>
        </p:nvPicPr>
        <p:blipFill rotWithShape="1">
          <a:blip r:embed="rId5">
            <a:alphaModFix/>
          </a:blip>
          <a:srcRect b="0" l="0" r="0" t="0"/>
          <a:stretch/>
        </p:blipFill>
        <p:spPr>
          <a:xfrm>
            <a:off x="279150" y="2189725"/>
            <a:ext cx="4468900" cy="1455451"/>
          </a:xfrm>
          <a:prstGeom prst="rect">
            <a:avLst/>
          </a:prstGeom>
          <a:noFill/>
          <a:ln>
            <a:noFill/>
          </a:ln>
        </p:spPr>
      </p:pic>
      <p:sp>
        <p:nvSpPr>
          <p:cNvPr id="66" name="Google Shape;66;p2"/>
          <p:cNvSpPr txBox="1"/>
          <p:nvPr/>
        </p:nvSpPr>
        <p:spPr>
          <a:xfrm>
            <a:off x="5069600" y="3645175"/>
            <a:ext cx="37461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Stationary Points: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Minima and saddle points</a:t>
            </a:r>
            <a:endParaRPr b="0" i="0" sz="1400" u="none" cap="none" strike="noStrike">
              <a:solidFill>
                <a:srgbClr val="000000"/>
              </a:solidFill>
              <a:latin typeface="Arial"/>
              <a:ea typeface="Arial"/>
              <a:cs typeface="Arial"/>
              <a:sym typeface="Arial"/>
            </a:endParaRPr>
          </a:p>
        </p:txBody>
      </p:sp>
      <p:sp>
        <p:nvSpPr>
          <p:cNvPr id="67" name="Google Shape;67;p2"/>
          <p:cNvSpPr txBox="1"/>
          <p:nvPr/>
        </p:nvSpPr>
        <p:spPr>
          <a:xfrm>
            <a:off x="4213025" y="4718775"/>
            <a:ext cx="4385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Hratchian, H.P.; Schlegel, H.B. </a:t>
            </a:r>
            <a:r>
              <a:rPr b="0" i="1" lang="en" sz="1000" u="none" cap="none" strike="noStrike">
                <a:solidFill>
                  <a:schemeClr val="dk1"/>
                </a:solidFill>
                <a:latin typeface="Arial"/>
                <a:ea typeface="Arial"/>
                <a:cs typeface="Arial"/>
                <a:sym typeface="Arial"/>
              </a:rPr>
              <a:t>WIREs Comput. Mol. Sci.</a:t>
            </a:r>
            <a:r>
              <a:rPr b="0" i="0" lang="en" sz="1000" u="none" cap="none" strike="noStrike">
                <a:solidFill>
                  <a:schemeClr val="dk1"/>
                </a:solidFill>
                <a:latin typeface="Arial"/>
                <a:ea typeface="Arial"/>
                <a:cs typeface="Arial"/>
                <a:sym typeface="Arial"/>
              </a:rPr>
              <a:t> </a:t>
            </a:r>
            <a:r>
              <a:rPr b="1" i="0" lang="en" sz="1000" u="none" cap="none" strike="noStrike">
                <a:solidFill>
                  <a:schemeClr val="dk1"/>
                </a:solidFill>
                <a:latin typeface="Arial"/>
                <a:ea typeface="Arial"/>
                <a:cs typeface="Arial"/>
                <a:sym typeface="Arial"/>
              </a:rPr>
              <a:t>2011</a:t>
            </a:r>
            <a:r>
              <a:rPr b="0" i="0" lang="en" sz="1000" u="none" cap="none" strike="noStrike">
                <a:solidFill>
                  <a:schemeClr val="dk1"/>
                </a:solidFill>
                <a:latin typeface="Arial"/>
                <a:ea typeface="Arial"/>
                <a:cs typeface="Arial"/>
                <a:sym typeface="Arial"/>
              </a:rPr>
              <a:t>, </a:t>
            </a:r>
            <a:r>
              <a:rPr b="0" i="1" lang="en" sz="1000" u="none" cap="none" strike="noStrike">
                <a:solidFill>
                  <a:schemeClr val="dk1"/>
                </a:solidFill>
                <a:latin typeface="Arial"/>
                <a:ea typeface="Arial"/>
                <a:cs typeface="Arial"/>
                <a:sym typeface="Arial"/>
              </a:rPr>
              <a:t>1</a:t>
            </a:r>
            <a:r>
              <a:rPr b="0" i="0" lang="en" sz="1000" u="none" cap="none" strike="noStrike">
                <a:solidFill>
                  <a:schemeClr val="dk1"/>
                </a:solidFill>
                <a:latin typeface="Arial"/>
                <a:ea typeface="Arial"/>
                <a:cs typeface="Arial"/>
                <a:sym typeface="Arial"/>
              </a:rPr>
              <a:t>, 790-806</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3"/>
          <p:cNvSpPr txBox="1"/>
          <p:nvPr>
            <p:ph type="title"/>
          </p:nvPr>
        </p:nvSpPr>
        <p:spPr>
          <a:xfrm>
            <a:off x="311700" y="6932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Chemical Reactions</a:t>
            </a:r>
            <a:endParaRPr/>
          </a:p>
        </p:txBody>
      </p:sp>
      <p:sp>
        <p:nvSpPr>
          <p:cNvPr id="73" name="Google Shape;73;p3"/>
          <p:cNvSpPr txBox="1"/>
          <p:nvPr>
            <p:ph idx="1" type="body"/>
          </p:nvPr>
        </p:nvSpPr>
        <p:spPr>
          <a:xfrm>
            <a:off x="311700" y="1265950"/>
            <a:ext cx="8520600" cy="330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
        <p:nvSpPr>
          <p:cNvPr id="74" name="Google Shape;74;p3"/>
          <p:cNvSpPr txBox="1"/>
          <p:nvPr>
            <p:ph idx="12" type="sldNum"/>
          </p:nvPr>
        </p:nvSpPr>
        <p:spPr>
          <a:xfrm>
            <a:off x="8472458" y="4654342"/>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
        <p:nvSpPr>
          <p:cNvPr id="75" name="Google Shape;75;p3"/>
          <p:cNvSpPr/>
          <p:nvPr/>
        </p:nvSpPr>
        <p:spPr>
          <a:xfrm>
            <a:off x="1986625" y="1920675"/>
            <a:ext cx="4932576" cy="2206927"/>
          </a:xfrm>
          <a:custGeom>
            <a:rect b="b" l="l" r="r" t="t"/>
            <a:pathLst>
              <a:path extrusionOk="0" h="19285" w="21600">
                <a:moveTo>
                  <a:pt x="0" y="10495"/>
                </a:moveTo>
                <a:cubicBezTo>
                  <a:pt x="1220" y="15579"/>
                  <a:pt x="2451" y="20679"/>
                  <a:pt x="4322" y="18936"/>
                </a:cubicBezTo>
                <a:cubicBezTo>
                  <a:pt x="6193" y="17194"/>
                  <a:pt x="9142" y="1030"/>
                  <a:pt x="11262" y="54"/>
                </a:cubicBezTo>
                <a:cubicBezTo>
                  <a:pt x="13382" y="-921"/>
                  <a:pt x="15324" y="11646"/>
                  <a:pt x="17053" y="13101"/>
                </a:cubicBezTo>
                <a:cubicBezTo>
                  <a:pt x="18782" y="14556"/>
                  <a:pt x="20842" y="9583"/>
                  <a:pt x="21600" y="8816"/>
                </a:cubicBezTo>
              </a:path>
            </a:pathLst>
          </a:custGeom>
          <a:noFill/>
          <a:ln cap="sq" cmpd="sng" w="38100">
            <a:solidFill>
              <a:srgbClr val="6282A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Calibri"/>
              <a:buNone/>
            </a:pPr>
            <a:r>
              <a:t/>
            </a:r>
            <a:endParaRPr b="0" i="0" sz="1200" u="none" cap="none" strike="noStrike">
              <a:solidFill>
                <a:srgbClr val="000000"/>
              </a:solidFill>
              <a:latin typeface="Helvetica Neue"/>
              <a:ea typeface="Helvetica Neue"/>
              <a:cs typeface="Helvetica Neue"/>
              <a:sym typeface="Helvetica Neue"/>
            </a:endParaRPr>
          </a:p>
        </p:txBody>
      </p:sp>
      <p:cxnSp>
        <p:nvCxnSpPr>
          <p:cNvPr id="76" name="Google Shape;76;p3"/>
          <p:cNvCxnSpPr/>
          <p:nvPr/>
        </p:nvCxnSpPr>
        <p:spPr>
          <a:xfrm>
            <a:off x="1821100" y="4180975"/>
            <a:ext cx="5668200" cy="0"/>
          </a:xfrm>
          <a:prstGeom prst="straightConnector1">
            <a:avLst/>
          </a:prstGeom>
          <a:noFill/>
          <a:ln cap="flat" cmpd="sng" w="9525">
            <a:solidFill>
              <a:schemeClr val="dk1"/>
            </a:solidFill>
            <a:prstDash val="solid"/>
            <a:round/>
            <a:headEnd len="sm" w="sm" type="none"/>
            <a:tailEnd len="sm" w="sm" type="none"/>
          </a:ln>
        </p:spPr>
      </p:cxnSp>
      <p:sp>
        <p:nvSpPr>
          <p:cNvPr id="77" name="Google Shape;77;p3"/>
          <p:cNvSpPr/>
          <p:nvPr/>
        </p:nvSpPr>
        <p:spPr>
          <a:xfrm>
            <a:off x="4461379" y="1920675"/>
            <a:ext cx="256200" cy="2237100"/>
          </a:xfrm>
          <a:prstGeom prst="upArrow">
            <a:avLst>
              <a:gd fmla="val 27483" name="adj1"/>
              <a:gd fmla="val 97032" name="adj2"/>
            </a:avLst>
          </a:prstGeom>
          <a:solidFill>
            <a:srgbClr val="FF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
          <p:cNvSpPr/>
          <p:nvPr/>
        </p:nvSpPr>
        <p:spPr>
          <a:xfrm>
            <a:off x="5925013" y="3450125"/>
            <a:ext cx="256200" cy="707700"/>
          </a:xfrm>
          <a:prstGeom prst="upArrow">
            <a:avLst>
              <a:gd fmla="val 27483" name="adj1"/>
              <a:gd fmla="val 72849" name="adj2"/>
            </a:avLst>
          </a:prstGeom>
          <a:solidFill>
            <a:srgbClr val="6AA84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
          <p:cNvSpPr txBox="1"/>
          <p:nvPr/>
        </p:nvSpPr>
        <p:spPr>
          <a:xfrm>
            <a:off x="3316475" y="4204125"/>
            <a:ext cx="4064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Reaction Coordinate</a:t>
            </a:r>
            <a:endParaRPr b="0" i="0" sz="1400" u="none" cap="none" strike="noStrike">
              <a:solidFill>
                <a:srgbClr val="000000"/>
              </a:solidFill>
              <a:latin typeface="Arial"/>
              <a:ea typeface="Arial"/>
              <a:cs typeface="Arial"/>
              <a:sym typeface="Arial"/>
            </a:endParaRPr>
          </a:p>
        </p:txBody>
      </p:sp>
      <p:pic>
        <p:nvPicPr>
          <p:cNvPr id="80" name="Google Shape;80;p3"/>
          <p:cNvPicPr preferRelativeResize="0"/>
          <p:nvPr/>
        </p:nvPicPr>
        <p:blipFill rotWithShape="1">
          <a:blip r:embed="rId3">
            <a:alphaModFix/>
          </a:blip>
          <a:srcRect b="27069" l="21476" r="0" t="28334"/>
          <a:stretch/>
        </p:blipFill>
        <p:spPr>
          <a:xfrm>
            <a:off x="3590213" y="1183125"/>
            <a:ext cx="1998523" cy="737551"/>
          </a:xfrm>
          <a:prstGeom prst="rect">
            <a:avLst/>
          </a:prstGeom>
          <a:noFill/>
          <a:ln>
            <a:noFill/>
          </a:ln>
        </p:spPr>
      </p:pic>
      <p:grpSp>
        <p:nvGrpSpPr>
          <p:cNvPr id="81" name="Google Shape;81;p3"/>
          <p:cNvGrpSpPr/>
          <p:nvPr/>
        </p:nvGrpSpPr>
        <p:grpSpPr>
          <a:xfrm>
            <a:off x="1951150" y="2479500"/>
            <a:ext cx="1769701" cy="737551"/>
            <a:chOff x="5345750" y="2295325"/>
            <a:chExt cx="1769701" cy="737551"/>
          </a:xfrm>
        </p:grpSpPr>
        <p:pic>
          <p:nvPicPr>
            <p:cNvPr id="82" name="Google Shape;82;p3"/>
            <p:cNvPicPr preferRelativeResize="0"/>
            <p:nvPr/>
          </p:nvPicPr>
          <p:blipFill rotWithShape="1">
            <a:blip r:embed="rId4">
              <a:alphaModFix/>
            </a:blip>
            <a:srcRect b="32245" l="37043" r="23041" t="23792"/>
            <a:stretch/>
          </p:blipFill>
          <p:spPr>
            <a:xfrm flipH="1">
              <a:off x="5925027" y="2295325"/>
              <a:ext cx="1190424" cy="737551"/>
            </a:xfrm>
            <a:prstGeom prst="rect">
              <a:avLst/>
            </a:prstGeom>
            <a:noFill/>
            <a:ln>
              <a:noFill/>
            </a:ln>
          </p:spPr>
        </p:pic>
        <p:pic>
          <p:nvPicPr>
            <p:cNvPr id="83" name="Google Shape;83;p3"/>
            <p:cNvPicPr preferRelativeResize="0"/>
            <p:nvPr/>
          </p:nvPicPr>
          <p:blipFill rotWithShape="1">
            <a:blip r:embed="rId3">
              <a:alphaModFix/>
            </a:blip>
            <a:srcRect b="36586" l="22090" r="63575" t="37930"/>
            <a:stretch/>
          </p:blipFill>
          <p:spPr>
            <a:xfrm>
              <a:off x="5345750" y="2385900"/>
              <a:ext cx="439925" cy="439949"/>
            </a:xfrm>
            <a:prstGeom prst="rect">
              <a:avLst/>
            </a:prstGeom>
            <a:noFill/>
            <a:ln>
              <a:noFill/>
            </a:ln>
          </p:spPr>
        </p:pic>
      </p:grpSp>
      <p:grpSp>
        <p:nvGrpSpPr>
          <p:cNvPr id="84" name="Google Shape;84;p3"/>
          <p:cNvGrpSpPr/>
          <p:nvPr/>
        </p:nvGrpSpPr>
        <p:grpSpPr>
          <a:xfrm>
            <a:off x="5425751" y="2217900"/>
            <a:ext cx="1702474" cy="707700"/>
            <a:chOff x="1893226" y="2563600"/>
            <a:chExt cx="1702474" cy="707700"/>
          </a:xfrm>
        </p:grpSpPr>
        <p:pic>
          <p:nvPicPr>
            <p:cNvPr id="85" name="Google Shape;85;p3"/>
            <p:cNvPicPr preferRelativeResize="0"/>
            <p:nvPr/>
          </p:nvPicPr>
          <p:blipFill rotWithShape="1">
            <a:blip r:embed="rId5">
              <a:alphaModFix/>
            </a:blip>
            <a:srcRect b="24855" l="16574" r="37524" t="26632"/>
            <a:stretch/>
          </p:blipFill>
          <p:spPr>
            <a:xfrm flipH="1">
              <a:off x="1893226" y="2563600"/>
              <a:ext cx="1190424" cy="707700"/>
            </a:xfrm>
            <a:prstGeom prst="rect">
              <a:avLst/>
            </a:prstGeom>
            <a:noFill/>
            <a:ln>
              <a:noFill/>
            </a:ln>
          </p:spPr>
        </p:pic>
        <p:pic>
          <p:nvPicPr>
            <p:cNvPr id="86" name="Google Shape;86;p3"/>
            <p:cNvPicPr preferRelativeResize="0"/>
            <p:nvPr/>
          </p:nvPicPr>
          <p:blipFill rotWithShape="1">
            <a:blip r:embed="rId3">
              <a:alphaModFix/>
            </a:blip>
            <a:srcRect b="41806" l="80682" r="0" t="35014"/>
            <a:stretch/>
          </p:blipFill>
          <p:spPr>
            <a:xfrm>
              <a:off x="3155775" y="2732275"/>
              <a:ext cx="439925" cy="370351"/>
            </a:xfrm>
            <a:prstGeom prst="rect">
              <a:avLst/>
            </a:prstGeom>
            <a:noFill/>
            <a:ln>
              <a:noFill/>
            </a:ln>
          </p:spPr>
        </p:pic>
      </p:grpSp>
      <p:sp>
        <p:nvSpPr>
          <p:cNvPr id="87" name="Google Shape;87;p3"/>
          <p:cNvSpPr txBox="1"/>
          <p:nvPr/>
        </p:nvSpPr>
        <p:spPr>
          <a:xfrm>
            <a:off x="2366438" y="4217563"/>
            <a:ext cx="8307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
          <p:cNvSpPr txBox="1"/>
          <p:nvPr/>
        </p:nvSpPr>
        <p:spPr>
          <a:xfrm>
            <a:off x="395500" y="2523363"/>
            <a:ext cx="14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Reactants</a:t>
            </a:r>
            <a:endParaRPr b="0" i="0" sz="1400" u="none" cap="none" strike="noStrike">
              <a:solidFill>
                <a:srgbClr val="000000"/>
              </a:solidFill>
              <a:latin typeface="Arial"/>
              <a:ea typeface="Arial"/>
              <a:cs typeface="Arial"/>
              <a:sym typeface="Arial"/>
            </a:endParaRPr>
          </a:p>
        </p:txBody>
      </p:sp>
      <p:sp>
        <p:nvSpPr>
          <p:cNvPr id="89" name="Google Shape;89;p3"/>
          <p:cNvSpPr txBox="1"/>
          <p:nvPr/>
        </p:nvSpPr>
        <p:spPr>
          <a:xfrm>
            <a:off x="3859200" y="865750"/>
            <a:ext cx="14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Transition State</a:t>
            </a:r>
            <a:endParaRPr b="0" i="0" sz="1400" u="none" cap="none" strike="noStrike">
              <a:solidFill>
                <a:srgbClr val="000000"/>
              </a:solidFill>
              <a:latin typeface="Arial"/>
              <a:ea typeface="Arial"/>
              <a:cs typeface="Arial"/>
              <a:sym typeface="Arial"/>
            </a:endParaRPr>
          </a:p>
        </p:txBody>
      </p:sp>
      <p:sp>
        <p:nvSpPr>
          <p:cNvPr id="90" name="Google Shape;90;p3"/>
          <p:cNvSpPr txBox="1"/>
          <p:nvPr/>
        </p:nvSpPr>
        <p:spPr>
          <a:xfrm>
            <a:off x="7254800" y="2405775"/>
            <a:ext cx="14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Products</a:t>
            </a:r>
            <a:endParaRPr b="0" i="0" sz="1400" u="none" cap="none" strike="noStrike">
              <a:solidFill>
                <a:srgbClr val="000000"/>
              </a:solidFill>
              <a:latin typeface="Arial"/>
              <a:ea typeface="Arial"/>
              <a:cs typeface="Arial"/>
              <a:sym typeface="Arial"/>
            </a:endParaRPr>
          </a:p>
        </p:txBody>
      </p:sp>
      <p:sp>
        <p:nvSpPr>
          <p:cNvPr id="91" name="Google Shape;91;p3"/>
          <p:cNvSpPr txBox="1"/>
          <p:nvPr/>
        </p:nvSpPr>
        <p:spPr>
          <a:xfrm>
            <a:off x="3850900" y="3032875"/>
            <a:ext cx="1494900" cy="4002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Reaction Barrier</a:t>
            </a:r>
            <a:endParaRPr b="0" i="0" sz="1400" u="none" cap="none" strike="noStrike">
              <a:solidFill>
                <a:srgbClr val="000000"/>
              </a:solidFill>
              <a:latin typeface="Arial"/>
              <a:ea typeface="Arial"/>
              <a:cs typeface="Arial"/>
              <a:sym typeface="Arial"/>
            </a:endParaRPr>
          </a:p>
        </p:txBody>
      </p:sp>
      <p:sp>
        <p:nvSpPr>
          <p:cNvPr id="92" name="Google Shape;92;p3"/>
          <p:cNvSpPr txBox="1"/>
          <p:nvPr/>
        </p:nvSpPr>
        <p:spPr>
          <a:xfrm>
            <a:off x="6288375" y="3773125"/>
            <a:ext cx="2869800" cy="4002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Reaction Energy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4"/>
          <p:cNvSpPr txBox="1"/>
          <p:nvPr>
            <p:ph type="title"/>
          </p:nvPr>
        </p:nvSpPr>
        <p:spPr>
          <a:xfrm>
            <a:off x="279150" y="6932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Theory</a:t>
            </a:r>
            <a:endParaRPr/>
          </a:p>
        </p:txBody>
      </p:sp>
      <p:sp>
        <p:nvSpPr>
          <p:cNvPr id="98" name="Google Shape;98;p4"/>
          <p:cNvSpPr txBox="1"/>
          <p:nvPr>
            <p:ph idx="1" type="body"/>
          </p:nvPr>
        </p:nvSpPr>
        <p:spPr>
          <a:xfrm>
            <a:off x="311700" y="1265950"/>
            <a:ext cx="4552500" cy="330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
        <p:nvSpPr>
          <p:cNvPr id="99" name="Google Shape;99;p4"/>
          <p:cNvSpPr txBox="1"/>
          <p:nvPr>
            <p:ph idx="12" type="sldNum"/>
          </p:nvPr>
        </p:nvSpPr>
        <p:spPr>
          <a:xfrm>
            <a:off x="8472458" y="4654342"/>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pic>
        <p:nvPicPr>
          <p:cNvPr id="100" name="Google Shape;100;p4"/>
          <p:cNvPicPr preferRelativeResize="0"/>
          <p:nvPr/>
        </p:nvPicPr>
        <p:blipFill rotWithShape="1">
          <a:blip r:embed="rId3">
            <a:alphaModFix/>
          </a:blip>
          <a:srcRect b="0" l="0" r="0" t="0"/>
          <a:stretch/>
        </p:blipFill>
        <p:spPr>
          <a:xfrm>
            <a:off x="606350" y="1366900"/>
            <a:ext cx="8193398" cy="712125"/>
          </a:xfrm>
          <a:prstGeom prst="rect">
            <a:avLst/>
          </a:prstGeom>
          <a:noFill/>
          <a:ln>
            <a:noFill/>
          </a:ln>
        </p:spPr>
      </p:pic>
      <p:pic>
        <p:nvPicPr>
          <p:cNvPr id="101" name="Google Shape;101;p4"/>
          <p:cNvPicPr preferRelativeResize="0"/>
          <p:nvPr/>
        </p:nvPicPr>
        <p:blipFill rotWithShape="1">
          <a:blip r:embed="rId4">
            <a:alphaModFix/>
          </a:blip>
          <a:srcRect b="0" l="0" r="0" t="0"/>
          <a:stretch/>
        </p:blipFill>
        <p:spPr>
          <a:xfrm>
            <a:off x="457561" y="2371275"/>
            <a:ext cx="8381814" cy="712125"/>
          </a:xfrm>
          <a:prstGeom prst="rect">
            <a:avLst/>
          </a:prstGeom>
          <a:noFill/>
          <a:ln>
            <a:noFill/>
          </a:ln>
        </p:spPr>
      </p:pic>
      <p:pic>
        <p:nvPicPr>
          <p:cNvPr id="102" name="Google Shape;102;p4"/>
          <p:cNvPicPr preferRelativeResize="0"/>
          <p:nvPr/>
        </p:nvPicPr>
        <p:blipFill rotWithShape="1">
          <a:blip r:embed="rId5">
            <a:alphaModFix/>
          </a:blip>
          <a:srcRect b="0" l="0" r="0" t="0"/>
          <a:stretch/>
        </p:blipFill>
        <p:spPr>
          <a:xfrm>
            <a:off x="1011524" y="3438875"/>
            <a:ext cx="2274076" cy="466650"/>
          </a:xfrm>
          <a:prstGeom prst="rect">
            <a:avLst/>
          </a:prstGeom>
          <a:noFill/>
          <a:ln>
            <a:noFill/>
          </a:ln>
        </p:spPr>
      </p:pic>
      <p:grpSp>
        <p:nvGrpSpPr>
          <p:cNvPr id="103" name="Google Shape;103;p4"/>
          <p:cNvGrpSpPr/>
          <p:nvPr/>
        </p:nvGrpSpPr>
        <p:grpSpPr>
          <a:xfrm>
            <a:off x="4452875" y="3375650"/>
            <a:ext cx="1455600" cy="1193300"/>
            <a:chOff x="4452875" y="3375650"/>
            <a:chExt cx="1455600" cy="1193300"/>
          </a:xfrm>
        </p:grpSpPr>
        <p:pic>
          <p:nvPicPr>
            <p:cNvPr id="104" name="Google Shape;104;p4"/>
            <p:cNvPicPr preferRelativeResize="0"/>
            <p:nvPr/>
          </p:nvPicPr>
          <p:blipFill rotWithShape="1">
            <a:blip r:embed="rId6">
              <a:alphaModFix/>
            </a:blip>
            <a:srcRect b="0" l="0" r="0" t="0"/>
            <a:stretch/>
          </p:blipFill>
          <p:spPr>
            <a:xfrm>
              <a:off x="4481513" y="3375650"/>
              <a:ext cx="1231675" cy="741900"/>
            </a:xfrm>
            <a:prstGeom prst="rect">
              <a:avLst/>
            </a:prstGeom>
            <a:noFill/>
            <a:ln>
              <a:noFill/>
            </a:ln>
          </p:spPr>
        </p:pic>
        <p:sp>
          <p:nvSpPr>
            <p:cNvPr id="105" name="Google Shape;105;p4"/>
            <p:cNvSpPr txBox="1"/>
            <p:nvPr/>
          </p:nvSpPr>
          <p:spPr>
            <a:xfrm>
              <a:off x="4452875" y="4168750"/>
              <a:ext cx="145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Gradient Vector</a:t>
              </a:r>
              <a:endParaRPr b="0" i="0" sz="1400" u="none" cap="none" strike="noStrike">
                <a:solidFill>
                  <a:srgbClr val="000000"/>
                </a:solidFill>
                <a:latin typeface="Arial"/>
                <a:ea typeface="Arial"/>
                <a:cs typeface="Arial"/>
                <a:sym typeface="Arial"/>
              </a:endParaRPr>
            </a:p>
          </p:txBody>
        </p:sp>
      </p:grpSp>
      <p:grpSp>
        <p:nvGrpSpPr>
          <p:cNvPr id="106" name="Google Shape;106;p4"/>
          <p:cNvGrpSpPr/>
          <p:nvPr/>
        </p:nvGrpSpPr>
        <p:grpSpPr>
          <a:xfrm>
            <a:off x="6369350" y="3213306"/>
            <a:ext cx="2310149" cy="1355644"/>
            <a:chOff x="6369350" y="3213306"/>
            <a:chExt cx="2310149" cy="1355644"/>
          </a:xfrm>
        </p:grpSpPr>
        <p:pic>
          <p:nvPicPr>
            <p:cNvPr id="107" name="Google Shape;107;p4"/>
            <p:cNvPicPr preferRelativeResize="0"/>
            <p:nvPr/>
          </p:nvPicPr>
          <p:blipFill rotWithShape="1">
            <a:blip r:embed="rId7">
              <a:alphaModFix/>
            </a:blip>
            <a:srcRect b="0" l="0" r="0" t="0"/>
            <a:stretch/>
          </p:blipFill>
          <p:spPr>
            <a:xfrm>
              <a:off x="6369350" y="3213306"/>
              <a:ext cx="2310149" cy="904244"/>
            </a:xfrm>
            <a:prstGeom prst="rect">
              <a:avLst/>
            </a:prstGeom>
            <a:noFill/>
            <a:ln>
              <a:noFill/>
            </a:ln>
          </p:spPr>
        </p:pic>
        <p:sp>
          <p:nvSpPr>
            <p:cNvPr id="108" name="Google Shape;108;p4"/>
            <p:cNvSpPr txBox="1"/>
            <p:nvPr/>
          </p:nvSpPr>
          <p:spPr>
            <a:xfrm>
              <a:off x="6934425" y="4168750"/>
              <a:ext cx="145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Hessian Matrix</a:t>
              </a:r>
              <a:endParaRPr b="0" i="0" sz="1400" u="none" cap="none" strike="noStrike">
                <a:solidFill>
                  <a:srgbClr val="000000"/>
                </a:solidFill>
                <a:latin typeface="Arial"/>
                <a:ea typeface="Arial"/>
                <a:cs typeface="Arial"/>
                <a:sym typeface="Arial"/>
              </a:endParaRPr>
            </a:p>
          </p:txBody>
        </p:sp>
      </p:grpSp>
      <p:sp>
        <p:nvSpPr>
          <p:cNvPr id="109" name="Google Shape;109;p4"/>
          <p:cNvSpPr txBox="1"/>
          <p:nvPr/>
        </p:nvSpPr>
        <p:spPr>
          <a:xfrm>
            <a:off x="1082125" y="3990400"/>
            <a:ext cx="3726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Newton-Raphson step</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type="title"/>
          </p:nvPr>
        </p:nvSpPr>
        <p:spPr>
          <a:xfrm>
            <a:off x="279150" y="6932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Geometry Optimization Capabilities in Q-Chem</a:t>
            </a:r>
            <a:endParaRPr/>
          </a:p>
        </p:txBody>
      </p:sp>
      <p:sp>
        <p:nvSpPr>
          <p:cNvPr id="115" name="Google Shape;115;p5"/>
          <p:cNvSpPr txBox="1"/>
          <p:nvPr>
            <p:ph idx="1" type="body"/>
          </p:nvPr>
        </p:nvSpPr>
        <p:spPr>
          <a:xfrm>
            <a:off x="311700" y="1265950"/>
            <a:ext cx="8520600" cy="3303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en">
                <a:solidFill>
                  <a:schemeClr val="dk1"/>
                </a:solidFill>
              </a:rPr>
              <a:t>Cartesian, Z-Matrix or Internal Coordinates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Equilibrium Structure Searches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Constrained Optimization</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Transition State Searches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Initial Hessian and Hessian update options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Intrinsic Reaction Coordinates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Minimum-energy Crossing Points along conical seams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Potential Energy Scans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Frozen String Method</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Application of Pressure</a:t>
            </a:r>
            <a:endParaRPr>
              <a:solidFill>
                <a:schemeClr val="dk1"/>
              </a:solidFill>
            </a:endParaRPr>
          </a:p>
        </p:txBody>
      </p:sp>
      <p:sp>
        <p:nvSpPr>
          <p:cNvPr id="116" name="Google Shape;116;p5"/>
          <p:cNvSpPr txBox="1"/>
          <p:nvPr>
            <p:ph idx="12" type="sldNum"/>
          </p:nvPr>
        </p:nvSpPr>
        <p:spPr>
          <a:xfrm>
            <a:off x="8472458" y="4654342"/>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title"/>
          </p:nvPr>
        </p:nvSpPr>
        <p:spPr>
          <a:xfrm>
            <a:off x="279150" y="6932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 Geometry Optimization Lab Tutorials</a:t>
            </a:r>
            <a:endParaRPr/>
          </a:p>
        </p:txBody>
      </p:sp>
      <p:sp>
        <p:nvSpPr>
          <p:cNvPr id="122" name="Google Shape;122;p6"/>
          <p:cNvSpPr txBox="1"/>
          <p:nvPr>
            <p:ph idx="1" type="body"/>
          </p:nvPr>
        </p:nvSpPr>
        <p:spPr>
          <a:xfrm>
            <a:off x="311700" y="1434825"/>
            <a:ext cx="8520600" cy="3134100"/>
          </a:xfrm>
          <a:prstGeom prst="rect">
            <a:avLst/>
          </a:prstGeom>
          <a:noFill/>
          <a:ln>
            <a:noFill/>
          </a:ln>
        </p:spPr>
        <p:txBody>
          <a:bodyPr anchorCtr="0" anchor="t" bIns="91425" lIns="91425" spcFirstLastPara="1" rIns="91425" wrap="square" tIns="0">
            <a:noAutofit/>
          </a:bodyPr>
          <a:lstStyle/>
          <a:p>
            <a:pPr indent="-342900" lvl="0" marL="457200" rtl="0" algn="l">
              <a:lnSpc>
                <a:spcPct val="115000"/>
              </a:lnSpc>
              <a:spcBef>
                <a:spcPts val="0"/>
              </a:spcBef>
              <a:spcAft>
                <a:spcPts val="0"/>
              </a:spcAft>
              <a:buClr>
                <a:schemeClr val="dk1"/>
              </a:buClr>
              <a:buSzPts val="1800"/>
              <a:buAutoNum type="arabicPeriod"/>
            </a:pPr>
            <a:r>
              <a:rPr lang="en">
                <a:solidFill>
                  <a:schemeClr val="dk1"/>
                </a:solidFill>
              </a:rPr>
              <a:t>Ground State Optimization: Allene</a:t>
            </a:r>
            <a:endParaRPr>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en">
                <a:solidFill>
                  <a:schemeClr val="dk1"/>
                </a:solidFill>
              </a:rPr>
              <a:t>Ground State Optimization and Vibrational Analysis: D-Alanine</a:t>
            </a:r>
            <a:endParaRPr>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en">
                <a:solidFill>
                  <a:schemeClr val="dk1"/>
                </a:solidFill>
              </a:rPr>
              <a:t>Excited State Optimization: Allene</a:t>
            </a:r>
            <a:endParaRPr>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en">
                <a:solidFill>
                  <a:schemeClr val="dk1"/>
                </a:solidFill>
              </a:rPr>
              <a:t>Transition State Optimization: SN2 Reaction of Bromide and Methyl Chloride</a:t>
            </a:r>
            <a:endParaRPr>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en">
                <a:solidFill>
                  <a:schemeClr val="dk1"/>
                </a:solidFill>
              </a:rPr>
              <a:t>Potential Energy Scan: Butane</a:t>
            </a:r>
            <a:endParaRPr>
              <a:solidFill>
                <a:schemeClr val="dk1"/>
              </a:solidFill>
            </a:endParaRPr>
          </a:p>
        </p:txBody>
      </p:sp>
      <p:sp>
        <p:nvSpPr>
          <p:cNvPr id="123" name="Google Shape;123;p6"/>
          <p:cNvSpPr txBox="1"/>
          <p:nvPr>
            <p:ph idx="12" type="sldNum"/>
          </p:nvPr>
        </p:nvSpPr>
        <p:spPr>
          <a:xfrm>
            <a:off x="8472458" y="4654342"/>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txBox="1"/>
          <p:nvPr>
            <p:ph type="title"/>
          </p:nvPr>
        </p:nvSpPr>
        <p:spPr>
          <a:xfrm>
            <a:off x="311700" y="607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Ground State Optimization: Allene</a:t>
            </a:r>
            <a:endParaRPr/>
          </a:p>
        </p:txBody>
      </p:sp>
      <p:sp>
        <p:nvSpPr>
          <p:cNvPr id="129" name="Google Shape;129;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AutoNum type="arabicPeriod"/>
            </a:pPr>
            <a:r>
              <a:rPr lang="en">
                <a:solidFill>
                  <a:schemeClr val="dk1"/>
                </a:solidFill>
              </a:rPr>
              <a:t>Build using atom tool</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a:solidFill>
                  <a:schemeClr val="dk1"/>
                </a:solidFill>
              </a:rPr>
              <a:t>Use “Add Hydrogen” button</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a:solidFill>
                  <a:schemeClr val="dk1"/>
                </a:solidFill>
              </a:rPr>
              <a:t>Use “Minimize Energy” button</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a:solidFill>
                  <a:schemeClr val="dk1"/>
                </a:solidFill>
              </a:rPr>
              <a:t>Calculation</a:t>
            </a:r>
            <a:endParaRPr>
              <a:solidFill>
                <a:schemeClr val="dk1"/>
              </a:solidFill>
            </a:endParaRPr>
          </a:p>
          <a:p>
            <a:pPr indent="-304800" lvl="1" marL="914400" rtl="0" algn="l">
              <a:lnSpc>
                <a:spcPct val="115000"/>
              </a:lnSpc>
              <a:spcBef>
                <a:spcPts val="0"/>
              </a:spcBef>
              <a:spcAft>
                <a:spcPts val="0"/>
              </a:spcAft>
              <a:buClr>
                <a:schemeClr val="dk1"/>
              </a:buClr>
              <a:buSzPts val="1200"/>
              <a:buChar char="○"/>
            </a:pPr>
            <a:r>
              <a:rPr lang="en">
                <a:solidFill>
                  <a:schemeClr val="dk1"/>
                </a:solidFill>
              </a:rPr>
              <a:t>Method: HF</a:t>
            </a:r>
            <a:endParaRPr>
              <a:solidFill>
                <a:schemeClr val="dk1"/>
              </a:solidFill>
            </a:endParaRPr>
          </a:p>
          <a:p>
            <a:pPr indent="-304800" lvl="1" marL="914400" rtl="0" algn="l">
              <a:lnSpc>
                <a:spcPct val="115000"/>
              </a:lnSpc>
              <a:spcBef>
                <a:spcPts val="0"/>
              </a:spcBef>
              <a:spcAft>
                <a:spcPts val="0"/>
              </a:spcAft>
              <a:buClr>
                <a:schemeClr val="dk1"/>
              </a:buClr>
              <a:buSzPts val="1200"/>
              <a:buChar char="○"/>
            </a:pPr>
            <a:r>
              <a:rPr lang="en">
                <a:solidFill>
                  <a:schemeClr val="dk1"/>
                </a:solidFill>
              </a:rPr>
              <a:t>Basis: STO-3g</a:t>
            </a:r>
            <a:endParaRPr>
              <a:solidFill>
                <a:schemeClr val="dk1"/>
              </a:solidFill>
            </a:endParaRPr>
          </a:p>
        </p:txBody>
      </p:sp>
      <p:sp>
        <p:nvSpPr>
          <p:cNvPr id="130" name="Google Shape;130;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400"/>
              <a:buNone/>
            </a:pPr>
            <a:r>
              <a:t/>
            </a:r>
            <a:endParaRPr/>
          </a:p>
        </p:txBody>
      </p:sp>
      <p:sp>
        <p:nvSpPr>
          <p:cNvPr id="131" name="Google Shape;131;p7"/>
          <p:cNvSpPr txBox="1"/>
          <p:nvPr>
            <p:ph idx="12" type="sldNum"/>
          </p:nvPr>
        </p:nvSpPr>
        <p:spPr>
          <a:xfrm>
            <a:off x="8472458" y="4654342"/>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pic>
        <p:nvPicPr>
          <p:cNvPr id="132" name="Google Shape;132;p7"/>
          <p:cNvPicPr preferRelativeResize="0"/>
          <p:nvPr/>
        </p:nvPicPr>
        <p:blipFill rotWithShape="1">
          <a:blip r:embed="rId3">
            <a:alphaModFix/>
          </a:blip>
          <a:srcRect b="0" l="0" r="0" t="0"/>
          <a:stretch/>
        </p:blipFill>
        <p:spPr>
          <a:xfrm>
            <a:off x="4922725" y="1120125"/>
            <a:ext cx="3549722" cy="3416399"/>
          </a:xfrm>
          <a:prstGeom prst="rect">
            <a:avLst/>
          </a:prstGeom>
          <a:noFill/>
          <a:ln>
            <a:noFill/>
          </a:ln>
        </p:spPr>
      </p:pic>
      <p:sp>
        <p:nvSpPr>
          <p:cNvPr id="133" name="Google Shape;133;p7"/>
          <p:cNvSpPr txBox="1"/>
          <p:nvPr/>
        </p:nvSpPr>
        <p:spPr>
          <a:xfrm>
            <a:off x="539725" y="3039350"/>
            <a:ext cx="37266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Result:</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urier New"/>
                <a:ea typeface="Courier New"/>
                <a:cs typeface="Courier New"/>
                <a:sym typeface="Courier New"/>
              </a:rPr>
              <a:t>Final energy is -114.421718912283</a:t>
            </a:r>
            <a:endParaRPr b="0" i="0" sz="1200" u="none" cap="none" strike="noStrike">
              <a:solidFill>
                <a:srgbClr val="000000"/>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type="title"/>
          </p:nvPr>
        </p:nvSpPr>
        <p:spPr>
          <a:xfrm>
            <a:off x="311700" y="579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GS Optimization and Vibrational Analysis: D-Alanine</a:t>
            </a:r>
            <a:endParaRPr/>
          </a:p>
        </p:txBody>
      </p:sp>
      <p:sp>
        <p:nvSpPr>
          <p:cNvPr id="139" name="Google Shape;139;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AutoNum type="arabicPeriod"/>
            </a:pPr>
            <a:r>
              <a:rPr lang="en">
                <a:solidFill>
                  <a:schemeClr val="dk1"/>
                </a:solidFill>
              </a:rPr>
              <a:t>Build using  Add Fragment tool</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a:solidFill>
                  <a:schemeClr val="dk1"/>
                </a:solidFill>
              </a:rPr>
              <a:t>Calculation</a:t>
            </a:r>
            <a:endParaRPr>
              <a:solidFill>
                <a:schemeClr val="dk1"/>
              </a:solidFill>
            </a:endParaRPr>
          </a:p>
          <a:p>
            <a:pPr indent="-304800" lvl="1" marL="914400" rtl="0" algn="l">
              <a:lnSpc>
                <a:spcPct val="115000"/>
              </a:lnSpc>
              <a:spcBef>
                <a:spcPts val="0"/>
              </a:spcBef>
              <a:spcAft>
                <a:spcPts val="0"/>
              </a:spcAft>
              <a:buClr>
                <a:schemeClr val="dk1"/>
              </a:buClr>
              <a:buSzPts val="1200"/>
              <a:buChar char="○"/>
            </a:pPr>
            <a:r>
              <a:rPr lang="en">
                <a:solidFill>
                  <a:schemeClr val="dk1"/>
                </a:solidFill>
              </a:rPr>
              <a:t>Method: HF</a:t>
            </a:r>
            <a:endParaRPr>
              <a:solidFill>
                <a:schemeClr val="dk1"/>
              </a:solidFill>
            </a:endParaRPr>
          </a:p>
          <a:p>
            <a:pPr indent="-304800" lvl="1" marL="914400" rtl="0" algn="l">
              <a:lnSpc>
                <a:spcPct val="115000"/>
              </a:lnSpc>
              <a:spcBef>
                <a:spcPts val="0"/>
              </a:spcBef>
              <a:spcAft>
                <a:spcPts val="0"/>
              </a:spcAft>
              <a:buClr>
                <a:schemeClr val="dk1"/>
              </a:buClr>
              <a:buSzPts val="1200"/>
              <a:buChar char="○"/>
            </a:pPr>
            <a:r>
              <a:rPr lang="en">
                <a:solidFill>
                  <a:schemeClr val="dk1"/>
                </a:solidFill>
              </a:rPr>
              <a:t>Basis: 6-31G</a:t>
            </a:r>
            <a:endParaRPr>
              <a:solidFill>
                <a:schemeClr val="dk1"/>
              </a:solidFill>
            </a:endParaRPr>
          </a:p>
          <a:p>
            <a:pPr indent="-304800" lvl="1" marL="914400" rtl="0" algn="l">
              <a:lnSpc>
                <a:spcPct val="115000"/>
              </a:lnSpc>
              <a:spcBef>
                <a:spcPts val="0"/>
              </a:spcBef>
              <a:spcAft>
                <a:spcPts val="0"/>
              </a:spcAft>
              <a:buClr>
                <a:schemeClr val="dk1"/>
              </a:buClr>
              <a:buSzPts val="1200"/>
              <a:buChar char="○"/>
            </a:pPr>
            <a:r>
              <a:rPr lang="en">
                <a:solidFill>
                  <a:schemeClr val="dk1"/>
                </a:solidFill>
              </a:rPr>
              <a:t>Add to “Generated Input File:”</a:t>
            </a:r>
            <a:endParaRPr>
              <a:solidFill>
                <a:schemeClr val="dk1"/>
              </a:solidFill>
            </a:endParaRPr>
          </a:p>
        </p:txBody>
      </p:sp>
      <p:sp>
        <p:nvSpPr>
          <p:cNvPr id="140" name="Google Shape;140;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400"/>
              <a:buNone/>
            </a:pPr>
            <a:r>
              <a:t/>
            </a:r>
            <a:endParaRPr/>
          </a:p>
        </p:txBody>
      </p:sp>
      <p:sp>
        <p:nvSpPr>
          <p:cNvPr id="141" name="Google Shape;141;p8"/>
          <p:cNvSpPr txBox="1"/>
          <p:nvPr>
            <p:ph idx="12" type="sldNum"/>
          </p:nvPr>
        </p:nvSpPr>
        <p:spPr>
          <a:xfrm>
            <a:off x="8472458" y="4654342"/>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pic>
        <p:nvPicPr>
          <p:cNvPr id="142" name="Google Shape;142;p8"/>
          <p:cNvPicPr preferRelativeResize="0"/>
          <p:nvPr/>
        </p:nvPicPr>
        <p:blipFill rotWithShape="1">
          <a:blip r:embed="rId3">
            <a:alphaModFix/>
          </a:blip>
          <a:srcRect b="0" l="0" r="0" t="0"/>
          <a:stretch/>
        </p:blipFill>
        <p:spPr>
          <a:xfrm>
            <a:off x="4968975" y="1095125"/>
            <a:ext cx="3609324" cy="3473751"/>
          </a:xfrm>
          <a:prstGeom prst="rect">
            <a:avLst/>
          </a:prstGeom>
          <a:noFill/>
          <a:ln>
            <a:noFill/>
          </a:ln>
        </p:spPr>
      </p:pic>
      <p:sp>
        <p:nvSpPr>
          <p:cNvPr id="143" name="Google Shape;143;p8"/>
          <p:cNvSpPr/>
          <p:nvPr/>
        </p:nvSpPr>
        <p:spPr>
          <a:xfrm>
            <a:off x="5787425" y="1226075"/>
            <a:ext cx="126900" cy="1764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8"/>
          <p:cNvSpPr txBox="1"/>
          <p:nvPr/>
        </p:nvSpPr>
        <p:spPr>
          <a:xfrm>
            <a:off x="680850" y="2383200"/>
            <a:ext cx="4064100" cy="118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1300" u="none" cap="none" strike="noStrike">
                <a:solidFill>
                  <a:srgbClr val="000000"/>
                </a:solidFill>
                <a:latin typeface="Courier New"/>
                <a:ea typeface="Courier New"/>
                <a:cs typeface="Courier New"/>
                <a:sym typeface="Courier New"/>
              </a:rPr>
              <a:t>$geom_opt</a:t>
            </a:r>
            <a:endParaRPr b="0" i="0" sz="13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300" u="none" cap="none" strike="noStrike">
                <a:solidFill>
                  <a:srgbClr val="000000"/>
                </a:solidFill>
                <a:latin typeface="Courier New"/>
                <a:ea typeface="Courier New"/>
                <a:cs typeface="Courier New"/>
                <a:sym typeface="Courier New"/>
              </a:rPr>
              <a:t>hessian_verify = recomputed</a:t>
            </a:r>
            <a:endParaRPr b="0" i="0" sz="13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300" u="none" cap="none" strike="noStrike">
                <a:solidFill>
                  <a:srgbClr val="000000"/>
                </a:solidFill>
                <a:latin typeface="Courier New"/>
                <a:ea typeface="Courier New"/>
                <a:cs typeface="Courier New"/>
                <a:sym typeface="Courier New"/>
              </a:rPr>
              <a:t>final_vibrational_analysis = true</a:t>
            </a:r>
            <a:endParaRPr b="0" i="0" sz="13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300" u="none" cap="none" strike="noStrike">
                <a:solidFill>
                  <a:srgbClr val="000000"/>
                </a:solidFill>
                <a:latin typeface="Courier New"/>
                <a:ea typeface="Courier New"/>
                <a:cs typeface="Courier New"/>
                <a:sym typeface="Courier New"/>
              </a:rPr>
              <a:t>$end</a:t>
            </a:r>
            <a:endParaRPr b="0" i="0" sz="13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Courier New"/>
              <a:ea typeface="Courier New"/>
              <a:cs typeface="Courier New"/>
              <a:sym typeface="Courier New"/>
            </a:endParaRPr>
          </a:p>
        </p:txBody>
      </p:sp>
      <p:sp>
        <p:nvSpPr>
          <p:cNvPr id="145" name="Google Shape;145;p8"/>
          <p:cNvSpPr txBox="1"/>
          <p:nvPr/>
        </p:nvSpPr>
        <p:spPr>
          <a:xfrm>
            <a:off x="411100" y="3653175"/>
            <a:ext cx="41910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Result:</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urier New"/>
                <a:ea typeface="Courier New"/>
                <a:cs typeface="Courier New"/>
                <a:sym typeface="Courier New"/>
              </a:rPr>
              <a:t>Lowest Vibrational Frequency: 61.67 cm**-1</a:t>
            </a:r>
            <a:endParaRPr b="0" i="0" sz="1200" u="none" cap="none" strike="noStrike">
              <a:solidFill>
                <a:srgbClr val="000000"/>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txBox="1"/>
          <p:nvPr>
            <p:ph type="title"/>
          </p:nvPr>
        </p:nvSpPr>
        <p:spPr>
          <a:xfrm>
            <a:off x="311700" y="607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Excited State Optimization: Allene</a:t>
            </a:r>
            <a:endParaRPr/>
          </a:p>
        </p:txBody>
      </p:sp>
      <p:sp>
        <p:nvSpPr>
          <p:cNvPr id="151" name="Google Shape;151;p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AutoNum type="arabicPeriod"/>
            </a:pPr>
            <a:r>
              <a:rPr lang="en">
                <a:solidFill>
                  <a:schemeClr val="dk1"/>
                </a:solidFill>
              </a:rPr>
              <a:t>Start from optimized structure</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a:solidFill>
                  <a:schemeClr val="dk1"/>
                </a:solidFill>
              </a:rPr>
              <a:t>Calculation</a:t>
            </a:r>
            <a:endParaRPr>
              <a:solidFill>
                <a:schemeClr val="dk1"/>
              </a:solidFill>
            </a:endParaRPr>
          </a:p>
          <a:p>
            <a:pPr indent="-304800" lvl="1" marL="914400" rtl="0" algn="l">
              <a:lnSpc>
                <a:spcPct val="115000"/>
              </a:lnSpc>
              <a:spcBef>
                <a:spcPts val="0"/>
              </a:spcBef>
              <a:spcAft>
                <a:spcPts val="0"/>
              </a:spcAft>
              <a:buClr>
                <a:schemeClr val="dk1"/>
              </a:buClr>
              <a:buSzPts val="1200"/>
              <a:buChar char="○"/>
            </a:pPr>
            <a:r>
              <a:rPr lang="en">
                <a:solidFill>
                  <a:schemeClr val="dk1"/>
                </a:solidFill>
              </a:rPr>
              <a:t>Method: HF</a:t>
            </a:r>
            <a:endParaRPr>
              <a:solidFill>
                <a:schemeClr val="dk1"/>
              </a:solidFill>
            </a:endParaRPr>
          </a:p>
          <a:p>
            <a:pPr indent="-304800" lvl="1" marL="914400" rtl="0" algn="l">
              <a:lnSpc>
                <a:spcPct val="115000"/>
              </a:lnSpc>
              <a:spcBef>
                <a:spcPts val="0"/>
              </a:spcBef>
              <a:spcAft>
                <a:spcPts val="0"/>
              </a:spcAft>
              <a:buClr>
                <a:schemeClr val="dk1"/>
              </a:buClr>
              <a:buSzPts val="1200"/>
              <a:buChar char="○"/>
            </a:pPr>
            <a:r>
              <a:rPr lang="en">
                <a:solidFill>
                  <a:schemeClr val="dk1"/>
                </a:solidFill>
              </a:rPr>
              <a:t>Basis: STO-3g</a:t>
            </a:r>
            <a:endParaRPr>
              <a:solidFill>
                <a:schemeClr val="dk1"/>
              </a:solidFill>
            </a:endParaRPr>
          </a:p>
          <a:p>
            <a:pPr indent="-304800" lvl="1" marL="914400" rtl="0" algn="l">
              <a:lnSpc>
                <a:spcPct val="115000"/>
              </a:lnSpc>
              <a:spcBef>
                <a:spcPts val="0"/>
              </a:spcBef>
              <a:spcAft>
                <a:spcPts val="0"/>
              </a:spcAft>
              <a:buClr>
                <a:schemeClr val="dk1"/>
              </a:buClr>
              <a:buSzPts val="1200"/>
              <a:buChar char="○"/>
            </a:pPr>
            <a:r>
              <a:rPr lang="en">
                <a:solidFill>
                  <a:schemeClr val="dk1"/>
                </a:solidFill>
              </a:rPr>
              <a:t>Add to “Generated Input File:”</a:t>
            </a:r>
            <a:endParaRPr>
              <a:solidFill>
                <a:schemeClr val="dk1"/>
              </a:solidFill>
            </a:endParaRPr>
          </a:p>
        </p:txBody>
      </p:sp>
      <p:sp>
        <p:nvSpPr>
          <p:cNvPr id="152" name="Google Shape;152;p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400"/>
              <a:buNone/>
            </a:pPr>
            <a:r>
              <a:t/>
            </a:r>
            <a:endParaRPr/>
          </a:p>
        </p:txBody>
      </p:sp>
      <p:sp>
        <p:nvSpPr>
          <p:cNvPr id="153" name="Google Shape;153;p9"/>
          <p:cNvSpPr txBox="1"/>
          <p:nvPr>
            <p:ph idx="12" type="sldNum"/>
          </p:nvPr>
        </p:nvSpPr>
        <p:spPr>
          <a:xfrm>
            <a:off x="8472458" y="4654342"/>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pic>
        <p:nvPicPr>
          <p:cNvPr id="154" name="Google Shape;154;p9"/>
          <p:cNvPicPr preferRelativeResize="0"/>
          <p:nvPr/>
        </p:nvPicPr>
        <p:blipFill rotWithShape="1">
          <a:blip r:embed="rId3">
            <a:alphaModFix/>
          </a:blip>
          <a:srcRect b="0" l="0" r="0" t="0"/>
          <a:stretch/>
        </p:blipFill>
        <p:spPr>
          <a:xfrm>
            <a:off x="4922725" y="1120125"/>
            <a:ext cx="3549722" cy="3416399"/>
          </a:xfrm>
          <a:prstGeom prst="rect">
            <a:avLst/>
          </a:prstGeom>
          <a:noFill/>
          <a:ln>
            <a:noFill/>
          </a:ln>
        </p:spPr>
      </p:pic>
      <p:sp>
        <p:nvSpPr>
          <p:cNvPr id="155" name="Google Shape;155;p9"/>
          <p:cNvSpPr txBox="1"/>
          <p:nvPr/>
        </p:nvSpPr>
        <p:spPr>
          <a:xfrm>
            <a:off x="390900" y="3692800"/>
            <a:ext cx="37266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Result:</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urier New"/>
                <a:ea typeface="Courier New"/>
                <a:cs typeface="Courier New"/>
                <a:sym typeface="Courier New"/>
              </a:rPr>
              <a:t>Final energy is -114.147954045183</a:t>
            </a:r>
            <a:endParaRPr b="0" i="0" sz="1200" u="none" cap="none" strike="noStrike">
              <a:solidFill>
                <a:srgbClr val="000000"/>
              </a:solidFill>
              <a:latin typeface="Courier New"/>
              <a:ea typeface="Courier New"/>
              <a:cs typeface="Courier New"/>
              <a:sym typeface="Courier New"/>
            </a:endParaRPr>
          </a:p>
        </p:txBody>
      </p:sp>
      <p:sp>
        <p:nvSpPr>
          <p:cNvPr id="156" name="Google Shape;156;p9"/>
          <p:cNvSpPr txBox="1"/>
          <p:nvPr/>
        </p:nvSpPr>
        <p:spPr>
          <a:xfrm>
            <a:off x="538675" y="2457075"/>
            <a:ext cx="39153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urier New"/>
                <a:ea typeface="Courier New"/>
                <a:cs typeface="Courier New"/>
                <a:sym typeface="Courier New"/>
              </a:rPr>
              <a:t>CIS_N_ROOTS      =  5 !Number of Roots </a:t>
            </a:r>
            <a:endParaRPr b="0"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urier New"/>
                <a:ea typeface="Courier New"/>
                <a:cs typeface="Courier New"/>
                <a:sym typeface="Courier New"/>
              </a:rPr>
              <a:t>CIS_SINGLETS     =  1 !Calc. Singlets</a:t>
            </a:r>
            <a:endParaRPr b="0"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Courier New"/>
                <a:ea typeface="Courier New"/>
                <a:cs typeface="Courier New"/>
                <a:sym typeface="Courier New"/>
              </a:rPr>
              <a:t>CIS_TRIPLETS     =  0 !No Triplets</a:t>
            </a:r>
            <a:endParaRPr b="0"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urier New"/>
                <a:ea typeface="Courier New"/>
                <a:cs typeface="Courier New"/>
                <a:sym typeface="Courier New"/>
              </a:rPr>
              <a:t>CIS_STATE_DERIV  =  1 !1st Excited State</a:t>
            </a:r>
            <a:endParaRPr b="0"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