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F6F0-738A-4DE8-91E0-2D629772B7E3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FDF4-3DE9-4D42-92C9-59238CB68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224FD-3416-BF73-67AC-06DFFD10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 b="92889"/>
          <a:stretch/>
        </p:blipFill>
        <p:spPr>
          <a:xfrm>
            <a:off x="553950" y="409303"/>
            <a:ext cx="4779094" cy="487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202F1-C204-E2DD-F599-137FC2D26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 t="18540" b="27873"/>
          <a:stretch/>
        </p:blipFill>
        <p:spPr>
          <a:xfrm>
            <a:off x="0" y="882492"/>
            <a:ext cx="6021021" cy="4630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EB070-7ADE-8AD4-AB60-81EF23843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 t="82540"/>
          <a:stretch/>
        </p:blipFill>
        <p:spPr>
          <a:xfrm>
            <a:off x="553948" y="5512525"/>
            <a:ext cx="4779094" cy="1197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310C3-6E69-9F81-3C26-64021DEDDDA8}"/>
              </a:ext>
            </a:extLst>
          </p:cNvPr>
          <p:cNvSpPr txBox="1"/>
          <p:nvPr/>
        </p:nvSpPr>
        <p:spPr>
          <a:xfrm>
            <a:off x="6531429" y="896983"/>
            <a:ext cx="2184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 Gothic Next" panose="020B0604020202020204" pitchFamily="34" charset="0"/>
              </a:rPr>
              <a:t>Team </a:t>
            </a:r>
            <a:r>
              <a:rPr lang="en-US" dirty="0" err="1">
                <a:latin typeface="Trade Gothic Next" panose="020B0604020202020204" pitchFamily="34" charset="0"/>
              </a:rPr>
              <a:t>Quantux</a:t>
            </a:r>
            <a:r>
              <a:rPr lang="en-US" dirty="0">
                <a:latin typeface="Trade Gothic Next" panose="020B0604020202020204" pitchFamily="34" charset="0"/>
              </a:rPr>
              <a:t> –</a:t>
            </a:r>
          </a:p>
          <a:p>
            <a:r>
              <a:rPr lang="en-US" dirty="0" err="1">
                <a:latin typeface="Trade Gothic Next" panose="020B0604020202020204" pitchFamily="34" charset="0"/>
              </a:rPr>
              <a:t>Tuomas</a:t>
            </a:r>
            <a:endParaRPr lang="en-US" dirty="0">
              <a:latin typeface="Trade Gothic Next" panose="020B0604020202020204" pitchFamily="34" charset="0"/>
            </a:endParaRPr>
          </a:p>
          <a:p>
            <a:r>
              <a:rPr lang="en-US" dirty="0">
                <a:latin typeface="Trade Gothic Next" panose="020B0604020202020204" pitchFamily="34" charset="0"/>
              </a:rPr>
              <a:t>PC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…</a:t>
            </a:r>
          </a:p>
          <a:p>
            <a:r>
              <a:rPr lang="en-US" dirty="0">
                <a:latin typeface="Trade Gothic Next" panose="020B0604020202020204" pitchFamily="34" charset="0"/>
              </a:rPr>
              <a:t>Jesmer Wong (HKG)</a:t>
            </a:r>
          </a:p>
          <a:p>
            <a:endParaRPr lang="en-US" dirty="0">
              <a:latin typeface="Trade Gothic Next" panose="020B0604020202020204" pitchFamily="34" charset="0"/>
            </a:endParaRPr>
          </a:p>
          <a:p>
            <a:r>
              <a:rPr lang="en-US" dirty="0">
                <a:latin typeface="Trade Gothic Next" panose="020B0604020202020204" pitchFamily="34" charset="0"/>
              </a:rPr>
              <a:t>Group Presentation</a:t>
            </a:r>
          </a:p>
          <a:p>
            <a:r>
              <a:rPr lang="en-US" dirty="0">
                <a:latin typeface="Trade Gothic Next" panose="020B0604020202020204" pitchFamily="34" charset="0"/>
              </a:rPr>
              <a:t>Mar, 2023</a:t>
            </a:r>
          </a:p>
        </p:txBody>
      </p:sp>
    </p:spTree>
    <p:extLst>
      <p:ext uri="{BB962C8B-B14F-4D97-AF65-F5344CB8AC3E}">
        <p14:creationId xmlns:p14="http://schemas.microsoft.com/office/powerpoint/2010/main" val="6232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E25B8-7CA7-ECEA-FFD3-F69F408501CD}"/>
              </a:ext>
            </a:extLst>
          </p:cNvPr>
          <p:cNvSpPr txBox="1"/>
          <p:nvPr/>
        </p:nvSpPr>
        <p:spPr>
          <a:xfrm>
            <a:off x="261258" y="174172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 Gothic Next" panose="020B0604020202020204" pitchFamily="34" charset="0"/>
              </a:rPr>
              <a:t>Gas molecule physical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E4A98-4BCF-DDB3-46C4-DDE5E53BACA4}"/>
              </a:ext>
            </a:extLst>
          </p:cNvPr>
          <p:cNvSpPr txBox="1"/>
          <p:nvPr/>
        </p:nvSpPr>
        <p:spPr>
          <a:xfrm>
            <a:off x="400594" y="4819857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E242-8ED0-3180-F6A2-5BB3EE2F1420}"/>
              </a:ext>
            </a:extLst>
          </p:cNvPr>
          <p:cNvSpPr txBox="1"/>
          <p:nvPr/>
        </p:nvSpPr>
        <p:spPr>
          <a:xfrm>
            <a:off x="400594" y="1796866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5CBDE-5CE9-EFBA-44C7-26619B35A7D4}"/>
              </a:ext>
            </a:extLst>
          </p:cNvPr>
          <p:cNvSpPr txBox="1"/>
          <p:nvPr/>
        </p:nvSpPr>
        <p:spPr>
          <a:xfrm>
            <a:off x="400594" y="1156455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E78D5-143A-1960-9013-FEB0DCAD5027}"/>
              </a:ext>
            </a:extLst>
          </p:cNvPr>
          <p:cNvSpPr txBox="1"/>
          <p:nvPr/>
        </p:nvSpPr>
        <p:spPr>
          <a:xfrm>
            <a:off x="400594" y="2803490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dioxide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C3402-2ED3-DB8E-06A5-BA901258D91F}"/>
              </a:ext>
            </a:extLst>
          </p:cNvPr>
          <p:cNvSpPr txBox="1"/>
          <p:nvPr/>
        </p:nvSpPr>
        <p:spPr>
          <a:xfrm>
            <a:off x="400594" y="537665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Nitrous oxide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9770-AB8C-BE77-8AAC-EA6192EE1652}"/>
              </a:ext>
            </a:extLst>
          </p:cNvPr>
          <p:cNvSpPr txBox="1"/>
          <p:nvPr/>
        </p:nvSpPr>
        <p:spPr>
          <a:xfrm>
            <a:off x="400594" y="5953313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 dioxide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73D98-0E84-5FEC-80EA-6E18AC29471B}"/>
              </a:ext>
            </a:extLst>
          </p:cNvPr>
          <p:cNvSpPr txBox="1"/>
          <p:nvPr/>
        </p:nvSpPr>
        <p:spPr>
          <a:xfrm>
            <a:off x="2542903" y="757646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8257B-A891-5E8F-1427-5F49057D504F}"/>
              </a:ext>
            </a:extLst>
          </p:cNvPr>
          <p:cNvSpPr txBox="1"/>
          <p:nvPr/>
        </p:nvSpPr>
        <p:spPr>
          <a:xfrm>
            <a:off x="6348095" y="75764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multiplicity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3EB1E-F168-B1A6-06A0-A79059A2003F}"/>
              </a:ext>
            </a:extLst>
          </p:cNvPr>
          <p:cNvSpPr txBox="1"/>
          <p:nvPr/>
        </p:nvSpPr>
        <p:spPr>
          <a:xfrm>
            <a:off x="8377645" y="757646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397F1-6E2B-A431-7A93-338F51D3E129}"/>
              </a:ext>
            </a:extLst>
          </p:cNvPr>
          <p:cNvSpPr txBox="1"/>
          <p:nvPr/>
        </p:nvSpPr>
        <p:spPr>
          <a:xfrm>
            <a:off x="4297029" y="757646"/>
            <a:ext cx="16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xyz</a:t>
            </a:r>
            <a:r>
              <a:rPr lang="en-US" dirty="0"/>
              <a:t>-coordinates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9565E-483F-774D-591A-EC912A313394}"/>
              </a:ext>
            </a:extLst>
          </p:cNvPr>
          <p:cNvSpPr txBox="1"/>
          <p:nvPr/>
        </p:nvSpPr>
        <p:spPr>
          <a:xfrm>
            <a:off x="8107226" y="6386955"/>
            <a:ext cx="38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https://cccbdb.nist.gov/expgeom2x.asp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FAFF0-A1F0-E572-0D40-2CC556CFC2EB}"/>
              </a:ext>
            </a:extLst>
          </p:cNvPr>
          <p:cNvSpPr txBox="1"/>
          <p:nvPr/>
        </p:nvSpPr>
        <p:spPr>
          <a:xfrm>
            <a:off x="9509759" y="757646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energy potentials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54ACF-68EC-5D6C-4015-1D20A2FACC98}"/>
              </a:ext>
            </a:extLst>
          </p:cNvPr>
          <p:cNvSpPr txBox="1"/>
          <p:nvPr/>
        </p:nvSpPr>
        <p:spPr>
          <a:xfrm>
            <a:off x="400594" y="336028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CF7F5-73E6-C084-CEA4-2D336E4586D7}"/>
              </a:ext>
            </a:extLst>
          </p:cNvPr>
          <p:cNvSpPr txBox="1"/>
          <p:nvPr/>
        </p:nvSpPr>
        <p:spPr>
          <a:xfrm>
            <a:off x="400594" y="2252611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</a:t>
            </a:r>
          </a:p>
        </p:txBody>
      </p:sp>
    </p:spTree>
    <p:extLst>
      <p:ext uri="{BB962C8B-B14F-4D97-AF65-F5344CB8AC3E}">
        <p14:creationId xmlns:p14="http://schemas.microsoft.com/office/powerpoint/2010/main" val="9906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E25B8-7CA7-ECEA-FFD3-F69F408501CD}"/>
              </a:ext>
            </a:extLst>
          </p:cNvPr>
          <p:cNvSpPr txBox="1"/>
          <p:nvPr/>
        </p:nvSpPr>
        <p:spPr>
          <a:xfrm>
            <a:off x="261258" y="174172"/>
            <a:ext cx="451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 Gothic Next" panose="020B0604020202020204" pitchFamily="34" charset="0"/>
              </a:rPr>
              <a:t>Metal atom physical properties inside MOFs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E4A98-4BCF-DDB3-46C4-DDE5E53BACA4}"/>
              </a:ext>
            </a:extLst>
          </p:cNvPr>
          <p:cNvSpPr txBox="1"/>
          <p:nvPr/>
        </p:nvSpPr>
        <p:spPr>
          <a:xfrm>
            <a:off x="400594" y="4819857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E242-8ED0-3180-F6A2-5BB3EE2F1420}"/>
              </a:ext>
            </a:extLst>
          </p:cNvPr>
          <p:cNvSpPr txBox="1"/>
          <p:nvPr/>
        </p:nvSpPr>
        <p:spPr>
          <a:xfrm>
            <a:off x="400594" y="1796866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5CBDE-5CE9-EFBA-44C7-26619B35A7D4}"/>
              </a:ext>
            </a:extLst>
          </p:cNvPr>
          <p:cNvSpPr txBox="1"/>
          <p:nvPr/>
        </p:nvSpPr>
        <p:spPr>
          <a:xfrm>
            <a:off x="400594" y="1156455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E78D5-143A-1960-9013-FEB0DCAD5027}"/>
              </a:ext>
            </a:extLst>
          </p:cNvPr>
          <p:cNvSpPr txBox="1"/>
          <p:nvPr/>
        </p:nvSpPr>
        <p:spPr>
          <a:xfrm>
            <a:off x="400594" y="2803490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dioxide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C3402-2ED3-DB8E-06A5-BA901258D91F}"/>
              </a:ext>
            </a:extLst>
          </p:cNvPr>
          <p:cNvSpPr txBox="1"/>
          <p:nvPr/>
        </p:nvSpPr>
        <p:spPr>
          <a:xfrm>
            <a:off x="400594" y="537665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Nitrous oxide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9770-AB8C-BE77-8AAC-EA6192EE1652}"/>
              </a:ext>
            </a:extLst>
          </p:cNvPr>
          <p:cNvSpPr txBox="1"/>
          <p:nvPr/>
        </p:nvSpPr>
        <p:spPr>
          <a:xfrm>
            <a:off x="400594" y="5953313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 dioxide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73D98-0E84-5FEC-80EA-6E18AC29471B}"/>
              </a:ext>
            </a:extLst>
          </p:cNvPr>
          <p:cNvSpPr txBox="1"/>
          <p:nvPr/>
        </p:nvSpPr>
        <p:spPr>
          <a:xfrm>
            <a:off x="2542903" y="757646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8257B-A891-5E8F-1427-5F49057D504F}"/>
              </a:ext>
            </a:extLst>
          </p:cNvPr>
          <p:cNvSpPr txBox="1"/>
          <p:nvPr/>
        </p:nvSpPr>
        <p:spPr>
          <a:xfrm>
            <a:off x="6348095" y="75764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multiplicity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3EB1E-F168-B1A6-06A0-A79059A2003F}"/>
              </a:ext>
            </a:extLst>
          </p:cNvPr>
          <p:cNvSpPr txBox="1"/>
          <p:nvPr/>
        </p:nvSpPr>
        <p:spPr>
          <a:xfrm>
            <a:off x="8377645" y="757646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397F1-6E2B-A431-7A93-338F51D3E129}"/>
              </a:ext>
            </a:extLst>
          </p:cNvPr>
          <p:cNvSpPr txBox="1"/>
          <p:nvPr/>
        </p:nvSpPr>
        <p:spPr>
          <a:xfrm>
            <a:off x="4297029" y="757646"/>
            <a:ext cx="16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xyz</a:t>
            </a:r>
            <a:r>
              <a:rPr lang="en-US" dirty="0"/>
              <a:t>-coordinates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9565E-483F-774D-591A-EC912A313394}"/>
              </a:ext>
            </a:extLst>
          </p:cNvPr>
          <p:cNvSpPr txBox="1"/>
          <p:nvPr/>
        </p:nvSpPr>
        <p:spPr>
          <a:xfrm>
            <a:off x="8107226" y="6386955"/>
            <a:ext cx="38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https://cccbdb.nist.gov/expgeom2x.asp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FAFF0-A1F0-E572-0D40-2CC556CFC2EB}"/>
              </a:ext>
            </a:extLst>
          </p:cNvPr>
          <p:cNvSpPr txBox="1"/>
          <p:nvPr/>
        </p:nvSpPr>
        <p:spPr>
          <a:xfrm>
            <a:off x="9509759" y="757646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energy potentials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54ACF-68EC-5D6C-4015-1D20A2FACC98}"/>
              </a:ext>
            </a:extLst>
          </p:cNvPr>
          <p:cNvSpPr txBox="1"/>
          <p:nvPr/>
        </p:nvSpPr>
        <p:spPr>
          <a:xfrm>
            <a:off x="400594" y="336028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CF7F5-73E6-C084-CEA4-2D336E4586D7}"/>
              </a:ext>
            </a:extLst>
          </p:cNvPr>
          <p:cNvSpPr txBox="1"/>
          <p:nvPr/>
        </p:nvSpPr>
        <p:spPr>
          <a:xfrm>
            <a:off x="400594" y="2252611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Nitrogen</a:t>
            </a:r>
          </a:p>
        </p:txBody>
      </p:sp>
    </p:spTree>
    <p:extLst>
      <p:ext uri="{BB962C8B-B14F-4D97-AF65-F5344CB8AC3E}">
        <p14:creationId xmlns:p14="http://schemas.microsoft.com/office/powerpoint/2010/main" val="25899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4218-95C7-8FB8-6767-BF7341AA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" y="1017167"/>
            <a:ext cx="7612403" cy="425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E8039-E4DE-A769-2BC5-63DB2D22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458"/>
            <a:ext cx="12192000" cy="49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C1555D-737A-19E2-14AE-AD12302242B3}"/>
              </a:ext>
            </a:extLst>
          </p:cNvPr>
          <p:cNvSpPr/>
          <p:nvPr/>
        </p:nvSpPr>
        <p:spPr>
          <a:xfrm>
            <a:off x="461553" y="209005"/>
            <a:ext cx="2002972" cy="3988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xyz</a:t>
            </a:r>
            <a:r>
              <a:rPr lang="en-US" sz="1200" dirty="0"/>
              <a:t> coordinates</a:t>
            </a:r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/>
              <a:t>Molecule Info</a:t>
            </a:r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/>
              <a:t>Run </a:t>
            </a:r>
            <a:r>
              <a:rPr lang="en-US" sz="1200" dirty="0" err="1"/>
              <a:t>PySCFDriver</a:t>
            </a:r>
            <a:endParaRPr lang="en-US" sz="1200" dirty="0"/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 err="1"/>
              <a:t>FreezeCore</a:t>
            </a:r>
            <a:r>
              <a:rPr lang="en-US" sz="1200" dirty="0"/>
              <a:t>/</a:t>
            </a:r>
            <a:r>
              <a:rPr lang="en-US" sz="1200" dirty="0" err="1"/>
              <a:t>ActiveSpace</a:t>
            </a:r>
            <a:r>
              <a:rPr lang="en-US" sz="1200" dirty="0"/>
              <a:t> Transformer w/ JW Mapper</a:t>
            </a:r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/>
              <a:t>Qubit Converter w/ 2bit &amp; z2 reduction</a:t>
            </a:r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/>
              <a:t>Solvers/Optimizer selection:</a:t>
            </a:r>
          </a:p>
          <a:p>
            <a:pPr algn="ctr"/>
            <a:r>
              <a:rPr lang="en-US" sz="1200" dirty="0" err="1"/>
              <a:t>NumPyEigenSolver</a:t>
            </a:r>
            <a:endParaRPr lang="en-US" sz="1200" dirty="0"/>
          </a:p>
          <a:p>
            <a:pPr algn="ctr"/>
            <a:r>
              <a:rPr lang="en-US" sz="1200" dirty="0"/>
              <a:t>VQE w/ </a:t>
            </a:r>
            <a:r>
              <a:rPr lang="en-US" sz="1200" dirty="0" err="1"/>
              <a:t>TwoLocal</a:t>
            </a:r>
            <a:endParaRPr lang="en-US" sz="1200" dirty="0"/>
          </a:p>
          <a:p>
            <a:pPr algn="ctr"/>
            <a:r>
              <a:rPr lang="en-US" sz="1200" dirty="0"/>
              <a:t>QNSPSA</a:t>
            </a:r>
          </a:p>
          <a:p>
            <a:pPr algn="ctr"/>
            <a:r>
              <a:rPr lang="en-US" sz="1200" dirty="0"/>
              <a:t>V</a:t>
            </a:r>
          </a:p>
          <a:p>
            <a:pPr algn="ctr"/>
            <a:r>
              <a:rPr lang="en-US" sz="1200" dirty="0"/>
              <a:t>Solving method:</a:t>
            </a:r>
          </a:p>
          <a:p>
            <a:pPr algn="ctr"/>
            <a:r>
              <a:rPr lang="en-US" sz="1200" dirty="0" err="1"/>
              <a:t>GroundStateEigenSolver</a:t>
            </a:r>
            <a:endParaRPr lang="en-US" sz="1200" dirty="0"/>
          </a:p>
          <a:p>
            <a:pPr algn="ctr"/>
            <a:r>
              <a:rPr lang="en-US" sz="1200" dirty="0" err="1"/>
              <a:t>QuantumPhaseEstimation</a:t>
            </a:r>
            <a:endParaRPr lang="en-US" sz="1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E1596-36F6-81C1-9F43-58507323ACD5}"/>
              </a:ext>
            </a:extLst>
          </p:cNvPr>
          <p:cNvSpPr/>
          <p:nvPr/>
        </p:nvSpPr>
        <p:spPr>
          <a:xfrm>
            <a:off x="2577737" y="1924593"/>
            <a:ext cx="426720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3217A-BA88-F15A-F866-480E78B8E747}"/>
              </a:ext>
            </a:extLst>
          </p:cNvPr>
          <p:cNvSpPr/>
          <p:nvPr/>
        </p:nvSpPr>
        <p:spPr>
          <a:xfrm>
            <a:off x="3117669" y="1489165"/>
            <a:ext cx="2002972" cy="131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Fermionic Hamiltonian</a:t>
            </a:r>
          </a:p>
          <a:p>
            <a:pPr algn="ctr"/>
            <a:r>
              <a:rPr lang="en-US" sz="1200" dirty="0" err="1"/>
              <a:t>Qubit_operator</a:t>
            </a:r>
            <a:endParaRPr lang="en-US" sz="1200" dirty="0"/>
          </a:p>
          <a:p>
            <a:pPr algn="ctr"/>
            <a:r>
              <a:rPr lang="en-US" sz="1200" dirty="0" err="1"/>
              <a:t>Qubit_converter</a:t>
            </a:r>
            <a:endParaRPr lang="en-US" sz="1200" dirty="0"/>
          </a:p>
          <a:p>
            <a:pPr algn="ctr"/>
            <a:r>
              <a:rPr lang="en-US" sz="1200" dirty="0" err="1"/>
              <a:t>Ground_State</a:t>
            </a:r>
            <a:r>
              <a:rPr lang="en-US" sz="1200" dirty="0"/>
              <a:t> Object</a:t>
            </a:r>
          </a:p>
          <a:p>
            <a:pPr algn="ctr"/>
            <a:r>
              <a:rPr lang="en-US" sz="1200" dirty="0" err="1"/>
              <a:t>Num_particles</a:t>
            </a:r>
            <a:endParaRPr lang="en-US" sz="1200" dirty="0"/>
          </a:p>
          <a:p>
            <a:pPr algn="ctr"/>
            <a:r>
              <a:rPr lang="en-US" sz="1200" dirty="0" err="1"/>
              <a:t>Num_spin_orbitals</a:t>
            </a:r>
            <a:endParaRPr lang="en-US" sz="12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9196832-A884-C9A7-78D4-CAABDA4E3C02}"/>
              </a:ext>
            </a:extLst>
          </p:cNvPr>
          <p:cNvSpPr/>
          <p:nvPr/>
        </p:nvSpPr>
        <p:spPr>
          <a:xfrm>
            <a:off x="3884023" y="2943496"/>
            <a:ext cx="470263" cy="407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073C-2EA4-F1D6-C9D9-EC9157304668}"/>
              </a:ext>
            </a:extLst>
          </p:cNvPr>
          <p:cNvSpPr/>
          <p:nvPr/>
        </p:nvSpPr>
        <p:spPr>
          <a:xfrm>
            <a:off x="3117669" y="3540035"/>
            <a:ext cx="200297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BOPES</a:t>
            </a:r>
          </a:p>
          <a:p>
            <a:pPr algn="ctr"/>
            <a:r>
              <a:rPr lang="en-US" sz="1200" dirty="0" err="1"/>
              <a:t>Pertubation</a:t>
            </a:r>
            <a:r>
              <a:rPr lang="en-US" sz="1200" dirty="0"/>
              <a:t> Steps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470F0F-3F0B-C070-D569-3D7A8E11B903}"/>
              </a:ext>
            </a:extLst>
          </p:cNvPr>
          <p:cNvSpPr/>
          <p:nvPr/>
        </p:nvSpPr>
        <p:spPr>
          <a:xfrm>
            <a:off x="5259977" y="3657599"/>
            <a:ext cx="32221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CC13B-2A02-A9F0-8736-0E4890A16B88}"/>
              </a:ext>
            </a:extLst>
          </p:cNvPr>
          <p:cNvSpPr/>
          <p:nvPr/>
        </p:nvSpPr>
        <p:spPr>
          <a:xfrm>
            <a:off x="5721530" y="3540035"/>
            <a:ext cx="200297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no. </a:t>
            </a:r>
            <a:r>
              <a:rPr lang="en-US" sz="1200" dirty="0">
                <a:sym typeface="Wingdings" panose="05000000000000000000" pitchFamily="2" charset="2"/>
              </a:rPr>
              <a:t></a:t>
            </a:r>
          </a:p>
          <a:p>
            <a:pPr algn="ctr"/>
            <a:r>
              <a:rPr lang="en-US" sz="1200" dirty="0">
                <a:sym typeface="Wingdings" panose="05000000000000000000" pitchFamily="2" charset="2"/>
              </a:rPr>
              <a:t>Energy level (PES)</a:t>
            </a:r>
            <a:endParaRPr lang="en-US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AD5B1F-2ED3-B411-97B9-EC9C76FE58A2}"/>
              </a:ext>
            </a:extLst>
          </p:cNvPr>
          <p:cNvSpPr/>
          <p:nvPr/>
        </p:nvSpPr>
        <p:spPr>
          <a:xfrm>
            <a:off x="7855131" y="3657599"/>
            <a:ext cx="32221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B693D-8258-8BFE-8CA3-9B2F9345E827}"/>
              </a:ext>
            </a:extLst>
          </p:cNvPr>
          <p:cNvSpPr txBox="1"/>
          <p:nvPr/>
        </p:nvSpPr>
        <p:spPr>
          <a:xfrm>
            <a:off x="7744369" y="32831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8FD1A-F358-B2EE-C001-47002E8EB68E}"/>
              </a:ext>
            </a:extLst>
          </p:cNvPr>
          <p:cNvSpPr/>
          <p:nvPr/>
        </p:nvSpPr>
        <p:spPr>
          <a:xfrm>
            <a:off x="8316684" y="3540035"/>
            <a:ext cx="200297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 energy:</a:t>
            </a:r>
          </a:p>
          <a:p>
            <a:pPr algn="ctr"/>
            <a:r>
              <a:rPr lang="en-US" sz="1200" dirty="0"/>
              <a:t>Molecular energy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DB6E4-4555-3412-48BF-0956D0854A6C}"/>
              </a:ext>
            </a:extLst>
          </p:cNvPr>
          <p:cNvSpPr/>
          <p:nvPr/>
        </p:nvSpPr>
        <p:spPr>
          <a:xfrm>
            <a:off x="8316684" y="4839793"/>
            <a:ext cx="200297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 molecular energy of</a:t>
            </a:r>
          </a:p>
          <a:p>
            <a:pPr algn="ctr"/>
            <a:r>
              <a:rPr lang="en-US" sz="1200" dirty="0"/>
              <a:t>Gas molecule &amp; MOF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BFC29F-CF26-E68C-48A8-63608C467F9E}"/>
              </a:ext>
            </a:extLst>
          </p:cNvPr>
          <p:cNvSpPr/>
          <p:nvPr/>
        </p:nvSpPr>
        <p:spPr>
          <a:xfrm>
            <a:off x="9083038" y="4303123"/>
            <a:ext cx="470263" cy="407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0A0BB2-EB8D-2DD1-E8B3-9768F133A1BC}"/>
              </a:ext>
            </a:extLst>
          </p:cNvPr>
          <p:cNvSpPr/>
          <p:nvPr/>
        </p:nvSpPr>
        <p:spPr>
          <a:xfrm>
            <a:off x="9083038" y="5573488"/>
            <a:ext cx="470263" cy="407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7C14C-F732-3FC7-4D30-14071222C6A3}"/>
              </a:ext>
            </a:extLst>
          </p:cNvPr>
          <p:cNvSpPr/>
          <p:nvPr/>
        </p:nvSpPr>
        <p:spPr>
          <a:xfrm>
            <a:off x="8316684" y="6126481"/>
            <a:ext cx="200297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Binding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63987-E190-1989-D6F3-12BA6A4F99F6}"/>
              </a:ext>
            </a:extLst>
          </p:cNvPr>
          <p:cNvSpPr txBox="1"/>
          <p:nvPr/>
        </p:nvSpPr>
        <p:spPr>
          <a:xfrm>
            <a:off x="548640" y="4920343"/>
            <a:ext cx="492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 Binding energy pipeline</a:t>
            </a:r>
          </a:p>
          <a:p>
            <a:r>
              <a:rPr lang="en-US" dirty="0"/>
              <a:t>Phase 2: </a:t>
            </a:r>
            <a:r>
              <a:rPr lang="en-US" dirty="0" err="1"/>
              <a:t>Optuna</a:t>
            </a:r>
            <a:r>
              <a:rPr lang="en-US" dirty="0"/>
              <a:t> for multiple criteria </a:t>
            </a:r>
            <a:r>
              <a:rPr lang="en-US" dirty="0" err="1"/>
              <a:t>optimisations</a:t>
            </a:r>
            <a:endParaRPr lang="en-US" dirty="0"/>
          </a:p>
          <a:p>
            <a:r>
              <a:rPr lang="en-US" dirty="0"/>
              <a:t>Phase 3: Add Quantum Noise</a:t>
            </a:r>
          </a:p>
        </p:txBody>
      </p:sp>
    </p:spTree>
    <p:extLst>
      <p:ext uri="{BB962C8B-B14F-4D97-AF65-F5344CB8AC3E}">
        <p14:creationId xmlns:p14="http://schemas.microsoft.com/office/powerpoint/2010/main" val="218526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9C9-C4FF-7F8D-C23C-6982F52E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ade Gothic Next" panose="020B05030403030200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1DD3-55F1-9F65-0C6D-79C7BD93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ade Gothic Next" panose="020B0503040303020004" pitchFamily="34" charset="0"/>
              </a:rPr>
              <a:t>Background Review</a:t>
            </a:r>
          </a:p>
          <a:p>
            <a:r>
              <a:rPr lang="en-US" dirty="0">
                <a:latin typeface="Trade Gothic Next" panose="020B0503040303020004" pitchFamily="34" charset="0"/>
              </a:rPr>
              <a:t>Approach and Objective</a:t>
            </a:r>
          </a:p>
          <a:p>
            <a:r>
              <a:rPr lang="en-US" dirty="0">
                <a:latin typeface="Trade Gothic Next" panose="020B0503040303020004" pitchFamily="34" charset="0"/>
              </a:rPr>
              <a:t>Tasks 1A, 1B</a:t>
            </a:r>
          </a:p>
          <a:p>
            <a:r>
              <a:rPr lang="en-US" dirty="0">
                <a:latin typeface="Trade Gothic Next" panose="020B0503040303020004" pitchFamily="34" charset="0"/>
              </a:rPr>
              <a:t>Task 2</a:t>
            </a:r>
          </a:p>
          <a:p>
            <a:r>
              <a:rPr lang="en-US" dirty="0">
                <a:latin typeface="Trade Gothic Next" panose="020B0503040303020004" pitchFamily="34" charset="0"/>
              </a:rPr>
              <a:t>Task 3</a:t>
            </a:r>
          </a:p>
          <a:p>
            <a:r>
              <a:rPr lang="en-US" dirty="0">
                <a:latin typeface="Trade Gothic Next" panose="020B0503040303020004" pitchFamily="34" charset="0"/>
              </a:rPr>
              <a:t>Epilogue</a:t>
            </a:r>
          </a:p>
          <a:p>
            <a:r>
              <a:rPr lang="en-US" dirty="0">
                <a:latin typeface="Trade Gothic Next" panose="020B0503040303020004" pitchFamily="34" charset="0"/>
              </a:rPr>
              <a:t>Credits and appreciations</a:t>
            </a:r>
          </a:p>
          <a:p>
            <a:r>
              <a:rPr lang="en-US" dirty="0">
                <a:latin typeface="Trade Gothic Next" panose="020B0503040303020004" pitchFamily="34" charset="0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70866-E2CF-5E98-9175-6ED53A5505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958" y="0"/>
            <a:ext cx="47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amiltonian and Schrödinger equation for a molecule, Born-Oppenheimer  Approximation Flashcards | Quizlet">
            <a:extLst>
              <a:ext uri="{FF2B5EF4-FFF2-40B4-BE49-F238E27FC236}">
                <a16:creationId xmlns:a16="http://schemas.microsoft.com/office/drawing/2014/main" id="{7762B62B-DE6A-C8C9-5732-608395E92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4" y="278811"/>
            <a:ext cx="5321007" cy="18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ping to the Qubit Space">
            <a:extLst>
              <a:ext uri="{FF2B5EF4-FFF2-40B4-BE49-F238E27FC236}">
                <a16:creationId xmlns:a16="http://schemas.microsoft.com/office/drawing/2014/main" id="{E1053C45-78A6-DFF1-A98F-96258F00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5" y="3697375"/>
            <a:ext cx="5337237" cy="28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.7. Fermion to qubit mappings | Quantum Chemistry and Computing for the  Curious">
            <a:extLst>
              <a:ext uri="{FF2B5EF4-FFF2-40B4-BE49-F238E27FC236}">
                <a16:creationId xmlns:a16="http://schemas.microsoft.com/office/drawing/2014/main" id="{A4BE8985-5939-A7B1-48BE-DEE170B7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72" y="3697374"/>
            <a:ext cx="6107156" cy="28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fficient quantum simulation of fermionic and bosonic models in trapped  ions | EPJ Quantum Technology | Full Text">
            <a:extLst>
              <a:ext uri="{FF2B5EF4-FFF2-40B4-BE49-F238E27FC236}">
                <a16:creationId xmlns:a16="http://schemas.microsoft.com/office/drawing/2014/main" id="{5E8D5F15-0118-9B2C-642E-195EDF43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207" y="338394"/>
            <a:ext cx="3543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43DD2D-93E1-5646-9793-1BE637D1F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4" y="2151017"/>
            <a:ext cx="595312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28E58-15F2-2067-2B2B-E64191DC2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1195387"/>
            <a:ext cx="6591300" cy="446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0F603-FFF1-7996-F93A-EC8E22B01C45}"/>
              </a:ext>
            </a:extLst>
          </p:cNvPr>
          <p:cNvSpPr txBox="1"/>
          <p:nvPr/>
        </p:nvSpPr>
        <p:spPr>
          <a:xfrm>
            <a:off x="7863678" y="2351962"/>
            <a:ext cx="537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https://www.slideserve.com/heinz/hartree-fock-theory</a:t>
            </a:r>
          </a:p>
        </p:txBody>
      </p:sp>
    </p:spTree>
    <p:extLst>
      <p:ext uri="{BB962C8B-B14F-4D97-AF65-F5344CB8AC3E}">
        <p14:creationId xmlns:p14="http://schemas.microsoft.com/office/powerpoint/2010/main" val="124834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artree–Fock method - Wikipedia">
            <a:extLst>
              <a:ext uri="{FF2B5EF4-FFF2-40B4-BE49-F238E27FC236}">
                <a16:creationId xmlns:a16="http://schemas.microsoft.com/office/drawing/2014/main" id="{5FFCBEAB-D5D5-D738-DF30-E004E8F1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54" y="193400"/>
            <a:ext cx="5663021" cy="4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05BF0-B9DD-AE5D-09CB-BC848B8F7AF9}"/>
              </a:ext>
            </a:extLst>
          </p:cNvPr>
          <p:cNvSpPr txBox="1"/>
          <p:nvPr/>
        </p:nvSpPr>
        <p:spPr>
          <a:xfrm>
            <a:off x="7820297" y="879566"/>
            <a:ext cx="454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Hartree-</a:t>
            </a:r>
            <a:r>
              <a:rPr lang="en-US" dirty="0" err="1"/>
              <a:t>Fock</a:t>
            </a:r>
            <a:r>
              <a:rPr lang="en-US" dirty="0"/>
              <a:t> Molecular Orbital Approximation</a:t>
            </a:r>
          </a:p>
        </p:txBody>
      </p:sp>
      <p:pic>
        <p:nvPicPr>
          <p:cNvPr id="7172" name="Picture 4" descr="Hartree–Fock method - Wikipedia">
            <a:extLst>
              <a:ext uri="{FF2B5EF4-FFF2-40B4-BE49-F238E27FC236}">
                <a16:creationId xmlns:a16="http://schemas.microsoft.com/office/drawing/2014/main" id="{BF5C4FFF-104F-A95A-5044-5EB025DD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82" y="1850749"/>
            <a:ext cx="4889137" cy="36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2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ematic of varational quantum algorithms. The ansatz state |ψ( θ) is... |  Download Scientific Diagram">
            <a:extLst>
              <a:ext uri="{FF2B5EF4-FFF2-40B4-BE49-F238E27FC236}">
                <a16:creationId xmlns:a16="http://schemas.microsoft.com/office/drawing/2014/main" id="{713160E7-A0DD-59B0-D5F7-E0A2634B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4" y="852895"/>
            <a:ext cx="4858022" cy="29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DF481-2170-DF50-EDFE-89031214BBED}"/>
              </a:ext>
            </a:extLst>
          </p:cNvPr>
          <p:cNvSpPr txBox="1"/>
          <p:nvPr/>
        </p:nvSpPr>
        <p:spPr>
          <a:xfrm>
            <a:off x="775063" y="557349"/>
            <a:ext cx="47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TwoLocal</a:t>
            </a:r>
            <a:r>
              <a:rPr lang="en-US" dirty="0"/>
              <a:t> ansatz w/ full parameter entanglement</a:t>
            </a:r>
          </a:p>
        </p:txBody>
      </p:sp>
      <p:pic>
        <p:nvPicPr>
          <p:cNvPr id="2052" name="Picture 4" descr="programming - References for two-local forms in QISKIT - Quantum Computing  Stack Exchange">
            <a:extLst>
              <a:ext uri="{FF2B5EF4-FFF2-40B4-BE49-F238E27FC236}">
                <a16:creationId xmlns:a16="http://schemas.microsoft.com/office/drawing/2014/main" id="{C5B39AFE-7D44-B553-1790-19014A18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4" y="4051824"/>
            <a:ext cx="7677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ordan-Wigner Transformation and Topological characterization of quantum  phase transitions in the Kitaev model Guang-Ming Zhang (Tsinghua Univ)  Xiaoyong. - ppt video online download">
            <a:extLst>
              <a:ext uri="{FF2B5EF4-FFF2-40B4-BE49-F238E27FC236}">
                <a16:creationId xmlns:a16="http://schemas.microsoft.com/office/drawing/2014/main" id="{27BC86EB-76BE-B6DC-DD16-9417D357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44" y="463341"/>
            <a:ext cx="5402432" cy="405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DF] Quantum orbital-optimized unitary coupled cluster methods in the  strongly correlated regime: Can quantum algorithms outperform their  classical equivalents? | Semantic Scholar">
            <a:extLst>
              <a:ext uri="{FF2B5EF4-FFF2-40B4-BE49-F238E27FC236}">
                <a16:creationId xmlns:a16="http://schemas.microsoft.com/office/drawing/2014/main" id="{22A0D5AA-DA52-3BA0-214E-05943059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6" y="671377"/>
            <a:ext cx="6362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lticomponent Unitary Coupled Cluster and Equation-of-Motion for Quantum  Computation | Journal of Chemical Theory and Computation">
            <a:extLst>
              <a:ext uri="{FF2B5EF4-FFF2-40B4-BE49-F238E27FC236}">
                <a16:creationId xmlns:a16="http://schemas.microsoft.com/office/drawing/2014/main" id="{686FBD8F-FF4F-78D9-6122-320C0788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0"/>
            <a:ext cx="896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bm-quantum-challenge-2021/ex5.ipynb at main · qiskit-community/ibm-quantum-challenge-2021  · GitHub">
            <a:extLst>
              <a:ext uri="{FF2B5EF4-FFF2-40B4-BE49-F238E27FC236}">
                <a16:creationId xmlns:a16="http://schemas.microsoft.com/office/drawing/2014/main" id="{E7F08740-90DB-3DEB-6BF8-DECBBAEC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12192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8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DF] Introductory Tutorial for SPSA and the Quantum Approximation  Optimization Algorithm | Semantic Scholar">
            <a:extLst>
              <a:ext uri="{FF2B5EF4-FFF2-40B4-BE49-F238E27FC236}">
                <a16:creationId xmlns:a16="http://schemas.microsoft.com/office/drawing/2014/main" id="{6AA2E5BB-BED9-8180-DF0B-DC2EC2D7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23975"/>
            <a:ext cx="8686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A12C1-0E14-A4CD-35C3-DFC2CDAC7564}"/>
              </a:ext>
            </a:extLst>
          </p:cNvPr>
          <p:cNvSpPr txBox="1"/>
          <p:nvPr/>
        </p:nvSpPr>
        <p:spPr>
          <a:xfrm>
            <a:off x="2255521" y="827315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SPSA</a:t>
            </a:r>
          </a:p>
        </p:txBody>
      </p:sp>
      <p:pic>
        <p:nvPicPr>
          <p:cNvPr id="4100" name="Picture 4" descr="Ground state solvers - Qiskit Nature Tutorials">
            <a:extLst>
              <a:ext uri="{FF2B5EF4-FFF2-40B4-BE49-F238E27FC236}">
                <a16:creationId xmlns:a16="http://schemas.microsoft.com/office/drawing/2014/main" id="{00211B6F-2D59-8E4E-4B9E-A3FC1A1C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7446"/>
            <a:ext cx="1219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AAC2B-1B43-E18C-D9DE-7ECD151BC1D4}"/>
              </a:ext>
            </a:extLst>
          </p:cNvPr>
          <p:cNvSpPr txBox="1"/>
          <p:nvPr/>
        </p:nvSpPr>
        <p:spPr>
          <a:xfrm>
            <a:off x="513806" y="3004457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GroundStateEigneSolver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rror supression and error mitigation with Qiskit Runtime">
            <a:extLst>
              <a:ext uri="{FF2B5EF4-FFF2-40B4-BE49-F238E27FC236}">
                <a16:creationId xmlns:a16="http://schemas.microsoft.com/office/drawing/2014/main" id="{AB85EA59-38E7-1F88-CD6C-E11A7968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662113"/>
            <a:ext cx="86582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4E10D-CE3F-6D54-3271-3BDA56C99C3A}"/>
              </a:ext>
            </a:extLst>
          </p:cNvPr>
          <p:cNvSpPr txBox="1"/>
          <p:nvPr/>
        </p:nvSpPr>
        <p:spPr>
          <a:xfrm>
            <a:off x="2055223" y="1384663"/>
            <a:ext cx="263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noise mitigation</a:t>
            </a:r>
          </a:p>
        </p:txBody>
      </p:sp>
    </p:spTree>
    <p:extLst>
      <p:ext uri="{BB962C8B-B14F-4D97-AF65-F5344CB8AC3E}">
        <p14:creationId xmlns:p14="http://schemas.microsoft.com/office/powerpoint/2010/main" val="1571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252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Trade Gothic Next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Jesmer Wong</dc:creator>
  <cp:lastModifiedBy>Jesmer Wong</cp:lastModifiedBy>
  <cp:revision>6</cp:revision>
  <dcterms:created xsi:type="dcterms:W3CDTF">2023-02-22T06:25:54Z</dcterms:created>
  <dcterms:modified xsi:type="dcterms:W3CDTF">2023-02-22T08:54:14Z</dcterms:modified>
</cp:coreProperties>
</file>