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handoutMasterIdLst>
    <p:handoutMasterId r:id="rId22"/>
  </p:handoutMasterIdLst>
  <p:sldIdLst>
    <p:sldId id="865" r:id="rId2"/>
    <p:sldId id="868" r:id="rId3"/>
    <p:sldId id="869" r:id="rId4"/>
    <p:sldId id="870" r:id="rId5"/>
    <p:sldId id="871" r:id="rId6"/>
    <p:sldId id="881" r:id="rId7"/>
    <p:sldId id="872" r:id="rId8"/>
    <p:sldId id="873" r:id="rId9"/>
    <p:sldId id="874" r:id="rId10"/>
    <p:sldId id="875" r:id="rId11"/>
    <p:sldId id="876" r:id="rId12"/>
    <p:sldId id="877" r:id="rId13"/>
    <p:sldId id="879" r:id="rId14"/>
    <p:sldId id="880" r:id="rId15"/>
    <p:sldId id="878" r:id="rId16"/>
    <p:sldId id="883" r:id="rId17"/>
    <p:sldId id="884" r:id="rId18"/>
    <p:sldId id="882" r:id="rId19"/>
    <p:sldId id="886" r:id="rId20"/>
  </p:sldIdLst>
  <p:sldSz cx="9144000" cy="6858000" type="screen4x3"/>
  <p:notesSz cx="9925050" cy="6796088"/>
  <p:defaultTextStyle>
    <a:defPPr>
      <a:defRPr lang="en-GB"/>
    </a:defPPr>
    <a:lvl1pPr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1pPr>
    <a:lvl2pPr marL="742950" indent="-28575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2pPr>
    <a:lvl3pPr marL="11430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3pPr>
    <a:lvl4pPr marL="16002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4pPr>
    <a:lvl5pPr marL="2057400" indent="-228600" algn="l" defTabSz="449263" rtl="0" fontAlgn="base">
      <a:spcBef>
        <a:spcPct val="0"/>
      </a:spcBef>
      <a:spcAft>
        <a:spcPct val="0"/>
      </a:spcAft>
      <a:buClr>
        <a:srgbClr val="000000"/>
      </a:buClr>
      <a:buSzPct val="100000"/>
      <a:buFont typeface="Times New Roman" charset="0"/>
      <a:defRPr sz="2200" i="1" kern="1200">
        <a:solidFill>
          <a:schemeClr val="bg1"/>
        </a:solidFill>
        <a:latin typeface="Myriad Web" charset="0"/>
        <a:ea typeface="+mn-ea"/>
        <a:cs typeface="+mn-cs"/>
      </a:defRPr>
    </a:lvl5pPr>
    <a:lvl6pPr marL="2286000" algn="l" defTabSz="457200" rtl="0" eaLnBrk="1" latinLnBrk="0" hangingPunct="1">
      <a:defRPr sz="2200" i="1" kern="1200">
        <a:solidFill>
          <a:schemeClr val="bg1"/>
        </a:solidFill>
        <a:latin typeface="Myriad Web" charset="0"/>
        <a:ea typeface="+mn-ea"/>
        <a:cs typeface="+mn-cs"/>
      </a:defRPr>
    </a:lvl6pPr>
    <a:lvl7pPr marL="2743200" algn="l" defTabSz="457200" rtl="0" eaLnBrk="1" latinLnBrk="0" hangingPunct="1">
      <a:defRPr sz="2200" i="1" kern="1200">
        <a:solidFill>
          <a:schemeClr val="bg1"/>
        </a:solidFill>
        <a:latin typeface="Myriad Web" charset="0"/>
        <a:ea typeface="+mn-ea"/>
        <a:cs typeface="+mn-cs"/>
      </a:defRPr>
    </a:lvl7pPr>
    <a:lvl8pPr marL="3200400" algn="l" defTabSz="457200" rtl="0" eaLnBrk="1" latinLnBrk="0" hangingPunct="1">
      <a:defRPr sz="2200" i="1" kern="1200">
        <a:solidFill>
          <a:schemeClr val="bg1"/>
        </a:solidFill>
        <a:latin typeface="Myriad Web" charset="0"/>
        <a:ea typeface="+mn-ea"/>
        <a:cs typeface="+mn-cs"/>
      </a:defRPr>
    </a:lvl8pPr>
    <a:lvl9pPr marL="3657600" algn="l" defTabSz="457200" rtl="0" eaLnBrk="1" latinLnBrk="0" hangingPunct="1">
      <a:defRPr sz="2200" i="1" kern="1200">
        <a:solidFill>
          <a:schemeClr val="bg1"/>
        </a:solidFill>
        <a:latin typeface="Myriad Web"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00"/>
    <a:srgbClr val="003300"/>
    <a:srgbClr val="0F3B00"/>
    <a:srgbClr val="FBB7B7"/>
    <a:srgbClr val="FF6666"/>
    <a:srgbClr val="FF0000"/>
    <a:srgbClr val="FF0080"/>
    <a:srgbClr val="DADD34"/>
    <a:srgbClr val="470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236" autoAdjust="0"/>
  </p:normalViewPr>
  <p:slideViewPr>
    <p:cSldViewPr>
      <p:cViewPr>
        <p:scale>
          <a:sx n="103" d="100"/>
          <a:sy n="103" d="100"/>
        </p:scale>
        <p:origin x="-344" y="-80"/>
      </p:cViewPr>
      <p:guideLst>
        <p:guide orient="horz" pos="2160"/>
        <p:guide pos="2880"/>
      </p:guideLst>
    </p:cSldViewPr>
  </p:slideViewPr>
  <p:outlineViewPr>
    <p:cViewPr varScale="1">
      <p:scale>
        <a:sx n="170" d="200"/>
        <a:sy n="170" d="200"/>
      </p:scale>
      <p:origin x="0" y="11072"/>
    </p:cViewPr>
  </p:outlineViewPr>
  <p:notesTextViewPr>
    <p:cViewPr>
      <p:scale>
        <a:sx n="100" d="100"/>
        <a:sy n="100" d="100"/>
      </p:scale>
      <p:origin x="0" y="0"/>
    </p:cViewPr>
  </p:notesTextViewPr>
  <p:notesViewPr>
    <p:cSldViewPr>
      <p:cViewPr varScale="1">
        <p:scale>
          <a:sx n="59" d="100"/>
          <a:sy n="59" d="100"/>
        </p:scale>
        <p:origin x="-1752" y="-72"/>
      </p:cViewPr>
      <p:guideLst>
        <p:guide orient="horz" pos="1972"/>
        <p:guide pos="315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0624" cy="34024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109" y="0"/>
            <a:ext cx="4300622" cy="340240"/>
          </a:xfrm>
          <a:prstGeom prst="rect">
            <a:avLst/>
          </a:prstGeom>
        </p:spPr>
        <p:txBody>
          <a:bodyPr vert="horz" lIns="91440" tIns="45720" rIns="91440" bIns="45720" rtlCol="0"/>
          <a:lstStyle>
            <a:lvl1pPr algn="r">
              <a:defRPr sz="1200"/>
            </a:lvl1pPr>
          </a:lstStyle>
          <a:p>
            <a:fld id="{4E0FDDF2-C6EA-E74A-AE03-E3FFBD43675E}" type="datetimeFigureOut">
              <a:rPr lang="en-US" smtClean="0"/>
              <a:t>02/11/2011</a:t>
            </a:fld>
            <a:endParaRPr lang="en-US"/>
          </a:p>
        </p:txBody>
      </p:sp>
      <p:sp>
        <p:nvSpPr>
          <p:cNvPr id="4" name="Footer Placeholder 3"/>
          <p:cNvSpPr>
            <a:spLocks noGrp="1"/>
          </p:cNvSpPr>
          <p:nvPr>
            <p:ph type="ftr" sz="quarter" idx="2"/>
          </p:nvPr>
        </p:nvSpPr>
        <p:spPr>
          <a:xfrm>
            <a:off x="1" y="6454762"/>
            <a:ext cx="4300624" cy="3402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109" y="6454762"/>
            <a:ext cx="4300622" cy="340240"/>
          </a:xfrm>
          <a:prstGeom prst="rect">
            <a:avLst/>
          </a:prstGeom>
        </p:spPr>
        <p:txBody>
          <a:bodyPr vert="horz" lIns="91440" tIns="45720" rIns="91440" bIns="45720" rtlCol="0" anchor="b"/>
          <a:lstStyle>
            <a:lvl1pPr algn="r">
              <a:defRPr sz="1200"/>
            </a:lvl1pPr>
          </a:lstStyle>
          <a:p>
            <a:fld id="{001C0338-6385-944D-8706-B32062A53F56}" type="slidenum">
              <a:rPr lang="en-US" smtClean="0"/>
              <a:t>‹#›</a:t>
            </a:fld>
            <a:endParaRPr lang="en-US"/>
          </a:p>
        </p:txBody>
      </p:sp>
    </p:spTree>
    <p:extLst>
      <p:ext uri="{BB962C8B-B14F-4D97-AF65-F5344CB8AC3E}">
        <p14:creationId xmlns:p14="http://schemas.microsoft.com/office/powerpoint/2010/main" val="111875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9925050" cy="6796088"/>
          </a:xfrm>
          <a:prstGeom prst="roundRect">
            <a:avLst>
              <a:gd name="adj" fmla="val 23"/>
            </a:avLst>
          </a:prstGeom>
          <a:solidFill>
            <a:srgbClr val="FFFFFF"/>
          </a:solidFill>
          <a:ln w="9525">
            <a:noFill/>
            <a:round/>
            <a:headEnd/>
            <a:tailEnd/>
          </a:ln>
          <a:effectLst/>
        </p:spPr>
        <p:txBody>
          <a:bodyPr wrap="none" anchor="ctr">
            <a:prstTxWarp prst="textNoShape">
              <a:avLst/>
            </a:prstTxWarp>
          </a:bodyPr>
          <a:lstStyle/>
          <a:p>
            <a:endParaRPr lang="en-US"/>
          </a:p>
        </p:txBody>
      </p:sp>
      <p:sp>
        <p:nvSpPr>
          <p:cNvPr id="2050" name="Text Box 2"/>
          <p:cNvSpPr txBox="1">
            <a:spLocks noChangeArrowheads="1"/>
          </p:cNvSpPr>
          <p:nvPr/>
        </p:nvSpPr>
        <p:spPr bwMode="auto">
          <a:xfrm>
            <a:off x="0"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1" name="Text Box 3"/>
          <p:cNvSpPr txBox="1">
            <a:spLocks noChangeArrowheads="1"/>
          </p:cNvSpPr>
          <p:nvPr/>
        </p:nvSpPr>
        <p:spPr bwMode="auto">
          <a:xfrm>
            <a:off x="5622109" y="0"/>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2" name="Rectangle 4"/>
          <p:cNvSpPr>
            <a:spLocks noGrp="1" noRot="1" noChangeAspect="1" noChangeArrowheads="1"/>
          </p:cNvSpPr>
          <p:nvPr>
            <p:ph type="sldImg"/>
          </p:nvPr>
        </p:nvSpPr>
        <p:spPr bwMode="auto">
          <a:xfrm>
            <a:off x="3263900" y="509588"/>
            <a:ext cx="3397250" cy="2547937"/>
          </a:xfrm>
          <a:prstGeom prst="rect">
            <a:avLst/>
          </a:prstGeom>
          <a:noFill/>
          <a:ln w="9360">
            <a:solidFill>
              <a:srgbClr val="000000"/>
            </a:solidFill>
            <a:miter lim="800000"/>
            <a:headEnd/>
            <a:tailEnd/>
          </a:ln>
          <a:effectLst/>
        </p:spPr>
      </p:sp>
      <p:sp>
        <p:nvSpPr>
          <p:cNvPr id="2053" name="Rectangle 5"/>
          <p:cNvSpPr>
            <a:spLocks noGrp="1" noChangeArrowheads="1"/>
          </p:cNvSpPr>
          <p:nvPr>
            <p:ph type="body"/>
          </p:nvPr>
        </p:nvSpPr>
        <p:spPr bwMode="auto">
          <a:xfrm>
            <a:off x="992273" y="3228468"/>
            <a:ext cx="7940504" cy="305780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2054" name="Text Box 6"/>
          <p:cNvSpPr txBox="1">
            <a:spLocks noChangeArrowheads="1"/>
          </p:cNvSpPr>
          <p:nvPr/>
        </p:nvSpPr>
        <p:spPr bwMode="auto">
          <a:xfrm>
            <a:off x="0" y="6454762"/>
            <a:ext cx="4302941" cy="340240"/>
          </a:xfrm>
          <a:prstGeom prst="rect">
            <a:avLst/>
          </a:prstGeom>
          <a:noFill/>
          <a:ln w="9525">
            <a:noFill/>
            <a:round/>
            <a:headEnd/>
            <a:tailEnd/>
          </a:ln>
          <a:effectLst/>
        </p:spPr>
        <p:txBody>
          <a:bodyPr wrap="none" anchor="ctr">
            <a:prstTxWarp prst="textNoShape">
              <a:avLst/>
            </a:prstTxWarp>
          </a:bodyPr>
          <a:lstStyle/>
          <a:p>
            <a:endParaRPr lang="en-US"/>
          </a:p>
        </p:txBody>
      </p:sp>
      <p:sp>
        <p:nvSpPr>
          <p:cNvPr id="2055" name="Rectangle 7"/>
          <p:cNvSpPr>
            <a:spLocks noGrp="1" noChangeArrowheads="1"/>
          </p:cNvSpPr>
          <p:nvPr>
            <p:ph type="sldNum"/>
          </p:nvPr>
        </p:nvSpPr>
        <p:spPr bwMode="auto">
          <a:xfrm>
            <a:off x="5622109" y="6454762"/>
            <a:ext cx="4300622" cy="33915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Arial" charset="0"/>
                <a:ea typeface="Arial" charset="0"/>
                <a:cs typeface="Arial" charset="0"/>
              </a:defRPr>
            </a:lvl1pPr>
          </a:lstStyle>
          <a:p>
            <a:fld id="{24688D03-F045-B643-BD3A-F95C8B91471A}" type="slidenum">
              <a:rPr lang="en-GB"/>
              <a:pPr/>
              <a:t>‹#›</a:t>
            </a:fld>
            <a:endParaRPr lang="en-GB"/>
          </a:p>
        </p:txBody>
      </p:sp>
    </p:spTree>
    <p:extLst>
      <p:ext uri="{BB962C8B-B14F-4D97-AF65-F5344CB8AC3E}">
        <p14:creationId xmlns:p14="http://schemas.microsoft.com/office/powerpoint/2010/main" val="198635358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smtClean="0"/>
              <a:t>Click to edit Master subtitle style</a:t>
            </a:r>
            <a:endParaRPr lang="en-US"/>
          </a:p>
        </p:txBody>
      </p:sp>
      <p:sp>
        <p:nvSpPr>
          <p:cNvPr id="4" name="Slide Number Placeholder 3"/>
          <p:cNvSpPr>
            <a:spLocks noGrp="1"/>
          </p:cNvSpPr>
          <p:nvPr>
            <p:ph type="sldNum" idx="10"/>
          </p:nvPr>
        </p:nvSpPr>
        <p:spPr/>
        <p:txBody>
          <a:bodyPr/>
          <a:lstStyle>
            <a:lvl1pPr>
              <a:defRPr smtClean="0"/>
            </a:lvl1pPr>
          </a:lstStyle>
          <a:p>
            <a:fld id="{9C96DDB7-5383-CA45-AD3D-5196D0FCCB9A}"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E2727F65-CFBD-7B43-9322-F698D8F3C31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274640"/>
            <a:ext cx="2055813" cy="5849937"/>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40"/>
            <a:ext cx="6019800" cy="5849937"/>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6EC32BFB-CBF2-654C-B5C8-1CDFD350504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Slide Number Placeholder 3"/>
          <p:cNvSpPr>
            <a:spLocks noGrp="1"/>
          </p:cNvSpPr>
          <p:nvPr>
            <p:ph type="sldNum" idx="10"/>
          </p:nvPr>
        </p:nvSpPr>
        <p:spPr/>
        <p:txBody>
          <a:bodyPr/>
          <a:lstStyle>
            <a:lvl1pPr>
              <a:defRPr smtClean="0"/>
            </a:lvl1pPr>
          </a:lstStyle>
          <a:p>
            <a:fld id="{5AA26255-1DD8-884C-AD22-BA390A2AFD6C}"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Slide Number Placeholder 3"/>
          <p:cNvSpPr>
            <a:spLocks noGrp="1"/>
          </p:cNvSpPr>
          <p:nvPr>
            <p:ph type="sldNum" idx="10"/>
          </p:nvPr>
        </p:nvSpPr>
        <p:spPr/>
        <p:txBody>
          <a:bodyPr/>
          <a:lstStyle>
            <a:lvl1pPr>
              <a:defRPr smtClean="0"/>
            </a:lvl1pPr>
          </a:lstStyle>
          <a:p>
            <a:fld id="{ABEC096B-64A2-7B44-875A-6A9EE250669C}"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1" y="1600202"/>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00202"/>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Slide Number Placeholder 4"/>
          <p:cNvSpPr>
            <a:spLocks noGrp="1"/>
          </p:cNvSpPr>
          <p:nvPr>
            <p:ph type="sldNum" idx="10"/>
          </p:nvPr>
        </p:nvSpPr>
        <p:spPr/>
        <p:txBody>
          <a:bodyPr/>
          <a:lstStyle>
            <a:lvl1pPr>
              <a:defRPr smtClean="0"/>
            </a:lvl1pPr>
          </a:lstStyle>
          <a:p>
            <a:fld id="{DC2370D3-9E53-A24E-98F4-CB586A07843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Slide Number Placeholder 6"/>
          <p:cNvSpPr>
            <a:spLocks noGrp="1"/>
          </p:cNvSpPr>
          <p:nvPr>
            <p:ph type="sldNum" idx="10"/>
          </p:nvPr>
        </p:nvSpPr>
        <p:spPr/>
        <p:txBody>
          <a:bodyPr/>
          <a:lstStyle>
            <a:lvl1pPr>
              <a:defRPr smtClean="0"/>
            </a:lvl1pPr>
          </a:lstStyle>
          <a:p>
            <a:fld id="{1D0F75B7-7646-154B-BC7D-5F83700AF1E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Slide Number Placeholder 2"/>
          <p:cNvSpPr>
            <a:spLocks noGrp="1"/>
          </p:cNvSpPr>
          <p:nvPr>
            <p:ph type="sldNum" idx="10"/>
          </p:nvPr>
        </p:nvSpPr>
        <p:spPr/>
        <p:txBody>
          <a:bodyPr/>
          <a:lstStyle>
            <a:lvl1pPr>
              <a:defRPr smtClean="0"/>
            </a:lvl1pPr>
          </a:lstStyle>
          <a:p>
            <a:fld id="{80E5B2F3-B621-B146-B91D-6D8C2EE9574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smtClean="0"/>
            </a:lvl1pPr>
          </a:lstStyle>
          <a:p>
            <a:fld id="{39FA33B3-5ED0-C34D-B375-AF24041DBFE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D6CBCF18-5E33-6E4D-ACAC-1EEF9BC3580E}"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Slide Number Placeholder 4"/>
          <p:cNvSpPr>
            <a:spLocks noGrp="1"/>
          </p:cNvSpPr>
          <p:nvPr>
            <p:ph type="sldNum" idx="10"/>
          </p:nvPr>
        </p:nvSpPr>
        <p:spPr/>
        <p:txBody>
          <a:bodyPr/>
          <a:lstStyle>
            <a:lvl1pPr>
              <a:defRPr smtClean="0"/>
            </a:lvl1pPr>
          </a:lstStyle>
          <a:p>
            <a:fld id="{809F3D21-02CA-4945-8B05-F691DF056F1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1" y="274638"/>
            <a:ext cx="8228013" cy="11414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457201" y="1600202"/>
            <a:ext cx="8228013" cy="45243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8" name="Text Box 4"/>
          <p:cNvSpPr txBox="1">
            <a:spLocks noChangeArrowheads="1"/>
          </p:cNvSpPr>
          <p:nvPr/>
        </p:nvSpPr>
        <p:spPr bwMode="auto">
          <a:xfrm>
            <a:off x="3124200" y="6245225"/>
            <a:ext cx="2895600" cy="476250"/>
          </a:xfrm>
          <a:prstGeom prst="rect">
            <a:avLst/>
          </a:prstGeom>
          <a:noFill/>
          <a:ln w="9525">
            <a:noFill/>
            <a:round/>
            <a:headEnd/>
            <a:tailEnd/>
          </a:ln>
          <a:effectLst/>
        </p:spPr>
        <p:txBody>
          <a:bodyPr wrap="none" anchor="ctr">
            <a:prstTxWarp prst="textNoShape">
              <a:avLst/>
            </a:prstTxWarp>
          </a:bodyPr>
          <a:lstStyle/>
          <a:p>
            <a:endParaRPr lang="en-US"/>
          </a:p>
        </p:txBody>
      </p:sp>
      <p:sp>
        <p:nvSpPr>
          <p:cNvPr id="1029" name="Rectangle 5"/>
          <p:cNvSpPr>
            <a:spLocks noGrp="1" noChangeArrowheads="1"/>
          </p:cNvSpPr>
          <p:nvPr>
            <p:ph type="sldNum"/>
          </p:nvPr>
        </p:nvSpPr>
        <p:spPr bwMode="auto">
          <a:xfrm>
            <a:off x="6553201" y="6245227"/>
            <a:ext cx="2132013" cy="4746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000000"/>
                </a:solidFill>
                <a:latin typeface="+mn-lt"/>
                <a:ea typeface="+mn-ea"/>
                <a:cs typeface="+mn-cs"/>
              </a:defRPr>
            </a:lvl1pPr>
          </a:lstStyle>
          <a:p>
            <a:fld id="{CA622B62-27B7-D444-97B6-2EBD5876234C}"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mj-lt"/>
          <a:ea typeface="+mj-ea"/>
          <a:cs typeface="+mj-cs"/>
        </a:defRPr>
      </a:lvl1pPr>
      <a:lvl2pPr marL="742950" indent="-28575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2pPr>
      <a:lvl3pPr marL="1143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3pPr>
      <a:lvl4pPr marL="1600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4pPr>
      <a:lvl5pPr marL="20574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5pPr>
      <a:lvl6pPr marL="25146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6pPr>
      <a:lvl7pPr marL="29718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7pPr>
      <a:lvl8pPr marL="34290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8pPr>
      <a:lvl9pPr marL="3886200" indent="-228600" algn="ctr" defTabSz="449263" rtl="0" eaLnBrk="0" fontAlgn="base" hangingPunct="0">
        <a:spcBef>
          <a:spcPct val="0"/>
        </a:spcBef>
        <a:spcAft>
          <a:spcPct val="0"/>
        </a:spcAft>
        <a:buClr>
          <a:srgbClr val="000000"/>
        </a:buClr>
        <a:buSzPct val="100000"/>
        <a:buFont typeface="Times New Roman" charset="0"/>
        <a:defRPr sz="4400">
          <a:solidFill>
            <a:srgbClr val="000000"/>
          </a:solidFill>
          <a:latin typeface="Arial" charset="0"/>
          <a:ea typeface="Arial" charset="0"/>
          <a:cs typeface="Arial"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charset="0"/>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charset="0"/>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SC_AA_0666cutout.JPG"/>
          <p:cNvPicPr>
            <a:picLocks noChangeAspect="1"/>
          </p:cNvPicPr>
          <p:nvPr/>
        </p:nvPicPr>
        <p:blipFill rotWithShape="1">
          <a:blip r:embed="rId2" cstate="screen">
            <a:grayscl/>
            <a:extLst>
              <a:ext uri="{BEBA8EAE-BF5A-486C-A8C5-ECC9F3942E4B}">
                <a14:imgProps xmlns:a14="http://schemas.microsoft.com/office/drawing/2010/main">
                  <a14:imgLayer r:embed="rId3">
                    <a14:imgEffect>
                      <a14:brightnessContrast bright="40000" contrast="35000"/>
                    </a14:imgEffect>
                  </a14:imgLayer>
                </a14:imgProps>
              </a:ext>
              <a:ext uri="{28A0092B-C50C-407E-A947-70E740481C1C}">
                <a14:useLocalDpi xmlns:a14="http://schemas.microsoft.com/office/drawing/2010/main"/>
              </a:ext>
            </a:extLst>
          </a:blip>
          <a:srcRect r="9062"/>
          <a:stretch/>
        </p:blipFill>
        <p:spPr>
          <a:xfrm>
            <a:off x="-36512" y="0"/>
            <a:ext cx="4157697" cy="6858000"/>
          </a:xfrm>
          <a:prstGeom prst="rect">
            <a:avLst/>
          </a:prstGeom>
        </p:spPr>
      </p:pic>
      <p:sp>
        <p:nvSpPr>
          <p:cNvPr id="7" name="Text Box 2"/>
          <p:cNvSpPr txBox="1">
            <a:spLocks noChangeArrowheads="1"/>
          </p:cNvSpPr>
          <p:nvPr/>
        </p:nvSpPr>
        <p:spPr bwMode="auto">
          <a:xfrm>
            <a:off x="2483768" y="-27384"/>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alpha val="34000"/>
                    </a:schemeClr>
                  </a:glow>
                </a:effectLst>
              </a:rPr>
              <a:t>challenge</a:t>
            </a:r>
          </a:p>
        </p:txBody>
      </p:sp>
      <p:sp>
        <p:nvSpPr>
          <p:cNvPr id="26626" name="Text Box 2"/>
          <p:cNvSpPr txBox="1">
            <a:spLocks noChangeArrowheads="1"/>
          </p:cNvSpPr>
          <p:nvPr/>
        </p:nvSpPr>
        <p:spPr bwMode="auto">
          <a:xfrm>
            <a:off x="3635897" y="1268760"/>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solidFill>
                  <a:srgbClr val="7F7F7F"/>
                </a:solidFill>
                <a:effectLst>
                  <a:glow rad="101600">
                    <a:schemeClr val="tx1">
                      <a:alpha val="75000"/>
                    </a:schemeClr>
                  </a:glow>
                </a:effectLst>
              </a:rPr>
              <a:t>Explain the emergence, in evolution or development, of sophisticated forms of theory of mind cognition.</a:t>
            </a:r>
            <a:endParaRPr lang="en-GB" dirty="0">
              <a:solidFill>
                <a:srgbClr val="7F7F7F"/>
              </a:solidFill>
              <a:effectLst>
                <a:glow rad="101600">
                  <a:schemeClr val="tx1">
                    <a:alpha val="75000"/>
                  </a:schemeClr>
                </a:glow>
              </a:effectLst>
            </a:endParaRPr>
          </a:p>
        </p:txBody>
      </p:sp>
      <p:sp>
        <p:nvSpPr>
          <p:cNvPr id="5" name="Text Box 2"/>
          <p:cNvSpPr txBox="1">
            <a:spLocks noChangeArrowheads="1"/>
          </p:cNvSpPr>
          <p:nvPr/>
        </p:nvSpPr>
        <p:spPr bwMode="auto">
          <a:xfrm>
            <a:off x="2411760" y="2060848"/>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alpha val="34000"/>
                    </a:schemeClr>
                  </a:glow>
                </a:effectLst>
              </a:rPr>
              <a:t>conjecture</a:t>
            </a:r>
          </a:p>
        </p:txBody>
      </p:sp>
      <p:sp>
        <p:nvSpPr>
          <p:cNvPr id="8" name="Text Box 2"/>
          <p:cNvSpPr txBox="1">
            <a:spLocks noChangeArrowheads="1"/>
          </p:cNvSpPr>
          <p:nvPr/>
        </p:nvSpPr>
        <p:spPr bwMode="auto">
          <a:xfrm>
            <a:off x="3275856" y="3356992"/>
            <a:ext cx="5760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solidFill>
                  <a:srgbClr val="7F7F7F"/>
                </a:solidFill>
                <a:effectLst>
                  <a:glow rad="101600">
                    <a:schemeClr val="tx1">
                      <a:alpha val="75000"/>
                    </a:schemeClr>
                  </a:glow>
                </a:effectLst>
              </a:rPr>
              <a:t>The existence of abilities to engage in joint action partially </a:t>
            </a:r>
            <a:r>
              <a:rPr lang="en-GB" i="0" dirty="0" smtClean="0">
                <a:solidFill>
                  <a:srgbClr val="7F7F7F"/>
                </a:solidFill>
                <a:effectLst>
                  <a:glow rad="101600">
                    <a:schemeClr val="tx1">
                      <a:alpha val="75000"/>
                    </a:schemeClr>
                  </a:glow>
                </a:effectLst>
              </a:rPr>
              <a:t>explains </a:t>
            </a:r>
            <a:r>
              <a:rPr lang="en-GB" i="0" dirty="0">
                <a:solidFill>
                  <a:srgbClr val="7F7F7F"/>
                </a:solidFill>
                <a:effectLst>
                  <a:glow rad="101600">
                    <a:schemeClr val="tx1">
                      <a:alpha val="75000"/>
                    </a:schemeClr>
                  </a:glow>
                </a:effectLst>
              </a:rPr>
              <a:t>how sophisticated forms of </a:t>
            </a:r>
            <a:r>
              <a:rPr lang="en-GB" i="0" dirty="0" smtClean="0">
                <a:solidFill>
                  <a:srgbClr val="7F7F7F"/>
                </a:solidFill>
                <a:effectLst>
                  <a:glow rad="101600">
                    <a:schemeClr val="tx1">
                      <a:alpha val="75000"/>
                    </a:schemeClr>
                  </a:glow>
                </a:effectLst>
              </a:rPr>
              <a:t>theory of mind cognition </a:t>
            </a:r>
            <a:r>
              <a:rPr lang="en-GB" i="0" dirty="0">
                <a:solidFill>
                  <a:srgbClr val="7F7F7F"/>
                </a:solidFill>
                <a:effectLst>
                  <a:glow rad="101600">
                    <a:schemeClr val="tx1">
                      <a:alpha val="75000"/>
                    </a:schemeClr>
                  </a:glow>
                </a:effectLst>
              </a:rPr>
              <a:t>emerge in </a:t>
            </a:r>
            <a:r>
              <a:rPr lang="en-GB" i="0" dirty="0" smtClean="0">
                <a:solidFill>
                  <a:srgbClr val="7F7F7F"/>
                </a:solidFill>
                <a:effectLst>
                  <a:glow rad="101600">
                    <a:schemeClr val="tx1">
                      <a:alpha val="75000"/>
                    </a:schemeClr>
                  </a:glow>
                </a:effectLst>
              </a:rPr>
              <a:t>evolution </a:t>
            </a:r>
            <a:r>
              <a:rPr lang="en-GB" i="0" dirty="0">
                <a:solidFill>
                  <a:srgbClr val="7F7F7F"/>
                </a:solidFill>
                <a:effectLst>
                  <a:glow rad="101600">
                    <a:schemeClr val="tx1">
                      <a:alpha val="75000"/>
                    </a:schemeClr>
                  </a:glow>
                </a:effectLst>
              </a:rPr>
              <a:t>or development (or both)</a:t>
            </a:r>
            <a:endParaRPr lang="en-GB" dirty="0">
              <a:solidFill>
                <a:srgbClr val="7F7F7F"/>
              </a:solidFill>
              <a:effectLst>
                <a:glow rad="101600">
                  <a:schemeClr val="tx1">
                    <a:alpha val="75000"/>
                  </a:schemeClr>
                </a:glow>
              </a:effectLst>
            </a:endParaRPr>
          </a:p>
        </p:txBody>
      </p:sp>
      <p:sp>
        <p:nvSpPr>
          <p:cNvPr id="9" name="Text Box 2"/>
          <p:cNvSpPr txBox="1">
            <a:spLocks noChangeArrowheads="1"/>
          </p:cNvSpPr>
          <p:nvPr/>
        </p:nvSpPr>
        <p:spPr bwMode="auto">
          <a:xfrm>
            <a:off x="611560" y="4459759"/>
            <a:ext cx="7920880"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first objection</a:t>
            </a:r>
          </a:p>
        </p:txBody>
      </p:sp>
      <p:sp>
        <p:nvSpPr>
          <p:cNvPr id="10" name="Text Box 2"/>
          <p:cNvSpPr txBox="1">
            <a:spLocks noChangeArrowheads="1"/>
          </p:cNvSpPr>
          <p:nvPr/>
        </p:nvSpPr>
        <p:spPr bwMode="auto">
          <a:xfrm>
            <a:off x="3779912" y="5806425"/>
            <a:ext cx="50405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Sophisticated </a:t>
            </a:r>
            <a:r>
              <a:rPr lang="en-GB" i="0" dirty="0" smtClean="0">
                <a:effectLst>
                  <a:glow rad="101600">
                    <a:schemeClr val="tx1">
                      <a:alpha val="75000"/>
                    </a:schemeClr>
                  </a:glow>
                </a:effectLst>
              </a:rPr>
              <a:t>forms of theory </a:t>
            </a:r>
            <a:r>
              <a:rPr lang="en-GB" i="0" dirty="0">
                <a:effectLst>
                  <a:glow rad="101600">
                    <a:schemeClr val="tx1">
                      <a:alpha val="75000"/>
                    </a:schemeClr>
                  </a:glow>
                </a:effectLst>
              </a:rPr>
              <a:t>of mind cognition </a:t>
            </a:r>
            <a:r>
              <a:rPr lang="en-GB" i="0" dirty="0" smtClean="0">
                <a:effectLst>
                  <a:glow rad="101600">
                    <a:schemeClr val="tx1">
                      <a:alpha val="75000"/>
                    </a:schemeClr>
                  </a:glow>
                </a:effectLst>
              </a:rPr>
              <a:t>emerge </a:t>
            </a:r>
            <a:r>
              <a:rPr lang="en-GB" i="0" dirty="0" smtClean="0">
                <a:effectLst>
                  <a:glow rad="101600">
                    <a:schemeClr val="tx1">
                      <a:alpha val="75000"/>
                    </a:schemeClr>
                  </a:glow>
                </a:effectLst>
              </a:rPr>
              <a:t>before joint action</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4179059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ChangeArrowheads="1"/>
          </p:cNvSpPr>
          <p:nvPr/>
        </p:nvSpPr>
        <p:spPr bwMode="auto">
          <a:xfrm>
            <a:off x="4572000" y="0"/>
            <a:ext cx="4572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5602" name="Text Box 3"/>
          <p:cNvSpPr txBox="1">
            <a:spLocks noChangeArrowheads="1"/>
          </p:cNvSpPr>
          <p:nvPr/>
        </p:nvSpPr>
        <p:spPr bwMode="auto">
          <a:xfrm>
            <a:off x="4932363" y="404813"/>
            <a:ext cx="38163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chemeClr val="tx1"/>
                </a:solidFill>
              </a:rPr>
              <a:t>Representing perceptions, knowledge states and beliefs is</a:t>
            </a:r>
            <a:r>
              <a:rPr lang="en-GB">
                <a:solidFill>
                  <a:schemeClr val="tx1"/>
                </a:solidFill>
              </a:rPr>
              <a:t> </a:t>
            </a:r>
            <a:r>
              <a:rPr lang="en-GB" i="0">
                <a:solidFill>
                  <a:schemeClr val="tx1"/>
                </a:solidFill>
              </a:rPr>
              <a:t>hard, for it requires</a:t>
            </a:r>
          </a:p>
          <a:p>
            <a:pPr eaLnBrk="1" hangingPunct="1">
              <a:spcBef>
                <a:spcPct val="50000"/>
              </a:spcBef>
            </a:pPr>
            <a:r>
              <a:rPr lang="en-GB" i="0">
                <a:solidFill>
                  <a:schemeClr val="tx1"/>
                </a:solidFill>
              </a:rPr>
              <a:t>(a) conceptual sophistication</a:t>
            </a:r>
          </a:p>
          <a:p>
            <a:pPr eaLnBrk="1" hangingPunct="1">
              <a:spcBef>
                <a:spcPct val="25000"/>
              </a:spcBef>
            </a:pPr>
            <a:r>
              <a:rPr lang="en-GB" i="0">
                <a:solidFill>
                  <a:schemeClr val="tx1"/>
                </a:solidFill>
              </a:rPr>
              <a:t>- takes years to develop</a:t>
            </a:r>
          </a:p>
          <a:p>
            <a:pPr eaLnBrk="1" hangingPunct="1">
              <a:spcBef>
                <a:spcPct val="25000"/>
              </a:spcBef>
            </a:pPr>
            <a:r>
              <a:rPr lang="en-GB" i="0">
                <a:solidFill>
                  <a:schemeClr val="tx1"/>
                </a:solidFill>
              </a:rPr>
              <a:t>- development tied to acquisition of  executive function and language</a:t>
            </a:r>
          </a:p>
          <a:p>
            <a:pPr eaLnBrk="1" hangingPunct="1">
              <a:spcBef>
                <a:spcPct val="25000"/>
              </a:spcBef>
            </a:pPr>
            <a:r>
              <a:rPr lang="en-GB" i="0">
                <a:solidFill>
                  <a:schemeClr val="tx1"/>
                </a:solidFill>
              </a:rPr>
              <a:t>- development facilitated by training and siblings</a:t>
            </a:r>
          </a:p>
          <a:p>
            <a:pPr eaLnBrk="1" hangingPunct="1">
              <a:spcBef>
                <a:spcPct val="50000"/>
              </a:spcBef>
            </a:pPr>
            <a:endParaRPr lang="en-GB" i="0">
              <a:solidFill>
                <a:schemeClr val="tx1"/>
              </a:solidFill>
            </a:endParaRPr>
          </a:p>
          <a:p>
            <a:pPr eaLnBrk="1" hangingPunct="1">
              <a:spcBef>
                <a:spcPct val="50000"/>
              </a:spcBef>
            </a:pPr>
            <a:endParaRPr lang="en-GB" i="0">
              <a:solidFill>
                <a:schemeClr val="tx1"/>
              </a:solidFill>
            </a:endParaRPr>
          </a:p>
        </p:txBody>
      </p:sp>
      <p:sp>
        <p:nvSpPr>
          <p:cNvPr id="25603" name="Text Box 5"/>
          <p:cNvSpPr txBox="1">
            <a:spLocks noChangeArrowheads="1"/>
          </p:cNvSpPr>
          <p:nvPr/>
        </p:nvSpPr>
        <p:spPr bwMode="auto">
          <a:xfrm>
            <a:off x="468313" y="404813"/>
            <a:ext cx="3816350" cy="629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t>Theory of mind </a:t>
            </a:r>
            <a:r>
              <a:rPr lang="en-GB"/>
              <a:t>abilities </a:t>
            </a:r>
            <a:r>
              <a:rPr lang="en-GB" i="0"/>
              <a:t>are widespread</a:t>
            </a:r>
            <a:endParaRPr lang="en-GB"/>
          </a:p>
          <a:p>
            <a:pPr eaLnBrk="1" hangingPunct="1"/>
            <a:endParaRPr lang="en-GB" i="0"/>
          </a:p>
          <a:p>
            <a:pPr eaLnBrk="1" hangingPunct="1">
              <a:spcBef>
                <a:spcPct val="50000"/>
              </a:spcBef>
            </a:pPr>
            <a:r>
              <a:rPr lang="en-GB" b="1" i="0"/>
              <a:t>18-month-olds</a:t>
            </a:r>
            <a:r>
              <a:rPr lang="en-GB" i="0"/>
              <a:t> point to inform, and predict actions based on false beliefs</a:t>
            </a:r>
          </a:p>
          <a:p>
            <a:pPr eaLnBrk="1" hangingPunct="1"/>
            <a:endParaRPr lang="en-GB" i="0"/>
          </a:p>
          <a:p>
            <a:pPr eaLnBrk="1" hangingPunct="1">
              <a:spcBef>
                <a:spcPct val="50000"/>
              </a:spcBef>
            </a:pPr>
            <a:r>
              <a:rPr lang="en-GB" b="1" i="0"/>
              <a:t>Scrub-jays </a:t>
            </a:r>
            <a:r>
              <a:rPr lang="en-GB" i="0"/>
              <a:t>selectively re-cache their food in ways that deprive competitors of knowledge of its location </a:t>
            </a:r>
          </a:p>
          <a:p>
            <a:pPr eaLnBrk="1" hangingPunct="1"/>
            <a:endParaRPr lang="en-GB" i="0"/>
          </a:p>
          <a:p>
            <a:pPr eaLnBrk="1" hangingPunct="1">
              <a:spcBef>
                <a:spcPct val="50000"/>
              </a:spcBef>
            </a:pPr>
            <a:r>
              <a:rPr lang="en-GB" b="1" i="0"/>
              <a:t>Chimpanzees</a:t>
            </a:r>
            <a:r>
              <a:rPr lang="en-GB" i="0"/>
              <a:t> conceal their approach  from a competitor</a:t>
            </a:r>
            <a:r>
              <a:rPr lang="ja-JP" altLang="en-GB" i="0"/>
              <a:t>’</a:t>
            </a:r>
            <a:r>
              <a:rPr lang="en-GB" altLang="ja-JP" i="0"/>
              <a:t>s view, and act in ways that are optimal given what another has seen </a:t>
            </a:r>
            <a:endParaRPr lang="en-GB" i="0"/>
          </a:p>
        </p:txBody>
      </p:sp>
    </p:spTree>
    <p:extLst>
      <p:ext uri="{BB962C8B-B14F-4D97-AF65-F5344CB8AC3E}">
        <p14:creationId xmlns:p14="http://schemas.microsoft.com/office/powerpoint/2010/main" val="35559548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ChangeArrowheads="1"/>
          </p:cNvSpPr>
          <p:nvPr/>
        </p:nvSpPr>
        <p:spPr bwMode="auto">
          <a:xfrm>
            <a:off x="4572000" y="0"/>
            <a:ext cx="4572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6626" name="Text Box 4"/>
          <p:cNvSpPr txBox="1">
            <a:spLocks noChangeArrowheads="1"/>
          </p:cNvSpPr>
          <p:nvPr/>
        </p:nvSpPr>
        <p:spPr bwMode="auto">
          <a:xfrm>
            <a:off x="4932363" y="404813"/>
            <a:ext cx="381635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chemeClr val="tx1"/>
                </a:solidFill>
              </a:rPr>
              <a:t>Representing perceptions, knowledge states and beliefs is hard, for it requires</a:t>
            </a:r>
          </a:p>
          <a:p>
            <a:pPr eaLnBrk="1" hangingPunct="1">
              <a:spcBef>
                <a:spcPct val="50000"/>
              </a:spcBef>
            </a:pPr>
            <a:r>
              <a:rPr lang="en-GB" i="0">
                <a:solidFill>
                  <a:schemeClr val="bg2"/>
                </a:solidFill>
              </a:rPr>
              <a:t>(a) conceptual sophistication</a:t>
            </a:r>
          </a:p>
          <a:p>
            <a:pPr eaLnBrk="1" hangingPunct="1">
              <a:spcBef>
                <a:spcPct val="25000"/>
              </a:spcBef>
            </a:pPr>
            <a:r>
              <a:rPr lang="en-GB" i="0">
                <a:solidFill>
                  <a:schemeClr val="bg2"/>
                </a:solidFill>
              </a:rPr>
              <a:t>- takes years to develop</a:t>
            </a:r>
          </a:p>
          <a:p>
            <a:pPr eaLnBrk="1" hangingPunct="1">
              <a:spcBef>
                <a:spcPct val="25000"/>
              </a:spcBef>
            </a:pPr>
            <a:r>
              <a:rPr lang="en-GB" i="0">
                <a:solidFill>
                  <a:schemeClr val="bg2"/>
                </a:solidFill>
              </a:rPr>
              <a:t>- development tied to acquisition of  executive function and language</a:t>
            </a:r>
          </a:p>
          <a:p>
            <a:pPr eaLnBrk="1" hangingPunct="1">
              <a:spcBef>
                <a:spcPct val="25000"/>
              </a:spcBef>
            </a:pPr>
            <a:r>
              <a:rPr lang="en-GB" i="0">
                <a:solidFill>
                  <a:schemeClr val="bg2"/>
                </a:solidFill>
              </a:rPr>
              <a:t>- development facilitated by training and siblings</a:t>
            </a:r>
          </a:p>
          <a:p>
            <a:pPr eaLnBrk="1" hangingPunct="1">
              <a:spcBef>
                <a:spcPct val="50000"/>
              </a:spcBef>
            </a:pPr>
            <a:endParaRPr lang="en-GB" i="0">
              <a:solidFill>
                <a:schemeClr val="bg2"/>
              </a:solidFill>
            </a:endParaRPr>
          </a:p>
          <a:p>
            <a:pPr eaLnBrk="1" hangingPunct="1">
              <a:spcBef>
                <a:spcPct val="50000"/>
              </a:spcBef>
            </a:pPr>
            <a:r>
              <a:rPr lang="en-GB" i="0">
                <a:solidFill>
                  <a:schemeClr val="tx1"/>
                </a:solidFill>
              </a:rPr>
              <a:t>(b) scarce cognitive resources</a:t>
            </a:r>
          </a:p>
          <a:p>
            <a:pPr eaLnBrk="1" hangingPunct="1">
              <a:spcBef>
                <a:spcPct val="25000"/>
              </a:spcBef>
            </a:pPr>
            <a:r>
              <a:rPr lang="en-GB" i="0">
                <a:solidFill>
                  <a:schemeClr val="tx1"/>
                </a:solidFill>
              </a:rPr>
              <a:t>- attention</a:t>
            </a:r>
          </a:p>
          <a:p>
            <a:pPr eaLnBrk="1" hangingPunct="1">
              <a:spcBef>
                <a:spcPct val="25000"/>
              </a:spcBef>
            </a:pPr>
            <a:r>
              <a:rPr lang="en-GB" i="0">
                <a:solidFill>
                  <a:schemeClr val="tx1"/>
                </a:solidFill>
              </a:rPr>
              <a:t>- working memory</a:t>
            </a:r>
          </a:p>
        </p:txBody>
      </p:sp>
      <p:sp>
        <p:nvSpPr>
          <p:cNvPr id="26627" name="Text Box 6"/>
          <p:cNvSpPr txBox="1">
            <a:spLocks noChangeArrowheads="1"/>
          </p:cNvSpPr>
          <p:nvPr/>
        </p:nvSpPr>
        <p:spPr bwMode="auto">
          <a:xfrm>
            <a:off x="468313" y="404813"/>
            <a:ext cx="3816350" cy="629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t>Theory of mind </a:t>
            </a:r>
            <a:r>
              <a:rPr lang="en-GB"/>
              <a:t>abilities </a:t>
            </a:r>
            <a:r>
              <a:rPr lang="en-GB" i="0"/>
              <a:t>are widespread</a:t>
            </a:r>
            <a:endParaRPr lang="en-GB"/>
          </a:p>
          <a:p>
            <a:pPr eaLnBrk="1" hangingPunct="1"/>
            <a:endParaRPr lang="en-GB" i="0"/>
          </a:p>
          <a:p>
            <a:pPr eaLnBrk="1" hangingPunct="1">
              <a:spcBef>
                <a:spcPct val="50000"/>
              </a:spcBef>
            </a:pPr>
            <a:r>
              <a:rPr lang="en-GB" b="1" i="0"/>
              <a:t>18-month-olds</a:t>
            </a:r>
            <a:r>
              <a:rPr lang="en-GB" i="0"/>
              <a:t> point to inform, and predict actions based on false beliefs</a:t>
            </a:r>
          </a:p>
          <a:p>
            <a:pPr eaLnBrk="1" hangingPunct="1"/>
            <a:endParaRPr lang="en-GB" i="0"/>
          </a:p>
          <a:p>
            <a:pPr eaLnBrk="1" hangingPunct="1">
              <a:spcBef>
                <a:spcPct val="50000"/>
              </a:spcBef>
            </a:pPr>
            <a:r>
              <a:rPr lang="en-GB" b="1" i="0"/>
              <a:t>Scrub-jays </a:t>
            </a:r>
            <a:r>
              <a:rPr lang="en-GB" i="0"/>
              <a:t>selectively re-cache their food in ways that deprive competitors of knowledge of its location </a:t>
            </a:r>
          </a:p>
          <a:p>
            <a:pPr eaLnBrk="1" hangingPunct="1"/>
            <a:endParaRPr lang="en-GB" i="0"/>
          </a:p>
          <a:p>
            <a:pPr eaLnBrk="1" hangingPunct="1">
              <a:spcBef>
                <a:spcPct val="50000"/>
              </a:spcBef>
            </a:pPr>
            <a:r>
              <a:rPr lang="en-GB" b="1" i="0"/>
              <a:t>Chimpanzees</a:t>
            </a:r>
            <a:r>
              <a:rPr lang="en-GB" i="0"/>
              <a:t> conceal their approach  from a competitor</a:t>
            </a:r>
            <a:r>
              <a:rPr lang="ja-JP" altLang="en-GB" i="0"/>
              <a:t>’</a:t>
            </a:r>
            <a:r>
              <a:rPr lang="en-GB" altLang="ja-JP" i="0"/>
              <a:t>s view, and act in ways that are optimal given what another has seen </a:t>
            </a:r>
            <a:endParaRPr lang="en-GB" i="0"/>
          </a:p>
        </p:txBody>
      </p:sp>
    </p:spTree>
    <p:extLst>
      <p:ext uri="{BB962C8B-B14F-4D97-AF65-F5344CB8AC3E}">
        <p14:creationId xmlns:p14="http://schemas.microsoft.com/office/powerpoint/2010/main" val="34505889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ChangeArrowheads="1"/>
          </p:cNvSpPr>
          <p:nvPr/>
        </p:nvSpPr>
        <p:spPr bwMode="auto">
          <a:xfrm>
            <a:off x="4572000" y="0"/>
            <a:ext cx="4572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7650" name="Text Box 3"/>
          <p:cNvSpPr txBox="1">
            <a:spLocks noChangeArrowheads="1"/>
          </p:cNvSpPr>
          <p:nvPr/>
        </p:nvSpPr>
        <p:spPr bwMode="auto">
          <a:xfrm>
            <a:off x="4932363" y="404813"/>
            <a:ext cx="381635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chemeClr val="tx1"/>
                </a:solidFill>
              </a:rPr>
              <a:t>Representing perceptions, knowledge states and beliefs is hard, for it requires</a:t>
            </a:r>
          </a:p>
          <a:p>
            <a:pPr eaLnBrk="1" hangingPunct="1">
              <a:spcBef>
                <a:spcPct val="50000"/>
              </a:spcBef>
            </a:pPr>
            <a:r>
              <a:rPr lang="en-GB" i="0">
                <a:solidFill>
                  <a:schemeClr val="tx1"/>
                </a:solidFill>
              </a:rPr>
              <a:t>(a) conceptual sophistication</a:t>
            </a:r>
          </a:p>
          <a:p>
            <a:pPr eaLnBrk="1" hangingPunct="1">
              <a:spcBef>
                <a:spcPct val="25000"/>
              </a:spcBef>
            </a:pPr>
            <a:r>
              <a:rPr lang="en-GB" i="0">
                <a:solidFill>
                  <a:schemeClr val="tx1"/>
                </a:solidFill>
              </a:rPr>
              <a:t>- takes years to develop</a:t>
            </a:r>
          </a:p>
          <a:p>
            <a:pPr eaLnBrk="1" hangingPunct="1">
              <a:spcBef>
                <a:spcPct val="25000"/>
              </a:spcBef>
            </a:pPr>
            <a:r>
              <a:rPr lang="en-GB" i="0">
                <a:solidFill>
                  <a:schemeClr val="tx1"/>
                </a:solidFill>
              </a:rPr>
              <a:t>- development tied to acquisition of  executive function and language</a:t>
            </a:r>
          </a:p>
          <a:p>
            <a:pPr eaLnBrk="1" hangingPunct="1">
              <a:spcBef>
                <a:spcPct val="25000"/>
              </a:spcBef>
            </a:pPr>
            <a:r>
              <a:rPr lang="en-GB" i="0">
                <a:solidFill>
                  <a:schemeClr val="tx1"/>
                </a:solidFill>
              </a:rPr>
              <a:t>- development facilitated by training and siblings</a:t>
            </a:r>
          </a:p>
          <a:p>
            <a:pPr eaLnBrk="1" hangingPunct="1">
              <a:spcBef>
                <a:spcPct val="50000"/>
              </a:spcBef>
            </a:pPr>
            <a:endParaRPr lang="en-GB" i="0">
              <a:solidFill>
                <a:schemeClr val="tx1"/>
              </a:solidFill>
            </a:endParaRPr>
          </a:p>
          <a:p>
            <a:pPr eaLnBrk="1" hangingPunct="1">
              <a:spcBef>
                <a:spcPct val="50000"/>
              </a:spcBef>
            </a:pPr>
            <a:r>
              <a:rPr lang="en-GB" i="0">
                <a:solidFill>
                  <a:schemeClr val="tx1"/>
                </a:solidFill>
              </a:rPr>
              <a:t>(b) scarce cognitive resources</a:t>
            </a:r>
          </a:p>
          <a:p>
            <a:pPr eaLnBrk="1" hangingPunct="1">
              <a:spcBef>
                <a:spcPct val="25000"/>
              </a:spcBef>
            </a:pPr>
            <a:r>
              <a:rPr lang="en-GB" i="0">
                <a:solidFill>
                  <a:schemeClr val="tx1"/>
                </a:solidFill>
              </a:rPr>
              <a:t>- attention</a:t>
            </a:r>
          </a:p>
          <a:p>
            <a:pPr eaLnBrk="1" hangingPunct="1">
              <a:spcBef>
                <a:spcPct val="25000"/>
              </a:spcBef>
            </a:pPr>
            <a:r>
              <a:rPr lang="en-GB" i="0">
                <a:solidFill>
                  <a:schemeClr val="tx1"/>
                </a:solidFill>
              </a:rPr>
              <a:t>- working memory</a:t>
            </a:r>
          </a:p>
        </p:txBody>
      </p:sp>
      <p:sp>
        <p:nvSpPr>
          <p:cNvPr id="27651" name="Text Box 4"/>
          <p:cNvSpPr txBox="1">
            <a:spLocks noChangeArrowheads="1"/>
          </p:cNvSpPr>
          <p:nvPr/>
        </p:nvSpPr>
        <p:spPr bwMode="auto">
          <a:xfrm>
            <a:off x="468313" y="404813"/>
            <a:ext cx="3816350" cy="629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t>Theory of mind </a:t>
            </a:r>
            <a:r>
              <a:rPr lang="en-GB"/>
              <a:t>abilities </a:t>
            </a:r>
            <a:r>
              <a:rPr lang="en-GB" i="0"/>
              <a:t>are widespread</a:t>
            </a:r>
            <a:endParaRPr lang="en-GB"/>
          </a:p>
          <a:p>
            <a:pPr eaLnBrk="1" hangingPunct="1"/>
            <a:endParaRPr lang="en-GB" i="0"/>
          </a:p>
          <a:p>
            <a:pPr eaLnBrk="1" hangingPunct="1">
              <a:spcBef>
                <a:spcPct val="50000"/>
              </a:spcBef>
            </a:pPr>
            <a:r>
              <a:rPr lang="en-GB" b="1" i="0"/>
              <a:t>18-month-olds</a:t>
            </a:r>
            <a:r>
              <a:rPr lang="en-GB" i="0"/>
              <a:t> point to inform, and predict actions based on false beliefs</a:t>
            </a:r>
          </a:p>
          <a:p>
            <a:pPr eaLnBrk="1" hangingPunct="1"/>
            <a:endParaRPr lang="en-GB" i="0"/>
          </a:p>
          <a:p>
            <a:pPr eaLnBrk="1" hangingPunct="1">
              <a:spcBef>
                <a:spcPct val="50000"/>
              </a:spcBef>
            </a:pPr>
            <a:r>
              <a:rPr lang="en-GB" b="1" i="0"/>
              <a:t>Scrub-jays </a:t>
            </a:r>
            <a:r>
              <a:rPr lang="en-GB" i="0"/>
              <a:t>selectively re-cache their food in ways that deprive competitors of knowledge of its location </a:t>
            </a:r>
          </a:p>
          <a:p>
            <a:pPr eaLnBrk="1" hangingPunct="1"/>
            <a:endParaRPr lang="en-GB" i="0"/>
          </a:p>
          <a:p>
            <a:pPr eaLnBrk="1" hangingPunct="1">
              <a:spcBef>
                <a:spcPct val="50000"/>
              </a:spcBef>
            </a:pPr>
            <a:r>
              <a:rPr lang="en-GB" b="1" i="0"/>
              <a:t>Chimpanzees</a:t>
            </a:r>
            <a:r>
              <a:rPr lang="en-GB" i="0"/>
              <a:t> conceal their approach  from a competitor</a:t>
            </a:r>
            <a:r>
              <a:rPr lang="ja-JP" altLang="en-GB" i="0"/>
              <a:t>’</a:t>
            </a:r>
            <a:r>
              <a:rPr lang="en-GB" altLang="ja-JP" i="0"/>
              <a:t>s view, and act in ways that are optimal given what another has seen </a:t>
            </a:r>
            <a:endParaRPr lang="en-GB" i="0"/>
          </a:p>
        </p:txBody>
      </p:sp>
    </p:spTree>
    <p:extLst>
      <p:ext uri="{BB962C8B-B14F-4D97-AF65-F5344CB8AC3E}">
        <p14:creationId xmlns:p14="http://schemas.microsoft.com/office/powerpoint/2010/main" val="21515257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7" name="Picture 4" descr="davidson flipped trans"/>
          <p:cNvPicPr>
            <a:picLocks noChangeAspect="1" noChangeArrowheads="1"/>
          </p:cNvPicPr>
          <p:nvPr/>
        </p:nvPicPr>
        <p:blipFill>
          <a:blip r:embed="rId2">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9" name="Rectangle 7"/>
          <p:cNvSpPr>
            <a:spLocks noChangeArrowheads="1"/>
          </p:cNvSpPr>
          <p:nvPr/>
        </p:nvSpPr>
        <p:spPr bwMode="auto">
          <a:xfrm>
            <a:off x="971204" y="3356992"/>
            <a:ext cx="576103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 mindless, and the other which treats objects and events as having propositional attitudes.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219858940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1" name="Picture 4" descr="davidson flipped trans"/>
          <p:cNvPicPr>
            <a:picLocks noChangeAspect="1" noChangeArrowheads="1"/>
          </p:cNvPicPr>
          <p:nvPr/>
        </p:nvPicPr>
        <p:blipFill>
          <a:blip r:embed="rId2">
            <a:extLst>
              <a:ext uri="{28A0092B-C50C-407E-A947-70E740481C1C}">
                <a14:useLocalDpi xmlns:a14="http://schemas.microsoft.com/office/drawing/2010/main" val="0"/>
              </a:ext>
            </a:extLst>
          </a:blip>
          <a:srcRect r="24164" b="1816"/>
          <a:stretch>
            <a:fillRect/>
          </a:stretch>
        </p:blipFill>
        <p:spPr bwMode="auto">
          <a:xfrm>
            <a:off x="6119813" y="3346450"/>
            <a:ext cx="302418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5"/>
          <p:cNvSpPr>
            <a:spLocks noChangeArrowheads="1"/>
          </p:cNvSpPr>
          <p:nvPr/>
        </p:nvSpPr>
        <p:spPr bwMode="auto">
          <a:xfrm rot="-60000">
            <a:off x="1906588" y="4745038"/>
            <a:ext cx="2808287" cy="430212"/>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19813" name="Rectangle 6"/>
          <p:cNvSpPr>
            <a:spLocks noChangeArrowheads="1"/>
          </p:cNvSpPr>
          <p:nvPr/>
        </p:nvSpPr>
        <p:spPr bwMode="auto">
          <a:xfrm rot="60000">
            <a:off x="4414838" y="4054475"/>
            <a:ext cx="1125537" cy="43021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100359" name="Rectangle 7"/>
          <p:cNvSpPr>
            <a:spLocks noChangeArrowheads="1"/>
          </p:cNvSpPr>
          <p:nvPr/>
        </p:nvSpPr>
        <p:spPr bwMode="auto">
          <a:xfrm>
            <a:off x="971204" y="3343052"/>
            <a:ext cx="5761037"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defRPr/>
            </a:pPr>
            <a:r>
              <a:rPr lang="ja-JP" altLang="en-GB" i="0" dirty="0">
                <a:effectLst>
                  <a:glow rad="101600">
                    <a:schemeClr val="tx1">
                      <a:alpha val="75000"/>
                    </a:schemeClr>
                  </a:glow>
                </a:effectLst>
                <a:cs typeface="Arial" charset="0"/>
              </a:rPr>
              <a:t>“</a:t>
            </a:r>
            <a:r>
              <a:rPr lang="en-GB" i="0" dirty="0">
                <a:effectLst>
                  <a:glow rad="101600">
                    <a:schemeClr val="tx1">
                      <a:alpha val="75000"/>
                    </a:schemeClr>
                  </a:glow>
                </a:effectLst>
                <a:cs typeface="Arial" charset="0"/>
              </a:rPr>
              <a:t>We are stuck with our two main ways of describing and explaining things, one which treats objects and events as </a:t>
            </a:r>
            <a:r>
              <a:rPr lang="en-GB" i="0" dirty="0">
                <a:solidFill>
                  <a:schemeClr val="tx1"/>
                </a:solidFill>
                <a:effectLst>
                  <a:glow rad="101600">
                    <a:schemeClr val="bg1">
                      <a:alpha val="75000"/>
                    </a:schemeClr>
                  </a:glow>
                </a:effectLst>
                <a:cs typeface="Arial" charset="0"/>
              </a:rPr>
              <a:t>mindless</a:t>
            </a:r>
            <a:r>
              <a:rPr lang="en-GB" i="0" dirty="0">
                <a:effectLst>
                  <a:glow rad="101600">
                    <a:schemeClr val="tx1">
                      <a:alpha val="75000"/>
                    </a:schemeClr>
                  </a:glow>
                </a:effectLst>
                <a:cs typeface="Arial" charset="0"/>
              </a:rPr>
              <a:t>, and the other which treats objects and events as having </a:t>
            </a:r>
            <a:r>
              <a:rPr lang="en-GB" i="0" dirty="0">
                <a:solidFill>
                  <a:schemeClr val="tx1"/>
                </a:solidFill>
                <a:effectLst>
                  <a:glow rad="101600">
                    <a:schemeClr val="bg1">
                      <a:alpha val="75000"/>
                    </a:schemeClr>
                  </a:glow>
                </a:effectLst>
                <a:cs typeface="Arial" charset="0"/>
              </a:rPr>
              <a:t>propositional attitudes</a:t>
            </a:r>
            <a:r>
              <a:rPr lang="en-GB" i="0" dirty="0">
                <a:effectLst>
                  <a:glow rad="101600">
                    <a:schemeClr val="tx1">
                      <a:alpha val="75000"/>
                    </a:schemeClr>
                  </a:glow>
                </a:effectLst>
                <a:cs typeface="Arial" charset="0"/>
              </a:rPr>
              <a:t>. I see no way of bridging the </a:t>
            </a:r>
            <a:r>
              <a:rPr lang="en-GB" i="0" dirty="0" smtClean="0">
                <a:effectLst>
                  <a:glow rad="101600">
                    <a:schemeClr val="tx1">
                      <a:alpha val="75000"/>
                    </a:schemeClr>
                  </a:glow>
                </a:effectLst>
                <a:cs typeface="Arial" charset="0"/>
              </a:rPr>
              <a:t>gap</a:t>
            </a:r>
            <a:r>
              <a:rPr lang="ja-JP" altLang="en-GB" i="0" dirty="0" smtClean="0">
                <a:effectLst>
                  <a:glow rad="101600">
                    <a:schemeClr val="tx1">
                      <a:alpha val="75000"/>
                    </a:schemeClr>
                  </a:glow>
                </a:effectLst>
                <a:cs typeface="Arial" charset="0"/>
              </a:rPr>
              <a:t>”</a:t>
            </a:r>
            <a:r>
              <a:rPr lang="en-GB" i="0" dirty="0" smtClean="0">
                <a:effectLst>
                  <a:glow rad="101600">
                    <a:schemeClr val="tx1">
                      <a:alpha val="75000"/>
                    </a:schemeClr>
                  </a:glow>
                </a:effectLst>
                <a:cs typeface="Arial" charset="0"/>
              </a:rPr>
              <a:t> </a:t>
            </a:r>
            <a:endParaRPr lang="en-GB" i="0" dirty="0">
              <a:effectLst>
                <a:glow rad="101600">
                  <a:schemeClr val="tx1">
                    <a:alpha val="75000"/>
                  </a:schemeClr>
                </a:glow>
              </a:effectLst>
              <a:cs typeface="Arial" charset="0"/>
            </a:endParaRPr>
          </a:p>
          <a:p>
            <a:pPr algn="r">
              <a:defRPr/>
            </a:pPr>
            <a:r>
              <a:rPr lang="en-GB" i="0" dirty="0">
                <a:effectLst>
                  <a:glow rad="101600">
                    <a:schemeClr val="tx1">
                      <a:alpha val="75000"/>
                    </a:schemeClr>
                  </a:glow>
                </a:effectLst>
                <a:cs typeface="Arial" charset="0"/>
              </a:rPr>
              <a:t>(Davidson 2003: 697)</a:t>
            </a:r>
          </a:p>
        </p:txBody>
      </p:sp>
    </p:spTree>
    <p:extLst>
      <p:ext uri="{BB962C8B-B14F-4D97-AF65-F5344CB8AC3E}">
        <p14:creationId xmlns:p14="http://schemas.microsoft.com/office/powerpoint/2010/main" val="6849705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755576" y="404664"/>
            <a:ext cx="31683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Propositional attitude</a:t>
            </a:r>
            <a:endParaRPr lang="en-GB" i="0" dirty="0"/>
          </a:p>
        </p:txBody>
      </p:sp>
      <p:sp>
        <p:nvSpPr>
          <p:cNvPr id="2" name="TextBox 1"/>
          <p:cNvSpPr txBox="1"/>
          <p:nvPr/>
        </p:nvSpPr>
        <p:spPr>
          <a:xfrm>
            <a:off x="641143" y="-1947980"/>
            <a:ext cx="184666" cy="430887"/>
          </a:xfrm>
          <a:prstGeom prst="rect">
            <a:avLst/>
          </a:prstGeom>
          <a:noFill/>
        </p:spPr>
        <p:txBody>
          <a:bodyPr wrap="none" rtlCol="0">
            <a:spAutoFit/>
          </a:bodyPr>
          <a:lstStyle/>
          <a:p>
            <a:endParaRPr lang="en-US"/>
          </a:p>
        </p:txBody>
      </p:sp>
      <p:sp>
        <p:nvSpPr>
          <p:cNvPr id="6" name="Text Box 4"/>
          <p:cNvSpPr txBox="1">
            <a:spLocks noChangeArrowheads="1"/>
          </p:cNvSpPr>
          <p:nvPr/>
        </p:nvSpPr>
        <p:spPr bwMode="auto">
          <a:xfrm>
            <a:off x="5148064" y="404664"/>
            <a:ext cx="33843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Relational attitude</a:t>
            </a:r>
            <a:endParaRPr lang="en-GB" i="0" dirty="0"/>
          </a:p>
        </p:txBody>
      </p:sp>
    </p:spTree>
    <p:extLst>
      <p:ext uri="{BB962C8B-B14F-4D97-AF65-F5344CB8AC3E}">
        <p14:creationId xmlns:p14="http://schemas.microsoft.com/office/powerpoint/2010/main" val="39335814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755576" y="404664"/>
            <a:ext cx="31683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Propositional attitude</a:t>
            </a:r>
            <a:endParaRPr lang="en-GB" i="0" dirty="0"/>
          </a:p>
        </p:txBody>
      </p:sp>
      <p:sp>
        <p:nvSpPr>
          <p:cNvPr id="2" name="TextBox 1"/>
          <p:cNvSpPr txBox="1"/>
          <p:nvPr/>
        </p:nvSpPr>
        <p:spPr>
          <a:xfrm>
            <a:off x="641143" y="-1947980"/>
            <a:ext cx="184666" cy="430887"/>
          </a:xfrm>
          <a:prstGeom prst="rect">
            <a:avLst/>
          </a:prstGeom>
          <a:noFill/>
        </p:spPr>
        <p:txBody>
          <a:bodyPr wrap="none" rtlCol="0">
            <a:spAutoFit/>
          </a:bodyPr>
          <a:lstStyle/>
          <a:p>
            <a:endParaRPr lang="en-US"/>
          </a:p>
        </p:txBody>
      </p:sp>
      <p:sp>
        <p:nvSpPr>
          <p:cNvPr id="6" name="Text Box 4"/>
          <p:cNvSpPr txBox="1">
            <a:spLocks noChangeArrowheads="1"/>
          </p:cNvSpPr>
          <p:nvPr/>
        </p:nvSpPr>
        <p:spPr bwMode="auto">
          <a:xfrm>
            <a:off x="5148064" y="404664"/>
            <a:ext cx="33843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Relational attitude</a:t>
            </a:r>
            <a:endParaRPr lang="en-GB" i="0" dirty="0"/>
          </a:p>
        </p:txBody>
      </p:sp>
      <p:sp>
        <p:nvSpPr>
          <p:cNvPr id="7" name="Text Box 4"/>
          <p:cNvSpPr txBox="1">
            <a:spLocks noChangeArrowheads="1"/>
          </p:cNvSpPr>
          <p:nvPr/>
        </p:nvSpPr>
        <p:spPr bwMode="auto">
          <a:xfrm>
            <a:off x="755576" y="1240884"/>
            <a:ext cx="2912365"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e.g. believes that ...</a:t>
            </a:r>
            <a:r>
              <a:rPr lang="en-GB" i="0" dirty="0"/>
              <a:t> </a:t>
            </a:r>
            <a:endParaRPr lang="en-GB" i="0" dirty="0" smtClean="0"/>
          </a:p>
          <a:p>
            <a:pPr eaLnBrk="1" hangingPunct="1">
              <a:spcBef>
                <a:spcPct val="50000"/>
              </a:spcBef>
            </a:pPr>
            <a:r>
              <a:rPr lang="en-GB" i="0" dirty="0" smtClean="0"/>
              <a:t>e.g. knows that ...</a:t>
            </a:r>
            <a:endParaRPr lang="en-GB" i="0" dirty="0"/>
          </a:p>
        </p:txBody>
      </p:sp>
      <p:sp>
        <p:nvSpPr>
          <p:cNvPr id="8" name="Text Box 4"/>
          <p:cNvSpPr txBox="1">
            <a:spLocks noChangeArrowheads="1"/>
          </p:cNvSpPr>
          <p:nvPr/>
        </p:nvSpPr>
        <p:spPr bwMode="auto">
          <a:xfrm>
            <a:off x="5148064" y="1240884"/>
            <a:ext cx="2808312"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e.g. excited by ...</a:t>
            </a:r>
          </a:p>
          <a:p>
            <a:pPr eaLnBrk="1" hangingPunct="1">
              <a:spcBef>
                <a:spcPct val="50000"/>
              </a:spcBef>
            </a:pPr>
            <a:r>
              <a:rPr lang="en-GB" i="0" dirty="0" smtClean="0"/>
              <a:t>e.g. engaged in ...</a:t>
            </a:r>
          </a:p>
        </p:txBody>
      </p:sp>
      <p:cxnSp>
        <p:nvCxnSpPr>
          <p:cNvPr id="15" name="Straight Connector 14"/>
          <p:cNvCxnSpPr/>
          <p:nvPr/>
        </p:nvCxnSpPr>
        <p:spPr bwMode="auto">
          <a:xfrm>
            <a:off x="4535996" y="0"/>
            <a:ext cx="72008" cy="6858000"/>
          </a:xfrm>
          <a:prstGeom prst="line">
            <a:avLst/>
          </a:prstGeom>
          <a:solidFill>
            <a:srgbClr val="00B8FF"/>
          </a:solidFill>
          <a:ln w="9525" cap="flat" cmpd="sng" algn="ctr">
            <a:solidFill>
              <a:srgbClr val="FFFFFF"/>
            </a:solidFill>
            <a:prstDash val="solid"/>
            <a:round/>
            <a:headEnd type="none" w="med" len="med"/>
            <a:tailEnd type="none" w="med" len="med"/>
          </a:ln>
          <a:effectLst/>
        </p:spPr>
      </p:cxnSp>
    </p:spTree>
    <p:extLst>
      <p:ext uri="{BB962C8B-B14F-4D97-AF65-F5344CB8AC3E}">
        <p14:creationId xmlns:p14="http://schemas.microsoft.com/office/powerpoint/2010/main" val="19035697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755576" y="404664"/>
            <a:ext cx="31683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Propositional attitude</a:t>
            </a:r>
            <a:endParaRPr lang="en-GB" i="0" dirty="0"/>
          </a:p>
        </p:txBody>
      </p:sp>
      <p:sp>
        <p:nvSpPr>
          <p:cNvPr id="2" name="TextBox 1"/>
          <p:cNvSpPr txBox="1"/>
          <p:nvPr/>
        </p:nvSpPr>
        <p:spPr>
          <a:xfrm>
            <a:off x="641143" y="-1947980"/>
            <a:ext cx="184666" cy="430887"/>
          </a:xfrm>
          <a:prstGeom prst="rect">
            <a:avLst/>
          </a:prstGeom>
          <a:noFill/>
        </p:spPr>
        <p:txBody>
          <a:bodyPr wrap="none" rtlCol="0">
            <a:spAutoFit/>
          </a:bodyPr>
          <a:lstStyle/>
          <a:p>
            <a:endParaRPr lang="en-US"/>
          </a:p>
        </p:txBody>
      </p:sp>
      <p:sp>
        <p:nvSpPr>
          <p:cNvPr id="6" name="Text Box 4"/>
          <p:cNvSpPr txBox="1">
            <a:spLocks noChangeArrowheads="1"/>
          </p:cNvSpPr>
          <p:nvPr/>
        </p:nvSpPr>
        <p:spPr bwMode="auto">
          <a:xfrm>
            <a:off x="5148064" y="404664"/>
            <a:ext cx="33843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Relational attitude</a:t>
            </a:r>
            <a:endParaRPr lang="en-GB" i="0" dirty="0"/>
          </a:p>
        </p:txBody>
      </p:sp>
      <p:sp>
        <p:nvSpPr>
          <p:cNvPr id="7" name="Text Box 4"/>
          <p:cNvSpPr txBox="1">
            <a:spLocks noChangeArrowheads="1"/>
          </p:cNvSpPr>
          <p:nvPr/>
        </p:nvSpPr>
        <p:spPr bwMode="auto">
          <a:xfrm>
            <a:off x="755576" y="1240884"/>
            <a:ext cx="2912365"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e.g. believes that ...</a:t>
            </a:r>
            <a:r>
              <a:rPr lang="en-GB" i="0" dirty="0"/>
              <a:t> </a:t>
            </a:r>
            <a:endParaRPr lang="en-GB" i="0" dirty="0" smtClean="0"/>
          </a:p>
          <a:p>
            <a:pPr eaLnBrk="1" hangingPunct="1">
              <a:spcBef>
                <a:spcPct val="50000"/>
              </a:spcBef>
            </a:pPr>
            <a:r>
              <a:rPr lang="en-GB" i="0" dirty="0" smtClean="0"/>
              <a:t>e.g. knows that ...</a:t>
            </a:r>
            <a:endParaRPr lang="en-GB" i="0" dirty="0"/>
          </a:p>
        </p:txBody>
      </p:sp>
      <p:sp>
        <p:nvSpPr>
          <p:cNvPr id="8" name="Text Box 4"/>
          <p:cNvSpPr txBox="1">
            <a:spLocks noChangeArrowheads="1"/>
          </p:cNvSpPr>
          <p:nvPr/>
        </p:nvSpPr>
        <p:spPr bwMode="auto">
          <a:xfrm>
            <a:off x="5148064" y="1240884"/>
            <a:ext cx="2808312"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e.g. excited by ...</a:t>
            </a:r>
          </a:p>
          <a:p>
            <a:pPr eaLnBrk="1" hangingPunct="1">
              <a:spcBef>
                <a:spcPct val="50000"/>
              </a:spcBef>
            </a:pPr>
            <a:r>
              <a:rPr lang="en-GB" i="0" dirty="0" smtClean="0"/>
              <a:t>e.g. engaged in ...</a:t>
            </a:r>
          </a:p>
        </p:txBody>
      </p:sp>
      <p:sp>
        <p:nvSpPr>
          <p:cNvPr id="9" name="Text Box 4"/>
          <p:cNvSpPr txBox="1">
            <a:spLocks noChangeArrowheads="1"/>
          </p:cNvSpPr>
          <p:nvPr/>
        </p:nvSpPr>
        <p:spPr bwMode="auto">
          <a:xfrm>
            <a:off x="755576" y="2529867"/>
            <a:ext cx="302433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arbitrarily </a:t>
            </a:r>
            <a:r>
              <a:rPr lang="en-GB" i="0" dirty="0" err="1" smtClean="0"/>
              <a:t>nestable</a:t>
            </a:r>
            <a:r>
              <a:rPr lang="en-GB" i="0" dirty="0" smtClean="0"/>
              <a:t> contents</a:t>
            </a:r>
            <a:endParaRPr lang="en-GB" i="0" dirty="0"/>
          </a:p>
        </p:txBody>
      </p:sp>
      <p:sp>
        <p:nvSpPr>
          <p:cNvPr id="10" name="Text Box 4"/>
          <p:cNvSpPr txBox="1">
            <a:spLocks noChangeArrowheads="1"/>
          </p:cNvSpPr>
          <p:nvPr/>
        </p:nvSpPr>
        <p:spPr bwMode="auto">
          <a:xfrm>
            <a:off x="5148064" y="2529867"/>
            <a:ext cx="28083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no contents</a:t>
            </a:r>
          </a:p>
        </p:txBody>
      </p:sp>
      <p:sp>
        <p:nvSpPr>
          <p:cNvPr id="11" name="Text Box 4"/>
          <p:cNvSpPr txBox="1">
            <a:spLocks noChangeArrowheads="1"/>
          </p:cNvSpPr>
          <p:nvPr/>
        </p:nvSpPr>
        <p:spPr bwMode="auto">
          <a:xfrm>
            <a:off x="755576" y="3649572"/>
            <a:ext cx="302433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err="1" smtClean="0"/>
              <a:t>uncodifiably</a:t>
            </a:r>
            <a:r>
              <a:rPr lang="en-GB" i="0" dirty="0" smtClean="0"/>
              <a:t> complex effects on action</a:t>
            </a:r>
            <a:endParaRPr lang="en-GB" i="0" dirty="0"/>
          </a:p>
        </p:txBody>
      </p:sp>
      <p:sp>
        <p:nvSpPr>
          <p:cNvPr id="12" name="Text Box 4"/>
          <p:cNvSpPr txBox="1">
            <a:spLocks noChangeArrowheads="1"/>
          </p:cNvSpPr>
          <p:nvPr/>
        </p:nvSpPr>
        <p:spPr bwMode="auto">
          <a:xfrm>
            <a:off x="5148064" y="3649572"/>
            <a:ext cx="28083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parameter-setting effects on action</a:t>
            </a:r>
          </a:p>
        </p:txBody>
      </p:sp>
      <p:sp>
        <p:nvSpPr>
          <p:cNvPr id="13" name="Text Box 4"/>
          <p:cNvSpPr txBox="1">
            <a:spLocks noChangeArrowheads="1"/>
          </p:cNvSpPr>
          <p:nvPr/>
        </p:nvSpPr>
        <p:spPr bwMode="auto">
          <a:xfrm>
            <a:off x="755576" y="4769276"/>
            <a:ext cx="302433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permit mistakes about identity and existence</a:t>
            </a:r>
            <a:endParaRPr lang="en-GB" i="0" dirty="0"/>
          </a:p>
        </p:txBody>
      </p:sp>
      <p:sp>
        <p:nvSpPr>
          <p:cNvPr id="14" name="Text Box 4"/>
          <p:cNvSpPr txBox="1">
            <a:spLocks noChangeArrowheads="1"/>
          </p:cNvSpPr>
          <p:nvPr/>
        </p:nvSpPr>
        <p:spPr bwMode="auto">
          <a:xfrm>
            <a:off x="5148064" y="4769276"/>
            <a:ext cx="280831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dirty="0" smtClean="0"/>
              <a:t>enable tracking limited range of true and false beliefs</a:t>
            </a:r>
          </a:p>
        </p:txBody>
      </p:sp>
      <p:cxnSp>
        <p:nvCxnSpPr>
          <p:cNvPr id="15" name="Straight Connector 14"/>
          <p:cNvCxnSpPr/>
          <p:nvPr/>
        </p:nvCxnSpPr>
        <p:spPr bwMode="auto">
          <a:xfrm>
            <a:off x="4535996" y="0"/>
            <a:ext cx="72008" cy="6858000"/>
          </a:xfrm>
          <a:prstGeom prst="line">
            <a:avLst/>
          </a:prstGeom>
          <a:solidFill>
            <a:srgbClr val="00B8FF"/>
          </a:solidFill>
          <a:ln w="9525" cap="flat" cmpd="sng" algn="ctr">
            <a:solidFill>
              <a:srgbClr val="FFFFFF"/>
            </a:solidFill>
            <a:prstDash val="solid"/>
            <a:round/>
            <a:headEnd type="none" w="med" len="med"/>
            <a:tailEnd type="none" w="med" len="med"/>
          </a:ln>
          <a:effectLst/>
        </p:spPr>
      </p:cxnSp>
    </p:spTree>
    <p:extLst>
      <p:ext uri="{BB962C8B-B14F-4D97-AF65-F5344CB8AC3E}">
        <p14:creationId xmlns:p14="http://schemas.microsoft.com/office/powerpoint/2010/main" val="33017601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SC_AA_0666cutout.JPG"/>
          <p:cNvPicPr>
            <a:picLocks noChangeAspect="1"/>
          </p:cNvPicPr>
          <p:nvPr/>
        </p:nvPicPr>
        <p:blipFill rotWithShape="1">
          <a:blip r:embed="rId2" cstate="screen">
            <a:grayscl/>
            <a:extLst>
              <a:ext uri="{BEBA8EAE-BF5A-486C-A8C5-ECC9F3942E4B}">
                <a14:imgProps xmlns:a14="http://schemas.microsoft.com/office/drawing/2010/main">
                  <a14:imgLayer r:embed="rId3">
                    <a14:imgEffect>
                      <a14:brightnessContrast bright="40000" contrast="35000"/>
                    </a14:imgEffect>
                  </a14:imgLayer>
                </a14:imgProps>
              </a:ext>
              <a:ext uri="{28A0092B-C50C-407E-A947-70E740481C1C}">
                <a14:useLocalDpi xmlns:a14="http://schemas.microsoft.com/office/drawing/2010/main"/>
              </a:ext>
            </a:extLst>
          </a:blip>
          <a:srcRect r="9062"/>
          <a:stretch/>
        </p:blipFill>
        <p:spPr>
          <a:xfrm>
            <a:off x="-36512" y="0"/>
            <a:ext cx="4157697" cy="6858000"/>
          </a:xfrm>
          <a:prstGeom prst="rect">
            <a:avLst/>
          </a:prstGeom>
        </p:spPr>
      </p:pic>
      <p:sp>
        <p:nvSpPr>
          <p:cNvPr id="7" name="Text Box 2"/>
          <p:cNvSpPr txBox="1">
            <a:spLocks noChangeArrowheads="1"/>
          </p:cNvSpPr>
          <p:nvPr/>
        </p:nvSpPr>
        <p:spPr bwMode="auto">
          <a:xfrm>
            <a:off x="2483768" y="-27384"/>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alpha val="34000"/>
                    </a:schemeClr>
                  </a:glow>
                </a:effectLst>
              </a:rPr>
              <a:t>challenge</a:t>
            </a:r>
          </a:p>
        </p:txBody>
      </p:sp>
      <p:sp>
        <p:nvSpPr>
          <p:cNvPr id="26626" name="Text Box 2"/>
          <p:cNvSpPr txBox="1">
            <a:spLocks noChangeArrowheads="1"/>
          </p:cNvSpPr>
          <p:nvPr/>
        </p:nvSpPr>
        <p:spPr bwMode="auto">
          <a:xfrm>
            <a:off x="3635897" y="1268760"/>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solidFill>
                  <a:srgbClr val="7F7F7F"/>
                </a:solidFill>
                <a:effectLst>
                  <a:glow rad="101600">
                    <a:schemeClr val="tx1">
                      <a:alpha val="75000"/>
                    </a:schemeClr>
                  </a:glow>
                </a:effectLst>
              </a:rPr>
              <a:t>Explain the emergence, in evolution or development, of sophisticated forms of theory of mind cognition.</a:t>
            </a:r>
            <a:endParaRPr lang="en-GB" dirty="0">
              <a:solidFill>
                <a:srgbClr val="7F7F7F"/>
              </a:solidFill>
              <a:effectLst>
                <a:glow rad="101600">
                  <a:schemeClr val="tx1">
                    <a:alpha val="75000"/>
                  </a:schemeClr>
                </a:glow>
              </a:effectLst>
            </a:endParaRPr>
          </a:p>
        </p:txBody>
      </p:sp>
      <p:sp>
        <p:nvSpPr>
          <p:cNvPr id="5" name="Text Box 2"/>
          <p:cNvSpPr txBox="1">
            <a:spLocks noChangeArrowheads="1"/>
          </p:cNvSpPr>
          <p:nvPr/>
        </p:nvSpPr>
        <p:spPr bwMode="auto">
          <a:xfrm>
            <a:off x="2411760" y="2060848"/>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alpha val="34000"/>
                    </a:schemeClr>
                  </a:glow>
                </a:effectLst>
              </a:rPr>
              <a:t>conjecture</a:t>
            </a:r>
          </a:p>
        </p:txBody>
      </p:sp>
      <p:sp>
        <p:nvSpPr>
          <p:cNvPr id="8" name="Text Box 2"/>
          <p:cNvSpPr txBox="1">
            <a:spLocks noChangeArrowheads="1"/>
          </p:cNvSpPr>
          <p:nvPr/>
        </p:nvSpPr>
        <p:spPr bwMode="auto">
          <a:xfrm>
            <a:off x="3275856" y="3356992"/>
            <a:ext cx="5760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solidFill>
                  <a:srgbClr val="7F7F7F"/>
                </a:solidFill>
                <a:effectLst>
                  <a:glow rad="101600">
                    <a:schemeClr val="tx1">
                      <a:alpha val="75000"/>
                    </a:schemeClr>
                  </a:glow>
                </a:effectLst>
              </a:rPr>
              <a:t>The existence of abilities to engage in joint action partially </a:t>
            </a:r>
            <a:r>
              <a:rPr lang="en-GB" i="0" dirty="0" smtClean="0">
                <a:solidFill>
                  <a:srgbClr val="7F7F7F"/>
                </a:solidFill>
                <a:effectLst>
                  <a:glow rad="101600">
                    <a:schemeClr val="tx1">
                      <a:alpha val="75000"/>
                    </a:schemeClr>
                  </a:glow>
                </a:effectLst>
              </a:rPr>
              <a:t>explains </a:t>
            </a:r>
            <a:r>
              <a:rPr lang="en-GB" i="0" dirty="0">
                <a:solidFill>
                  <a:srgbClr val="7F7F7F"/>
                </a:solidFill>
                <a:effectLst>
                  <a:glow rad="101600">
                    <a:schemeClr val="tx1">
                      <a:alpha val="75000"/>
                    </a:schemeClr>
                  </a:glow>
                </a:effectLst>
              </a:rPr>
              <a:t>how sophisticated forms of </a:t>
            </a:r>
            <a:r>
              <a:rPr lang="en-GB" i="0" dirty="0" smtClean="0">
                <a:solidFill>
                  <a:srgbClr val="7F7F7F"/>
                </a:solidFill>
                <a:effectLst>
                  <a:glow rad="101600">
                    <a:schemeClr val="tx1">
                      <a:alpha val="75000"/>
                    </a:schemeClr>
                  </a:glow>
                </a:effectLst>
              </a:rPr>
              <a:t>theory of mind cognition </a:t>
            </a:r>
            <a:r>
              <a:rPr lang="en-GB" i="0" dirty="0">
                <a:solidFill>
                  <a:srgbClr val="7F7F7F"/>
                </a:solidFill>
                <a:effectLst>
                  <a:glow rad="101600">
                    <a:schemeClr val="tx1">
                      <a:alpha val="75000"/>
                    </a:schemeClr>
                  </a:glow>
                </a:effectLst>
              </a:rPr>
              <a:t>emerge in </a:t>
            </a:r>
            <a:r>
              <a:rPr lang="en-GB" i="0" dirty="0" smtClean="0">
                <a:solidFill>
                  <a:srgbClr val="7F7F7F"/>
                </a:solidFill>
                <a:effectLst>
                  <a:glow rad="101600">
                    <a:schemeClr val="tx1">
                      <a:alpha val="75000"/>
                    </a:schemeClr>
                  </a:glow>
                </a:effectLst>
              </a:rPr>
              <a:t>evolution </a:t>
            </a:r>
            <a:r>
              <a:rPr lang="en-GB" i="0" dirty="0">
                <a:solidFill>
                  <a:srgbClr val="7F7F7F"/>
                </a:solidFill>
                <a:effectLst>
                  <a:glow rad="101600">
                    <a:schemeClr val="tx1">
                      <a:alpha val="75000"/>
                    </a:schemeClr>
                  </a:glow>
                </a:effectLst>
              </a:rPr>
              <a:t>or development (or both)</a:t>
            </a:r>
            <a:endParaRPr lang="en-GB" dirty="0">
              <a:solidFill>
                <a:srgbClr val="7F7F7F"/>
              </a:solidFill>
              <a:effectLst>
                <a:glow rad="101600">
                  <a:schemeClr val="tx1">
                    <a:alpha val="75000"/>
                  </a:schemeClr>
                </a:glow>
              </a:effectLst>
            </a:endParaRPr>
          </a:p>
        </p:txBody>
      </p:sp>
      <p:sp>
        <p:nvSpPr>
          <p:cNvPr id="9" name="Text Box 2"/>
          <p:cNvSpPr txBox="1">
            <a:spLocks noChangeArrowheads="1"/>
          </p:cNvSpPr>
          <p:nvPr/>
        </p:nvSpPr>
        <p:spPr bwMode="auto">
          <a:xfrm>
            <a:off x="611560" y="4459759"/>
            <a:ext cx="7920880"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first objection</a:t>
            </a:r>
          </a:p>
        </p:txBody>
      </p:sp>
      <p:sp>
        <p:nvSpPr>
          <p:cNvPr id="10" name="Text Box 2"/>
          <p:cNvSpPr txBox="1">
            <a:spLocks noChangeArrowheads="1"/>
          </p:cNvSpPr>
          <p:nvPr/>
        </p:nvSpPr>
        <p:spPr bwMode="auto">
          <a:xfrm>
            <a:off x="3779912" y="5806425"/>
            <a:ext cx="50405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Sophisticated theory </a:t>
            </a:r>
            <a:r>
              <a:rPr lang="en-GB" i="0" dirty="0">
                <a:effectLst>
                  <a:glow rad="101600">
                    <a:schemeClr val="tx1">
                      <a:alpha val="75000"/>
                    </a:schemeClr>
                  </a:glow>
                </a:effectLst>
              </a:rPr>
              <a:t>of mind cognition </a:t>
            </a:r>
            <a:r>
              <a:rPr lang="en-GB" i="0" dirty="0" smtClean="0">
                <a:effectLst>
                  <a:glow rad="101600">
                    <a:schemeClr val="tx1">
                      <a:alpha val="75000"/>
                    </a:schemeClr>
                  </a:glow>
                </a:effectLst>
              </a:rPr>
              <a:t>emerges before joint action</a:t>
            </a:r>
            <a:endParaRPr lang="en-GB" dirty="0">
              <a:effectLst>
                <a:glow rad="101600">
                  <a:schemeClr val="tx1">
                    <a:alpha val="75000"/>
                  </a:schemeClr>
                </a:glow>
              </a:effectLst>
            </a:endParaRPr>
          </a:p>
        </p:txBody>
      </p:sp>
      <p:cxnSp>
        <p:nvCxnSpPr>
          <p:cNvPr id="3" name="Straight Connector 2"/>
          <p:cNvCxnSpPr/>
          <p:nvPr/>
        </p:nvCxnSpPr>
        <p:spPr bwMode="auto">
          <a:xfrm>
            <a:off x="611560" y="4941168"/>
            <a:ext cx="8280920" cy="1728192"/>
          </a:xfrm>
          <a:prstGeom prst="line">
            <a:avLst/>
          </a:prstGeom>
          <a:solidFill>
            <a:srgbClr val="00B8FF"/>
          </a:solidFill>
          <a:ln w="76200" cap="flat" cmpd="sng" algn="ctr">
            <a:solidFill>
              <a:schemeClr val="bg1"/>
            </a:solidFill>
            <a:prstDash val="solid"/>
            <a:round/>
            <a:headEnd type="none" w="med" len="med"/>
            <a:tailEnd type="none" w="med" len="med"/>
          </a:ln>
          <a:effectLst>
            <a:glow rad="304800">
              <a:schemeClr val="tx1">
                <a:alpha val="75000"/>
              </a:schemeClr>
            </a:glow>
          </a:effectLst>
        </p:spPr>
      </p:cxnSp>
    </p:spTree>
    <p:extLst>
      <p:ext uri="{BB962C8B-B14F-4D97-AF65-F5344CB8AC3E}">
        <p14:creationId xmlns:p14="http://schemas.microsoft.com/office/powerpoint/2010/main" val="38535044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SC_AA_0666cutout.JPG"/>
          <p:cNvPicPr>
            <a:picLocks noChangeAspect="1"/>
          </p:cNvPicPr>
          <p:nvPr/>
        </p:nvPicPr>
        <p:blipFill rotWithShape="1">
          <a:blip r:embed="rId2" cstate="screen">
            <a:grayscl/>
            <a:extLst>
              <a:ext uri="{BEBA8EAE-BF5A-486C-A8C5-ECC9F3942E4B}">
                <a14:imgProps xmlns:a14="http://schemas.microsoft.com/office/drawing/2010/main">
                  <a14:imgLayer r:embed="rId3">
                    <a14:imgEffect>
                      <a14:brightnessContrast bright="40000" contrast="35000"/>
                    </a14:imgEffect>
                  </a14:imgLayer>
                </a14:imgProps>
              </a:ext>
              <a:ext uri="{28A0092B-C50C-407E-A947-70E740481C1C}">
                <a14:useLocalDpi xmlns:a14="http://schemas.microsoft.com/office/drawing/2010/main"/>
              </a:ext>
            </a:extLst>
          </a:blip>
          <a:srcRect r="9062"/>
          <a:stretch/>
        </p:blipFill>
        <p:spPr>
          <a:xfrm>
            <a:off x="-36512" y="0"/>
            <a:ext cx="4157697" cy="6858000"/>
          </a:xfrm>
          <a:prstGeom prst="rect">
            <a:avLst/>
          </a:prstGeom>
        </p:spPr>
      </p:pic>
      <p:sp>
        <p:nvSpPr>
          <p:cNvPr id="7" name="Text Box 2"/>
          <p:cNvSpPr txBox="1">
            <a:spLocks noChangeArrowheads="1"/>
          </p:cNvSpPr>
          <p:nvPr/>
        </p:nvSpPr>
        <p:spPr bwMode="auto">
          <a:xfrm>
            <a:off x="2483768" y="-27384"/>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challenge</a:t>
            </a:r>
          </a:p>
        </p:txBody>
      </p:sp>
      <p:sp>
        <p:nvSpPr>
          <p:cNvPr id="26626" name="Text Box 2"/>
          <p:cNvSpPr txBox="1">
            <a:spLocks noChangeArrowheads="1"/>
          </p:cNvSpPr>
          <p:nvPr/>
        </p:nvSpPr>
        <p:spPr bwMode="auto">
          <a:xfrm>
            <a:off x="3635897" y="1268760"/>
            <a:ext cx="504056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Explain the emergence, in evolution or development, of sophisticated forms of theory of mind cognition.</a:t>
            </a:r>
            <a:endParaRPr lang="en-GB" dirty="0">
              <a:effectLst>
                <a:glow rad="101600">
                  <a:schemeClr val="tx1">
                    <a:alpha val="75000"/>
                  </a:schemeClr>
                </a:glow>
              </a:effectLst>
            </a:endParaRPr>
          </a:p>
        </p:txBody>
      </p:sp>
      <p:sp>
        <p:nvSpPr>
          <p:cNvPr id="5" name="Text Box 2"/>
          <p:cNvSpPr txBox="1">
            <a:spLocks noChangeArrowheads="1"/>
          </p:cNvSpPr>
          <p:nvPr/>
        </p:nvSpPr>
        <p:spPr bwMode="auto">
          <a:xfrm>
            <a:off x="2411760" y="2060848"/>
            <a:ext cx="6192688"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conjecture</a:t>
            </a:r>
          </a:p>
        </p:txBody>
      </p:sp>
      <p:sp>
        <p:nvSpPr>
          <p:cNvPr id="8" name="Text Box 2"/>
          <p:cNvSpPr txBox="1">
            <a:spLocks noChangeArrowheads="1"/>
          </p:cNvSpPr>
          <p:nvPr/>
        </p:nvSpPr>
        <p:spPr bwMode="auto">
          <a:xfrm>
            <a:off x="3275856" y="3356992"/>
            <a:ext cx="576064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a:effectLst>
                  <a:glow rad="101600">
                    <a:schemeClr val="tx1">
                      <a:alpha val="75000"/>
                    </a:schemeClr>
                  </a:glow>
                </a:effectLst>
              </a:rPr>
              <a:t>The existence of abilities to engage in joint action partially </a:t>
            </a:r>
            <a:r>
              <a:rPr lang="en-GB" i="0" dirty="0" smtClean="0">
                <a:effectLst>
                  <a:glow rad="101600">
                    <a:schemeClr val="tx1">
                      <a:alpha val="75000"/>
                    </a:schemeClr>
                  </a:glow>
                </a:effectLst>
              </a:rPr>
              <a:t>explains </a:t>
            </a:r>
            <a:r>
              <a:rPr lang="en-GB" i="0" dirty="0">
                <a:effectLst>
                  <a:glow rad="101600">
                    <a:schemeClr val="tx1">
                      <a:alpha val="75000"/>
                    </a:schemeClr>
                  </a:glow>
                </a:effectLst>
              </a:rPr>
              <a:t>how sophisticated forms of </a:t>
            </a:r>
            <a:r>
              <a:rPr lang="en-GB" i="0" dirty="0" smtClean="0">
                <a:effectLst>
                  <a:glow rad="101600">
                    <a:schemeClr val="tx1">
                      <a:alpha val="75000"/>
                    </a:schemeClr>
                  </a:glow>
                </a:effectLst>
              </a:rPr>
              <a:t>theory of mind cognition </a:t>
            </a:r>
            <a:r>
              <a:rPr lang="en-GB" i="0" dirty="0">
                <a:effectLst>
                  <a:glow rad="101600">
                    <a:schemeClr val="tx1">
                      <a:alpha val="75000"/>
                    </a:schemeClr>
                  </a:glow>
                </a:effectLst>
              </a:rPr>
              <a:t>emerge in </a:t>
            </a:r>
            <a:r>
              <a:rPr lang="en-GB" i="0" dirty="0" smtClean="0">
                <a:effectLst>
                  <a:glow rad="101600">
                    <a:schemeClr val="tx1">
                      <a:alpha val="75000"/>
                    </a:schemeClr>
                  </a:glow>
                </a:effectLst>
              </a:rPr>
              <a:t>evolution </a:t>
            </a:r>
            <a:r>
              <a:rPr lang="en-GB" i="0" dirty="0">
                <a:effectLst>
                  <a:glow rad="101600">
                    <a:schemeClr val="tx1">
                      <a:alpha val="75000"/>
                    </a:schemeClr>
                  </a:glow>
                </a:effectLst>
              </a:rPr>
              <a:t>or development (or both)</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69416888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468313" y="404813"/>
            <a:ext cx="3816350" cy="1096962"/>
          </a:xfrm>
          <a:prstGeom prst="rect">
            <a:avLst/>
          </a:prstGeom>
          <a:noFill/>
          <a:ln w="9525">
            <a:noFill/>
            <a:miter lim="800000"/>
            <a:headEnd/>
            <a:tailEnd/>
          </a:ln>
          <a:effectLst>
            <a:outerShdw blurRad="50800" dist="38100" dir="2700000">
              <a:srgbClr val="000000">
                <a:alpha val="43000"/>
              </a:srgbClr>
            </a:outerShdw>
          </a:effec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Bef>
                <a:spcPct val="50000"/>
              </a:spcBef>
              <a:defRPr/>
            </a:pPr>
            <a:r>
              <a:rPr lang="en-GB" i="0" smtClean="0"/>
              <a:t>Theory of mind </a:t>
            </a:r>
            <a:r>
              <a:rPr lang="en-GB" smtClean="0"/>
              <a:t>abilities </a:t>
            </a:r>
            <a:r>
              <a:rPr lang="en-GB" i="0" smtClean="0"/>
              <a:t>are widespread</a:t>
            </a:r>
            <a:endParaRPr lang="en-GB" smtClean="0"/>
          </a:p>
          <a:p>
            <a:pPr eaLnBrk="1" hangingPunct="1">
              <a:defRPr/>
            </a:pPr>
            <a:endParaRPr lang="en-GB" i="0" smtClean="0"/>
          </a:p>
        </p:txBody>
      </p:sp>
    </p:spTree>
    <p:extLst>
      <p:ext uri="{BB962C8B-B14F-4D97-AF65-F5344CB8AC3E}">
        <p14:creationId xmlns:p14="http://schemas.microsoft.com/office/powerpoint/2010/main" val="241670194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468313" y="404813"/>
            <a:ext cx="3816350" cy="2605087"/>
          </a:xfrm>
          <a:prstGeom prst="rect">
            <a:avLst/>
          </a:prstGeom>
          <a:noFill/>
          <a:ln w="9525">
            <a:noFill/>
            <a:miter lim="800000"/>
            <a:headEnd/>
            <a:tailEnd/>
          </a:ln>
          <a:effectLst>
            <a:outerShdw blurRad="50800" dist="38100" dir="2700000">
              <a:srgbClr val="000000">
                <a:alpha val="43000"/>
              </a:srgbClr>
            </a:outerShdw>
          </a:effec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Bef>
                <a:spcPct val="50000"/>
              </a:spcBef>
              <a:defRPr/>
            </a:pPr>
            <a:r>
              <a:rPr lang="en-GB" i="0" smtClean="0"/>
              <a:t>Theory of mind </a:t>
            </a:r>
            <a:r>
              <a:rPr lang="en-GB" smtClean="0"/>
              <a:t>abilities </a:t>
            </a:r>
            <a:r>
              <a:rPr lang="en-GB" i="0" smtClean="0"/>
              <a:t>are widespread</a:t>
            </a:r>
            <a:endParaRPr lang="en-GB" smtClean="0"/>
          </a:p>
          <a:p>
            <a:pPr eaLnBrk="1" hangingPunct="1">
              <a:defRPr/>
            </a:pPr>
            <a:endParaRPr lang="en-GB" i="0" smtClean="0"/>
          </a:p>
          <a:p>
            <a:pPr eaLnBrk="1" hangingPunct="1">
              <a:spcBef>
                <a:spcPct val="50000"/>
              </a:spcBef>
              <a:defRPr/>
            </a:pPr>
            <a:r>
              <a:rPr lang="en-GB" b="1" i="0" smtClean="0"/>
              <a:t>18-month-olds</a:t>
            </a:r>
            <a:r>
              <a:rPr lang="en-GB" i="0" smtClean="0"/>
              <a:t> point to inform, and predict actions based on false beliefs</a:t>
            </a:r>
          </a:p>
          <a:p>
            <a:pPr eaLnBrk="1" hangingPunct="1">
              <a:defRPr/>
            </a:pPr>
            <a:endParaRPr lang="en-GB" i="0" smtClean="0"/>
          </a:p>
        </p:txBody>
      </p:sp>
      <p:sp>
        <p:nvSpPr>
          <p:cNvPr id="11" name="Text Box 3"/>
          <p:cNvSpPr txBox="1">
            <a:spLocks noChangeArrowheads="1"/>
          </p:cNvSpPr>
          <p:nvPr/>
        </p:nvSpPr>
        <p:spPr bwMode="auto">
          <a:xfrm>
            <a:off x="4932363" y="1706563"/>
            <a:ext cx="3816350" cy="427037"/>
          </a:xfrm>
          <a:prstGeom prst="rect">
            <a:avLst/>
          </a:prstGeom>
          <a:noFill/>
          <a:ln w="9525">
            <a:noFill/>
            <a:miter lim="800000"/>
            <a:headEnd/>
            <a:tailEnd/>
          </a:ln>
          <a:effectLst>
            <a:outerShdw blurRad="50800" dist="38100" dir="2700000">
              <a:srgbClr val="000000">
                <a:alpha val="43000"/>
              </a:srgbClr>
            </a:outerShdw>
          </a:effectLst>
        </p:spPr>
        <p:txBody>
          <a:bodyPr>
            <a:spAutoFit/>
          </a:bodyPr>
          <a:lstStyle/>
          <a:p>
            <a:pPr>
              <a:spcBef>
                <a:spcPct val="50000"/>
              </a:spcBef>
              <a:defRPr/>
            </a:pPr>
            <a:r>
              <a:rPr lang="en-GB" i="0">
                <a:solidFill>
                  <a:srgbClr val="C0C0C0"/>
                </a:solidFill>
                <a:ea typeface="Arial" charset="0"/>
                <a:cs typeface="Arial" charset="0"/>
              </a:rPr>
              <a:t>(Liszkowski et al 2006)</a:t>
            </a:r>
          </a:p>
        </p:txBody>
      </p:sp>
      <p:sp>
        <p:nvSpPr>
          <p:cNvPr id="12" name="Text Box 4"/>
          <p:cNvSpPr txBox="1">
            <a:spLocks noChangeArrowheads="1"/>
          </p:cNvSpPr>
          <p:nvPr/>
        </p:nvSpPr>
        <p:spPr bwMode="auto">
          <a:xfrm>
            <a:off x="4932363" y="2209800"/>
            <a:ext cx="3816350" cy="762000"/>
          </a:xfrm>
          <a:prstGeom prst="rect">
            <a:avLst/>
          </a:prstGeom>
          <a:noFill/>
          <a:ln w="9525">
            <a:noFill/>
            <a:miter lim="800000"/>
            <a:headEnd/>
            <a:tailEnd/>
          </a:ln>
          <a:effectLst>
            <a:outerShdw blurRad="50800" dist="38100" dir="2700000">
              <a:srgbClr val="000000">
                <a:alpha val="43000"/>
              </a:srgbClr>
            </a:outerShdw>
          </a:effectLst>
        </p:spPr>
        <p:txBody>
          <a:bodyPr>
            <a:spAutoFit/>
          </a:bodyPr>
          <a:lstStyle/>
          <a:p>
            <a:pPr>
              <a:spcBef>
                <a:spcPct val="50000"/>
              </a:spcBef>
              <a:defRPr/>
            </a:pPr>
            <a:r>
              <a:rPr lang="en-GB" i="0">
                <a:solidFill>
                  <a:srgbClr val="C0C0C0"/>
                </a:solidFill>
                <a:ea typeface="Arial" charset="0"/>
                <a:cs typeface="Arial" charset="0"/>
              </a:rPr>
              <a:t>(Onishi &amp; Baillargeon 2005; Southgate et al 2007)</a:t>
            </a:r>
          </a:p>
        </p:txBody>
      </p:sp>
    </p:spTree>
    <p:extLst>
      <p:ext uri="{BB962C8B-B14F-4D97-AF65-F5344CB8AC3E}">
        <p14:creationId xmlns:p14="http://schemas.microsoft.com/office/powerpoint/2010/main" val="995198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45" name="Text Box 9"/>
          <p:cNvSpPr txBox="1">
            <a:spLocks noChangeArrowheads="1"/>
          </p:cNvSpPr>
          <p:nvPr/>
        </p:nvSpPr>
        <p:spPr bwMode="auto">
          <a:xfrm>
            <a:off x="468313" y="404813"/>
            <a:ext cx="3816350" cy="4448175"/>
          </a:xfrm>
          <a:prstGeom prst="rect">
            <a:avLst/>
          </a:prstGeom>
          <a:noFill/>
          <a:ln w="9525">
            <a:noFill/>
            <a:miter lim="800000"/>
            <a:headEnd/>
            <a:tailEnd/>
          </a:ln>
          <a:effectLst>
            <a:outerShdw blurRad="50800" dist="38100" dir="2700000">
              <a:srgbClr val="000000">
                <a:alpha val="43000"/>
              </a:srgbClr>
            </a:outerShdw>
          </a:effectLst>
        </p:spPr>
        <p:txBody>
          <a:bodyPr>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spcBef>
                <a:spcPct val="50000"/>
              </a:spcBef>
              <a:defRPr/>
            </a:pPr>
            <a:r>
              <a:rPr lang="en-GB" i="0" smtClean="0"/>
              <a:t>Theory of mind </a:t>
            </a:r>
            <a:r>
              <a:rPr lang="en-GB" smtClean="0"/>
              <a:t>abilities </a:t>
            </a:r>
            <a:r>
              <a:rPr lang="en-GB" i="0" smtClean="0"/>
              <a:t>are widespread</a:t>
            </a:r>
            <a:endParaRPr lang="en-GB" smtClean="0"/>
          </a:p>
          <a:p>
            <a:pPr eaLnBrk="1" hangingPunct="1">
              <a:defRPr/>
            </a:pPr>
            <a:endParaRPr lang="en-GB" i="0" smtClean="0"/>
          </a:p>
          <a:p>
            <a:pPr eaLnBrk="1" hangingPunct="1">
              <a:spcBef>
                <a:spcPct val="50000"/>
              </a:spcBef>
              <a:defRPr/>
            </a:pPr>
            <a:r>
              <a:rPr lang="en-GB" b="1" i="0" smtClean="0"/>
              <a:t>18-month-olds</a:t>
            </a:r>
            <a:r>
              <a:rPr lang="en-GB" i="0" smtClean="0"/>
              <a:t> point to inform, and predict actions based on false beliefs</a:t>
            </a:r>
          </a:p>
          <a:p>
            <a:pPr eaLnBrk="1" hangingPunct="1">
              <a:defRPr/>
            </a:pPr>
            <a:endParaRPr lang="en-GB" i="0" smtClean="0"/>
          </a:p>
          <a:p>
            <a:pPr eaLnBrk="1" hangingPunct="1">
              <a:spcBef>
                <a:spcPct val="50000"/>
              </a:spcBef>
              <a:defRPr/>
            </a:pPr>
            <a:r>
              <a:rPr lang="en-GB" b="1" i="0" smtClean="0"/>
              <a:t>Scrub-jays </a:t>
            </a:r>
            <a:r>
              <a:rPr lang="en-GB" i="0" smtClean="0"/>
              <a:t>selectively re-cache their food in ways that deprive competitors of knowledge of its location </a:t>
            </a:r>
          </a:p>
          <a:p>
            <a:pPr eaLnBrk="1" hangingPunct="1">
              <a:defRPr/>
            </a:pPr>
            <a:endParaRPr lang="en-GB" i="0" smtClean="0"/>
          </a:p>
        </p:txBody>
      </p:sp>
      <p:sp>
        <p:nvSpPr>
          <p:cNvPr id="705546" name="Text Box 10"/>
          <p:cNvSpPr txBox="1">
            <a:spLocks noChangeArrowheads="1"/>
          </p:cNvSpPr>
          <p:nvPr/>
        </p:nvSpPr>
        <p:spPr bwMode="auto">
          <a:xfrm>
            <a:off x="4932363" y="1706563"/>
            <a:ext cx="3816350" cy="427037"/>
          </a:xfrm>
          <a:prstGeom prst="rect">
            <a:avLst/>
          </a:prstGeom>
          <a:noFill/>
          <a:ln w="9525">
            <a:noFill/>
            <a:miter lim="800000"/>
            <a:headEnd/>
            <a:tailEnd/>
          </a:ln>
          <a:effectLst>
            <a:outerShdw blurRad="50800" dist="38100" dir="2700000">
              <a:srgbClr val="000000">
                <a:alpha val="43000"/>
              </a:srgbClr>
            </a:outerShdw>
          </a:effectLst>
        </p:spPr>
        <p:txBody>
          <a:bodyPr>
            <a:spAutoFit/>
          </a:bodyPr>
          <a:lstStyle/>
          <a:p>
            <a:pPr>
              <a:spcBef>
                <a:spcPct val="50000"/>
              </a:spcBef>
              <a:defRPr/>
            </a:pPr>
            <a:r>
              <a:rPr lang="en-GB" i="0">
                <a:solidFill>
                  <a:srgbClr val="C0C0C0"/>
                </a:solidFill>
                <a:ea typeface="Arial" charset="0"/>
                <a:cs typeface="Arial" charset="0"/>
              </a:rPr>
              <a:t>(Liszkowski et al 2006)</a:t>
            </a:r>
          </a:p>
        </p:txBody>
      </p:sp>
      <p:sp>
        <p:nvSpPr>
          <p:cNvPr id="705547" name="Text Box 11"/>
          <p:cNvSpPr txBox="1">
            <a:spLocks noChangeArrowheads="1"/>
          </p:cNvSpPr>
          <p:nvPr/>
        </p:nvSpPr>
        <p:spPr bwMode="auto">
          <a:xfrm>
            <a:off x="4932363" y="2209800"/>
            <a:ext cx="3816350" cy="762000"/>
          </a:xfrm>
          <a:prstGeom prst="rect">
            <a:avLst/>
          </a:prstGeom>
          <a:noFill/>
          <a:ln w="9525">
            <a:noFill/>
            <a:miter lim="800000"/>
            <a:headEnd/>
            <a:tailEnd/>
          </a:ln>
          <a:effectLst>
            <a:outerShdw blurRad="50800" dist="38100" dir="2700000">
              <a:srgbClr val="000000">
                <a:alpha val="43000"/>
              </a:srgbClr>
            </a:outerShdw>
          </a:effectLst>
        </p:spPr>
        <p:txBody>
          <a:bodyPr>
            <a:spAutoFit/>
          </a:bodyPr>
          <a:lstStyle/>
          <a:p>
            <a:pPr>
              <a:spcBef>
                <a:spcPct val="50000"/>
              </a:spcBef>
              <a:defRPr/>
            </a:pPr>
            <a:r>
              <a:rPr lang="en-GB" i="0">
                <a:solidFill>
                  <a:srgbClr val="C0C0C0"/>
                </a:solidFill>
                <a:ea typeface="Arial" charset="0"/>
                <a:cs typeface="Arial" charset="0"/>
              </a:rPr>
              <a:t>(Onishi &amp; Baillargeon 2005; Southgate et al 2007)</a:t>
            </a:r>
          </a:p>
        </p:txBody>
      </p:sp>
      <p:sp>
        <p:nvSpPr>
          <p:cNvPr id="705548" name="Text Box 12"/>
          <p:cNvSpPr txBox="1">
            <a:spLocks noChangeArrowheads="1"/>
          </p:cNvSpPr>
          <p:nvPr/>
        </p:nvSpPr>
        <p:spPr bwMode="auto">
          <a:xfrm>
            <a:off x="4932363" y="4076700"/>
            <a:ext cx="3816350" cy="427038"/>
          </a:xfrm>
          <a:prstGeom prst="rect">
            <a:avLst/>
          </a:prstGeom>
          <a:noFill/>
          <a:ln w="9525">
            <a:noFill/>
            <a:miter lim="800000"/>
            <a:headEnd/>
            <a:tailEnd/>
          </a:ln>
          <a:effectLst>
            <a:outerShdw blurRad="50800" dist="38100" dir="2700000">
              <a:srgbClr val="000000">
                <a:alpha val="43000"/>
              </a:srgbClr>
            </a:outerShdw>
          </a:effectLst>
        </p:spPr>
        <p:txBody>
          <a:bodyPr>
            <a:spAutoFit/>
          </a:bodyPr>
          <a:lstStyle/>
          <a:p>
            <a:pPr>
              <a:spcBef>
                <a:spcPct val="50000"/>
              </a:spcBef>
              <a:defRPr/>
            </a:pPr>
            <a:r>
              <a:rPr lang="en-GB" i="0">
                <a:solidFill>
                  <a:srgbClr val="C0C0C0"/>
                </a:solidFill>
                <a:ea typeface="Arial" charset="0"/>
                <a:cs typeface="Arial" charset="0"/>
              </a:rPr>
              <a:t>(Clayton, Dally &amp; Emery 2007)</a:t>
            </a:r>
          </a:p>
        </p:txBody>
      </p:sp>
    </p:spTree>
    <p:extLst>
      <p:ext uri="{BB962C8B-B14F-4D97-AF65-F5344CB8AC3E}">
        <p14:creationId xmlns:p14="http://schemas.microsoft.com/office/powerpoint/2010/main" val="34598191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2"/>
          <p:cNvSpPr txBox="1">
            <a:spLocks noChangeArrowheads="1"/>
          </p:cNvSpPr>
          <p:nvPr/>
        </p:nvSpPr>
        <p:spPr bwMode="auto">
          <a:xfrm>
            <a:off x="468313" y="404813"/>
            <a:ext cx="3816350" cy="629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t>Theory of mind </a:t>
            </a:r>
            <a:r>
              <a:rPr lang="en-GB"/>
              <a:t>abilities </a:t>
            </a:r>
            <a:r>
              <a:rPr lang="en-GB" i="0"/>
              <a:t>are widespread</a:t>
            </a:r>
            <a:endParaRPr lang="en-GB"/>
          </a:p>
          <a:p>
            <a:pPr eaLnBrk="1" hangingPunct="1"/>
            <a:endParaRPr lang="en-GB" i="0"/>
          </a:p>
          <a:p>
            <a:pPr eaLnBrk="1" hangingPunct="1">
              <a:spcBef>
                <a:spcPct val="50000"/>
              </a:spcBef>
            </a:pPr>
            <a:r>
              <a:rPr lang="en-GB" b="1" i="0"/>
              <a:t>18-month-olds</a:t>
            </a:r>
            <a:r>
              <a:rPr lang="en-GB" i="0"/>
              <a:t> point to inform, and predict actions based on false beliefs</a:t>
            </a:r>
          </a:p>
          <a:p>
            <a:pPr eaLnBrk="1" hangingPunct="1"/>
            <a:endParaRPr lang="en-GB" i="0"/>
          </a:p>
          <a:p>
            <a:pPr eaLnBrk="1" hangingPunct="1">
              <a:spcBef>
                <a:spcPct val="50000"/>
              </a:spcBef>
            </a:pPr>
            <a:r>
              <a:rPr lang="en-GB" b="1" i="0"/>
              <a:t>Scrub-jays </a:t>
            </a:r>
            <a:r>
              <a:rPr lang="en-GB" i="0"/>
              <a:t>selectively re-cache their food in ways that deprive competitors of knowledge of its location </a:t>
            </a:r>
          </a:p>
          <a:p>
            <a:pPr eaLnBrk="1" hangingPunct="1"/>
            <a:endParaRPr lang="en-GB" i="0"/>
          </a:p>
          <a:p>
            <a:pPr eaLnBrk="1" hangingPunct="1">
              <a:spcBef>
                <a:spcPct val="50000"/>
              </a:spcBef>
            </a:pPr>
            <a:r>
              <a:rPr lang="en-GB" b="1" i="0"/>
              <a:t>Chimpanzees</a:t>
            </a:r>
            <a:r>
              <a:rPr lang="en-GB" i="0"/>
              <a:t> conceal their approach  from a competitor</a:t>
            </a:r>
            <a:r>
              <a:rPr lang="ja-JP" altLang="en-GB" i="0"/>
              <a:t>’</a:t>
            </a:r>
            <a:r>
              <a:rPr lang="en-GB" altLang="ja-JP" i="0"/>
              <a:t>s view, and act in ways that are optimal given what another has seen </a:t>
            </a:r>
            <a:endParaRPr lang="en-GB" i="0"/>
          </a:p>
        </p:txBody>
      </p:sp>
      <p:sp>
        <p:nvSpPr>
          <p:cNvPr id="21506" name="Text Box 3"/>
          <p:cNvSpPr txBox="1">
            <a:spLocks noChangeArrowheads="1"/>
          </p:cNvSpPr>
          <p:nvPr/>
        </p:nvSpPr>
        <p:spPr bwMode="auto">
          <a:xfrm>
            <a:off x="4932363" y="1706563"/>
            <a:ext cx="3816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(Liszkowski et al 2006)</a:t>
            </a:r>
          </a:p>
        </p:txBody>
      </p:sp>
      <p:sp>
        <p:nvSpPr>
          <p:cNvPr id="21507" name="Text Box 4"/>
          <p:cNvSpPr txBox="1">
            <a:spLocks noChangeArrowheads="1"/>
          </p:cNvSpPr>
          <p:nvPr/>
        </p:nvSpPr>
        <p:spPr bwMode="auto">
          <a:xfrm>
            <a:off x="4932363" y="2209800"/>
            <a:ext cx="3816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(Onishi &amp; Baillargeon 2005; Southgate et al 2007)</a:t>
            </a:r>
          </a:p>
        </p:txBody>
      </p:sp>
      <p:sp>
        <p:nvSpPr>
          <p:cNvPr id="21508" name="Text Box 5"/>
          <p:cNvSpPr txBox="1">
            <a:spLocks noChangeArrowheads="1"/>
          </p:cNvSpPr>
          <p:nvPr/>
        </p:nvSpPr>
        <p:spPr bwMode="auto">
          <a:xfrm>
            <a:off x="4932363" y="407670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(Clayton, Dally &amp; Emery 2007)</a:t>
            </a:r>
          </a:p>
        </p:txBody>
      </p:sp>
      <p:sp>
        <p:nvSpPr>
          <p:cNvPr id="21509" name="Text Box 6"/>
          <p:cNvSpPr txBox="1">
            <a:spLocks noChangeArrowheads="1"/>
          </p:cNvSpPr>
          <p:nvPr/>
        </p:nvSpPr>
        <p:spPr bwMode="auto">
          <a:xfrm>
            <a:off x="4932363" y="537845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(Hare, Call &amp; Tomasello 2006)</a:t>
            </a:r>
          </a:p>
        </p:txBody>
      </p:sp>
      <p:sp>
        <p:nvSpPr>
          <p:cNvPr id="21510" name="Text Box 7"/>
          <p:cNvSpPr txBox="1">
            <a:spLocks noChangeArrowheads="1"/>
          </p:cNvSpPr>
          <p:nvPr/>
        </p:nvSpPr>
        <p:spPr bwMode="auto">
          <a:xfrm>
            <a:off x="4932363" y="602615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(Hare, Call &amp; Tomasello 2001)</a:t>
            </a:r>
          </a:p>
        </p:txBody>
      </p:sp>
    </p:spTree>
    <p:extLst>
      <p:ext uri="{BB962C8B-B14F-4D97-AF65-F5344CB8AC3E}">
        <p14:creationId xmlns:p14="http://schemas.microsoft.com/office/powerpoint/2010/main" val="17574039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2"/>
          <p:cNvSpPr txBox="1">
            <a:spLocks noChangeArrowheads="1"/>
          </p:cNvSpPr>
          <p:nvPr/>
        </p:nvSpPr>
        <p:spPr bwMode="auto">
          <a:xfrm>
            <a:off x="468313" y="404813"/>
            <a:ext cx="3816350" cy="629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t>Theory of mind </a:t>
            </a:r>
            <a:r>
              <a:rPr lang="en-GB"/>
              <a:t>abilities </a:t>
            </a:r>
            <a:r>
              <a:rPr lang="en-GB" i="0"/>
              <a:t>are widespread</a:t>
            </a:r>
            <a:endParaRPr lang="en-GB"/>
          </a:p>
          <a:p>
            <a:pPr eaLnBrk="1" hangingPunct="1"/>
            <a:endParaRPr lang="en-GB" i="0"/>
          </a:p>
          <a:p>
            <a:pPr eaLnBrk="1" hangingPunct="1">
              <a:spcBef>
                <a:spcPct val="50000"/>
              </a:spcBef>
            </a:pPr>
            <a:r>
              <a:rPr lang="en-GB" b="1" i="0"/>
              <a:t>18-month-olds</a:t>
            </a:r>
            <a:r>
              <a:rPr lang="en-GB" i="0"/>
              <a:t> point to inform, and predict actions based on false beliefs</a:t>
            </a:r>
          </a:p>
          <a:p>
            <a:pPr eaLnBrk="1" hangingPunct="1"/>
            <a:endParaRPr lang="en-GB" i="0"/>
          </a:p>
          <a:p>
            <a:pPr eaLnBrk="1" hangingPunct="1">
              <a:spcBef>
                <a:spcPct val="50000"/>
              </a:spcBef>
            </a:pPr>
            <a:r>
              <a:rPr lang="en-GB" b="1" i="0"/>
              <a:t>Scrub-jays </a:t>
            </a:r>
            <a:r>
              <a:rPr lang="en-GB" i="0"/>
              <a:t>selectively re-cache their food in ways that deprive competitors of knowledge of its location </a:t>
            </a:r>
          </a:p>
          <a:p>
            <a:pPr eaLnBrk="1" hangingPunct="1"/>
            <a:endParaRPr lang="en-GB" i="0"/>
          </a:p>
          <a:p>
            <a:pPr eaLnBrk="1" hangingPunct="1">
              <a:spcBef>
                <a:spcPct val="50000"/>
              </a:spcBef>
            </a:pPr>
            <a:r>
              <a:rPr lang="en-GB" b="1" i="0"/>
              <a:t>Chimpanzees</a:t>
            </a:r>
            <a:r>
              <a:rPr lang="en-GB" i="0"/>
              <a:t> conceal their approach  from a competitor</a:t>
            </a:r>
            <a:r>
              <a:rPr lang="ja-JP" altLang="en-GB" i="0"/>
              <a:t>’</a:t>
            </a:r>
            <a:r>
              <a:rPr lang="en-GB" altLang="ja-JP" i="0"/>
              <a:t>s view, and act in ways that are optimal given what another has seen </a:t>
            </a:r>
            <a:endParaRPr lang="en-GB" i="0"/>
          </a:p>
        </p:txBody>
      </p:sp>
      <p:sp>
        <p:nvSpPr>
          <p:cNvPr id="21506" name="Text Box 3"/>
          <p:cNvSpPr txBox="1">
            <a:spLocks noChangeArrowheads="1"/>
          </p:cNvSpPr>
          <p:nvPr/>
        </p:nvSpPr>
        <p:spPr bwMode="auto">
          <a:xfrm>
            <a:off x="4932363" y="1706563"/>
            <a:ext cx="3816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(Liszkowski et al 2006)</a:t>
            </a:r>
          </a:p>
        </p:txBody>
      </p:sp>
      <p:sp>
        <p:nvSpPr>
          <p:cNvPr id="21507" name="Text Box 4"/>
          <p:cNvSpPr txBox="1">
            <a:spLocks noChangeArrowheads="1"/>
          </p:cNvSpPr>
          <p:nvPr/>
        </p:nvSpPr>
        <p:spPr bwMode="auto">
          <a:xfrm>
            <a:off x="4932363" y="2209800"/>
            <a:ext cx="3816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(Onishi &amp; Baillargeon 2005; Southgate et al 2007)</a:t>
            </a:r>
          </a:p>
        </p:txBody>
      </p:sp>
      <p:sp>
        <p:nvSpPr>
          <p:cNvPr id="21508" name="Text Box 5"/>
          <p:cNvSpPr txBox="1">
            <a:spLocks noChangeArrowheads="1"/>
          </p:cNvSpPr>
          <p:nvPr/>
        </p:nvSpPr>
        <p:spPr bwMode="auto">
          <a:xfrm>
            <a:off x="4932363" y="407670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(Clayton, Dally &amp; Emery 2007)</a:t>
            </a:r>
          </a:p>
        </p:txBody>
      </p:sp>
      <p:sp>
        <p:nvSpPr>
          <p:cNvPr id="21509" name="Text Box 6"/>
          <p:cNvSpPr txBox="1">
            <a:spLocks noChangeArrowheads="1"/>
          </p:cNvSpPr>
          <p:nvPr/>
        </p:nvSpPr>
        <p:spPr bwMode="auto">
          <a:xfrm>
            <a:off x="4932363" y="537845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(Hare, Call &amp; Tomasello 2006)</a:t>
            </a:r>
          </a:p>
        </p:txBody>
      </p:sp>
      <p:sp>
        <p:nvSpPr>
          <p:cNvPr id="21510" name="Text Box 7"/>
          <p:cNvSpPr txBox="1">
            <a:spLocks noChangeArrowheads="1"/>
          </p:cNvSpPr>
          <p:nvPr/>
        </p:nvSpPr>
        <p:spPr bwMode="auto">
          <a:xfrm>
            <a:off x="4932363" y="602615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(Hare, Call &amp; Tomasello 2001)</a:t>
            </a:r>
          </a:p>
        </p:txBody>
      </p:sp>
      <p:sp>
        <p:nvSpPr>
          <p:cNvPr id="2" name="Rectangle 1"/>
          <p:cNvSpPr/>
          <p:nvPr/>
        </p:nvSpPr>
        <p:spPr bwMode="auto">
          <a:xfrm>
            <a:off x="323528" y="2996952"/>
            <a:ext cx="8640960" cy="3861048"/>
          </a:xfrm>
          <a:prstGeom prst="rect">
            <a:avLst/>
          </a:prstGeom>
          <a:gradFill flip="none" rotWithShape="1">
            <a:gsLst>
              <a:gs pos="53000">
                <a:schemeClr val="tx1"/>
              </a:gs>
              <a:gs pos="100000">
                <a:schemeClr val="tx1">
                  <a:lumMod val="95000"/>
                  <a:lumOff val="5000"/>
                  <a:alpha val="0"/>
                </a:schemeClr>
              </a:gs>
            </a:gsLst>
            <a:lin ang="162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9" name="Text Box 2"/>
          <p:cNvSpPr txBox="1">
            <a:spLocks noChangeArrowheads="1"/>
          </p:cNvSpPr>
          <p:nvPr/>
        </p:nvSpPr>
        <p:spPr bwMode="auto">
          <a:xfrm>
            <a:off x="611560" y="4459759"/>
            <a:ext cx="7920880"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first objection</a:t>
            </a:r>
          </a:p>
        </p:txBody>
      </p:sp>
      <p:sp>
        <p:nvSpPr>
          <p:cNvPr id="10" name="Text Box 2"/>
          <p:cNvSpPr txBox="1">
            <a:spLocks noChangeArrowheads="1"/>
          </p:cNvSpPr>
          <p:nvPr/>
        </p:nvSpPr>
        <p:spPr bwMode="auto">
          <a:xfrm>
            <a:off x="3779912" y="5806425"/>
            <a:ext cx="50405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Sophisticated theory </a:t>
            </a:r>
            <a:r>
              <a:rPr lang="en-GB" i="0" dirty="0">
                <a:effectLst>
                  <a:glow rad="101600">
                    <a:schemeClr val="tx1">
                      <a:alpha val="75000"/>
                    </a:schemeClr>
                  </a:glow>
                </a:effectLst>
              </a:rPr>
              <a:t>of mind cognition </a:t>
            </a:r>
            <a:r>
              <a:rPr lang="en-GB" i="0" dirty="0" smtClean="0">
                <a:effectLst>
                  <a:glow rad="101600">
                    <a:schemeClr val="tx1">
                      <a:alpha val="75000"/>
                    </a:schemeClr>
                  </a:glow>
                </a:effectLst>
              </a:rPr>
              <a:t>emerges before joint action</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16421490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rot="-60000">
            <a:off x="2406650" y="438150"/>
            <a:ext cx="985838" cy="360363"/>
          </a:xfrm>
          <a:prstGeom prst="rect">
            <a:avLst/>
          </a:prstGeom>
          <a:solidFill>
            <a:srgbClr val="FF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22530" name="Text Box 3"/>
          <p:cNvSpPr txBox="1">
            <a:spLocks noChangeArrowheads="1"/>
          </p:cNvSpPr>
          <p:nvPr/>
        </p:nvSpPr>
        <p:spPr bwMode="auto">
          <a:xfrm>
            <a:off x="468313" y="404813"/>
            <a:ext cx="3816350" cy="629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t>Theory of mind </a:t>
            </a:r>
            <a:r>
              <a:rPr lang="en-GB">
                <a:solidFill>
                  <a:schemeClr val="tx1"/>
                </a:solidFill>
              </a:rPr>
              <a:t>abilities</a:t>
            </a:r>
            <a:r>
              <a:rPr lang="en-GB"/>
              <a:t> </a:t>
            </a:r>
            <a:r>
              <a:rPr lang="en-GB" i="0"/>
              <a:t>are widespread</a:t>
            </a:r>
            <a:endParaRPr lang="en-GB"/>
          </a:p>
          <a:p>
            <a:pPr eaLnBrk="1" hangingPunct="1"/>
            <a:endParaRPr lang="en-GB" i="0"/>
          </a:p>
          <a:p>
            <a:pPr eaLnBrk="1" hangingPunct="1">
              <a:spcBef>
                <a:spcPct val="50000"/>
              </a:spcBef>
            </a:pPr>
            <a:r>
              <a:rPr lang="en-GB" b="1" i="0"/>
              <a:t>18-month-olds</a:t>
            </a:r>
            <a:r>
              <a:rPr lang="en-GB" i="0"/>
              <a:t> point to inform, and predict actions based on false beliefs</a:t>
            </a:r>
          </a:p>
          <a:p>
            <a:pPr eaLnBrk="1" hangingPunct="1"/>
            <a:endParaRPr lang="en-GB" i="0"/>
          </a:p>
          <a:p>
            <a:pPr eaLnBrk="1" hangingPunct="1">
              <a:spcBef>
                <a:spcPct val="50000"/>
              </a:spcBef>
            </a:pPr>
            <a:r>
              <a:rPr lang="en-GB" b="1" i="0"/>
              <a:t>Scrub-jays </a:t>
            </a:r>
            <a:r>
              <a:rPr lang="en-GB" i="0"/>
              <a:t>selectively re-cache their food in ways that deprive competitors of knowledge of its location </a:t>
            </a:r>
          </a:p>
          <a:p>
            <a:pPr eaLnBrk="1" hangingPunct="1"/>
            <a:endParaRPr lang="en-GB" i="0"/>
          </a:p>
          <a:p>
            <a:pPr eaLnBrk="1" hangingPunct="1">
              <a:spcBef>
                <a:spcPct val="50000"/>
              </a:spcBef>
            </a:pPr>
            <a:r>
              <a:rPr lang="en-GB" b="1" i="0"/>
              <a:t>Chimpanzees</a:t>
            </a:r>
            <a:r>
              <a:rPr lang="en-GB" i="0"/>
              <a:t> conceal their approach  from a competitor</a:t>
            </a:r>
            <a:r>
              <a:rPr lang="ja-JP" altLang="en-GB" i="0"/>
              <a:t>’</a:t>
            </a:r>
            <a:r>
              <a:rPr lang="en-GB" altLang="ja-JP" i="0"/>
              <a:t>s view, and act in ways that are optimal given what another has seen </a:t>
            </a:r>
            <a:endParaRPr lang="en-GB" i="0"/>
          </a:p>
        </p:txBody>
      </p:sp>
      <p:sp>
        <p:nvSpPr>
          <p:cNvPr id="22531" name="Text Box 4"/>
          <p:cNvSpPr txBox="1">
            <a:spLocks noChangeArrowheads="1"/>
          </p:cNvSpPr>
          <p:nvPr/>
        </p:nvSpPr>
        <p:spPr bwMode="auto">
          <a:xfrm>
            <a:off x="4932363" y="1706563"/>
            <a:ext cx="3816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(Liszkowski et al 2006)</a:t>
            </a:r>
          </a:p>
        </p:txBody>
      </p:sp>
      <p:sp>
        <p:nvSpPr>
          <p:cNvPr id="22532" name="Text Box 5"/>
          <p:cNvSpPr txBox="1">
            <a:spLocks noChangeArrowheads="1"/>
          </p:cNvSpPr>
          <p:nvPr/>
        </p:nvSpPr>
        <p:spPr bwMode="auto">
          <a:xfrm>
            <a:off x="4932363" y="2209800"/>
            <a:ext cx="3816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(Onishi &amp; Baillargeon 2005; Southgate et al 2007)</a:t>
            </a:r>
          </a:p>
        </p:txBody>
      </p:sp>
      <p:sp>
        <p:nvSpPr>
          <p:cNvPr id="22533" name="Text Box 6"/>
          <p:cNvSpPr txBox="1">
            <a:spLocks noChangeArrowheads="1"/>
          </p:cNvSpPr>
          <p:nvPr/>
        </p:nvSpPr>
        <p:spPr bwMode="auto">
          <a:xfrm>
            <a:off x="4932363" y="407670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(Clayton, Dally &amp; Emery 2007)</a:t>
            </a:r>
          </a:p>
        </p:txBody>
      </p:sp>
      <p:sp>
        <p:nvSpPr>
          <p:cNvPr id="22534" name="Text Box 7"/>
          <p:cNvSpPr txBox="1">
            <a:spLocks noChangeArrowheads="1"/>
          </p:cNvSpPr>
          <p:nvPr/>
        </p:nvSpPr>
        <p:spPr bwMode="auto">
          <a:xfrm>
            <a:off x="4932363" y="537845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(Hare, Call &amp; Tomasello 2006)</a:t>
            </a:r>
          </a:p>
        </p:txBody>
      </p:sp>
      <p:sp>
        <p:nvSpPr>
          <p:cNvPr id="22535" name="Text Box 8"/>
          <p:cNvSpPr txBox="1">
            <a:spLocks noChangeArrowheads="1"/>
          </p:cNvSpPr>
          <p:nvPr/>
        </p:nvSpPr>
        <p:spPr bwMode="auto">
          <a:xfrm>
            <a:off x="4932363" y="602615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(Hare, Call &amp; Tomasello 2001)</a:t>
            </a:r>
          </a:p>
        </p:txBody>
      </p:sp>
      <p:sp>
        <p:nvSpPr>
          <p:cNvPr id="9" name="Rectangle 8"/>
          <p:cNvSpPr/>
          <p:nvPr/>
        </p:nvSpPr>
        <p:spPr bwMode="auto">
          <a:xfrm>
            <a:off x="323528" y="2996952"/>
            <a:ext cx="8640960" cy="3861048"/>
          </a:xfrm>
          <a:prstGeom prst="rect">
            <a:avLst/>
          </a:prstGeom>
          <a:gradFill flip="none" rotWithShape="1">
            <a:gsLst>
              <a:gs pos="53000">
                <a:schemeClr val="tx1"/>
              </a:gs>
              <a:gs pos="100000">
                <a:schemeClr val="tx1">
                  <a:lumMod val="95000"/>
                  <a:lumOff val="5000"/>
                  <a:alpha val="0"/>
                </a:schemeClr>
              </a:gs>
            </a:gsLst>
            <a:lin ang="16200000" scaled="0"/>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pPr>
            <a:endParaRPr kumimoji="0" lang="en-US" sz="2200" b="0" i="1" u="none" strike="noStrike" cap="none" normalizeH="0" baseline="0">
              <a:ln>
                <a:noFill/>
              </a:ln>
              <a:solidFill>
                <a:schemeClr val="bg1"/>
              </a:solidFill>
              <a:effectLst/>
              <a:latin typeface="Myriad Web" charset="0"/>
            </a:endParaRPr>
          </a:p>
        </p:txBody>
      </p:sp>
      <p:sp>
        <p:nvSpPr>
          <p:cNvPr id="10" name="Text Box 2"/>
          <p:cNvSpPr txBox="1">
            <a:spLocks noChangeArrowheads="1"/>
          </p:cNvSpPr>
          <p:nvPr/>
        </p:nvSpPr>
        <p:spPr bwMode="auto">
          <a:xfrm>
            <a:off x="611560" y="4459759"/>
            <a:ext cx="7920880" cy="1618008"/>
          </a:xfrm>
          <a:prstGeom prst="rect">
            <a:avLst/>
          </a:prstGeom>
          <a:noFill/>
          <a:ln w="9525">
            <a:noFill/>
            <a:round/>
            <a:headEnd/>
            <a:tailEnd/>
          </a:ln>
          <a:effectLst/>
        </p:spPr>
        <p:txBody>
          <a:bodyPr wrap="square" lIns="90000" tIns="46800" rIns="90000" bIns="46800">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900" i="0" dirty="0" smtClean="0">
                <a:solidFill>
                  <a:schemeClr val="tx1"/>
                </a:solidFill>
                <a:effectLst>
                  <a:glow rad="127000">
                    <a:schemeClr val="accent3"/>
                  </a:glow>
                </a:effectLst>
              </a:rPr>
              <a:t>first objection</a:t>
            </a:r>
          </a:p>
        </p:txBody>
      </p:sp>
      <p:sp>
        <p:nvSpPr>
          <p:cNvPr id="11" name="Text Box 2"/>
          <p:cNvSpPr txBox="1">
            <a:spLocks noChangeArrowheads="1"/>
          </p:cNvSpPr>
          <p:nvPr/>
        </p:nvSpPr>
        <p:spPr bwMode="auto">
          <a:xfrm>
            <a:off x="3779912" y="5806425"/>
            <a:ext cx="50405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200" i="1">
                <a:solidFill>
                  <a:schemeClr val="bg1"/>
                </a:solidFill>
                <a:latin typeface="Myriad Web" charset="0"/>
                <a:ea typeface="ＭＳ Ｐゴシック" charset="0"/>
                <a:cs typeface="Arial" charset="0"/>
              </a:defRPr>
            </a:lvl1pPr>
            <a:lvl2pPr marL="37931725" indent="-37474525" eaLnBrk="0" hangingPunct="0">
              <a:defRPr sz="2200" i="1">
                <a:solidFill>
                  <a:schemeClr val="bg1"/>
                </a:solidFill>
                <a:latin typeface="Myriad Web" charset="0"/>
                <a:ea typeface="Arial" charset="0"/>
                <a:cs typeface="Arial" charset="0"/>
              </a:defRPr>
            </a:lvl2pPr>
            <a:lvl3pPr eaLnBrk="0" hangingPunct="0">
              <a:defRPr sz="2200" i="1">
                <a:solidFill>
                  <a:schemeClr val="bg1"/>
                </a:solidFill>
                <a:latin typeface="Myriad Web" charset="0"/>
                <a:ea typeface="Arial" charset="0"/>
                <a:cs typeface="Arial" charset="0"/>
              </a:defRPr>
            </a:lvl3pPr>
            <a:lvl4pPr eaLnBrk="0" hangingPunct="0">
              <a:defRPr sz="2200" i="1">
                <a:solidFill>
                  <a:schemeClr val="bg1"/>
                </a:solidFill>
                <a:latin typeface="Myriad Web" charset="0"/>
                <a:ea typeface="Arial" charset="0"/>
                <a:cs typeface="Arial" charset="0"/>
              </a:defRPr>
            </a:lvl4pPr>
            <a:lvl5pPr eaLnBrk="0" hangingPunct="0">
              <a:defRPr sz="2200" i="1">
                <a:solidFill>
                  <a:schemeClr val="bg1"/>
                </a:solidFill>
                <a:latin typeface="Myriad Web" charset="0"/>
                <a:ea typeface="Arial" charset="0"/>
                <a:cs typeface="Arial" charset="0"/>
              </a:defRPr>
            </a:lvl5pPr>
            <a:lvl6pPr marL="457200" eaLnBrk="0" fontAlgn="base" hangingPunct="0">
              <a:spcBef>
                <a:spcPct val="0"/>
              </a:spcBef>
              <a:spcAft>
                <a:spcPct val="0"/>
              </a:spcAft>
              <a:defRPr sz="2200" i="1">
                <a:solidFill>
                  <a:schemeClr val="bg1"/>
                </a:solidFill>
                <a:latin typeface="Myriad Web" charset="0"/>
                <a:ea typeface="Arial" charset="0"/>
                <a:cs typeface="Arial" charset="0"/>
              </a:defRPr>
            </a:lvl6pPr>
            <a:lvl7pPr marL="914400" eaLnBrk="0" fontAlgn="base" hangingPunct="0">
              <a:spcBef>
                <a:spcPct val="0"/>
              </a:spcBef>
              <a:spcAft>
                <a:spcPct val="0"/>
              </a:spcAft>
              <a:defRPr sz="2200" i="1">
                <a:solidFill>
                  <a:schemeClr val="bg1"/>
                </a:solidFill>
                <a:latin typeface="Myriad Web" charset="0"/>
                <a:ea typeface="Arial" charset="0"/>
                <a:cs typeface="Arial" charset="0"/>
              </a:defRPr>
            </a:lvl7pPr>
            <a:lvl8pPr marL="1371600" eaLnBrk="0" fontAlgn="base" hangingPunct="0">
              <a:spcBef>
                <a:spcPct val="0"/>
              </a:spcBef>
              <a:spcAft>
                <a:spcPct val="0"/>
              </a:spcAft>
              <a:defRPr sz="2200" i="1">
                <a:solidFill>
                  <a:schemeClr val="bg1"/>
                </a:solidFill>
                <a:latin typeface="Myriad Web" charset="0"/>
                <a:ea typeface="Arial" charset="0"/>
                <a:cs typeface="Arial" charset="0"/>
              </a:defRPr>
            </a:lvl8pPr>
            <a:lvl9pPr marL="1828800" eaLnBrk="0" fontAlgn="base" hangingPunct="0">
              <a:spcBef>
                <a:spcPct val="0"/>
              </a:spcBef>
              <a:spcAft>
                <a:spcPct val="0"/>
              </a:spcAft>
              <a:defRPr sz="2200" i="1">
                <a:solidFill>
                  <a:schemeClr val="bg1"/>
                </a:solidFill>
                <a:latin typeface="Myriad Web" charset="0"/>
                <a:ea typeface="Arial" charset="0"/>
                <a:cs typeface="Arial" charset="0"/>
              </a:defRPr>
            </a:lvl9pPr>
          </a:lstStyle>
          <a:p>
            <a:pPr eaLnBrk="1" hangingPunct="1"/>
            <a:r>
              <a:rPr lang="en-GB" i="0" dirty="0" smtClean="0">
                <a:effectLst>
                  <a:glow rad="101600">
                    <a:schemeClr val="tx1">
                      <a:alpha val="75000"/>
                    </a:schemeClr>
                  </a:glow>
                </a:effectLst>
              </a:rPr>
              <a:t>Sophisticated theory </a:t>
            </a:r>
            <a:r>
              <a:rPr lang="en-GB" i="0" dirty="0">
                <a:effectLst>
                  <a:glow rad="101600">
                    <a:schemeClr val="tx1">
                      <a:alpha val="75000"/>
                    </a:schemeClr>
                  </a:glow>
                </a:effectLst>
              </a:rPr>
              <a:t>of mind cognition </a:t>
            </a:r>
            <a:r>
              <a:rPr lang="en-GB" i="0" dirty="0" smtClean="0">
                <a:effectLst>
                  <a:glow rad="101600">
                    <a:schemeClr val="tx1">
                      <a:alpha val="75000"/>
                    </a:schemeClr>
                  </a:glow>
                </a:effectLst>
              </a:rPr>
              <a:t>emerges before joint action</a:t>
            </a:r>
            <a:endParaRPr lang="en-GB" dirty="0">
              <a:effectLst>
                <a:glow rad="101600">
                  <a:schemeClr val="tx1">
                    <a:alpha val="75000"/>
                  </a:schemeClr>
                </a:glow>
              </a:effectLst>
            </a:endParaRPr>
          </a:p>
        </p:txBody>
      </p:sp>
    </p:spTree>
    <p:extLst>
      <p:ext uri="{BB962C8B-B14F-4D97-AF65-F5344CB8AC3E}">
        <p14:creationId xmlns:p14="http://schemas.microsoft.com/office/powerpoint/2010/main" val="11327387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3"/>
          <p:cNvSpPr txBox="1">
            <a:spLocks noChangeArrowheads="1"/>
          </p:cNvSpPr>
          <p:nvPr/>
        </p:nvSpPr>
        <p:spPr bwMode="auto">
          <a:xfrm>
            <a:off x="468313" y="404813"/>
            <a:ext cx="3816350" cy="635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t>Theory of mind </a:t>
            </a:r>
            <a:r>
              <a:rPr lang="en-GB"/>
              <a:t>abilities </a:t>
            </a:r>
            <a:r>
              <a:rPr lang="en-GB" i="0"/>
              <a:t>are widespread</a:t>
            </a:r>
            <a:endParaRPr lang="en-GB"/>
          </a:p>
          <a:p>
            <a:pPr eaLnBrk="1" hangingPunct="1"/>
            <a:endParaRPr lang="en-GB" i="0"/>
          </a:p>
          <a:p>
            <a:pPr eaLnBrk="1" hangingPunct="1">
              <a:spcBef>
                <a:spcPct val="50000"/>
              </a:spcBef>
            </a:pPr>
            <a:r>
              <a:rPr lang="en-GB" b="1" i="0"/>
              <a:t>18-month-olds</a:t>
            </a:r>
            <a:r>
              <a:rPr lang="en-GB" i="0"/>
              <a:t> point to inform, and predict actions based on false beliefs</a:t>
            </a:r>
          </a:p>
          <a:p>
            <a:pPr eaLnBrk="1" hangingPunct="1"/>
            <a:endParaRPr lang="en-GB" i="0"/>
          </a:p>
          <a:p>
            <a:pPr eaLnBrk="1" hangingPunct="1">
              <a:spcBef>
                <a:spcPct val="50000"/>
              </a:spcBef>
            </a:pPr>
            <a:r>
              <a:rPr lang="en-GB" b="1" i="0"/>
              <a:t>Scrub-jays </a:t>
            </a:r>
            <a:r>
              <a:rPr lang="en-GB" i="0"/>
              <a:t>selectively re-cache their food in ways that deprive competitors of knowledge of its location </a:t>
            </a:r>
          </a:p>
          <a:p>
            <a:pPr eaLnBrk="1" hangingPunct="1"/>
            <a:endParaRPr lang="en-GB" i="0"/>
          </a:p>
          <a:p>
            <a:pPr eaLnBrk="1" hangingPunct="1">
              <a:spcBef>
                <a:spcPct val="50000"/>
              </a:spcBef>
            </a:pPr>
            <a:r>
              <a:rPr lang="en-GB" b="1" i="0"/>
              <a:t>Chimpanzees</a:t>
            </a:r>
            <a:r>
              <a:rPr lang="en-GB" i="0"/>
              <a:t> conceal their approach  from a competitor</a:t>
            </a:r>
            <a:r>
              <a:rPr lang="ja-JP" altLang="en-GB" i="0"/>
              <a:t>’</a:t>
            </a:r>
            <a:r>
              <a:rPr lang="en-GB" altLang="ja-JP" i="0"/>
              <a:t>s view, and act in ways that are optimal given what another has seen </a:t>
            </a:r>
            <a:endParaRPr lang="en-GB" i="0"/>
          </a:p>
        </p:txBody>
      </p:sp>
      <p:sp>
        <p:nvSpPr>
          <p:cNvPr id="23554" name="Text Box 4"/>
          <p:cNvSpPr txBox="1">
            <a:spLocks noChangeArrowheads="1"/>
          </p:cNvSpPr>
          <p:nvPr/>
        </p:nvSpPr>
        <p:spPr bwMode="auto">
          <a:xfrm>
            <a:off x="4932363" y="1706563"/>
            <a:ext cx="3816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(Liszkowski et al 2006)</a:t>
            </a:r>
          </a:p>
        </p:txBody>
      </p:sp>
      <p:sp>
        <p:nvSpPr>
          <p:cNvPr id="23555" name="Text Box 5"/>
          <p:cNvSpPr txBox="1">
            <a:spLocks noChangeArrowheads="1"/>
          </p:cNvSpPr>
          <p:nvPr/>
        </p:nvSpPr>
        <p:spPr bwMode="auto">
          <a:xfrm>
            <a:off x="4932363" y="2209800"/>
            <a:ext cx="3816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(Onishi &amp; Baillargeon 2005; Southgate et al 2007)</a:t>
            </a:r>
          </a:p>
        </p:txBody>
      </p:sp>
      <p:sp>
        <p:nvSpPr>
          <p:cNvPr id="23556" name="Text Box 6"/>
          <p:cNvSpPr txBox="1">
            <a:spLocks noChangeArrowheads="1"/>
          </p:cNvSpPr>
          <p:nvPr/>
        </p:nvSpPr>
        <p:spPr bwMode="auto">
          <a:xfrm>
            <a:off x="4932363" y="407670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(Clayton, Dally &amp; Emery 2007)</a:t>
            </a:r>
          </a:p>
        </p:txBody>
      </p:sp>
      <p:sp>
        <p:nvSpPr>
          <p:cNvPr id="23557" name="Text Box 7"/>
          <p:cNvSpPr txBox="1">
            <a:spLocks noChangeArrowheads="1"/>
          </p:cNvSpPr>
          <p:nvPr/>
        </p:nvSpPr>
        <p:spPr bwMode="auto">
          <a:xfrm>
            <a:off x="4932363" y="537845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(Hare, Call &amp; Tomasello 2006)</a:t>
            </a:r>
          </a:p>
        </p:txBody>
      </p:sp>
      <p:sp>
        <p:nvSpPr>
          <p:cNvPr id="23558" name="Text Box 8"/>
          <p:cNvSpPr txBox="1">
            <a:spLocks noChangeArrowheads="1"/>
          </p:cNvSpPr>
          <p:nvPr/>
        </p:nvSpPr>
        <p:spPr bwMode="auto">
          <a:xfrm>
            <a:off x="4932363" y="6026150"/>
            <a:ext cx="3816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rgbClr val="C0C0C0"/>
                </a:solidFill>
              </a:rPr>
              <a:t>(Hare, Call &amp; Tomasello 2001)</a:t>
            </a:r>
          </a:p>
        </p:txBody>
      </p:sp>
    </p:spTree>
    <p:extLst>
      <p:ext uri="{BB962C8B-B14F-4D97-AF65-F5344CB8AC3E}">
        <p14:creationId xmlns:p14="http://schemas.microsoft.com/office/powerpoint/2010/main" val="24263565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ChangeArrowheads="1"/>
          </p:cNvSpPr>
          <p:nvPr/>
        </p:nvSpPr>
        <p:spPr bwMode="auto">
          <a:xfrm>
            <a:off x="4572000" y="0"/>
            <a:ext cx="4572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4578" name="Text Box 4"/>
          <p:cNvSpPr txBox="1">
            <a:spLocks noChangeArrowheads="1"/>
          </p:cNvSpPr>
          <p:nvPr/>
        </p:nvSpPr>
        <p:spPr bwMode="auto">
          <a:xfrm>
            <a:off x="4932363" y="404813"/>
            <a:ext cx="38163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solidFill>
                  <a:schemeClr val="tx1"/>
                </a:solidFill>
              </a:rPr>
              <a:t>Representing perceptions, knowledge states and beliefs is hard</a:t>
            </a:r>
          </a:p>
          <a:p>
            <a:pPr eaLnBrk="1" hangingPunct="1">
              <a:spcBef>
                <a:spcPct val="50000"/>
              </a:spcBef>
            </a:pPr>
            <a:endParaRPr lang="en-GB" i="0">
              <a:solidFill>
                <a:schemeClr val="tx1"/>
              </a:solidFill>
            </a:endParaRPr>
          </a:p>
          <a:p>
            <a:pPr eaLnBrk="1" hangingPunct="1">
              <a:spcBef>
                <a:spcPct val="50000"/>
              </a:spcBef>
            </a:pPr>
            <a:endParaRPr lang="en-GB" i="0">
              <a:solidFill>
                <a:schemeClr val="tx1"/>
              </a:solidFill>
            </a:endParaRPr>
          </a:p>
        </p:txBody>
      </p:sp>
      <p:sp>
        <p:nvSpPr>
          <p:cNvPr id="24579" name="Text Box 6"/>
          <p:cNvSpPr txBox="1">
            <a:spLocks noChangeArrowheads="1"/>
          </p:cNvSpPr>
          <p:nvPr/>
        </p:nvSpPr>
        <p:spPr bwMode="auto">
          <a:xfrm>
            <a:off x="468313" y="404813"/>
            <a:ext cx="3816350" cy="629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i="1">
                <a:solidFill>
                  <a:schemeClr val="bg1"/>
                </a:solidFill>
                <a:latin typeface="Myriad Web" charset="0"/>
                <a:ea typeface="ＭＳ Ｐゴシック" charset="0"/>
                <a:cs typeface="ＭＳ Ｐゴシック" charset="0"/>
              </a:defRPr>
            </a:lvl1pPr>
            <a:lvl2pPr marL="742950" indent="-285750" eaLnBrk="0" hangingPunct="0">
              <a:defRPr sz="2200" i="1">
                <a:solidFill>
                  <a:schemeClr val="bg1"/>
                </a:solidFill>
                <a:latin typeface="Myriad Web" charset="0"/>
                <a:ea typeface="ＭＳ Ｐゴシック" charset="0"/>
              </a:defRPr>
            </a:lvl2pPr>
            <a:lvl3pPr marL="1143000" indent="-228600" eaLnBrk="0" hangingPunct="0">
              <a:defRPr sz="2200" i="1">
                <a:solidFill>
                  <a:schemeClr val="bg1"/>
                </a:solidFill>
                <a:latin typeface="Myriad Web" charset="0"/>
                <a:ea typeface="ＭＳ Ｐゴシック" charset="0"/>
              </a:defRPr>
            </a:lvl3pPr>
            <a:lvl4pPr marL="1600200" indent="-228600" eaLnBrk="0" hangingPunct="0">
              <a:defRPr sz="2200" i="1">
                <a:solidFill>
                  <a:schemeClr val="bg1"/>
                </a:solidFill>
                <a:latin typeface="Myriad Web" charset="0"/>
                <a:ea typeface="ＭＳ Ｐゴシック" charset="0"/>
              </a:defRPr>
            </a:lvl4pPr>
            <a:lvl5pPr marL="2057400" indent="-228600" eaLnBrk="0" hangingPunct="0">
              <a:defRPr sz="2200" i="1">
                <a:solidFill>
                  <a:schemeClr val="bg1"/>
                </a:solidFill>
                <a:latin typeface="Myriad Web" charset="0"/>
                <a:ea typeface="ＭＳ Ｐゴシック" charset="0"/>
              </a:defRPr>
            </a:lvl5pPr>
            <a:lvl6pPr marL="2514600" indent="-228600" eaLnBrk="0" fontAlgn="base" hangingPunct="0">
              <a:spcBef>
                <a:spcPct val="0"/>
              </a:spcBef>
              <a:spcAft>
                <a:spcPct val="0"/>
              </a:spcAft>
              <a:defRPr sz="2200" i="1">
                <a:solidFill>
                  <a:schemeClr val="bg1"/>
                </a:solidFill>
                <a:latin typeface="Myriad Web" charset="0"/>
                <a:ea typeface="ＭＳ Ｐゴシック" charset="0"/>
              </a:defRPr>
            </a:lvl6pPr>
            <a:lvl7pPr marL="2971800" indent="-228600" eaLnBrk="0" fontAlgn="base" hangingPunct="0">
              <a:spcBef>
                <a:spcPct val="0"/>
              </a:spcBef>
              <a:spcAft>
                <a:spcPct val="0"/>
              </a:spcAft>
              <a:defRPr sz="2200" i="1">
                <a:solidFill>
                  <a:schemeClr val="bg1"/>
                </a:solidFill>
                <a:latin typeface="Myriad Web" charset="0"/>
                <a:ea typeface="ＭＳ Ｐゴシック" charset="0"/>
              </a:defRPr>
            </a:lvl7pPr>
            <a:lvl8pPr marL="3429000" indent="-228600" eaLnBrk="0" fontAlgn="base" hangingPunct="0">
              <a:spcBef>
                <a:spcPct val="0"/>
              </a:spcBef>
              <a:spcAft>
                <a:spcPct val="0"/>
              </a:spcAft>
              <a:defRPr sz="2200" i="1">
                <a:solidFill>
                  <a:schemeClr val="bg1"/>
                </a:solidFill>
                <a:latin typeface="Myriad Web" charset="0"/>
                <a:ea typeface="ＭＳ Ｐゴシック" charset="0"/>
              </a:defRPr>
            </a:lvl8pPr>
            <a:lvl9pPr marL="3886200" indent="-228600" eaLnBrk="0" fontAlgn="base" hangingPunct="0">
              <a:spcBef>
                <a:spcPct val="0"/>
              </a:spcBef>
              <a:spcAft>
                <a:spcPct val="0"/>
              </a:spcAft>
              <a:defRPr sz="2200" i="1">
                <a:solidFill>
                  <a:schemeClr val="bg1"/>
                </a:solidFill>
                <a:latin typeface="Myriad Web" charset="0"/>
                <a:ea typeface="ＭＳ Ｐゴシック" charset="0"/>
              </a:defRPr>
            </a:lvl9pPr>
          </a:lstStyle>
          <a:p>
            <a:pPr eaLnBrk="1" hangingPunct="1">
              <a:spcBef>
                <a:spcPct val="50000"/>
              </a:spcBef>
            </a:pPr>
            <a:r>
              <a:rPr lang="en-GB" i="0"/>
              <a:t>Theory of mind </a:t>
            </a:r>
            <a:r>
              <a:rPr lang="en-GB"/>
              <a:t>abilities </a:t>
            </a:r>
            <a:r>
              <a:rPr lang="en-GB" i="0"/>
              <a:t>are widespread</a:t>
            </a:r>
            <a:endParaRPr lang="en-GB"/>
          </a:p>
          <a:p>
            <a:pPr eaLnBrk="1" hangingPunct="1"/>
            <a:endParaRPr lang="en-GB" i="0"/>
          </a:p>
          <a:p>
            <a:pPr eaLnBrk="1" hangingPunct="1">
              <a:spcBef>
                <a:spcPct val="50000"/>
              </a:spcBef>
            </a:pPr>
            <a:r>
              <a:rPr lang="en-GB" b="1" i="0"/>
              <a:t>18-month-olds</a:t>
            </a:r>
            <a:r>
              <a:rPr lang="en-GB" i="0"/>
              <a:t> point to inform, and predict actions based on false beliefs</a:t>
            </a:r>
          </a:p>
          <a:p>
            <a:pPr eaLnBrk="1" hangingPunct="1"/>
            <a:endParaRPr lang="en-GB" i="0"/>
          </a:p>
          <a:p>
            <a:pPr eaLnBrk="1" hangingPunct="1">
              <a:spcBef>
                <a:spcPct val="50000"/>
              </a:spcBef>
            </a:pPr>
            <a:r>
              <a:rPr lang="en-GB" b="1" i="0"/>
              <a:t>Scrub-jays </a:t>
            </a:r>
            <a:r>
              <a:rPr lang="en-GB" i="0"/>
              <a:t>selectively re-cache their food in ways that deprive competitors of knowledge of its location </a:t>
            </a:r>
          </a:p>
          <a:p>
            <a:pPr eaLnBrk="1" hangingPunct="1"/>
            <a:endParaRPr lang="en-GB" i="0"/>
          </a:p>
          <a:p>
            <a:pPr eaLnBrk="1" hangingPunct="1">
              <a:spcBef>
                <a:spcPct val="50000"/>
              </a:spcBef>
            </a:pPr>
            <a:r>
              <a:rPr lang="en-GB" b="1" i="0"/>
              <a:t>Chimpanzees</a:t>
            </a:r>
            <a:r>
              <a:rPr lang="en-GB" i="0"/>
              <a:t> conceal their approach  from a competitor</a:t>
            </a:r>
            <a:r>
              <a:rPr lang="ja-JP" altLang="en-GB" i="0"/>
              <a:t>’</a:t>
            </a:r>
            <a:r>
              <a:rPr lang="en-GB" altLang="ja-JP" i="0"/>
              <a:t>s view, and act in ways that are optimal given what another has seen </a:t>
            </a:r>
            <a:endParaRPr lang="en-GB" i="0"/>
          </a:p>
        </p:txBody>
      </p:sp>
    </p:spTree>
    <p:extLst>
      <p:ext uri="{BB962C8B-B14F-4D97-AF65-F5344CB8AC3E}">
        <p14:creationId xmlns:p14="http://schemas.microsoft.com/office/powerpoint/2010/main" val="1900431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200" b="0" i="1" u="none" strike="noStrike" cap="none" normalizeH="0" baseline="0">
            <a:ln>
              <a:noFill/>
            </a:ln>
            <a:solidFill>
              <a:schemeClr val="bg1"/>
            </a:solidFill>
            <a:effectLst/>
            <a:latin typeface="Myriad Web"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49985</TotalTime>
  <Words>1315</Words>
  <Application>Microsoft Macintosh PowerPoint</Application>
  <PresentationFormat>On-screen Show (4:3)</PresentationFormat>
  <Paragraphs>158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steve</dc:creator>
  <cp:keywords/>
  <dc:description/>
  <cp:lastModifiedBy>stev e</cp:lastModifiedBy>
  <cp:revision>1781</cp:revision>
  <cp:lastPrinted>2011-11-02T01:04:11Z</cp:lastPrinted>
  <dcterms:created xsi:type="dcterms:W3CDTF">2010-11-22T10:27:15Z</dcterms:created>
  <dcterms:modified xsi:type="dcterms:W3CDTF">2011-11-02T13:50:49Z</dcterms:modified>
  <cp:category/>
</cp:coreProperties>
</file>