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00"/>
    <a:srgbClr val="003300"/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236" autoAdjust="0"/>
  </p:normalViewPr>
  <p:slideViewPr>
    <p:cSldViewPr>
      <p:cViewPr>
        <p:scale>
          <a:sx n="103" d="100"/>
          <a:sy n="103" d="100"/>
        </p:scale>
        <p:origin x="-1240" y="-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02/11/2011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10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11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14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15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16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17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18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19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we could reject this ... but I want to pursue a different approach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20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we could reject this ... but I want to pursue a </a:t>
            </a:r>
            <a:r>
              <a:rPr lang="en-US" smtClean="0"/>
              <a:t>different approach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21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24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25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26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27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28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29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3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4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This avoids</a:t>
            </a:r>
            <a:r>
              <a:rPr lang="en-US" baseline="0" dirty="0" smtClean="0"/>
              <a:t> the Mistake.  </a:t>
            </a:r>
          </a:p>
          <a:p>
            <a:r>
              <a:rPr lang="en-US" baseline="0" dirty="0" smtClean="0"/>
              <a:t>But is it adequate?  </a:t>
            </a:r>
          </a:p>
          <a:p>
            <a:r>
              <a:rPr lang="en-US" baseline="0" dirty="0" smtClean="0"/>
              <a:t>Well, what does it have to be adequate to?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6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7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8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9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8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8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8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683569" y="913576"/>
            <a:ext cx="1651000" cy="1902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1763688" y="836712"/>
            <a:ext cx="1800200" cy="1979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2267744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0"/>
            <a:ext cx="2267744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907704" y="3501008"/>
            <a:ext cx="2232248" cy="432048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23528" y="3861048"/>
            <a:ext cx="3024336" cy="432048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23528" y="2852936"/>
            <a:ext cx="2232248" cy="432048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323528" y="2492896"/>
            <a:ext cx="4032448" cy="2802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‘joint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[is] any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form of social interaction whereby two or more individuals coordinate their actions in space and time to bring about a change in the environment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.’ 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Bekkering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Knoblich 2006: 70)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0" y="548680"/>
            <a:ext cx="4499992" cy="5172247"/>
          </a:xfrm>
          <a:prstGeom prst="rect">
            <a:avLst/>
          </a:prstGeom>
          <a:solidFill>
            <a:schemeClr val="tx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16" name="Picture 15" descr="Margaret.Gilbert_Uci.161253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2500" y1="16500" x2="26500" y2="95500"/>
                        <a14:foregroundMark x1="63000" y1="18500" x2="69500" y2="88000"/>
                        <a14:foregroundMark x1="76500" y1="34000" x2="76500" y2="93000"/>
                        <a14:foregroundMark x1="69500" y1="19500" x2="42000" y2="5500"/>
                        <a14:foregroundMark x1="31000" y1="8500" x2="6000" y2="35000"/>
                        <a14:foregroundMark x1="9500" y1="38500" x2="25500" y2="84000"/>
                        <a14:foregroundMark x1="16500" y1="80000" x2="10500" y2="96500"/>
                        <a14:foregroundMark x1="81000" y1="80000" x2="98500" y2="95000"/>
                        <a14:foregroundMark x1="38000" y1="89000" x2="91500" y2="98000"/>
                        <a14:foregroundMark x1="15500" y1="16000" x2="31000" y2="3500"/>
                        <a14:foregroundMark x1="76000" y1="26500" x2="69000" y2="19500"/>
                        <a14:foregroundMark x1="67000" y1="11500" x2="67000" y2="11500"/>
                        <a14:foregroundMark x1="85000" y1="58500" x2="56500" y2="4000"/>
                        <a14:backgroundMark x1="7500" y1="10000" x2="2000" y2="39000"/>
                      </a14:backgroundRemoval>
                    </a14:imgEffect>
                    <a14:imgEffect>
                      <a14:brightnessContrast bright="1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-15055"/>
            <a:ext cx="2585791" cy="2585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11960" y="2348880"/>
            <a:ext cx="4572000" cy="1785104"/>
          </a:xfrm>
          <a:prstGeom prst="rect">
            <a:avLst/>
          </a:prstGeom>
          <a:solidFill>
            <a:schemeClr val="tx1"/>
          </a:solidFill>
          <a:effectLst>
            <a:glow rad="1270000">
              <a:schemeClr val="tx1">
                <a:alpha val="75000"/>
              </a:schemeClr>
            </a:glow>
          </a:effectLst>
        </p:spPr>
        <p:txBody>
          <a:bodyPr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key question in the philosophy of collective action is simply ... under what conditions are two or more people doing something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together’ 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(Gilbert 2010: 67)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1960" y="2348880"/>
            <a:ext cx="4572000" cy="178510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key question in the philosophy of collective action is simply ... under what conditions are two or more people doing something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together’ 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(Gilbert 2010: 67)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2401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i="0" dirty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‘our primitive actions, the ones we do not by doing something else, ... these are all the actions there are.’ (Davidson 1971, p. 59).</a:t>
            </a:r>
            <a:endParaRPr lang="en-US" i="0" dirty="0" smtClean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39952" y="3933056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79911" y="4941168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5" name="Oval 4"/>
          <p:cNvSpPr/>
          <p:nvPr/>
        </p:nvSpPr>
        <p:spPr bwMode="auto">
          <a:xfrm>
            <a:off x="2339752" y="45811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979711" y="4653136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4" name="Oval 3"/>
          <p:cNvSpPr/>
          <p:nvPr/>
        </p:nvSpPr>
        <p:spPr bwMode="auto">
          <a:xfrm>
            <a:off x="539552" y="3717032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4869160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turn 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4221088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unlock door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576" y="4005064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move fingers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51520" y="3717032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14" name="Oval 13"/>
          <p:cNvSpPr/>
          <p:nvPr/>
        </p:nvSpPr>
        <p:spPr bwMode="auto">
          <a:xfrm>
            <a:off x="-1044624" y="2564904"/>
            <a:ext cx="1440160" cy="1440160"/>
          </a:xfrm>
          <a:prstGeom prst="ellips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554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i="0" dirty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‘our primitive actions, the ones we do not by doing something else, ... these are all the actions there are.’ (Davidson 1971, p. 59).</a:t>
            </a:r>
            <a:endParaRPr lang="en-US" i="0" dirty="0" smtClean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39952" y="3933056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79911" y="4941168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5" name="Oval 4"/>
          <p:cNvSpPr/>
          <p:nvPr/>
        </p:nvSpPr>
        <p:spPr bwMode="auto">
          <a:xfrm>
            <a:off x="2339752" y="45811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979711" y="4653136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4" name="Oval 3"/>
          <p:cNvSpPr/>
          <p:nvPr/>
        </p:nvSpPr>
        <p:spPr bwMode="auto">
          <a:xfrm>
            <a:off x="539552" y="3717032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4869160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turn 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4221088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unlock door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576" y="4005064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move fingers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51520" y="3717032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14" name="Oval 13"/>
          <p:cNvSpPr/>
          <p:nvPr/>
        </p:nvSpPr>
        <p:spPr bwMode="auto">
          <a:xfrm>
            <a:off x="-1044624" y="2564904"/>
            <a:ext cx="1440160" cy="1440160"/>
          </a:xfrm>
          <a:prstGeom prst="ellips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1484784"/>
            <a:ext cx="6012160" cy="5373216"/>
          </a:xfrm>
          <a:prstGeom prst="rect">
            <a:avLst/>
          </a:prstGeom>
          <a:solidFill>
            <a:schemeClr val="tx1">
              <a:alpha val="6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9363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i="0" dirty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‘our primitive actions, the ones we do not by doing something else, ... these are all the actions there are.’ (Davidson 1971, p. 59).</a:t>
            </a:r>
            <a:endParaRPr lang="en-US" i="0" dirty="0" smtClean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39952" y="3933056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79911" y="4941168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5" name="Oval 4"/>
          <p:cNvSpPr/>
          <p:nvPr/>
        </p:nvSpPr>
        <p:spPr bwMode="auto">
          <a:xfrm>
            <a:off x="2339752" y="45811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979711" y="4653136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4" name="Oval 3"/>
          <p:cNvSpPr/>
          <p:nvPr/>
        </p:nvSpPr>
        <p:spPr bwMode="auto">
          <a:xfrm>
            <a:off x="539552" y="3717032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4869160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turn 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4221088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unlock door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576" y="4005064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move fingers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51520" y="3717032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14" name="Oval 13"/>
          <p:cNvSpPr/>
          <p:nvPr/>
        </p:nvSpPr>
        <p:spPr bwMode="auto">
          <a:xfrm>
            <a:off x="-1044624" y="2564904"/>
            <a:ext cx="1440160" cy="1440160"/>
          </a:xfrm>
          <a:prstGeom prst="ellips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1484784"/>
            <a:ext cx="6012160" cy="5373216"/>
          </a:xfrm>
          <a:prstGeom prst="rect">
            <a:avLst/>
          </a:prstGeom>
          <a:solidFill>
            <a:schemeClr val="tx1">
              <a:alpha val="6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1196752"/>
            <a:ext cx="9144000" cy="144016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3"/>
              </a:gs>
              <a:gs pos="99000">
                <a:schemeClr val="bg1"/>
              </a:gs>
              <a:gs pos="57000">
                <a:schemeClr val="bg1"/>
              </a:gs>
              <a:gs pos="31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640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i="0" dirty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1196752"/>
            <a:ext cx="9144000" cy="144016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3"/>
              </a:gs>
              <a:gs pos="99000">
                <a:schemeClr val="bg1"/>
              </a:gs>
              <a:gs pos="57000">
                <a:schemeClr val="bg1"/>
              </a:gs>
              <a:gs pos="31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71800" y="3091607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dog’s singing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771800" y="27809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907704" y="2852936"/>
            <a:ext cx="93610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2339752" y="3861048"/>
            <a:ext cx="504056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6" name="Left Brace 25"/>
          <p:cNvSpPr/>
          <p:nvPr/>
        </p:nvSpPr>
        <p:spPr bwMode="auto">
          <a:xfrm rot="16200000">
            <a:off x="2231740" y="3537013"/>
            <a:ext cx="288031" cy="3816424"/>
          </a:xfrm>
          <a:prstGeom prst="leftBrace">
            <a:avLst>
              <a:gd name="adj1" fmla="val 42544"/>
              <a:gd name="adj2" fmla="val 50000"/>
            </a:avLst>
          </a:prstGeom>
          <a:noFill/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5661248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We make the dog sing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536" y="2227511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my pulling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9592" y="393305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your pulling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95537" y="1988840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99593" y="3645024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5510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 bwMode="auto">
          <a:xfrm>
            <a:off x="395536" y="1988840"/>
            <a:ext cx="1440160" cy="1440160"/>
          </a:xfrm>
          <a:prstGeom prst="ellips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99592" y="3645024"/>
            <a:ext cx="1440160" cy="1440160"/>
          </a:xfrm>
          <a:prstGeom prst="ellips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i="0" dirty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1196752"/>
            <a:ext cx="9144000" cy="144016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3"/>
              </a:gs>
              <a:gs pos="99000">
                <a:schemeClr val="bg1"/>
              </a:gs>
              <a:gs pos="57000">
                <a:schemeClr val="bg1"/>
              </a:gs>
              <a:gs pos="31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71800" y="3091607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dog’s singing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771800" y="27809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907704" y="2852936"/>
            <a:ext cx="93610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2339752" y="3861048"/>
            <a:ext cx="504056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6" name="Left Brace 25"/>
          <p:cNvSpPr/>
          <p:nvPr/>
        </p:nvSpPr>
        <p:spPr bwMode="auto">
          <a:xfrm rot="16200000">
            <a:off x="2231740" y="3537013"/>
            <a:ext cx="288031" cy="3816424"/>
          </a:xfrm>
          <a:prstGeom prst="leftBrace">
            <a:avLst>
              <a:gd name="adj1" fmla="val 42544"/>
              <a:gd name="adj2" fmla="val 50000"/>
            </a:avLst>
          </a:prstGeom>
          <a:noFill/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5661248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We make the dog sing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536" y="2227511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my pulling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9592" y="393305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your pulling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958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i="0" dirty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71800" y="3091607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dog’s singing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771800" y="27809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907704" y="2852936"/>
            <a:ext cx="93610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2339752" y="3861048"/>
            <a:ext cx="504056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6" name="Left Brace 25"/>
          <p:cNvSpPr/>
          <p:nvPr/>
        </p:nvSpPr>
        <p:spPr bwMode="auto">
          <a:xfrm rot="16200000">
            <a:off x="2231740" y="3537013"/>
            <a:ext cx="288031" cy="3816424"/>
          </a:xfrm>
          <a:prstGeom prst="leftBrace">
            <a:avLst>
              <a:gd name="adj1" fmla="val 42544"/>
              <a:gd name="adj2" fmla="val 50000"/>
            </a:avLst>
          </a:prstGeom>
          <a:noFill/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5661248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We make the dog sing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536" y="2227511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my pulling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9592" y="393305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your pulling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95537" y="1988840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99593" y="3645024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0" y="1700808"/>
            <a:ext cx="4572000" cy="4752528"/>
          </a:xfrm>
          <a:prstGeom prst="rect">
            <a:avLst/>
          </a:prstGeom>
          <a:solidFill>
            <a:schemeClr val="tx2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067944" y="0"/>
            <a:ext cx="1080120" cy="6858000"/>
          </a:xfrm>
          <a:prstGeom prst="rect">
            <a:avLst/>
          </a:prstGeom>
          <a:gradFill flip="none" rotWithShape="1">
            <a:gsLst>
              <a:gs pos="37000">
                <a:schemeClr val="bg1">
                  <a:alpha val="0"/>
                </a:schemeClr>
              </a:gs>
              <a:gs pos="8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218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 rot="175467">
            <a:off x="251520" y="148478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2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 rot="356599">
            <a:off x="323528" y="256490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3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21331318">
            <a:off x="344929" y="4563649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4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356599">
            <a:off x="251520" y="332656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1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69238"/>
            <a:ext cx="360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Bodily movements ‘are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all the actions there 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are’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(Davidson 1971, p. 59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In supposedly paradigm cases of joint action, there are no bodily movements with more than one agent.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Therefore: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Supposedly paradigm cases are not joint actions.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236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175467">
            <a:off x="251520" y="148478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2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 rot="356599">
            <a:off x="323528" y="256490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3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21331318">
            <a:off x="344929" y="4563649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4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356599">
            <a:off x="251520" y="332656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1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55976" y="223661"/>
            <a:ext cx="1440160" cy="14401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5240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Myriad Web" charset="0"/>
              </a:rPr>
              <a:t>too narrow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Myriad Web" charset="0"/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4067944" y="404664"/>
            <a:ext cx="216024" cy="1080120"/>
          </a:xfrm>
          <a:prstGeom prst="rightBrace">
            <a:avLst>
              <a:gd name="adj1" fmla="val 2545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69238"/>
            <a:ext cx="360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Bodily movements ‘are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all the actions there 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are’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(Davidson 1971, p. 59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In supposedly paradigm cases of joint action, there are no bodily movements with more than one agent.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Therefore: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Supposedly paradigm cases are not joint actions.</a:t>
            </a:r>
          </a:p>
        </p:txBody>
      </p:sp>
    </p:spTree>
    <p:extLst>
      <p:ext uri="{BB962C8B-B14F-4D97-AF65-F5344CB8AC3E}">
        <p14:creationId xmlns:p14="http://schemas.microsoft.com/office/powerpoint/2010/main" val="2386334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175467">
            <a:off x="251520" y="148478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2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 rot="356599">
            <a:off x="323528" y="256490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3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21331318">
            <a:off x="344929" y="4563649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4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356599">
            <a:off x="251520" y="332656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1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55976" y="223661"/>
            <a:ext cx="1440160" cy="14401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5240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Myriad Web" charset="0"/>
              </a:rPr>
              <a:t>too narrow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Myriad Web" charset="0"/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4067944" y="404664"/>
            <a:ext cx="216024" cy="1080120"/>
          </a:xfrm>
          <a:prstGeom prst="rightBrace">
            <a:avLst>
              <a:gd name="adj1" fmla="val 2545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69238"/>
            <a:ext cx="360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Bodily movements ‘are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all the actions there 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are’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(Davidson 1971, p. 59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In supposedly paradigm cases of joint action, there are no bodily movements with more than one agent.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Therefore: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Supposedly paradigm cases are not joint actions.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4758" y="116632"/>
            <a:ext cx="63968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ln>
                  <a:solidFill>
                    <a:schemeClr val="bg1"/>
                  </a:solidFill>
                </a:ln>
                <a:solidFill>
                  <a:schemeClr val="tx2">
                    <a:alpha val="23000"/>
                  </a:schemeClr>
                </a:solidFill>
                <a:effectLst>
                  <a:glow rad="25400">
                    <a:schemeClr val="tx1">
                      <a:alpha val="23000"/>
                    </a:schemeClr>
                  </a:glo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64466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 rot="356599">
            <a:off x="323528" y="256490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3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H="1">
            <a:off x="0" y="1556792"/>
            <a:ext cx="7308304" cy="10801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3"/>
              </a:gs>
              <a:gs pos="99000">
                <a:schemeClr val="bg1"/>
              </a:gs>
              <a:gs pos="57000">
                <a:schemeClr val="bg1"/>
              </a:gs>
              <a:gs pos="31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175467">
            <a:off x="251520" y="148478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2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21331318">
            <a:off x="344929" y="4563649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4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356599">
            <a:off x="251520" y="332656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1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69238"/>
            <a:ext cx="360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Bodily movements ‘are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all the actions there 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are’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(Davidson 1971, p. 59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In supposedly paradigm cases of joint action, there are no bodily movements with more than one agent.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Therefore: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Supposedly paradigm cases are not joint actions.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355976" y="223661"/>
            <a:ext cx="1440160" cy="14401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524000">
              <a:schemeClr val="bg1">
                <a:lumMod val="6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Myriad Web" charset="0"/>
              </a:rPr>
              <a:t>too narrow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Myriad Web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4067944" y="404664"/>
            <a:ext cx="216024" cy="1080120"/>
          </a:xfrm>
          <a:prstGeom prst="rightBrace">
            <a:avLst>
              <a:gd name="adj1" fmla="val 2545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59418" y="116632"/>
            <a:ext cx="63968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ln>
                  <a:solidFill>
                    <a:schemeClr val="bg1"/>
                  </a:solidFill>
                </a:ln>
                <a:solidFill>
                  <a:schemeClr val="bg1">
                    <a:alpha val="67000"/>
                  </a:schemeClr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18395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683569" y="913576"/>
            <a:ext cx="1651000" cy="1902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1763688" y="836712"/>
            <a:ext cx="1800200" cy="1979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2267744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0"/>
            <a:ext cx="2267744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907704" y="3501008"/>
            <a:ext cx="2232248" cy="432048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23528" y="3861048"/>
            <a:ext cx="3024336" cy="432048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23528" y="2852936"/>
            <a:ext cx="2232248" cy="432048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323528" y="2492896"/>
            <a:ext cx="4032448" cy="2802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‘joint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[is] any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form of social interaction whereby two or more individuals coordinate their actions in space and time to bring about a change in the environment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.’ 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Bekkering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Knoblich 2006: 70)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0" y="548680"/>
            <a:ext cx="4499992" cy="5172247"/>
          </a:xfrm>
          <a:prstGeom prst="rect">
            <a:avLst/>
          </a:prstGeom>
          <a:solidFill>
            <a:schemeClr val="tx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16" name="Picture 15" descr="Margaret.Gilbert_Uci.161253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2500" y1="16500" x2="26500" y2="95500"/>
                        <a14:foregroundMark x1="63000" y1="18500" x2="69500" y2="88000"/>
                        <a14:foregroundMark x1="76500" y1="34000" x2="76500" y2="93000"/>
                        <a14:foregroundMark x1="69500" y1="19500" x2="42000" y2="5500"/>
                        <a14:foregroundMark x1="31000" y1="8500" x2="6000" y2="35000"/>
                        <a14:foregroundMark x1="9500" y1="38500" x2="25500" y2="84000"/>
                        <a14:foregroundMark x1="16500" y1="80000" x2="10500" y2="96500"/>
                        <a14:foregroundMark x1="81000" y1="80000" x2="98500" y2="95000"/>
                        <a14:foregroundMark x1="38000" y1="89000" x2="91500" y2="98000"/>
                        <a14:foregroundMark x1="15500" y1="16000" x2="31000" y2="3500"/>
                        <a14:foregroundMark x1="76000" y1="26500" x2="69000" y2="19500"/>
                        <a14:foregroundMark x1="67000" y1="11500" x2="67000" y2="11500"/>
                        <a14:foregroundMark x1="85000" y1="58500" x2="56500" y2="4000"/>
                        <a14:backgroundMark x1="7500" y1="10000" x2="2000" y2="39000"/>
                      </a14:backgroundRemoval>
                    </a14:imgEffect>
                    <a14:imgEffect>
                      <a14:brightnessContrast bright="1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-15055"/>
            <a:ext cx="2585791" cy="2585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11960" y="2348880"/>
            <a:ext cx="4572000" cy="1785104"/>
          </a:xfrm>
          <a:prstGeom prst="rect">
            <a:avLst/>
          </a:prstGeom>
          <a:solidFill>
            <a:schemeClr val="tx1"/>
          </a:solidFill>
          <a:effectLst>
            <a:glow rad="1270000">
              <a:schemeClr val="tx1">
                <a:alpha val="75000"/>
              </a:schemeClr>
            </a:glow>
          </a:effectLst>
        </p:spPr>
        <p:txBody>
          <a:bodyPr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key question in the philosophy of collective action is simply ... under what conditions are two or more people doing something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together’ 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(Gilbert 2010: 67)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08304" y="3356992"/>
            <a:ext cx="1152128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1960" y="2348880"/>
            <a:ext cx="4572000" cy="178510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key question in the philosophy of collective action is simply ... under what conditions are two or more people doing something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together’ 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(Gilbert 2010: 67)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2489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175467">
            <a:off x="251520" y="148478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2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H="1">
            <a:off x="0" y="404664"/>
            <a:ext cx="7308304" cy="10801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3"/>
              </a:gs>
              <a:gs pos="99000">
                <a:schemeClr val="bg1"/>
              </a:gs>
              <a:gs pos="57000">
                <a:schemeClr val="bg1"/>
              </a:gs>
              <a:gs pos="31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 rot="356599">
            <a:off x="323528" y="2564904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3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21331318">
            <a:off x="344929" y="4563649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4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356599">
            <a:off x="251520" y="332656"/>
            <a:ext cx="36004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latin typeface="Myriad Web" charset="0"/>
              </a:rPr>
              <a:t>1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69238"/>
            <a:ext cx="360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Bodily movements ‘are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all the actions there 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are’ </a:t>
            </a: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(Davidson 1971, p. 59</a:t>
            </a: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)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In supposedly paradigm cases of joint action, there are no bodily movements with more than one agent.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Therefore: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Supposedly paradigm cases are not joint actions.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355976" y="223661"/>
            <a:ext cx="1440160" cy="14401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5240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Myriad Web" charset="0"/>
              </a:rPr>
              <a:t>too narrow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Myriad Web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>
            <a:off x="4067944" y="404664"/>
            <a:ext cx="216024" cy="1080120"/>
          </a:xfrm>
          <a:prstGeom prst="rightBrace">
            <a:avLst>
              <a:gd name="adj1" fmla="val 2545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978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730416"/>
            <a:ext cx="9144000" cy="126047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1000">
                <a:schemeClr val="tx1"/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</p:spTree>
    <p:extLst>
      <p:ext uri="{BB962C8B-B14F-4D97-AF65-F5344CB8AC3E}">
        <p14:creationId xmlns:p14="http://schemas.microsoft.com/office/powerpoint/2010/main" val="2223806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730416"/>
            <a:ext cx="9144000" cy="126047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1000">
                <a:schemeClr val="tx1"/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</a:t>
            </a:r>
            <a:r>
              <a:rPr lang="en-US" i="0" strike="dbl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event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</p:spTree>
    <p:extLst>
      <p:ext uri="{BB962C8B-B14F-4D97-AF65-F5344CB8AC3E}">
        <p14:creationId xmlns:p14="http://schemas.microsoft.com/office/powerpoint/2010/main" val="35129143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5" y="692698"/>
            <a:ext cx="8064896" cy="5109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/>
              <a:t>Grounding</a:t>
            </a:r>
          </a:p>
          <a:p>
            <a:pPr>
              <a:spcAft>
                <a:spcPts val="1200"/>
              </a:spcAft>
            </a:pPr>
            <a:r>
              <a:rPr lang="en-US" i="0" dirty="0" smtClean="0"/>
              <a:t>events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i="0" baseline="-25000" dirty="0"/>
              <a:t>1</a:t>
            </a:r>
            <a:r>
              <a:rPr lang="en-US" dirty="0"/>
              <a:t>, ... </a:t>
            </a:r>
            <a:r>
              <a:rPr lang="en-US" dirty="0" err="1"/>
              <a:t>D</a:t>
            </a:r>
            <a:r>
              <a:rPr lang="en-US" i="0" baseline="-25000" dirty="0" err="1"/>
              <a:t>n</a:t>
            </a:r>
            <a:r>
              <a:rPr lang="en-US" dirty="0"/>
              <a:t> ground </a:t>
            </a:r>
            <a:r>
              <a:rPr lang="en-US" i="0" dirty="0"/>
              <a:t>E, if: </a:t>
            </a:r>
            <a:endParaRPr lang="en-US" i="0" dirty="0" smtClean="0"/>
          </a:p>
          <a:p>
            <a:pPr marL="360000">
              <a:spcAft>
                <a:spcPts val="1200"/>
              </a:spcAft>
            </a:pPr>
            <a:r>
              <a:rPr lang="en-US" i="0" dirty="0" smtClean="0"/>
              <a:t>D</a:t>
            </a:r>
            <a:r>
              <a:rPr lang="en-US" i="0" baseline="-25000" dirty="0" smtClean="0"/>
              <a:t>1</a:t>
            </a:r>
            <a:r>
              <a:rPr lang="en-US" i="0" dirty="0"/>
              <a:t>, ... </a:t>
            </a:r>
            <a:r>
              <a:rPr lang="en-US" i="0" dirty="0" err="1"/>
              <a:t>D</a:t>
            </a:r>
            <a:r>
              <a:rPr lang="en-US" i="0" baseline="-25000" dirty="0" err="1"/>
              <a:t>n</a:t>
            </a:r>
            <a:r>
              <a:rPr lang="en-US" i="0" dirty="0"/>
              <a:t> and E occur; </a:t>
            </a:r>
            <a:endParaRPr lang="en-US" i="0" dirty="0" smtClean="0"/>
          </a:p>
          <a:p>
            <a:pPr marL="360000">
              <a:spcAft>
                <a:spcPts val="1200"/>
              </a:spcAft>
            </a:pPr>
            <a:r>
              <a:rPr lang="en-US" i="0" dirty="0" smtClean="0"/>
              <a:t>D</a:t>
            </a:r>
            <a:r>
              <a:rPr lang="en-US" i="0" baseline="-25000" dirty="0" smtClean="0"/>
              <a:t>1</a:t>
            </a:r>
            <a:r>
              <a:rPr lang="en-US" i="0" dirty="0"/>
              <a:t>, ... </a:t>
            </a:r>
            <a:r>
              <a:rPr lang="en-US" i="0" dirty="0" err="1"/>
              <a:t>D</a:t>
            </a:r>
            <a:r>
              <a:rPr lang="en-US" i="0" baseline="-25000" dirty="0" err="1"/>
              <a:t>n</a:t>
            </a:r>
            <a:r>
              <a:rPr lang="en-US" i="0" dirty="0"/>
              <a:t> are each (perhaps improper) parts of E; and </a:t>
            </a:r>
            <a:endParaRPr lang="en-US" i="0" dirty="0" smtClean="0"/>
          </a:p>
          <a:p>
            <a:pPr marL="360000">
              <a:spcAft>
                <a:spcPts val="1200"/>
              </a:spcAft>
            </a:pPr>
            <a:r>
              <a:rPr lang="en-US" i="0" dirty="0" smtClean="0"/>
              <a:t>every </a:t>
            </a:r>
            <a:r>
              <a:rPr lang="en-US" i="0" dirty="0"/>
              <a:t>event that </a:t>
            </a:r>
            <a:r>
              <a:rPr lang="en-US" i="0" dirty="0" smtClean="0"/>
              <a:t>is a proper part of E but does not overlap D</a:t>
            </a:r>
            <a:r>
              <a:rPr lang="en-US" i="0" baseline="-25000" dirty="0" smtClean="0"/>
              <a:t>1</a:t>
            </a:r>
            <a:r>
              <a:rPr lang="en-US" i="0" dirty="0"/>
              <a:t>,...</a:t>
            </a:r>
            <a:r>
              <a:rPr lang="en-US" i="0" dirty="0" err="1"/>
              <a:t>D</a:t>
            </a:r>
            <a:r>
              <a:rPr lang="en-US" i="0" baseline="-25000" dirty="0" err="1"/>
              <a:t>n</a:t>
            </a:r>
            <a:r>
              <a:rPr lang="en-US" i="0" dirty="0"/>
              <a:t> </a:t>
            </a:r>
            <a:r>
              <a:rPr lang="en-US" i="0" dirty="0" smtClean="0"/>
              <a:t>is </a:t>
            </a:r>
            <a:r>
              <a:rPr lang="en-US" i="0" dirty="0"/>
              <a:t>caused by some or all of D</a:t>
            </a:r>
            <a:r>
              <a:rPr lang="en-US" i="0" baseline="-25000" dirty="0"/>
              <a:t>1</a:t>
            </a:r>
            <a:r>
              <a:rPr lang="en-US" i="0" dirty="0"/>
              <a:t>, ... D</a:t>
            </a:r>
            <a:r>
              <a:rPr lang="en-US" i="0" baseline="-25000" dirty="0"/>
              <a:t>n</a:t>
            </a:r>
            <a:r>
              <a:rPr lang="en-US" i="0" dirty="0" smtClean="0"/>
              <a:t>.</a:t>
            </a:r>
          </a:p>
          <a:p>
            <a:endParaRPr lang="en-US" i="0" dirty="0" smtClean="0"/>
          </a:p>
          <a:p>
            <a:r>
              <a:rPr lang="en-US" b="1" i="0" dirty="0" smtClean="0"/>
              <a:t>Agency</a:t>
            </a:r>
            <a:endParaRPr lang="en-US" b="1" i="0" dirty="0"/>
          </a:p>
          <a:p>
            <a:r>
              <a:rPr lang="en-US" i="0" dirty="0"/>
              <a:t>For an individual to be among the agents of an event is for there to be actions a</a:t>
            </a:r>
            <a:r>
              <a:rPr lang="en-US" i="0" baseline="-25000" dirty="0"/>
              <a:t>1</a:t>
            </a:r>
            <a:r>
              <a:rPr lang="en-US" i="0" dirty="0"/>
              <a:t>, ... a</a:t>
            </a:r>
            <a:r>
              <a:rPr lang="en-US" i="0" baseline="-25000" dirty="0"/>
              <a:t>n</a:t>
            </a:r>
            <a:r>
              <a:rPr lang="en-US" i="0" dirty="0"/>
              <a:t> which ground this event where the individual is an agent of one or more of these actions</a:t>
            </a:r>
            <a:r>
              <a:rPr lang="en-US" i="0" dirty="0" smtClean="0"/>
              <a:t>.</a:t>
            </a:r>
          </a:p>
          <a:p>
            <a:endParaRPr lang="en-US" i="0" dirty="0"/>
          </a:p>
          <a:p>
            <a:pPr algn="r"/>
            <a:r>
              <a:rPr lang="en-US" i="0" dirty="0" smtClean="0"/>
              <a:t>(Adapted from </a:t>
            </a:r>
            <a:r>
              <a:rPr lang="en-US" i="0" dirty="0" err="1" smtClean="0"/>
              <a:t>Pietroski</a:t>
            </a:r>
            <a:r>
              <a:rPr lang="en-US" i="0" dirty="0" smtClean="0"/>
              <a:t> 1998)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624550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730416"/>
            <a:ext cx="9144000" cy="126047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1000">
                <a:schemeClr val="tx1"/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</a:t>
            </a:r>
            <a:r>
              <a:rPr lang="en-US" i="0" strike="dbl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event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</p:spTree>
    <p:extLst>
      <p:ext uri="{BB962C8B-B14F-4D97-AF65-F5344CB8AC3E}">
        <p14:creationId xmlns:p14="http://schemas.microsoft.com/office/powerpoint/2010/main" val="2094894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730416"/>
            <a:ext cx="9144000" cy="126047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1000">
                <a:schemeClr val="tx1"/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</a:t>
            </a:r>
            <a:r>
              <a:rPr lang="en-US" i="0" strike="dbl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event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0" y="1196752"/>
            <a:ext cx="9144000" cy="144016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3"/>
              </a:gs>
              <a:gs pos="99000">
                <a:schemeClr val="bg1"/>
              </a:gs>
              <a:gs pos="57000">
                <a:schemeClr val="bg1"/>
              </a:gs>
              <a:gs pos="31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71800" y="3091607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dog’s singing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771800" y="27809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907704" y="2852936"/>
            <a:ext cx="93610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2339752" y="3861048"/>
            <a:ext cx="504056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34" name="Left Brace 33"/>
          <p:cNvSpPr/>
          <p:nvPr/>
        </p:nvSpPr>
        <p:spPr bwMode="auto">
          <a:xfrm rot="16200000">
            <a:off x="2231740" y="3537013"/>
            <a:ext cx="288031" cy="3816424"/>
          </a:xfrm>
          <a:prstGeom prst="leftBrace">
            <a:avLst>
              <a:gd name="adj1" fmla="val 42544"/>
              <a:gd name="adj2" fmla="val 50000"/>
            </a:avLst>
          </a:prstGeom>
          <a:noFill/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27584" y="5661248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We make the dog sing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5536" y="2227511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my pulling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9592" y="393305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your pulling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395537" y="1988840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99593" y="3645024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302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</a:t>
            </a:r>
            <a:r>
              <a:rPr lang="en-US" i="0" strike="dbl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event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585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730416"/>
            <a:ext cx="9144000" cy="126047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1000">
                <a:schemeClr val="tx1"/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</a:t>
            </a:r>
            <a:r>
              <a:rPr lang="en-US" i="0" strike="dbl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event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9532" y="2276874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Nora’s shooting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9532" y="393305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Olive’s shooting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67745" y="3140970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Fred’s death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95537" y="1988840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95537" y="3645024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267745" y="27809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907704" y="2852936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1907704" y="3861048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24" name="Left Brace 23"/>
          <p:cNvSpPr/>
          <p:nvPr/>
        </p:nvSpPr>
        <p:spPr bwMode="auto">
          <a:xfrm rot="16200000">
            <a:off x="1871700" y="3753037"/>
            <a:ext cx="288032" cy="3384376"/>
          </a:xfrm>
          <a:prstGeom prst="leftBrace">
            <a:avLst>
              <a:gd name="adj1" fmla="val 42544"/>
              <a:gd name="adj2" fmla="val 50000"/>
            </a:avLst>
          </a:prstGeom>
          <a:noFill/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1540" y="5733258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Fred’s killing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996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solidFill>
                  <a:srgbClr val="7F7F7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solidFill>
                <a:srgbClr val="7F7F7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</a:t>
            </a:r>
            <a:r>
              <a:rPr lang="en-US" i="0" strike="dbl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event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355976" y="223661"/>
            <a:ext cx="1440160" cy="14401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524000">
              <a:schemeClr val="bg1"/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Myriad Web" charset="0"/>
              </a:rPr>
              <a:t>too broad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Myriad Web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4067944" y="404664"/>
            <a:ext cx="216024" cy="1080120"/>
          </a:xfrm>
          <a:prstGeom prst="rightBrace">
            <a:avLst>
              <a:gd name="adj1" fmla="val 2545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9532" y="2276874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Nora’s shooting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9532" y="393305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Olive’s shooting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67745" y="3140970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Fred’s death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395537" y="1988840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95537" y="3645024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267745" y="27809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907704" y="2852936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1907704" y="3861048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40" name="Left Brace 39"/>
          <p:cNvSpPr/>
          <p:nvPr/>
        </p:nvSpPr>
        <p:spPr bwMode="auto">
          <a:xfrm rot="16200000">
            <a:off x="1871700" y="3753037"/>
            <a:ext cx="288032" cy="3384376"/>
          </a:xfrm>
          <a:prstGeom prst="leftBrace">
            <a:avLst>
              <a:gd name="adj1" fmla="val 42544"/>
              <a:gd name="adj2" fmla="val 50000"/>
            </a:avLst>
          </a:prstGeom>
          <a:noFill/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1540" y="5733258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Fred’s killing</a:t>
            </a:r>
          </a:p>
        </p:txBody>
      </p:sp>
    </p:spTree>
    <p:extLst>
      <p:ext uri="{BB962C8B-B14F-4D97-AF65-F5344CB8AC3E}">
        <p14:creationId xmlns:p14="http://schemas.microsoft.com/office/powerpoint/2010/main" val="1556212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</a:t>
            </a:r>
            <a:r>
              <a:rPr lang="en-US" i="0" strike="dbl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event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355976" y="223661"/>
            <a:ext cx="1440160" cy="14401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524000">
              <a:schemeClr val="bg1">
                <a:alpha val="5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Myriad Web" charset="0"/>
              </a:rPr>
              <a:t>too broad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Myriad Web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4067944" y="404664"/>
            <a:ext cx="216024" cy="1080120"/>
          </a:xfrm>
          <a:prstGeom prst="rightBrace">
            <a:avLst>
              <a:gd name="adj1" fmla="val 2545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9532" y="2276874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Nora’s shooting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9532" y="393305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Olive’s shooting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67745" y="3140970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Fred’s death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395537" y="1988840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95537" y="3645024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267745" y="27809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907704" y="2852936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1907704" y="3861048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40" name="Left Brace 39"/>
          <p:cNvSpPr/>
          <p:nvPr/>
        </p:nvSpPr>
        <p:spPr bwMode="auto">
          <a:xfrm rot="16200000">
            <a:off x="1871700" y="3753037"/>
            <a:ext cx="288032" cy="3384376"/>
          </a:xfrm>
          <a:prstGeom prst="leftBrace">
            <a:avLst>
              <a:gd name="adj1" fmla="val 42544"/>
              <a:gd name="adj2" fmla="val 50000"/>
            </a:avLst>
          </a:prstGeom>
          <a:noFill/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1540" y="5733258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Fred’s killing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1916832"/>
            <a:ext cx="3779912" cy="4941168"/>
          </a:xfrm>
          <a:prstGeom prst="rect">
            <a:avLst/>
          </a:prstGeom>
          <a:solidFill>
            <a:schemeClr val="tx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898984" y="476672"/>
            <a:ext cx="359092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tidying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up the toys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Behne</a:t>
            </a: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et al 2005)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cooperatively pulling handles in sequence to make a dog-puppet sing </a:t>
            </a:r>
          </a:p>
          <a:p>
            <a:pPr algn="r">
              <a:spcBef>
                <a:spcPct val="25000"/>
              </a:spcBef>
            </a:pPr>
            <a:r>
              <a:rPr lang="en-GB" sz="1600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(Brownell et al 2006)</a:t>
            </a:r>
          </a:p>
          <a:p>
            <a:pPr algn="l">
              <a:spcBef>
                <a:spcPct val="25000"/>
              </a:spcBef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bouncing a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cube 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 large trampoline together </a:t>
            </a:r>
          </a:p>
          <a:p>
            <a:pPr algn="r">
              <a:spcBef>
                <a:spcPct val="25000"/>
              </a:spcBef>
            </a:pP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GB" sz="1600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Warneken</a:t>
            </a: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Chen &amp; Tomasello 2006)</a:t>
            </a:r>
            <a:endParaRPr lang="en-GB" sz="1600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l">
              <a:spcBef>
                <a:spcPct val="25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pretending to row a boat together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696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683569" y="913576"/>
            <a:ext cx="1651000" cy="1902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1763688" y="836712"/>
            <a:ext cx="1800200" cy="1979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2267744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0"/>
            <a:ext cx="2267744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907704" y="3501008"/>
            <a:ext cx="2232248" cy="432048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23528" y="3861048"/>
            <a:ext cx="3024336" cy="432048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23528" y="2852936"/>
            <a:ext cx="2232248" cy="432048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323528" y="2492896"/>
            <a:ext cx="4032448" cy="2802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‘joint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action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[is] any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form of social interaction whereby two or more individuals coordinate their actions in space and time to bring about a change in the environment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.’ 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Bekkering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Knoblich 2006: 70)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0" y="548680"/>
            <a:ext cx="4499992" cy="5172247"/>
          </a:xfrm>
          <a:prstGeom prst="rect">
            <a:avLst/>
          </a:prstGeom>
          <a:solidFill>
            <a:schemeClr val="tx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16" name="Picture 15" descr="Margaret.Gilbert_Uci.161253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2500" y1="16500" x2="26500" y2="95500"/>
                        <a14:foregroundMark x1="63000" y1="18500" x2="69500" y2="88000"/>
                        <a14:foregroundMark x1="76500" y1="34000" x2="76500" y2="93000"/>
                        <a14:foregroundMark x1="69500" y1="19500" x2="42000" y2="5500"/>
                        <a14:foregroundMark x1="31000" y1="8500" x2="6000" y2="35000"/>
                        <a14:foregroundMark x1="9500" y1="38500" x2="25500" y2="84000"/>
                        <a14:foregroundMark x1="16500" y1="80000" x2="10500" y2="96500"/>
                        <a14:foregroundMark x1="81000" y1="80000" x2="98500" y2="95000"/>
                        <a14:foregroundMark x1="38000" y1="89000" x2="91500" y2="98000"/>
                        <a14:foregroundMark x1="15500" y1="16000" x2="31000" y2="3500"/>
                        <a14:foregroundMark x1="76000" y1="26500" x2="69000" y2="19500"/>
                        <a14:foregroundMark x1="67000" y1="11500" x2="67000" y2="11500"/>
                        <a14:foregroundMark x1="85000" y1="58500" x2="56500" y2="4000"/>
                        <a14:backgroundMark x1="7500" y1="10000" x2="2000" y2="39000"/>
                      </a14:backgroundRemoval>
                    </a14:imgEffect>
                    <a14:imgEffect>
                      <a14:brightnessContrast bright="1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-15055"/>
            <a:ext cx="2585791" cy="2585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11960" y="2348880"/>
            <a:ext cx="4572000" cy="1785104"/>
          </a:xfrm>
          <a:prstGeom prst="rect">
            <a:avLst/>
          </a:prstGeom>
          <a:solidFill>
            <a:schemeClr val="tx1"/>
          </a:solidFill>
          <a:effectLst>
            <a:glow rad="1270000">
              <a:schemeClr val="tx1">
                <a:alpha val="75000"/>
              </a:schemeClr>
            </a:glow>
          </a:effectLst>
        </p:spPr>
        <p:txBody>
          <a:bodyPr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key question in the philosophy of collective action is simply ... under what conditions are two or more people doing something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together’ 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(Gilbert 2010: 67)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13984" y="2377336"/>
            <a:ext cx="194421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265712" y="2737376"/>
            <a:ext cx="2376264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1960" y="2348880"/>
            <a:ext cx="4572000" cy="178510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key question in the philosophy of collective action is simply ... under what conditions are two or more people doing something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together’ 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(Gilbert 2010: 67)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875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730416"/>
            <a:ext cx="9144000" cy="126047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1000">
                <a:schemeClr val="tx1"/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</p:spTree>
    <p:extLst>
      <p:ext uri="{BB962C8B-B14F-4D97-AF65-F5344CB8AC3E}">
        <p14:creationId xmlns:p14="http://schemas.microsoft.com/office/powerpoint/2010/main" val="514511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730416"/>
            <a:ext cx="9144000" cy="126047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1000">
                <a:schemeClr val="tx1"/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70080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Feline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action whose agents include cats</a:t>
            </a:r>
            <a:endParaRPr lang="en-US" sz="1100" i="0" dirty="0" smtClean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621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(Ludwig 2007)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700808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Feline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an action whose agents include cats</a:t>
            </a:r>
            <a:endParaRPr lang="en-US" sz="1100" i="0" dirty="0" smtClean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76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i="0" dirty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‘our primitive actions, the ones we do not by doing something else, ... these are all the actions there are.’ (Davidson 1971, p. 59).</a:t>
            </a:r>
            <a:endParaRPr lang="en-US" i="0" dirty="0" smtClean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262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i="0" dirty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‘our primitive actions, the ones we do not by doing something else, ... these are all the actions there are.’ (Davidson 1971, p. 59).</a:t>
            </a:r>
            <a:endParaRPr lang="en-US" i="0" dirty="0" smtClean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39952" y="3933056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79911" y="4941168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5" name="Oval 4"/>
          <p:cNvSpPr/>
          <p:nvPr/>
        </p:nvSpPr>
        <p:spPr bwMode="auto">
          <a:xfrm>
            <a:off x="2339752" y="45811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979711" y="4653136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4" name="Oval 3"/>
          <p:cNvSpPr/>
          <p:nvPr/>
        </p:nvSpPr>
        <p:spPr bwMode="auto">
          <a:xfrm>
            <a:off x="539552" y="3717032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4869160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turn 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4221088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unlock door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576" y="4005064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move fingers</a:t>
            </a:r>
          </a:p>
        </p:txBody>
      </p:sp>
    </p:spTree>
    <p:extLst>
      <p:ext uri="{BB962C8B-B14F-4D97-AF65-F5344CB8AC3E}">
        <p14:creationId xmlns:p14="http://schemas.microsoft.com/office/powerpoint/2010/main" val="1232565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52244" y="764704"/>
            <a:ext cx="864096" cy="360040"/>
          </a:xfrm>
          <a:prstGeom prst="roundRect">
            <a:avLst/>
          </a:prstGeom>
          <a:solidFill>
            <a:srgbClr val="FF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69238"/>
            <a:ext cx="36004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Joint action: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an action with two or more agents </a:t>
            </a:r>
            <a:r>
              <a:rPr lang="en-US" sz="1100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(Ludwig 2007)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i="0" dirty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‘our primitive actions, the ones we do not by doing something else, ... these are all the actions there are.’ (Davidson 1971, p. 59).</a:t>
            </a:r>
            <a:endParaRPr lang="en-US" i="0" dirty="0" smtClean="0">
              <a:effectLst>
                <a:glow rad="101600">
                  <a:schemeClr val="tx2">
                    <a:alpha val="75000"/>
                  </a:schemeClr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39952" y="3933056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79911" y="4941168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5" name="Oval 4"/>
          <p:cNvSpPr/>
          <p:nvPr/>
        </p:nvSpPr>
        <p:spPr bwMode="auto">
          <a:xfrm>
            <a:off x="2339752" y="4581128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979711" y="4653136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4" name="Oval 3"/>
          <p:cNvSpPr/>
          <p:nvPr/>
        </p:nvSpPr>
        <p:spPr bwMode="auto">
          <a:xfrm>
            <a:off x="539552" y="3717032"/>
            <a:ext cx="1440160" cy="1440160"/>
          </a:xfrm>
          <a:prstGeom prst="ellips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4869160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turn 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4221088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unlock door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576" y="4005064"/>
            <a:ext cx="10081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2">
                      <a:alpha val="75000"/>
                    </a:schemeClr>
                  </a:glow>
                </a:effectLst>
              </a:rPr>
              <a:t>move fingers</a:t>
            </a:r>
          </a:p>
        </p:txBody>
      </p:sp>
    </p:spTree>
    <p:extLst>
      <p:ext uri="{BB962C8B-B14F-4D97-AF65-F5344CB8AC3E}">
        <p14:creationId xmlns:p14="http://schemas.microsoft.com/office/powerpoint/2010/main" val="1974865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50309</TotalTime>
  <Words>2250</Words>
  <Application>Microsoft Macintosh PowerPoint</Application>
  <PresentationFormat>On-screen Show (4:3)</PresentationFormat>
  <Paragraphs>323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1795</cp:revision>
  <cp:lastPrinted>2011-11-02T21:41:02Z</cp:lastPrinted>
  <dcterms:created xsi:type="dcterms:W3CDTF">2010-11-22T10:27:15Z</dcterms:created>
  <dcterms:modified xsi:type="dcterms:W3CDTF">2011-11-02T21:48:31Z</dcterms:modified>
  <cp:category/>
</cp:coreProperties>
</file>