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00"/>
    <a:srgbClr val="003300"/>
    <a:srgbClr val="0F3B00"/>
    <a:srgbClr val="FBB7B7"/>
    <a:srgbClr val="FF6666"/>
    <a:srgbClr val="FF0000"/>
    <a:srgbClr val="FF0080"/>
    <a:srgbClr val="DADD34"/>
    <a:srgbClr val="47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236" autoAdjust="0"/>
  </p:normalViewPr>
  <p:slideViewPr>
    <p:cSldViewPr>
      <p:cViewPr>
        <p:scale>
          <a:sx n="103" d="100"/>
          <a:sy n="103" d="100"/>
        </p:scale>
        <p:origin x="-840" y="-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0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16/11/2011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10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13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14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15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16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17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18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19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2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3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4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5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6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7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8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9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00062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 bwMode="auto">
          <a:xfrm>
            <a:off x="672228" y="3379672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2139" y="2665504"/>
            <a:ext cx="3331790" cy="3787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collective goal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(a) it is a distributive goal;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(b) the actions are coordinated; and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(c) coordination of this type would normally facilitate occurrences of outcomes of this type.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92138" y="1289227"/>
            <a:ext cx="7940302" cy="1110177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u="sng" dirty="0" smtClean="0"/>
              <a:t>G is a distributive goal</a:t>
            </a:r>
            <a:r>
              <a:rPr lang="en-US" i="0" dirty="0" smtClean="0"/>
              <a:t>: it is an outcome to which each agent’s actions are individually directed and it is possible that: all actions succeed relative to this outcome.</a:t>
            </a:r>
            <a:endParaRPr lang="en-US" i="0" u="sng" dirty="0" smtClean="0"/>
          </a:p>
        </p:txBody>
      </p:sp>
    </p:spTree>
    <p:extLst>
      <p:ext uri="{BB962C8B-B14F-4D97-AF65-F5344CB8AC3E}">
        <p14:creationId xmlns:p14="http://schemas.microsoft.com/office/powerpoint/2010/main" val="29714047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572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7" name="Picture 5"/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3238" name="Oval 6"/>
          <p:cNvSpPr>
            <a:spLocks noChangeArrowheads="1"/>
          </p:cNvSpPr>
          <p:nvPr/>
        </p:nvSpPr>
        <p:spPr bwMode="auto">
          <a:xfrm>
            <a:off x="1546151" y="4221163"/>
            <a:ext cx="360363" cy="360363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239" name="Line 7"/>
          <p:cNvSpPr>
            <a:spLocks noChangeShapeType="1"/>
          </p:cNvSpPr>
          <p:nvPr/>
        </p:nvSpPr>
        <p:spPr bwMode="auto">
          <a:xfrm flipV="1">
            <a:off x="1890639" y="3589338"/>
            <a:ext cx="1296988" cy="7207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1114351" y="4441825"/>
            <a:ext cx="7842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dirty="0"/>
              <a:t>sting</a:t>
            </a:r>
          </a:p>
        </p:txBody>
      </p:sp>
      <p:sp>
        <p:nvSpPr>
          <p:cNvPr id="223241" name="Oval 9"/>
          <p:cNvSpPr>
            <a:spLocks noChangeArrowheads="1"/>
          </p:cNvSpPr>
          <p:nvPr/>
        </p:nvSpPr>
        <p:spPr bwMode="auto">
          <a:xfrm>
            <a:off x="1258814" y="3568700"/>
            <a:ext cx="360363" cy="360363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242" name="Line 10"/>
          <p:cNvSpPr>
            <a:spLocks noChangeShapeType="1"/>
          </p:cNvSpPr>
          <p:nvPr/>
        </p:nvSpPr>
        <p:spPr bwMode="auto">
          <a:xfrm flipV="1">
            <a:off x="1619176" y="3357563"/>
            <a:ext cx="1439863" cy="360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>
            <a:off x="827014" y="3789363"/>
            <a:ext cx="7842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sting</a:t>
            </a:r>
          </a:p>
        </p:txBody>
      </p:sp>
      <p:sp>
        <p:nvSpPr>
          <p:cNvPr id="223244" name="Oval 12"/>
          <p:cNvSpPr>
            <a:spLocks noChangeArrowheads="1"/>
          </p:cNvSpPr>
          <p:nvPr/>
        </p:nvSpPr>
        <p:spPr bwMode="auto">
          <a:xfrm>
            <a:off x="1187376" y="2847975"/>
            <a:ext cx="360363" cy="360363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1547739" y="3063875"/>
            <a:ext cx="1439863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3246" name="Text Box 14"/>
          <p:cNvSpPr txBox="1">
            <a:spLocks noChangeArrowheads="1"/>
          </p:cNvSpPr>
          <p:nvPr/>
        </p:nvSpPr>
        <p:spPr bwMode="auto">
          <a:xfrm>
            <a:off x="755576" y="3068638"/>
            <a:ext cx="7842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sting</a:t>
            </a:r>
          </a:p>
        </p:txBody>
      </p:sp>
      <p:sp>
        <p:nvSpPr>
          <p:cNvPr id="223247" name="Oval 15"/>
          <p:cNvSpPr>
            <a:spLocks noChangeArrowheads="1"/>
          </p:cNvSpPr>
          <p:nvPr/>
        </p:nvSpPr>
        <p:spPr bwMode="auto">
          <a:xfrm>
            <a:off x="1330251" y="2128838"/>
            <a:ext cx="360363" cy="360363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248" name="Line 16"/>
          <p:cNvSpPr>
            <a:spLocks noChangeShapeType="1"/>
          </p:cNvSpPr>
          <p:nvPr/>
        </p:nvSpPr>
        <p:spPr bwMode="auto">
          <a:xfrm>
            <a:off x="1690614" y="2344738"/>
            <a:ext cx="1368425" cy="4365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3249" name="Text Box 17"/>
          <p:cNvSpPr txBox="1">
            <a:spLocks noChangeArrowheads="1"/>
          </p:cNvSpPr>
          <p:nvPr/>
        </p:nvSpPr>
        <p:spPr bwMode="auto">
          <a:xfrm>
            <a:off x="898451" y="2349500"/>
            <a:ext cx="7842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sting</a:t>
            </a:r>
          </a:p>
        </p:txBody>
      </p:sp>
      <p:sp>
        <p:nvSpPr>
          <p:cNvPr id="223250" name="Oval 18"/>
          <p:cNvSpPr>
            <a:spLocks noChangeArrowheads="1"/>
          </p:cNvSpPr>
          <p:nvPr/>
        </p:nvSpPr>
        <p:spPr bwMode="auto">
          <a:xfrm>
            <a:off x="1690614" y="1481138"/>
            <a:ext cx="360363" cy="360363"/>
          </a:xfrm>
          <a:prstGeom prst="ellipse">
            <a:avLst/>
          </a:prstGeom>
          <a:noFill/>
          <a:ln w="38100">
            <a:solidFill>
              <a:srgbClr val="FFFFFF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251" name="Line 19"/>
          <p:cNvSpPr>
            <a:spLocks noChangeShapeType="1"/>
          </p:cNvSpPr>
          <p:nvPr/>
        </p:nvSpPr>
        <p:spPr bwMode="auto">
          <a:xfrm>
            <a:off x="2035101" y="1757363"/>
            <a:ext cx="1152525" cy="792163"/>
          </a:xfrm>
          <a:prstGeom prst="line">
            <a:avLst/>
          </a:prstGeom>
          <a:noFill/>
          <a:ln w="28575">
            <a:solidFill>
              <a:srgbClr val="FFFFFF">
                <a:alpha val="50000"/>
              </a:srgb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3252" name="Text Box 20"/>
          <p:cNvSpPr txBox="1">
            <a:spLocks noChangeArrowheads="1"/>
          </p:cNvSpPr>
          <p:nvPr/>
        </p:nvSpPr>
        <p:spPr bwMode="auto">
          <a:xfrm>
            <a:off x="1258814" y="1701800"/>
            <a:ext cx="7842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C0C0C0"/>
                </a:solidFill>
              </a:rPr>
              <a:t>sting</a:t>
            </a:r>
          </a:p>
        </p:txBody>
      </p:sp>
      <p:sp>
        <p:nvSpPr>
          <p:cNvPr id="223253" name="Oval 21"/>
          <p:cNvSpPr>
            <a:spLocks noChangeArrowheads="1"/>
          </p:cNvSpPr>
          <p:nvPr/>
        </p:nvSpPr>
        <p:spPr bwMode="auto">
          <a:xfrm>
            <a:off x="2338314" y="909638"/>
            <a:ext cx="360363" cy="360363"/>
          </a:xfrm>
          <a:prstGeom prst="ellipse">
            <a:avLst/>
          </a:prstGeom>
          <a:noFill/>
          <a:ln w="38100">
            <a:solidFill>
              <a:srgbClr val="FFFFFF">
                <a:alpha val="39999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254" name="Line 22"/>
          <p:cNvSpPr>
            <a:spLocks noChangeShapeType="1"/>
          </p:cNvSpPr>
          <p:nvPr/>
        </p:nvSpPr>
        <p:spPr bwMode="auto">
          <a:xfrm>
            <a:off x="2635176" y="1204913"/>
            <a:ext cx="792163" cy="1223963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3255" name="Text Box 23"/>
          <p:cNvSpPr txBox="1">
            <a:spLocks noChangeArrowheads="1"/>
          </p:cNvSpPr>
          <p:nvPr/>
        </p:nvSpPr>
        <p:spPr bwMode="auto">
          <a:xfrm>
            <a:off x="1906514" y="1130300"/>
            <a:ext cx="7842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969696"/>
                </a:solidFill>
              </a:rPr>
              <a:t>sting</a:t>
            </a:r>
          </a:p>
        </p:txBody>
      </p:sp>
      <p:sp>
        <p:nvSpPr>
          <p:cNvPr id="223256" name="Oval 24"/>
          <p:cNvSpPr>
            <a:spLocks noChangeArrowheads="1"/>
          </p:cNvSpPr>
          <p:nvPr/>
        </p:nvSpPr>
        <p:spPr bwMode="auto">
          <a:xfrm>
            <a:off x="3059039" y="620713"/>
            <a:ext cx="360363" cy="360363"/>
          </a:xfrm>
          <a:prstGeom prst="ellipse">
            <a:avLst/>
          </a:prstGeom>
          <a:noFill/>
          <a:ln w="38100">
            <a:solidFill>
              <a:srgbClr val="FFFFFF">
                <a:alpha val="3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257" name="Line 25"/>
          <p:cNvSpPr>
            <a:spLocks noChangeShapeType="1"/>
          </p:cNvSpPr>
          <p:nvPr/>
        </p:nvSpPr>
        <p:spPr bwMode="auto">
          <a:xfrm>
            <a:off x="3274939" y="981075"/>
            <a:ext cx="360363" cy="1368425"/>
          </a:xfrm>
          <a:prstGeom prst="line">
            <a:avLst/>
          </a:prstGeom>
          <a:noFill/>
          <a:ln w="28575">
            <a:solidFill>
              <a:srgbClr val="FFFFFF">
                <a:alpha val="30000"/>
              </a:srgb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3258" name="Text Box 26"/>
          <p:cNvSpPr txBox="1">
            <a:spLocks noChangeArrowheads="1"/>
          </p:cNvSpPr>
          <p:nvPr/>
        </p:nvSpPr>
        <p:spPr bwMode="auto">
          <a:xfrm>
            <a:off x="2482776" y="333375"/>
            <a:ext cx="7842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bg2"/>
                </a:solidFill>
              </a:rPr>
              <a:t>sting</a:t>
            </a:r>
          </a:p>
        </p:txBody>
      </p:sp>
      <p:sp>
        <p:nvSpPr>
          <p:cNvPr id="223259" name="Oval 27"/>
          <p:cNvSpPr>
            <a:spLocks noChangeArrowheads="1"/>
          </p:cNvSpPr>
          <p:nvPr/>
        </p:nvSpPr>
        <p:spPr bwMode="auto">
          <a:xfrm>
            <a:off x="3238426" y="2600325"/>
            <a:ext cx="1009650" cy="10096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3260" name="Oval 28"/>
          <p:cNvSpPr>
            <a:spLocks noChangeArrowheads="1"/>
          </p:cNvSpPr>
          <p:nvPr/>
        </p:nvSpPr>
        <p:spPr bwMode="auto">
          <a:xfrm>
            <a:off x="3706739" y="549275"/>
            <a:ext cx="360363" cy="360363"/>
          </a:xfrm>
          <a:prstGeom prst="ellipse">
            <a:avLst/>
          </a:prstGeom>
          <a:noFill/>
          <a:ln w="38100">
            <a:solidFill>
              <a:srgbClr val="FFFFFF">
                <a:alpha val="2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261" name="Line 29"/>
          <p:cNvSpPr>
            <a:spLocks noChangeShapeType="1"/>
          </p:cNvSpPr>
          <p:nvPr/>
        </p:nvSpPr>
        <p:spPr bwMode="auto">
          <a:xfrm flipH="1">
            <a:off x="3851201" y="909638"/>
            <a:ext cx="31750" cy="1366838"/>
          </a:xfrm>
          <a:prstGeom prst="line">
            <a:avLst/>
          </a:prstGeom>
          <a:noFill/>
          <a:ln w="28575">
            <a:solidFill>
              <a:srgbClr val="FFFFFF">
                <a:alpha val="20000"/>
              </a:srgb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3262" name="Text Box 30"/>
          <p:cNvSpPr txBox="1">
            <a:spLocks noChangeArrowheads="1"/>
          </p:cNvSpPr>
          <p:nvPr/>
        </p:nvSpPr>
        <p:spPr bwMode="auto">
          <a:xfrm>
            <a:off x="3203501" y="260350"/>
            <a:ext cx="7842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333333"/>
                </a:solidFill>
              </a:rPr>
              <a:t>sting</a:t>
            </a:r>
          </a:p>
        </p:txBody>
      </p:sp>
      <p:sp>
        <p:nvSpPr>
          <p:cNvPr id="223263" name="Text Box 31"/>
          <p:cNvSpPr txBox="1">
            <a:spLocks noChangeArrowheads="1"/>
          </p:cNvSpPr>
          <p:nvPr/>
        </p:nvSpPr>
        <p:spPr bwMode="auto">
          <a:xfrm>
            <a:off x="3238426" y="2724150"/>
            <a:ext cx="10080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i="0" dirty="0">
                <a:solidFill>
                  <a:schemeClr val="tx1"/>
                </a:solidFill>
              </a:rPr>
              <a:t>death of fly</a:t>
            </a:r>
          </a:p>
        </p:txBody>
      </p:sp>
      <p:sp>
        <p:nvSpPr>
          <p:cNvPr id="223264" name="Oval 32"/>
          <p:cNvSpPr>
            <a:spLocks noChangeArrowheads="1"/>
          </p:cNvSpPr>
          <p:nvPr/>
        </p:nvSpPr>
        <p:spPr bwMode="auto">
          <a:xfrm>
            <a:off x="3292401" y="2654300"/>
            <a:ext cx="900113" cy="900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60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ounterexample-environment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400"/>
            <a:ext cx="9144000" cy="5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4624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 bwMode="auto">
          <a:xfrm>
            <a:off x="672228" y="3379672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-324544" y="4149080"/>
            <a:ext cx="4392488" cy="86409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92139" y="2665504"/>
            <a:ext cx="3331790" cy="3787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collective goal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(a) it is a distributive goal;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solidFill>
                  <a:schemeClr val="tx1"/>
                </a:solidFill>
              </a:rPr>
              <a:t>(b) the actions are coordinated; </a:t>
            </a:r>
            <a:r>
              <a:rPr lang="en-US" i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(c) coordination of this type would normally facilitate occurrences of outcomes of this type.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2138" y="1289227"/>
            <a:ext cx="7940302" cy="1110177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u="sng" dirty="0" smtClean="0"/>
              <a:t>G is a distributive goal</a:t>
            </a:r>
            <a:r>
              <a:rPr lang="en-US" i="0" dirty="0" smtClean="0"/>
              <a:t>: it is an outcome to which each agent’s actions are individually directed and it is possible that: all actions succeed relative to this outcome.</a:t>
            </a:r>
            <a:endParaRPr lang="en-US" i="0" u="sng" dirty="0" smtClean="0"/>
          </a:p>
        </p:txBody>
      </p:sp>
    </p:spTree>
    <p:extLst>
      <p:ext uri="{BB962C8B-B14F-4D97-AF65-F5344CB8AC3E}">
        <p14:creationId xmlns:p14="http://schemas.microsoft.com/office/powerpoint/2010/main" val="34140607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 bwMode="auto">
          <a:xfrm>
            <a:off x="683568" y="2875616"/>
            <a:ext cx="7488832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72228" y="3379672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840610" y="3068962"/>
            <a:ext cx="3547814" cy="2972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en-GB" i="0" dirty="0">
                <a:cs typeface="Arial" charset="0"/>
              </a:rPr>
              <a:t>Each agent </a:t>
            </a:r>
            <a:r>
              <a:rPr lang="en-GB" i="0" dirty="0" smtClean="0">
                <a:cs typeface="Arial" charset="0"/>
              </a:rPr>
              <a:t>most wants and expects </a:t>
            </a:r>
            <a:r>
              <a:rPr lang="en-GB" i="0" dirty="0">
                <a:cs typeface="Arial" charset="0"/>
              </a:rPr>
              <a:t>each of the other agents to perform activities directed to the </a:t>
            </a:r>
            <a:r>
              <a:rPr lang="en-GB" i="0" dirty="0" smtClean="0">
                <a:cs typeface="Arial" charset="0"/>
              </a:rPr>
              <a:t>goal.</a:t>
            </a:r>
          </a:p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en-GB" i="0" dirty="0" smtClean="0">
                <a:cs typeface="Arial" charset="0"/>
              </a:rPr>
              <a:t>Each agent most wants and expects </a:t>
            </a:r>
            <a:r>
              <a:rPr lang="en-GB" i="0" dirty="0">
                <a:cs typeface="Arial" charset="0"/>
              </a:rPr>
              <a:t>the goal to occur as a common effect of all their goal-directed actions.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567116" y="2492896"/>
            <a:ext cx="333179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shared goal</a:t>
            </a:r>
          </a:p>
        </p:txBody>
      </p:sp>
      <p:sp>
        <p:nvSpPr>
          <p:cNvPr id="17" name="Left Brace 16"/>
          <p:cNvSpPr/>
          <p:nvPr/>
        </p:nvSpPr>
        <p:spPr bwMode="auto">
          <a:xfrm>
            <a:off x="4094592" y="2996954"/>
            <a:ext cx="576064" cy="3100037"/>
          </a:xfrm>
          <a:prstGeom prst="leftBrace">
            <a:avLst>
              <a:gd name="adj1" fmla="val 40485"/>
              <a:gd name="adj2" fmla="val 5000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Left Brace 17"/>
          <p:cNvSpPr/>
          <p:nvPr/>
        </p:nvSpPr>
        <p:spPr bwMode="auto">
          <a:xfrm flipH="1">
            <a:off x="3779912" y="4221088"/>
            <a:ext cx="348700" cy="648072"/>
          </a:xfrm>
          <a:prstGeom prst="leftBrace">
            <a:avLst>
              <a:gd name="adj1" fmla="val 40485"/>
              <a:gd name="adj2" fmla="val 5000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-324544" y="4149080"/>
            <a:ext cx="4392488" cy="86409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592139" y="2665504"/>
            <a:ext cx="3331790" cy="3787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collective goal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(a) it is a distributive goal;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solidFill>
                  <a:schemeClr val="tx1"/>
                </a:solidFill>
              </a:rPr>
              <a:t>(b) the actions are coordinated; </a:t>
            </a:r>
            <a:r>
              <a:rPr lang="en-US" i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(c) coordination of this type would normally facilitate occurrences of outcomes of this type.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92138" y="1289227"/>
            <a:ext cx="7940302" cy="1110177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u="sng" dirty="0" smtClean="0"/>
              <a:t>G is a distributive goal</a:t>
            </a:r>
            <a:r>
              <a:rPr lang="en-US" i="0" dirty="0" smtClean="0"/>
              <a:t>: it is an outcome to which each agent’s actions are individually directed and it is possible that: all actions succeed relative to this outcome.</a:t>
            </a:r>
            <a:endParaRPr lang="en-US" i="0" u="sng" dirty="0" smtClean="0"/>
          </a:p>
        </p:txBody>
      </p:sp>
    </p:spTree>
    <p:extLst>
      <p:ext uri="{BB962C8B-B14F-4D97-AF65-F5344CB8AC3E}">
        <p14:creationId xmlns:p14="http://schemas.microsoft.com/office/powerpoint/2010/main" val="40256190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6300192" y="3068960"/>
            <a:ext cx="1440160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83568" y="2875616"/>
            <a:ext cx="7488832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72228" y="3379672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840610" y="3068962"/>
            <a:ext cx="3547814" cy="2972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  <a:cs typeface="Arial" charset="0"/>
              </a:rPr>
              <a:t>Each agent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  <a:cs typeface="Arial" charset="0"/>
              </a:rPr>
              <a:t>most wants and expects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  <a:cs typeface="Arial" charset="0"/>
              </a:rPr>
              <a:t>each of the other agents to perform activities directed to the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  <a:cs typeface="Arial" charset="0"/>
              </a:rPr>
              <a:t>goal.</a:t>
            </a:r>
          </a:p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  <a:cs typeface="Arial" charset="0"/>
              </a:rPr>
              <a:t>Each agent most wants and expects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  <a:cs typeface="Arial" charset="0"/>
              </a:rPr>
              <a:t>the goal to occur as a common effect of all their goal-directed actions.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567116" y="2492896"/>
            <a:ext cx="333179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shared goal</a:t>
            </a:r>
          </a:p>
        </p:txBody>
      </p:sp>
      <p:sp>
        <p:nvSpPr>
          <p:cNvPr id="17" name="Left Brace 16"/>
          <p:cNvSpPr/>
          <p:nvPr/>
        </p:nvSpPr>
        <p:spPr bwMode="auto">
          <a:xfrm>
            <a:off x="4094592" y="2996954"/>
            <a:ext cx="576064" cy="3100037"/>
          </a:xfrm>
          <a:prstGeom prst="leftBrace">
            <a:avLst>
              <a:gd name="adj1" fmla="val 40485"/>
              <a:gd name="adj2" fmla="val 5000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Left Brace 17"/>
          <p:cNvSpPr/>
          <p:nvPr/>
        </p:nvSpPr>
        <p:spPr bwMode="auto">
          <a:xfrm flipH="1">
            <a:off x="3779912" y="4221088"/>
            <a:ext cx="348700" cy="648072"/>
          </a:xfrm>
          <a:prstGeom prst="leftBrace">
            <a:avLst>
              <a:gd name="adj1" fmla="val 40485"/>
              <a:gd name="adj2" fmla="val 5000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-324544" y="4149080"/>
            <a:ext cx="4392488" cy="86409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592139" y="2665504"/>
            <a:ext cx="3331790" cy="3787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collective goal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(a) it is a distributive goal;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solidFill>
                  <a:schemeClr val="tx1"/>
                </a:solidFill>
              </a:rPr>
              <a:t>(b) the actions are coordinated; </a:t>
            </a:r>
            <a:r>
              <a:rPr lang="en-US" i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(c) coordination of this type would normally facilitate occurrences of outcomes of this type.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92138" y="1289227"/>
            <a:ext cx="7940302" cy="1110177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u="sng" dirty="0" smtClean="0"/>
              <a:t>G is a distributive goal</a:t>
            </a:r>
            <a:r>
              <a:rPr lang="en-US" i="0" dirty="0" smtClean="0"/>
              <a:t>: it is an outcome to which each agent’s actions are individually directed and it is possible that: all actions succeed relative to this outcome.</a:t>
            </a:r>
            <a:endParaRPr lang="en-US" i="0" u="sng" dirty="0" smtClean="0"/>
          </a:p>
        </p:txBody>
      </p:sp>
    </p:spTree>
    <p:extLst>
      <p:ext uri="{BB962C8B-B14F-4D97-AF65-F5344CB8AC3E}">
        <p14:creationId xmlns:p14="http://schemas.microsoft.com/office/powerpoint/2010/main" val="12812206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4847702" y="3429000"/>
            <a:ext cx="1080120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83568" y="2875616"/>
            <a:ext cx="7488832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72228" y="3379672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840610" y="3068962"/>
            <a:ext cx="3547814" cy="2972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  <a:cs typeface="Arial" charset="0"/>
              </a:rPr>
              <a:t>Each agent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  <a:cs typeface="Arial" charset="0"/>
              </a:rPr>
              <a:t>most wants and expects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  <a:cs typeface="Arial" charset="0"/>
              </a:rPr>
              <a:t>each of the other agents to perform activities directed to the 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  <a:cs typeface="Arial" charset="0"/>
              </a:rPr>
              <a:t>goal.</a:t>
            </a:r>
          </a:p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  <a:cs typeface="Arial" charset="0"/>
              </a:rPr>
              <a:t>Each agent most wants and expects 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  <a:cs typeface="Arial" charset="0"/>
              </a:rPr>
              <a:t>the goal to occur as a common effect of all their goal-directed actions.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567116" y="2492896"/>
            <a:ext cx="333179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shared goal</a:t>
            </a:r>
          </a:p>
        </p:txBody>
      </p:sp>
      <p:sp>
        <p:nvSpPr>
          <p:cNvPr id="17" name="Left Brace 16"/>
          <p:cNvSpPr/>
          <p:nvPr/>
        </p:nvSpPr>
        <p:spPr bwMode="auto">
          <a:xfrm>
            <a:off x="4094592" y="2996954"/>
            <a:ext cx="576064" cy="3100037"/>
          </a:xfrm>
          <a:prstGeom prst="leftBrace">
            <a:avLst>
              <a:gd name="adj1" fmla="val 40485"/>
              <a:gd name="adj2" fmla="val 5000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Left Brace 17"/>
          <p:cNvSpPr/>
          <p:nvPr/>
        </p:nvSpPr>
        <p:spPr bwMode="auto">
          <a:xfrm flipH="1">
            <a:off x="3779912" y="4221088"/>
            <a:ext cx="348700" cy="648072"/>
          </a:xfrm>
          <a:prstGeom prst="leftBrace">
            <a:avLst>
              <a:gd name="adj1" fmla="val 40485"/>
              <a:gd name="adj2" fmla="val 5000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-324544" y="4149080"/>
            <a:ext cx="4392488" cy="86409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592139" y="2665504"/>
            <a:ext cx="3331790" cy="3787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collective goal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(a) it is a distributive goal;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solidFill>
                  <a:schemeClr val="tx1"/>
                </a:solidFill>
              </a:rPr>
              <a:t>(b) the actions are coordinated; </a:t>
            </a:r>
            <a:r>
              <a:rPr lang="en-US" i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(c) coordination of this type would normally facilitate occurrences of outcomes of this type.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92138" y="1289227"/>
            <a:ext cx="7940302" cy="1110177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u="sng" dirty="0" smtClean="0"/>
              <a:t>G is a distributive goal</a:t>
            </a:r>
            <a:r>
              <a:rPr lang="en-US" i="0" dirty="0" smtClean="0"/>
              <a:t>: it is an outcome to which each agent’s actions are individually directed and it is possible that: all actions succeed relative to this outcome.</a:t>
            </a:r>
            <a:endParaRPr lang="en-US" i="0" u="sng" dirty="0" smtClean="0"/>
          </a:p>
        </p:txBody>
      </p:sp>
    </p:spTree>
    <p:extLst>
      <p:ext uri="{BB962C8B-B14F-4D97-AF65-F5344CB8AC3E}">
        <p14:creationId xmlns:p14="http://schemas.microsoft.com/office/powerpoint/2010/main" val="19847275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 bwMode="auto">
          <a:xfrm>
            <a:off x="683568" y="2875616"/>
            <a:ext cx="7488832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72228" y="3379672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840610" y="3068962"/>
            <a:ext cx="3547814" cy="2972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en-GB" i="0" dirty="0">
                <a:cs typeface="Arial" charset="0"/>
              </a:rPr>
              <a:t>Each agent </a:t>
            </a:r>
            <a:r>
              <a:rPr lang="en-GB" i="0" dirty="0" smtClean="0">
                <a:cs typeface="Arial" charset="0"/>
              </a:rPr>
              <a:t>most wants and expects </a:t>
            </a:r>
            <a:r>
              <a:rPr lang="en-GB" i="0" dirty="0">
                <a:cs typeface="Arial" charset="0"/>
              </a:rPr>
              <a:t>each of the other agents to perform activities directed to the </a:t>
            </a:r>
            <a:r>
              <a:rPr lang="en-GB" i="0" dirty="0" smtClean="0">
                <a:cs typeface="Arial" charset="0"/>
              </a:rPr>
              <a:t>goal.</a:t>
            </a:r>
          </a:p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en-GB" i="0" dirty="0" smtClean="0">
                <a:cs typeface="Arial" charset="0"/>
              </a:rPr>
              <a:t>Each agent most wants and expects </a:t>
            </a:r>
            <a:r>
              <a:rPr lang="en-GB" i="0" dirty="0">
                <a:cs typeface="Arial" charset="0"/>
              </a:rPr>
              <a:t>the goal to occur as a common effect of all their goal-directed actions.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567116" y="2492896"/>
            <a:ext cx="333179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shared goal</a:t>
            </a:r>
          </a:p>
        </p:txBody>
      </p:sp>
      <p:sp>
        <p:nvSpPr>
          <p:cNvPr id="17" name="Left Brace 16"/>
          <p:cNvSpPr/>
          <p:nvPr/>
        </p:nvSpPr>
        <p:spPr bwMode="auto">
          <a:xfrm>
            <a:off x="4094592" y="2996954"/>
            <a:ext cx="576064" cy="3100037"/>
          </a:xfrm>
          <a:prstGeom prst="leftBrace">
            <a:avLst>
              <a:gd name="adj1" fmla="val 40485"/>
              <a:gd name="adj2" fmla="val 5000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Left Brace 17"/>
          <p:cNvSpPr/>
          <p:nvPr/>
        </p:nvSpPr>
        <p:spPr bwMode="auto">
          <a:xfrm flipH="1">
            <a:off x="3779912" y="4221088"/>
            <a:ext cx="348700" cy="648072"/>
          </a:xfrm>
          <a:prstGeom prst="leftBrace">
            <a:avLst>
              <a:gd name="adj1" fmla="val 40485"/>
              <a:gd name="adj2" fmla="val 5000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-324544" y="4149080"/>
            <a:ext cx="4392488" cy="86409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592139" y="2665504"/>
            <a:ext cx="3331790" cy="3787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collective goal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(a) it is a distributive goal;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solidFill>
                  <a:schemeClr val="tx1"/>
                </a:solidFill>
              </a:rPr>
              <a:t>(b) the actions are coordinated; </a:t>
            </a:r>
            <a:r>
              <a:rPr lang="en-US" i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(c) coordination of this type would normally facilitate occurrences of outcomes of this type.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92138" y="1289227"/>
            <a:ext cx="7940302" cy="1110177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u="sng" dirty="0" smtClean="0"/>
              <a:t>G is a distributive goal</a:t>
            </a:r>
            <a:r>
              <a:rPr lang="en-US" i="0" dirty="0" smtClean="0"/>
              <a:t>: it is an outcome to which each agent’s actions are individually directed and it is possible that: all actions succeed relative to this outcome.</a:t>
            </a:r>
            <a:endParaRPr lang="en-US" i="0" u="sng" dirty="0" smtClean="0"/>
          </a:p>
        </p:txBody>
      </p:sp>
    </p:spTree>
    <p:extLst>
      <p:ext uri="{BB962C8B-B14F-4D97-AF65-F5344CB8AC3E}">
        <p14:creationId xmlns:p14="http://schemas.microsoft.com/office/powerpoint/2010/main" val="3262428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 bwMode="auto">
          <a:xfrm>
            <a:off x="683568" y="2875616"/>
            <a:ext cx="7488832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72228" y="3379672"/>
            <a:ext cx="324036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840610" y="3068962"/>
            <a:ext cx="3547814" cy="2972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en-GB" i="0" dirty="0">
                <a:cs typeface="Arial" charset="0"/>
              </a:rPr>
              <a:t>Each agent </a:t>
            </a:r>
            <a:r>
              <a:rPr lang="en-GB" i="0" dirty="0" smtClean="0">
                <a:cs typeface="Arial" charset="0"/>
              </a:rPr>
              <a:t>most wants and expects </a:t>
            </a:r>
            <a:r>
              <a:rPr lang="en-GB" i="0" dirty="0">
                <a:cs typeface="Arial" charset="0"/>
              </a:rPr>
              <a:t>each of the other agents to perform activities directed to the </a:t>
            </a:r>
            <a:r>
              <a:rPr lang="en-GB" i="0" dirty="0" smtClean="0">
                <a:cs typeface="Arial" charset="0"/>
              </a:rPr>
              <a:t>goal.</a:t>
            </a:r>
          </a:p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en-GB" i="0" dirty="0" smtClean="0">
                <a:cs typeface="Arial" charset="0"/>
              </a:rPr>
              <a:t>Each agent most wants and expects </a:t>
            </a:r>
            <a:r>
              <a:rPr lang="en-GB" i="0" dirty="0">
                <a:cs typeface="Arial" charset="0"/>
              </a:rPr>
              <a:t>the goal to occur as a common effect of all their goal-directed actions.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567116" y="2492896"/>
            <a:ext cx="333179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shared goal</a:t>
            </a:r>
          </a:p>
        </p:txBody>
      </p:sp>
      <p:sp>
        <p:nvSpPr>
          <p:cNvPr id="17" name="Left Brace 16"/>
          <p:cNvSpPr/>
          <p:nvPr/>
        </p:nvSpPr>
        <p:spPr bwMode="auto">
          <a:xfrm>
            <a:off x="4094592" y="2996954"/>
            <a:ext cx="576064" cy="3100037"/>
          </a:xfrm>
          <a:prstGeom prst="leftBrace">
            <a:avLst>
              <a:gd name="adj1" fmla="val 40485"/>
              <a:gd name="adj2" fmla="val 5000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Left Brace 17"/>
          <p:cNvSpPr/>
          <p:nvPr/>
        </p:nvSpPr>
        <p:spPr bwMode="auto">
          <a:xfrm flipH="1">
            <a:off x="3779912" y="4221088"/>
            <a:ext cx="348700" cy="648072"/>
          </a:xfrm>
          <a:prstGeom prst="leftBrace">
            <a:avLst>
              <a:gd name="adj1" fmla="val 40485"/>
              <a:gd name="adj2" fmla="val 50000"/>
            </a:avLst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solidFill>
                <a:schemeClr val="tx1">
                  <a:lumMod val="50000"/>
                  <a:lumOff val="50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-324544" y="4149080"/>
            <a:ext cx="4392488" cy="86409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592139" y="2665504"/>
            <a:ext cx="3331790" cy="37878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 is a collective goal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0" dirty="0" smtClean="0"/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(a) it is a distributive goal;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solidFill>
                  <a:schemeClr val="tx1"/>
                </a:solidFill>
              </a:rPr>
              <a:t>(b) the actions are coordinated; </a:t>
            </a:r>
            <a:r>
              <a:rPr lang="en-US" i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</a:p>
          <a:p>
            <a:pPr>
              <a:spcAft>
                <a:spcPts val="12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/>
              <a:t>(c) coordination of this type would normally facilitate occurrences of outcomes of this type.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92138" y="1289227"/>
            <a:ext cx="7940302" cy="1110177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 is a distributive goal</a:t>
            </a:r>
            <a:r>
              <a:rPr lang="en-US" i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it is an outcome to which each agent’s actions are individually directed and it is possible that: all actions succeed relative to this outcome.</a:t>
            </a:r>
            <a:endParaRPr lang="en-US" i="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683568" y="2420888"/>
            <a:ext cx="8460432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899592" y="1018904"/>
            <a:ext cx="7920880" cy="16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900" i="0" dirty="0" err="1" smtClean="0">
                <a:effectLst>
                  <a:glow rad="127000">
                    <a:schemeClr val="tx1"/>
                  </a:glow>
                </a:effectLst>
              </a:rPr>
              <a:t>etc</a:t>
            </a:r>
            <a:r>
              <a:rPr lang="en-US" sz="9900" i="0" dirty="0" smtClean="0">
                <a:effectLst>
                  <a:glow rad="127000">
                    <a:schemeClr val="tx1"/>
                  </a:glow>
                </a:effectLst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531275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3779912" y="764704"/>
            <a:ext cx="230425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55127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1916832"/>
            <a:ext cx="3779912" cy="4941168"/>
          </a:xfrm>
          <a:prstGeom prst="rect">
            <a:avLst/>
          </a:prstGeom>
          <a:solidFill>
            <a:schemeClr val="tx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79912" y="764704"/>
            <a:ext cx="230425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pic>
        <p:nvPicPr>
          <p:cNvPr id="5" name="Picture 4" descr="table_cat_glass_inv.jpg"/>
          <p:cNvPicPr>
            <a:picLocks noChangeAspect="1"/>
          </p:cNvPicPr>
          <p:nvPr/>
        </p:nvPicPr>
        <p:blipFill>
          <a:blip r:embed="rId3">
            <a:lum/>
            <a:alphaModFix/>
          </a:blip>
          <a:stretch>
            <a:fillRect/>
          </a:stretch>
        </p:blipFill>
        <p:spPr>
          <a:xfrm>
            <a:off x="2743201" y="3006156"/>
            <a:ext cx="5454399" cy="3679825"/>
          </a:xfrm>
          <a:prstGeom prst="rect">
            <a:avLst/>
          </a:prstGeom>
        </p:spPr>
      </p:pic>
      <p:pic>
        <p:nvPicPr>
          <p:cNvPr id="6" name="Picture 5" descr="ayesha_beatrice_oh_inv.jpg"/>
          <p:cNvPicPr>
            <a:picLocks noChangeAspect="1"/>
          </p:cNvPicPr>
          <p:nvPr/>
        </p:nvPicPr>
        <p:blipFill>
          <a:blip r:embed="rId4">
            <a:lum bright="5000" contrast="10000"/>
          </a:blip>
          <a:stretch>
            <a:fillRect/>
          </a:stretch>
        </p:blipFill>
        <p:spPr>
          <a:xfrm>
            <a:off x="152400" y="3505202"/>
            <a:ext cx="2622550" cy="31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021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pic>
        <p:nvPicPr>
          <p:cNvPr id="3" name="Picture 2" descr="table_cat_glass_inv.jpg"/>
          <p:cNvPicPr>
            <a:picLocks noChangeAspect="1"/>
          </p:cNvPicPr>
          <p:nvPr/>
        </p:nvPicPr>
        <p:blipFill>
          <a:blip r:embed="rId3">
            <a:lum/>
            <a:alphaModFix/>
          </a:blip>
          <a:stretch>
            <a:fillRect/>
          </a:stretch>
        </p:blipFill>
        <p:spPr>
          <a:xfrm>
            <a:off x="2743201" y="3006156"/>
            <a:ext cx="5454399" cy="3679825"/>
          </a:xfrm>
          <a:prstGeom prst="rect">
            <a:avLst/>
          </a:prstGeom>
        </p:spPr>
      </p:pic>
      <p:pic>
        <p:nvPicPr>
          <p:cNvPr id="4" name="Picture 3" descr="ayesha_beatrice_oh_inv.jpg"/>
          <p:cNvPicPr>
            <a:picLocks noChangeAspect="1"/>
          </p:cNvPicPr>
          <p:nvPr/>
        </p:nvPicPr>
        <p:blipFill>
          <a:blip r:embed="rId4">
            <a:lum bright="5000" contrast="10000"/>
          </a:blip>
          <a:stretch>
            <a:fillRect/>
          </a:stretch>
        </p:blipFill>
        <p:spPr>
          <a:xfrm>
            <a:off x="152400" y="3505202"/>
            <a:ext cx="2622550" cy="31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47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512904" y="2659592"/>
            <a:ext cx="1656184" cy="2736304"/>
          </a:xfrm>
          <a:prstGeom prst="roundRect">
            <a:avLst/>
          </a:prstGeom>
          <a:solidFill>
            <a:srgbClr val="000000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755577" y="2924944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act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580112" y="1844824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out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660232" y="2708920"/>
            <a:ext cx="1008112" cy="1008112"/>
          </a:xfrm>
          <a:prstGeom prst="ellipse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444500">
              <a:schemeClr val="bg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out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868144" y="3789040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out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36096" y="5085184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out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99592" y="4077072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act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779912" y="764704"/>
            <a:ext cx="230425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010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512904" y="2659592"/>
            <a:ext cx="1656184" cy="2736304"/>
          </a:xfrm>
          <a:prstGeom prst="roundRect">
            <a:avLst/>
          </a:prstGeom>
          <a:solidFill>
            <a:srgbClr val="000000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755577" y="2924944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act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580112" y="1844824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out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660232" y="2708920"/>
            <a:ext cx="1008112" cy="1008112"/>
          </a:xfrm>
          <a:prstGeom prst="ellipse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444500">
              <a:schemeClr val="bg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out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868144" y="3789040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out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36096" y="5085184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out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99592" y="4077072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act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11" name="Curved Connector 10"/>
          <p:cNvCxnSpPr>
            <a:stCxn id="12" idx="0"/>
          </p:cNvCxnSpPr>
          <p:nvPr/>
        </p:nvCxnSpPr>
        <p:spPr bwMode="auto">
          <a:xfrm rot="5400000" flipH="1" flipV="1">
            <a:off x="4860032" y="2492896"/>
            <a:ext cx="1080120" cy="2520280"/>
          </a:xfrm>
          <a:prstGeom prst="curvedConnector2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50800">
              <a:schemeClr val="tx1">
                <a:alpha val="75000"/>
              </a:schemeClr>
            </a:glow>
          </a:effectLst>
        </p:spPr>
      </p:cxnSp>
      <p:sp>
        <p:nvSpPr>
          <p:cNvPr id="12" name="Rounded Rectangle 11"/>
          <p:cNvSpPr/>
          <p:nvPr/>
        </p:nvSpPr>
        <p:spPr bwMode="auto">
          <a:xfrm>
            <a:off x="3419873" y="4293096"/>
            <a:ext cx="1440160" cy="864096"/>
          </a:xfrm>
          <a:prstGeom prst="roundRect">
            <a:avLst/>
          </a:prstGeom>
          <a:solidFill>
            <a:srgbClr val="FFFF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Web" charset="0"/>
              </a:rPr>
              <a:t>shared intention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yriad Web" charset="0"/>
            </a:endParaRPr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 bwMode="auto">
          <a:xfrm rot="16200000" flipV="1">
            <a:off x="2843808" y="2996952"/>
            <a:ext cx="648072" cy="1944216"/>
          </a:xfrm>
          <a:prstGeom prst="curvedConnector2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 rot="808668">
            <a:off x="2472886" y="3393613"/>
            <a:ext cx="1640855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 rot="20189720">
            <a:off x="4271476" y="3063202"/>
            <a:ext cx="1640855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represents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779912" y="764704"/>
            <a:ext cx="230425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06914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512904" y="2659592"/>
            <a:ext cx="1656184" cy="2736304"/>
          </a:xfrm>
          <a:prstGeom prst="roundRect">
            <a:avLst/>
          </a:prstGeom>
          <a:solidFill>
            <a:srgbClr val="000000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755577" y="2924944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act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580112" y="1844824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out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660232" y="2708920"/>
            <a:ext cx="1008112" cy="1008112"/>
          </a:xfrm>
          <a:prstGeom prst="ellipse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444500">
              <a:schemeClr val="bg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out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868144" y="3789040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out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36096" y="5085184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out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99592" y="4077072"/>
            <a:ext cx="1008112" cy="1008112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ts val="34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rPr>
              <a:t>act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11" name="Curved Connector 10"/>
          <p:cNvCxnSpPr>
            <a:stCxn id="12" idx="0"/>
          </p:cNvCxnSpPr>
          <p:nvPr/>
        </p:nvCxnSpPr>
        <p:spPr bwMode="auto">
          <a:xfrm rot="5400000" flipH="1" flipV="1">
            <a:off x="4860032" y="2492896"/>
            <a:ext cx="1080120" cy="2520280"/>
          </a:xfrm>
          <a:prstGeom prst="curvedConnector2">
            <a:avLst/>
          </a:prstGeom>
          <a:solidFill>
            <a:srgbClr val="00B8FF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>
            <a:glow rad="50800">
              <a:schemeClr val="tx1">
                <a:alpha val="75000"/>
              </a:schemeClr>
            </a:glow>
          </a:effectLst>
        </p:spPr>
      </p:cxnSp>
      <p:sp>
        <p:nvSpPr>
          <p:cNvPr id="12" name="Rounded Rectangle 11"/>
          <p:cNvSpPr/>
          <p:nvPr/>
        </p:nvSpPr>
        <p:spPr bwMode="auto">
          <a:xfrm>
            <a:off x="3419873" y="4293096"/>
            <a:ext cx="1440160" cy="86409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Web" charset="0"/>
              </a:rPr>
              <a:t>shared intention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yriad Web" charset="0"/>
            </a:endParaRPr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 bwMode="auto">
          <a:xfrm rot="16200000" flipV="1">
            <a:off x="2843808" y="2996952"/>
            <a:ext cx="648072" cy="1944216"/>
          </a:xfrm>
          <a:prstGeom prst="curvedConnector2">
            <a:avLst/>
          </a:prstGeom>
          <a:solidFill>
            <a:srgbClr val="00B8FF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 rot="808668">
            <a:off x="2472886" y="3393613"/>
            <a:ext cx="1640855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595959"/>
                </a:solidFill>
              </a:rPr>
              <a:t>coordinates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 rot="20189720">
            <a:off x="4271476" y="3063202"/>
            <a:ext cx="1640855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solidFill>
                  <a:srgbClr val="595959"/>
                </a:solidFill>
              </a:rPr>
              <a:t>represents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16" name="Curved Connector 15"/>
          <p:cNvCxnSpPr>
            <a:stCxn id="17" idx="0"/>
          </p:cNvCxnSpPr>
          <p:nvPr/>
        </p:nvCxnSpPr>
        <p:spPr bwMode="auto">
          <a:xfrm rot="15868923" flipH="1">
            <a:off x="4527243" y="1093307"/>
            <a:ext cx="1080120" cy="3096344"/>
          </a:xfrm>
          <a:prstGeom prst="curvedConnector2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>
            <a:glow rad="50800">
              <a:schemeClr val="tx1">
                <a:alpha val="75000"/>
              </a:schemeClr>
            </a:glow>
          </a:effectLst>
        </p:spPr>
      </p:cxnSp>
      <p:sp>
        <p:nvSpPr>
          <p:cNvPr id="17" name="Rounded Rectangle 16"/>
          <p:cNvSpPr/>
          <p:nvPr/>
        </p:nvSpPr>
        <p:spPr bwMode="auto">
          <a:xfrm rot="21268923" flipV="1">
            <a:off x="2136684" y="1390696"/>
            <a:ext cx="2592288" cy="864096"/>
          </a:xfrm>
          <a:prstGeom prst="roundRect">
            <a:avLst/>
          </a:prstGeom>
          <a:solidFill>
            <a:srgbClr val="FFFF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540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yriad Web" charset="0"/>
              </a:rPr>
              <a:t>???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yriad Web" charset="0"/>
            </a:endParaRPr>
          </a:p>
        </p:txBody>
      </p:sp>
      <p:cxnSp>
        <p:nvCxnSpPr>
          <p:cNvPr id="18" name="Curved Connector 17"/>
          <p:cNvCxnSpPr>
            <a:stCxn id="17" idx="0"/>
          </p:cNvCxnSpPr>
          <p:nvPr/>
        </p:nvCxnSpPr>
        <p:spPr bwMode="auto">
          <a:xfrm rot="5400000">
            <a:off x="2282954" y="2165574"/>
            <a:ext cx="1104202" cy="1278637"/>
          </a:xfrm>
          <a:prstGeom prst="curvedConnector2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779912" y="764704"/>
            <a:ext cx="230425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487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92138" y="1289227"/>
            <a:ext cx="7940302" cy="1110177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u="sng" dirty="0" smtClean="0"/>
              <a:t>G is a distributive goal</a:t>
            </a:r>
            <a:r>
              <a:rPr lang="en-US" i="0" dirty="0" smtClean="0"/>
              <a:t>: it is an outcome to which each agent’s actions are individually directed and it is possible that: all actions succeed relative to this outcome.</a:t>
            </a:r>
            <a:endParaRPr lang="en-US" i="0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96770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92138" y="1289227"/>
            <a:ext cx="7940302" cy="1110177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u="sng" dirty="0" smtClean="0"/>
              <a:t>G is a distributive goal</a:t>
            </a:r>
            <a:r>
              <a:rPr lang="en-US" i="0" dirty="0" smtClean="0"/>
              <a:t>: it is an outcome to which each agent’s actions are individually directed and it is possible that: all actions succeed relative to this outcome.</a:t>
            </a:r>
            <a:endParaRPr lang="en-US" i="0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592139" y="369240"/>
            <a:ext cx="7796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Goal-directed joint action: an event with two or more agents which, taken as a whole, is directed to a goal.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532" y="2854097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Nora’s shooting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532" y="4510281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Olive’s shooting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7745" y="3718193"/>
            <a:ext cx="144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Fred’s death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95537" y="2566063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7" y="4222247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67745" y="3358151"/>
            <a:ext cx="1440160" cy="1440160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524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907704" y="3430159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907704" y="4438271"/>
            <a:ext cx="432048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>
            <a:glow rad="152400">
              <a:schemeClr val="tx1">
                <a:alpha val="75000"/>
              </a:schemeClr>
            </a:glow>
          </a:effectLst>
        </p:spPr>
      </p:cxnSp>
      <p:sp>
        <p:nvSpPr>
          <p:cNvPr id="13" name="Left Brace 12"/>
          <p:cNvSpPr/>
          <p:nvPr/>
        </p:nvSpPr>
        <p:spPr bwMode="auto">
          <a:xfrm rot="16200000">
            <a:off x="1871700" y="4330260"/>
            <a:ext cx="288032" cy="3384376"/>
          </a:xfrm>
          <a:prstGeom prst="leftBrace">
            <a:avLst>
              <a:gd name="adj1" fmla="val 42544"/>
              <a:gd name="adj2" fmla="val 50000"/>
            </a:avLst>
          </a:prstGeom>
          <a:noFill/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tx1">
                <a:alpha val="75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540" y="6310481"/>
            <a:ext cx="31683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Fred’s killing</a:t>
            </a:r>
          </a:p>
        </p:txBody>
      </p:sp>
    </p:spTree>
    <p:extLst>
      <p:ext uri="{BB962C8B-B14F-4D97-AF65-F5344CB8AC3E}">
        <p14:creationId xmlns:p14="http://schemas.microsoft.com/office/powerpoint/2010/main" val="16414945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57188</TotalTime>
  <Words>1283</Words>
  <Application>Microsoft Macintosh PowerPoint</Application>
  <PresentationFormat>On-screen Show (4:3)</PresentationFormat>
  <Paragraphs>138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stev e</cp:lastModifiedBy>
  <cp:revision>1854</cp:revision>
  <cp:lastPrinted>2011-11-14T22:03:50Z</cp:lastPrinted>
  <dcterms:created xsi:type="dcterms:W3CDTF">2010-11-22T10:27:15Z</dcterms:created>
  <dcterms:modified xsi:type="dcterms:W3CDTF">2011-11-16T14:45:39Z</dcterms:modified>
  <cp:category/>
</cp:coreProperties>
</file>