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handoutMasterIdLst>
    <p:handoutMasterId r:id="rId48"/>
  </p:handoutMasterIdLst>
  <p:sldIdLst>
    <p:sldId id="779" r:id="rId2"/>
    <p:sldId id="1002" r:id="rId3"/>
    <p:sldId id="1006" r:id="rId4"/>
    <p:sldId id="1004" r:id="rId5"/>
    <p:sldId id="1005" r:id="rId6"/>
    <p:sldId id="983" r:id="rId7"/>
    <p:sldId id="985" r:id="rId8"/>
    <p:sldId id="986" r:id="rId9"/>
    <p:sldId id="987" r:id="rId10"/>
    <p:sldId id="984" r:id="rId11"/>
    <p:sldId id="988" r:id="rId12"/>
    <p:sldId id="989" r:id="rId13"/>
    <p:sldId id="990" r:id="rId14"/>
    <p:sldId id="991" r:id="rId15"/>
    <p:sldId id="992" r:id="rId16"/>
    <p:sldId id="994" r:id="rId17"/>
    <p:sldId id="995" r:id="rId18"/>
    <p:sldId id="996" r:id="rId19"/>
    <p:sldId id="1000" r:id="rId20"/>
    <p:sldId id="997" r:id="rId21"/>
    <p:sldId id="993" r:id="rId22"/>
    <p:sldId id="1008" r:id="rId23"/>
    <p:sldId id="1009" r:id="rId24"/>
    <p:sldId id="1007" r:id="rId25"/>
    <p:sldId id="1014" r:id="rId26"/>
    <p:sldId id="1016" r:id="rId27"/>
    <p:sldId id="1015" r:id="rId28"/>
    <p:sldId id="1017" r:id="rId29"/>
    <p:sldId id="1018" r:id="rId30"/>
    <p:sldId id="1019" r:id="rId31"/>
    <p:sldId id="1024" r:id="rId32"/>
    <p:sldId id="1021" r:id="rId33"/>
    <p:sldId id="1022" r:id="rId34"/>
    <p:sldId id="1023" r:id="rId35"/>
    <p:sldId id="1020" r:id="rId36"/>
    <p:sldId id="1025" r:id="rId37"/>
    <p:sldId id="1028" r:id="rId38"/>
    <p:sldId id="1029" r:id="rId39"/>
    <p:sldId id="1027" r:id="rId40"/>
    <p:sldId id="1026" r:id="rId41"/>
    <p:sldId id="1031" r:id="rId42"/>
    <p:sldId id="1030" r:id="rId43"/>
    <p:sldId id="1032" r:id="rId44"/>
    <p:sldId id="1033" r:id="rId45"/>
    <p:sldId id="979" r:id="rId46"/>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16/09/2012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Last week I suggested that we don’t adequately understand what mindreading is.</a:t>
            </a:r>
          </a:p>
          <a:p>
            <a:r>
              <a:rPr lang="en-US" dirty="0" smtClean="0"/>
              <a:t>Of course we</a:t>
            </a:r>
            <a:r>
              <a:rPr lang="en-US" baseline="0" dirty="0" smtClean="0"/>
              <a:t> can *define* mindreading.</a:t>
            </a:r>
          </a:p>
          <a:p>
            <a:r>
              <a:rPr lang="en-US" sz="1200" kern="1200" dirty="0" smtClean="0">
                <a:solidFill>
                  <a:srgbClr val="000000"/>
                </a:solidFill>
                <a:latin typeface="Times New Roman" charset="0"/>
                <a:ea typeface="+mn-ea"/>
                <a:cs typeface="+mn-cs"/>
              </a:rPr>
              <a:t>Mindreading is the process of identifying mental states and actions as the mental states and actions of a particular subject on the basis, ultimately, of bodily movements and their absence, somewhat as reading is the process of identifying propositions on the basis of inscriptions (Apperly 2010, p. 4).</a:t>
            </a:r>
          </a:p>
          <a:p>
            <a:r>
              <a:rPr lang="en-US" sz="1200" kern="1200" dirty="0" smtClean="0">
                <a:solidFill>
                  <a:srgbClr val="000000"/>
                </a:solidFill>
                <a:latin typeface="Times New Roman" charset="0"/>
                <a:ea typeface="+mn-ea"/>
                <a:cs typeface="+mn-cs"/>
              </a:rPr>
              <a:t>Not adequately understanding mindreading means that there are questions we can’t answer, and puzzles we can’t resolve, and that a deeper understanding of what mindreading is might be needed to answer those questions and resolve those puzzles.</a:t>
            </a:r>
          </a:p>
          <a:p>
            <a:r>
              <a:rPr lang="en-US" sz="1200" kern="1200" dirty="0" smtClean="0">
                <a:solidFill>
                  <a:srgbClr val="000000"/>
                </a:solidFill>
                <a:latin typeface="Times New Roman" charset="0"/>
                <a:ea typeface="+mn-ea"/>
                <a:cs typeface="+mn-cs"/>
              </a:rPr>
              <a:t>Anyway, this week I start from the assumption that we agree on wanting a deeper understanding of what mindreading is.</a:t>
            </a:r>
          </a:p>
          <a:p>
            <a:r>
              <a:rPr lang="en-US" sz="1200" kern="1200" dirty="0" smtClean="0">
                <a:solidFill>
                  <a:srgbClr val="000000"/>
                </a:solidFill>
                <a:latin typeface="Times New Roman" charset="0"/>
                <a:ea typeface="+mn-ea"/>
                <a:cs typeface="+mn-cs"/>
              </a:rPr>
              <a:t>As mindreading is defined in terms of mental states, the natural question to ask is,</a:t>
            </a:r>
          </a:p>
          <a:p>
            <a:r>
              <a:rPr lang="en-US" sz="1200" kern="1200" dirty="0" smtClean="0">
                <a:solidFill>
                  <a:srgbClr val="000000"/>
                </a:solidFill>
                <a:latin typeface="Times New Roman" charset="0"/>
                <a:ea typeface="+mn-ea"/>
                <a:cs typeface="+mn-cs"/>
              </a:rPr>
              <a:t>What are mental states?</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Need to be</a:t>
            </a:r>
            <a:r>
              <a:rPr lang="en-US" sz="1200" kern="1200" baseline="0" dirty="0" smtClean="0">
                <a:solidFill>
                  <a:srgbClr val="000000"/>
                </a:solidFill>
                <a:latin typeface="Times New Roman" charset="0"/>
                <a:ea typeface="+mn-ea"/>
                <a:cs typeface="+mn-cs"/>
              </a:rPr>
              <a:t> careful here.  Since our interest is in mindreading, we don’t necessarily want the truth about mental states.  We merely want a theoretically coherent conception of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The content is what distinguishes one belief from all others, or one desire from</a:t>
            </a:r>
            <a:r>
              <a:rPr lang="en-US" sz="1200" kern="1200" baseline="0" dirty="0" smtClean="0">
                <a:solidFill>
                  <a:srgbClr val="000000"/>
                </a:solidFill>
                <a:latin typeface="Times New Roman" charset="0"/>
                <a:ea typeface="+mn-ea"/>
                <a:cs typeface="+mn-cs"/>
              </a:rPr>
              <a:t> all others.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content is also what determines whether a belief is true or false, and whether a desire is satisfied or unsatisfied.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two main tasks in constructing a theory of mental states.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first task is to </a:t>
            </a:r>
            <a:r>
              <a:rPr lang="en-US" sz="1200" kern="1200" baseline="0" dirty="0" err="1" smtClean="0">
                <a:solidFill>
                  <a:srgbClr val="000000"/>
                </a:solidFill>
                <a:latin typeface="Times New Roman" charset="0"/>
                <a:ea typeface="+mn-ea"/>
                <a:cs typeface="+mn-cs"/>
              </a:rPr>
              <a:t>characterise</a:t>
            </a:r>
            <a:r>
              <a:rPr lang="en-US" sz="1200" kern="1200" baseline="0" dirty="0" smtClean="0">
                <a:solidFill>
                  <a:srgbClr val="000000"/>
                </a:solidFill>
                <a:latin typeface="Times New Roman" charset="0"/>
                <a:ea typeface="+mn-ea"/>
                <a:cs typeface="+mn-cs"/>
              </a:rPr>
              <a:t> the different attitudes.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typically involves specifying their distinctive functional and normative roles.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Let’s start with the second task and come back to the first.  [***OR SHOULD I POSTPONE THE SECOND TASK UNTIL THE LECTURE ON MEASUREMENT?]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actually quite a few different views about what propositions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For example, McGrath says that </a:t>
            </a:r>
            <a:r>
              <a:rPr lang="en-US" i="0" dirty="0" smtClean="0">
                <a:effectLst>
                  <a:glow rad="101600">
                    <a:srgbClr val="000000"/>
                  </a:glow>
                </a:effectLst>
              </a:rPr>
              <a:t>‘Propositions ... are the sharable objects of the attitudes and the primary bearers of truth and falsity’ \</a:t>
            </a:r>
            <a:r>
              <a:rPr lang="en-US" i="0" dirty="0" err="1" smtClean="0">
                <a:effectLst>
                  <a:glow rad="101600">
                    <a:srgbClr val="000000"/>
                  </a:glow>
                </a:effectLst>
              </a:rPr>
              <a:t>citep</a:t>
            </a:r>
            <a:r>
              <a:rPr lang="en-US" i="0" dirty="0" smtClean="0">
                <a:effectLst>
                  <a:glow rad="101600">
                    <a:srgbClr val="000000"/>
                  </a:glow>
                </a:effectLst>
              </a:rPr>
              <a:t>{McGrath:2012pro}.</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effectLst>
                  <a:glow rad="101600">
                    <a:srgbClr val="000000"/>
                  </a:glow>
                </a:effectLst>
              </a:rPr>
              <a:t>Others introduce propositions by appeal to</a:t>
            </a:r>
            <a:r>
              <a:rPr lang="en-US" i="0" baseline="0" dirty="0" smtClean="0">
                <a:effectLst>
                  <a:glow rad="101600">
                    <a:srgbClr val="000000"/>
                  </a:glow>
                </a:effectLst>
              </a:rPr>
              <a:t> sentences, or utterances of sentences.  Here the idea is that a proposition is what the utterance of a sentence expresses and that in virtue of which the utterance is true or false (as well as that in virtue of which it is necessary, if it is necessary). \</a:t>
            </a:r>
            <a:r>
              <a:rPr lang="en-US" i="0" baseline="0" dirty="0" err="1" smtClean="0">
                <a:effectLst>
                  <a:glow rad="101600">
                    <a:srgbClr val="000000"/>
                  </a:glow>
                </a:effectLst>
              </a:rPr>
              <a:t>citep</a:t>
            </a:r>
            <a:r>
              <a:rPr lang="en-US" i="0" baseline="0" dirty="0" smtClean="0">
                <a:effectLst>
                  <a:glow rad="101600">
                    <a:srgbClr val="000000"/>
                  </a:glow>
                </a:effectLst>
              </a:rPr>
              <a:t>{King:2011pro}</a:t>
            </a: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can remain agnostic about these ideas and think about propositions simply as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Just as there are different kinds of number---natural, rational and real, for instance---there are also different kinds of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just as one way to get a handle on what numbers are is to see how they can be constructed from more basic ingredients, like sets, so equally one way to get a handle on propositions is to see how they can be constructed from ingredients we are already familiar with.</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I’m about to explain how to construct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you might ask why we are bothering.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already have abstract objects, namely sentences.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Why not just use sentences to specify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That’s only because sentences are not suitable for this purpose.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We want a collection of abstract objects that we can use to </a:t>
            </a:r>
            <a:r>
              <a:rPr lang="en-US" sz="1200" kern="1200" baseline="0" dirty="0" smtClean="0">
                <a:solidFill>
                  <a:srgbClr val="000000"/>
                </a:solidFill>
                <a:latin typeface="Times New Roman" charset="0"/>
                <a:ea typeface="+mn-ea"/>
                <a:cs typeface="+mn-cs"/>
              </a:rPr>
              <a:t>specify the contents of mental states; so, ideally, we would set things up so that there is only one belief corresponding to each abstract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sentences don’t have this property.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Take the sentence, "s/he will cycle up </a:t>
            </a:r>
            <a:r>
              <a:rPr lang="en-US" sz="1200" kern="1200" baseline="0" dirty="0" err="1" smtClean="0">
                <a:solidFill>
                  <a:srgbClr val="000000"/>
                </a:solidFill>
                <a:latin typeface="Times New Roman" charset="0"/>
                <a:ea typeface="+mn-ea"/>
                <a:cs typeface="+mn-cs"/>
              </a:rPr>
              <a:t>Hármashatár</a:t>
            </a:r>
            <a:r>
              <a:rPr lang="en-US" sz="1200" kern="1200" baseline="0" dirty="0" smtClean="0">
                <a:solidFill>
                  <a:srgbClr val="000000"/>
                </a:solidFill>
                <a:latin typeface="Times New Roman" charset="0"/>
                <a:ea typeface="+mn-ea"/>
                <a:cs typeface="+mn-cs"/>
              </a:rPr>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This sentence refers to different desires depending on who</a:t>
            </a:r>
            <a:r>
              <a:rPr lang="en-GB" i="0" baseline="0" dirty="0" smtClean="0">
                <a:effectLst>
                  <a:glow rad="101600">
                    <a:srgbClr val="000000"/>
                  </a:glow>
                </a:effectLst>
              </a:rPr>
              <a:t> the subject is</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(What I desire when I cycle up the</a:t>
            </a:r>
            <a:r>
              <a:rPr lang="en-GB" i="0" baseline="0" dirty="0" smtClean="0">
                <a:effectLst>
                  <a:glow rad="101600">
                    <a:srgbClr val="000000"/>
                  </a:glow>
                </a:effectLst>
              </a:rPr>
              <a:t> hill is different from what you desire when you desire that you cycle up the hill; after all, one of these desires might be satisfied while the other is not.)</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we can’t use sentences</a:t>
            </a:r>
            <a:r>
              <a:rPr lang="en-US" sz="1200" kern="1200" baseline="0" dirty="0" smtClean="0">
                <a:solidFill>
                  <a:srgbClr val="000000"/>
                </a:solidFill>
                <a:latin typeface="Times New Roman" charset="0"/>
                <a:ea typeface="+mn-ea"/>
                <a:cs typeface="+mn-cs"/>
              </a:rPr>
              <a:t> to specify the contents of mental states because some sentences are associated with indefinitely many different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Instead we need a collection of abstract object such that we can associate at most one belief associated with each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You might think we could get around this by avoiding using</a:t>
            </a:r>
            <a:r>
              <a:rPr lang="en-GB" i="0" baseline="0" dirty="0" smtClean="0">
                <a:effectLst>
                  <a:glow rad="101600">
                    <a:srgbClr val="000000"/>
                  </a:glow>
                </a:effectLst>
              </a:rPr>
              <a:t> sentences that contain ‘she’ and other </a:t>
            </a:r>
            <a:r>
              <a:rPr lang="en-GB" i="0" baseline="0" dirty="0" err="1" smtClean="0">
                <a:effectLst>
                  <a:glow rad="101600">
                    <a:srgbClr val="000000"/>
                  </a:glow>
                </a:effectLst>
              </a:rPr>
              <a:t>indexicals</a:t>
            </a:r>
            <a:r>
              <a:rPr lang="en-GB" i="0" baseline="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John Perry has shown that this is impossible.</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problem in a nutshell is that Ayesha’s desire that she cycle up the hill is different from her desire that Ayesha cycle up the hill because even though she is Ayesha, she might not know that.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You might</a:t>
            </a:r>
            <a:r>
              <a:rPr lang="en-US" baseline="0" dirty="0" smtClean="0"/>
              <a:t> think something must have gone wrong here.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We use utterances of sentences to identify what someone believes or desires all the time.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After all, I can tell you what someone desires like this: "Mo desires that s/he will cycle up </a:t>
            </a:r>
            <a:r>
              <a:rPr lang="en-US" baseline="0" dirty="0" err="1" smtClean="0"/>
              <a:t>Hármashatár</a:t>
            </a:r>
            <a:r>
              <a:rPr lang="en-US" baseline="0" dirty="0" smtClean="0"/>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how can I be saying that we can’t use sentences to distinguish the contents of mental</a:t>
            </a:r>
            <a:r>
              <a:rPr lang="en-GB" i="0" baseline="0" dirty="0" smtClean="0">
                <a:effectLst>
                  <a:glow rad="101600">
                    <a:srgbClr val="000000"/>
                  </a:glow>
                </a:effectLst>
              </a:rPr>
              <a:t>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answer is simple.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When we utter a sentence we express a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it is the proposition, not the sentence, that we use to specify the content of a belief or desire or other mental state.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there is no getting away from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they’re also not particularly mysterious either.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say what a possible world 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explain the limitations of this view (necessity)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To illustrate the need for this, consider Call &amp; Tomasello’s claim.</a:t>
            </a:r>
          </a:p>
          <a:p>
            <a:r>
              <a:rPr lang="en-US" sz="1200" kern="1200" baseline="0" dirty="0" smtClean="0">
                <a:solidFill>
                  <a:srgbClr val="000000"/>
                </a:solidFill>
                <a:latin typeface="Times New Roman" charset="0"/>
                <a:ea typeface="+mn-ea"/>
                <a:cs typeface="+mn-cs"/>
              </a:rPr>
              <a:t>What are Call &amp; Tomasello saying the chimps understand?</a:t>
            </a:r>
            <a:endParaRPr lang="en-US" sz="1200" kern="1200" dirty="0" smtClean="0">
              <a:solidFill>
                <a:srgbClr val="000000"/>
              </a:solidFill>
              <a:latin typeface="Times New Roman" charset="0"/>
              <a:ea typeface="+mn-ea"/>
              <a:cs typeface="+mn-cs"/>
            </a:endParaRP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Third type of proposition gets around all these problems.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with the third type of proposition we have found </a:t>
            </a:r>
            <a:r>
              <a:rPr lang="en-US" sz="1200" kern="1200" baseline="0" dirty="0" smtClean="0">
                <a:solidFill>
                  <a:srgbClr val="000000"/>
                </a:solidFill>
                <a:latin typeface="Times New Roman" charset="0"/>
                <a:ea typeface="+mn-ea"/>
                <a:cs typeface="+mn-cs"/>
              </a:rPr>
              <a:t>a scheme for specifying the contents of mental states that seems to allow us to make as many distinctions as human adults intuitively make.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baseline="0" dirty="0" smtClean="0">
              <a:solidFill>
                <a:srgbClr val="000000"/>
              </a:solidFill>
              <a:effectLst>
                <a:glow rad="101600">
                  <a:srgbClr val="000000"/>
                </a:glow>
              </a:effectLst>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What can we conclude so far about representing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Someone who represents mental states needs some system of abstract objects, such as some kind of proposition, in order to have a way of distinguishing among their contents.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This doesn’t mean that they have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 after all, they might represent mental states without being able to specify every possible difference in content.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 I’m not suggesting that anyone who represents mental states must be able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The point is rather just that we understand what sort of thing is required ... and how different abstract objects that could be used to distinguish among the contents of mental states impose different limits.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[***Next issue: relation between beliefs and propositions --- are propositions *objects* of belief or are they simply measuring devices?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I will come back to this issue in Lecture 3 (on measuring, tracking &amp; representing beliefs).]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let’s return to Call &amp; Tomasello. </a:t>
            </a:r>
          </a:p>
          <a:p>
            <a:r>
              <a:rPr lang="en-US" sz="1200" kern="1200" baseline="0" dirty="0" smtClean="0">
                <a:solidFill>
                  <a:srgbClr val="000000"/>
                </a:solidFill>
                <a:latin typeface="Times New Roman" charset="0"/>
                <a:ea typeface="+mn-ea"/>
                <a:cs typeface="+mn-cs"/>
              </a:rPr>
              <a:t>Our first question in being more precise about their proposal is: What sort of abstract object do chimpanzees use to specify the contents of mental states (for example, to distinguish one intention from another)?</a:t>
            </a:r>
          </a:p>
          <a:p>
            <a:r>
              <a:rPr lang="en-US" sz="1200" kern="1200" baseline="0" dirty="0" smtClean="0">
                <a:solidFill>
                  <a:srgbClr val="000000"/>
                </a:solidFill>
                <a:latin typeface="Times New Roman" charset="0"/>
                <a:ea typeface="+mn-ea"/>
                <a:cs typeface="+mn-cs"/>
              </a:rPr>
              <a:t>In the next lecture I’m going to compare attributing mental states to measuring temperature.</a:t>
            </a:r>
          </a:p>
          <a:p>
            <a:r>
              <a:rPr lang="en-US" sz="1200" kern="1200" baseline="0" dirty="0" smtClean="0">
                <a:solidFill>
                  <a:srgbClr val="000000"/>
                </a:solidFill>
                <a:latin typeface="Times New Roman" charset="0"/>
                <a:ea typeface="+mn-ea"/>
                <a:cs typeface="+mn-cs"/>
              </a:rPr>
              <a:t>If you think chimpanzees can measure temperature, it makes sense to ask what sort of units they use to measure temperature.  E.g. do they use numbers or some other kind of scale?</a:t>
            </a:r>
          </a:p>
          <a:p>
            <a:r>
              <a:rPr lang="en-US" sz="1200" kern="1200" baseline="0" dirty="0" smtClean="0">
                <a:solidFill>
                  <a:srgbClr val="000000"/>
                </a:solidFill>
                <a:latin typeface="Times New Roman" charset="0"/>
                <a:ea typeface="+mn-ea"/>
                <a:cs typeface="+mn-cs"/>
              </a:rPr>
              <a:t>Similarly, if we think chimpanzees can measure mental states, we can ask what sort of abstract objects they use to do this.</a:t>
            </a:r>
          </a:p>
          <a:p>
            <a:r>
              <a:rPr lang="en-US" sz="1200" kern="1200" baseline="0" dirty="0" smtClean="0">
                <a:solidFill>
                  <a:srgbClr val="000000"/>
                </a:solidFill>
                <a:latin typeface="Times New Roman" charset="0"/>
                <a:ea typeface="+mn-ea"/>
                <a:cs typeface="+mn-cs"/>
              </a:rPr>
              <a:t>And, as we saw, different answers have different consequences for the limits of their abilities to represent mental states.  </a:t>
            </a:r>
          </a:p>
          <a:p>
            <a:r>
              <a:rPr lang="en-US" sz="1200" kern="1200" baseline="0" dirty="0" smtClean="0">
                <a:solidFill>
                  <a:srgbClr val="000000"/>
                </a:solidFill>
                <a:latin typeface="Times New Roman" charset="0"/>
                <a:ea typeface="+mn-ea"/>
                <a:cs typeface="+mn-cs"/>
              </a:rPr>
              <a:t>So there is even some hope that different hypotheses about which abstract objects chimpanzees use might generate testable predictions.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 and of course we have to ask the same question about infants and adults.</a:t>
            </a:r>
          </a:p>
          <a:p>
            <a:r>
              <a:rPr lang="en-US" sz="1200" kern="1200" baseline="0" dirty="0" smtClean="0">
                <a:solidFill>
                  <a:srgbClr val="000000"/>
                </a:solidFill>
                <a:latin typeface="Times New Roman" charset="0"/>
                <a:ea typeface="+mn-ea"/>
                <a:cs typeface="+mn-cs"/>
              </a:rPr>
              <a:t>And we should maybe not take for granted that chimpanzees, infants and adults all use the same system of abstract objects to distinguish the contents of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The point of creature construction is to ensure coherence.  We want to have a functioning, viable creature at each stage.  You can’t just take a fish and throw in feet.  Having feet goes with certain kinds of limb structure and capacities for movement.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Where Call and Tomasello says chimps understand intentions but not beliefs, a reasonable question to ask is, what sort of creature has intentions but not beliefs.  By attempting to construct the creature we would get a clearer idea of how, on their view, the chimpanzee understands minds.  I’m not going to try that here, although I will offer a suggestion along these lines.  Instead today I want to start in the middle, with the most sophisticated creature that we can construct using a well-understood model.</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***Davidson quote is relevant here (about nothing in between)</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***(not here) Another way to think of this is as constructing an imaginary world.  We can maybe imagine a world, one much simpler than ours, where </a:t>
            </a:r>
            <a:r>
              <a:rPr lang="en-US" sz="1200" kern="1200" baseline="0" dirty="0" err="1" smtClean="0">
                <a:solidFill>
                  <a:srgbClr val="000000"/>
                </a:solidFill>
                <a:latin typeface="Times New Roman" charset="0"/>
                <a:ea typeface="+mn-ea"/>
                <a:cs typeface="+mn-cs"/>
              </a:rPr>
              <a:t>Netwtonian</a:t>
            </a:r>
            <a:r>
              <a:rPr lang="en-US" sz="1200" kern="1200" baseline="0" dirty="0" smtClean="0">
                <a:solidFill>
                  <a:srgbClr val="000000"/>
                </a:solidFill>
                <a:latin typeface="Times New Roman" charset="0"/>
                <a:ea typeface="+mn-ea"/>
                <a:cs typeface="+mn-cs"/>
              </a:rPr>
              <a:t> physics holds.  Maybe it is even in some sense possible for such a world to exist.  There is also a world where </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First note that this is a claim about understanding.  They are not saying that chimps discriminate situations in which another knows from situations in which she is ignorant.</a:t>
            </a:r>
          </a:p>
          <a:p>
            <a:r>
              <a:rPr lang="en-US" sz="1200" kern="1200" baseline="0" dirty="0" smtClean="0">
                <a:solidFill>
                  <a:srgbClr val="000000"/>
                </a:solidFill>
                <a:latin typeface="Times New Roman" charset="0"/>
                <a:ea typeface="+mn-ea"/>
                <a:cs typeface="+mn-cs"/>
              </a:rPr>
              <a:t>They are saying that chimps understand something about the knowledge states that constitute the difference between these situations.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what are they saying when they say that chimps understand knowledge?  What does this amount to?</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373482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t>
            </a:r>
            <a:r>
              <a:rPr lang="en-US" dirty="0" err="1" smtClean="0"/>
              <a:t>Quassim</a:t>
            </a:r>
            <a:r>
              <a:rPr lang="en-US" dirty="0" smtClean="0"/>
              <a:t> </a:t>
            </a:r>
            <a:r>
              <a:rPr lang="en-US" dirty="0" err="1" smtClean="0"/>
              <a:t>Cassam</a:t>
            </a:r>
            <a:r>
              <a:rPr lang="en-US" dirty="0" smtClean="0"/>
              <a:t> ... are they saying that Chimpanzees have this conception</a:t>
            </a:r>
            <a:r>
              <a:rPr lang="en-US" baseline="0" dirty="0" smtClean="0"/>
              <a:t> of knowledge? Probably not.  After all, they may not want to be committed to saying that chimpanzees think of knowledge states as standing in need of explanation; they may not want to claim that chimpanzees sometimes think to themselves, I wonder how she knew about that?</a:t>
            </a:r>
          </a:p>
          <a:p>
            <a:r>
              <a:rPr lang="en-US" baseline="0" dirty="0" smtClean="0"/>
              <a:t>But then what conception of knowledge do Call &amp; Tomasello think chimpanzees have?</a:t>
            </a:r>
          </a:p>
          <a:p>
            <a:endParaRPr lang="en-US" dirty="0" smtClean="0"/>
          </a:p>
          <a:p>
            <a:r>
              <a:rPr lang="en-US" dirty="0" smtClean="0"/>
              <a:t>I</a:t>
            </a:r>
            <a:r>
              <a:rPr lang="en-US" baseline="0" dirty="0" smtClean="0"/>
              <a:t> think that this quote is fine if it is intended just to give us a very rough idea about what chimpanzees think.</a:t>
            </a:r>
          </a:p>
          <a:p>
            <a:r>
              <a:rPr lang="en-US" baseline="0" dirty="0" smtClean="0"/>
              <a:t>But it would be a mistake to think that it gives us deep insight into what chimpanzees represent that enables them to track knowledge states.</a:t>
            </a:r>
          </a:p>
          <a:p>
            <a:r>
              <a:rPr lang="en-US" baseline="0" dirty="0" smtClean="0"/>
              <a:t>The problem is that, pre-theoretically, we don’t have a clear enough sense of what ‘knowledge’ is to know what might be involved in understanding knowledge.</a:t>
            </a:r>
          </a:p>
          <a:p>
            <a:endParaRPr lang="en-US" baseline="0" dirty="0" smtClean="0"/>
          </a:p>
          <a:p>
            <a:r>
              <a:rPr lang="en-US" baseline="0" dirty="0" smtClean="0"/>
              <a:t>My aim in asking what mental states are is this.</a:t>
            </a:r>
          </a:p>
          <a:p>
            <a:r>
              <a:rPr lang="en-US" baseline="0" dirty="0" smtClean="0"/>
              <a:t>If we can </a:t>
            </a:r>
            <a:r>
              <a:rPr lang="en-US" baseline="0" dirty="0" err="1" smtClean="0"/>
              <a:t>characterise</a:t>
            </a:r>
            <a:r>
              <a:rPr lang="en-US" baseline="0" dirty="0" smtClean="0"/>
              <a:t>---or </a:t>
            </a:r>
            <a:r>
              <a:rPr lang="en-US" baseline="0" dirty="0" err="1" smtClean="0"/>
              <a:t>mischaracterise</a:t>
            </a:r>
            <a:r>
              <a:rPr lang="en-US" baseline="0" dirty="0" smtClean="0"/>
              <a:t>---knowledge, belief and others, then we might be in a position to be more explicit about what chimpanzees and humans and others understand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a:t>
            </a:fld>
            <a:endParaRPr lang="en-GB"/>
          </a:p>
        </p:txBody>
      </p:sp>
    </p:spTree>
    <p:extLst>
      <p:ext uri="{BB962C8B-B14F-4D97-AF65-F5344CB8AC3E}">
        <p14:creationId xmlns:p14="http://schemas.microsoft.com/office/powerpoint/2010/main" val="392903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SC_0303.JPG"/>
          <p:cNvPicPr>
            <a:picLocks noChangeAspect="1"/>
          </p:cNvPicPr>
          <p:nvPr/>
        </p:nvPicPr>
        <p:blipFill>
          <a:blip r:embed="rId3">
            <a:extLst>
              <a:ext uri="{BEBA8EAE-BF5A-486C-A8C5-ECC9F3942E4B}">
                <a14:imgProps xmlns:a14="http://schemas.microsoft.com/office/drawing/2010/main">
                  <a14:imgLayer r:embed="rId4">
                    <a14:imgEffect>
                      <a14:brightnessContrast bright="33000" contrast="25000"/>
                    </a14:imgEffect>
                  </a14:imgLayer>
                </a14:imgProps>
              </a:ext>
              <a:ext uri="{28A0092B-C50C-407E-A947-70E740481C1C}">
                <a14:useLocalDpi xmlns:a14="http://schemas.microsoft.com/office/drawing/2010/main" val="0"/>
              </a:ext>
            </a:extLst>
          </a:blip>
          <a:stretch>
            <a:fillRect/>
          </a:stretch>
        </p:blipFill>
        <p:spPr>
          <a:xfrm>
            <a:off x="-1" y="0"/>
            <a:ext cx="9120249" cy="6858000"/>
          </a:xfrm>
          <a:prstGeom prst="rect">
            <a:avLst/>
          </a:prstGeom>
        </p:spPr>
      </p:pic>
      <p:sp>
        <p:nvSpPr>
          <p:cNvPr id="9"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grpSp>
        <p:nvGrpSpPr>
          <p:cNvPr id="2" name="Group 1"/>
          <p:cNvGrpSpPr/>
          <p:nvPr/>
        </p:nvGrpSpPr>
        <p:grpSpPr>
          <a:xfrm>
            <a:off x="467544" y="260648"/>
            <a:ext cx="8064500" cy="830997"/>
            <a:chOff x="683766" y="260648"/>
            <a:chExt cx="8064500" cy="830997"/>
          </a:xfrm>
        </p:grpSpPr>
        <p:sp>
          <p:nvSpPr>
            <p:cNvPr id="17"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grpSp>
      <p:sp>
        <p:nvSpPr>
          <p:cNvPr id="7" name="Text Box 9"/>
          <p:cNvSpPr txBox="1">
            <a:spLocks noChangeArrowheads="1"/>
          </p:cNvSpPr>
          <p:nvPr/>
        </p:nvSpPr>
        <p:spPr bwMode="auto">
          <a:xfrm>
            <a:off x="971996" y="616800"/>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effectLst>
                  <a:glow rad="101600">
                    <a:srgbClr val="000000"/>
                  </a:glow>
                </a:effectLst>
              </a:rPr>
              <a:t>2. What are mental states?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Tree>
    <p:extLst>
      <p:ext uri="{BB962C8B-B14F-4D97-AF65-F5344CB8AC3E}">
        <p14:creationId xmlns:p14="http://schemas.microsoft.com/office/powerpoint/2010/main" val="36771860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597290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94711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Tree>
    <p:extLst>
      <p:ext uri="{BB962C8B-B14F-4D97-AF65-F5344CB8AC3E}">
        <p14:creationId xmlns:p14="http://schemas.microsoft.com/office/powerpoint/2010/main" val="2370438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
        <p:nvSpPr>
          <p:cNvPr id="25" name="Rectangle 24"/>
          <p:cNvSpPr/>
          <p:nvPr/>
        </p:nvSpPr>
        <p:spPr bwMode="auto">
          <a:xfrm>
            <a:off x="0" y="25833"/>
            <a:ext cx="7092280" cy="2467063"/>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490782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3502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635896" y="620688"/>
            <a:ext cx="2016224" cy="3516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122395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851920" y="3201961"/>
            <a:ext cx="5184576" cy="1379167"/>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411760" y="2566065"/>
            <a:ext cx="6552728" cy="430887"/>
          </a:xfrm>
          <a:prstGeom prst="rect">
            <a:avLst/>
          </a:prstGeom>
        </p:spPr>
        <p:txBody>
          <a:bodyPr wrap="square">
            <a:spAutoFit/>
          </a:bodyPr>
          <a:lstStyle/>
          <a:p>
            <a:r>
              <a:rPr lang="en-GB" i="0" dirty="0">
                <a:effectLst>
                  <a:glow rad="101600">
                    <a:srgbClr val="000000"/>
                  </a:glow>
                </a:effectLst>
              </a:rPr>
              <a:t>Ayesha will cycle up </a:t>
            </a:r>
            <a:r>
              <a:rPr lang="en-GB" i="0" dirty="0" err="1">
                <a:effectLst>
                  <a:glow rad="101600">
                    <a:srgbClr val="000000"/>
                  </a:glow>
                </a:effectLst>
              </a:rPr>
              <a:t>Hármashatár</a:t>
            </a:r>
            <a:r>
              <a:rPr lang="en-GB" i="0" dirty="0">
                <a:effectLst>
                  <a:glow rad="101600">
                    <a:srgbClr val="000000"/>
                  </a:glow>
                </a:effectLst>
              </a:rPr>
              <a:t> </a:t>
            </a:r>
            <a:r>
              <a:rPr lang="en-GB" i="0" dirty="0" smtClean="0">
                <a:effectLst>
                  <a:glow rad="101600">
                    <a:srgbClr val="000000"/>
                  </a:glow>
                </a:effectLst>
              </a:rPr>
              <a:t>hill and 97</a:t>
            </a:r>
            <a:r>
              <a:rPr lang="en-GB" i="0" baseline="30000" dirty="0" smtClean="0">
                <a:effectLst>
                  <a:glow rad="101600">
                    <a:srgbClr val="000000"/>
                  </a:glow>
                </a:effectLst>
              </a:rPr>
              <a:t>2</a:t>
            </a:r>
            <a:r>
              <a:rPr lang="en-GB" i="0" dirty="0" smtClean="0">
                <a:effectLst>
                  <a:glow rad="101600">
                    <a:srgbClr val="000000"/>
                  </a:glow>
                </a:effectLst>
              </a:rPr>
              <a:t>=9049</a:t>
            </a:r>
            <a:endParaRPr lang="en-US" dirty="0"/>
          </a:p>
        </p:txBody>
      </p:sp>
    </p:spTree>
    <p:extLst>
      <p:ext uri="{BB962C8B-B14F-4D97-AF65-F5344CB8AC3E}">
        <p14:creationId xmlns:p14="http://schemas.microsoft.com/office/powerpoint/2010/main" val="1729512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1485459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628800"/>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21029564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681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628800"/>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990001"/>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1601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modes of presentations 									of objects and properties </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8064896" cy="108012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660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16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3065621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58015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5679908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3717032"/>
            <a:ext cx="7776864" cy="2462212"/>
          </a:xfrm>
          <a:prstGeom prst="rect">
            <a:avLst/>
          </a:prstGeom>
        </p:spPr>
        <p:txBody>
          <a:bodyPr wrap="square">
            <a:spAutoFit/>
          </a:bodyPr>
          <a:lstStyle/>
          <a:p>
            <a:r>
              <a:rPr lang="en-US" i="0" dirty="0" smtClean="0">
                <a:effectLst>
                  <a:glow rad="101600">
                    <a:srgbClr val="000000"/>
                  </a:glow>
                </a:effectLst>
              </a:rPr>
              <a:t>‘Aside </a:t>
            </a:r>
            <a:r>
              <a:rPr lang="en-US" i="0" dirty="0">
                <a:effectLst>
                  <a:glow rad="101600">
                    <a:srgbClr val="000000"/>
                  </a:glow>
                </a:effectLst>
              </a:rPr>
              <a:t>from our purposes in forming beliefs or in using beliefs as guides to action, there is nothing they should or shouldn’t be.  …  The only fault with fallacious reasoning, the only thing wrong or bad about mistaken </a:t>
            </a:r>
            <a:r>
              <a:rPr lang="en-US" i="0" dirty="0" err="1">
                <a:effectLst>
                  <a:glow rad="101600">
                    <a:srgbClr val="000000"/>
                  </a:glow>
                </a:effectLst>
              </a:rPr>
              <a:t>judgements</a:t>
            </a:r>
            <a:r>
              <a:rPr lang="en-US" i="0" dirty="0">
                <a:effectLst>
                  <a:glow rad="101600">
                    <a:srgbClr val="000000"/>
                  </a:glow>
                </a:effectLst>
              </a:rPr>
              <a:t>, is that, generally speaking, we don’t like them.  We do our best to avoid them.  They do not—most of the time at least—serve our </a:t>
            </a:r>
            <a:r>
              <a:rPr lang="en-US" i="0" dirty="0" smtClean="0">
                <a:effectLst>
                  <a:glow rad="101600">
                    <a:srgbClr val="000000"/>
                  </a:glow>
                </a:effectLst>
              </a:rPr>
              <a:t>purposes’ </a:t>
            </a:r>
          </a:p>
          <a:p>
            <a:pPr algn="r"/>
            <a:r>
              <a:rPr lang="en-US" i="0" dirty="0" smtClean="0">
                <a:effectLst>
                  <a:glow rad="101600">
                    <a:srgbClr val="000000"/>
                  </a:glow>
                </a:effectLst>
              </a:rPr>
              <a:t>(</a:t>
            </a:r>
            <a:r>
              <a:rPr lang="en-US" i="0" dirty="0" err="1">
                <a:effectLst>
                  <a:glow rad="101600">
                    <a:srgbClr val="000000"/>
                  </a:glow>
                </a:effectLst>
              </a:rPr>
              <a:t>Dretske</a:t>
            </a:r>
            <a:r>
              <a:rPr lang="en-US" i="0" dirty="0">
                <a:effectLst>
                  <a:glow rad="101600">
                    <a:srgbClr val="000000"/>
                  </a:glow>
                </a:effectLst>
              </a:rPr>
              <a:t> 2000: 247-</a:t>
            </a:r>
            <a:r>
              <a:rPr lang="en-US" i="0" dirty="0" smtClean="0">
                <a:effectLst>
                  <a:glow rad="101600">
                    <a:srgbClr val="000000"/>
                  </a:glow>
                </a:effectLst>
              </a:rPr>
              <a:t>8)</a:t>
            </a:r>
            <a:endParaRPr lang="en-US" i="0" dirty="0">
              <a:effectLst>
                <a:glow rad="101600">
                  <a:srgbClr val="000000"/>
                </a:glow>
              </a:effectLst>
            </a:endParaRPr>
          </a:p>
        </p:txBody>
      </p:sp>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6106893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744" y="3861048"/>
            <a:ext cx="6048672" cy="2123658"/>
          </a:xfrm>
          <a:prstGeom prst="rect">
            <a:avLst/>
          </a:prstGeom>
          <a:solidFill>
            <a:schemeClr val="tx1"/>
          </a:solidFill>
        </p:spPr>
        <p:txBody>
          <a:bodyPr wrap="square">
            <a:spAutoFit/>
          </a:bodyPr>
          <a:lstStyle/>
          <a:p>
            <a:r>
              <a:rPr lang="en-US" i="0" dirty="0">
                <a:effectLst>
                  <a:glow rad="101600">
                    <a:srgbClr val="000000"/>
                  </a:glow>
                </a:effectLst>
              </a:rPr>
              <a:t>‘Rational intentions should be agglomerative. If at one and the same time I rationally intend to A and rationally intend to B then it should be both possible and rational for me, at the same time, to intend to A and </a:t>
            </a:r>
            <a:r>
              <a:rPr lang="en-US" i="0" dirty="0" smtClean="0">
                <a:effectLst>
                  <a:glow rad="101600">
                    <a:srgbClr val="000000"/>
                  </a:glow>
                </a:effectLst>
              </a:rPr>
              <a:t>B.’</a:t>
            </a:r>
          </a:p>
          <a:p>
            <a:pPr algn="r"/>
            <a:r>
              <a:rPr lang="en-US" i="0" dirty="0" smtClean="0">
                <a:effectLst>
                  <a:glow rad="101600">
                    <a:srgbClr val="000000"/>
                  </a:glow>
                </a:effectLst>
              </a:rPr>
              <a:t>(Bratman 1999: 220)</a:t>
            </a:r>
            <a:endParaRPr lang="en-US" i="0" dirty="0">
              <a:effectLst>
                <a:glow rad="101600">
                  <a:srgbClr val="000000"/>
                </a:glow>
              </a:effectLst>
            </a:endParaRPr>
          </a:p>
        </p:txBody>
      </p:sp>
    </p:spTree>
    <p:extLst>
      <p:ext uri="{BB962C8B-B14F-4D97-AF65-F5344CB8AC3E}">
        <p14:creationId xmlns:p14="http://schemas.microsoft.com/office/powerpoint/2010/main" val="1666241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881299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a:off x="2123728" y="1052736"/>
            <a:ext cx="4608512" cy="4824536"/>
          </a:xfrm>
          <a:prstGeom prst="straightConnector1">
            <a:avLst/>
          </a:prstGeom>
          <a:solidFill>
            <a:srgbClr val="00B8FF"/>
          </a:solidFill>
          <a:ln w="38100" cap="flat" cmpd="sng" algn="ctr">
            <a:gradFill flip="none" rotWithShape="1">
              <a:gsLst>
                <a:gs pos="0">
                  <a:srgbClr val="FFFFFF"/>
                </a:gs>
                <a:gs pos="100000">
                  <a:schemeClr val="bg1"/>
                </a:gs>
                <a:gs pos="50000">
                  <a:schemeClr val="tx1">
                    <a:alpha val="0"/>
                  </a:schemeClr>
                </a:gs>
              </a:gsLst>
              <a:lin ang="0" scaled="1"/>
              <a:tileRect/>
            </a:gradFill>
            <a:prstDash val="dash"/>
            <a:round/>
            <a:headEnd type="arrow" w="lg" len="lg"/>
            <a:tailEnd type="arrow" w="lg" len="lg"/>
          </a:ln>
          <a:effectLst/>
        </p:spPr>
      </p:cxnSp>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
        <p:nvSpPr>
          <p:cNvPr id="6" name="Rectangle 4"/>
          <p:cNvSpPr>
            <a:spLocks noChangeArrowheads="1"/>
          </p:cNvSpPr>
          <p:nvPr/>
        </p:nvSpPr>
        <p:spPr bwMode="auto">
          <a:xfrm>
            <a:off x="467147" y="404664"/>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effectLst>
                  <a:glow rad="101600">
                    <a:srgbClr val="000000"/>
                  </a:glow>
                </a:effectLst>
              </a:rPr>
              <a:t>Merely purposive agent </a:t>
            </a:r>
            <a:endParaRPr lang="en-GB" i="0" dirty="0">
              <a:effectLst>
                <a:glow rad="101600">
                  <a:srgbClr val="000000"/>
                </a:glow>
              </a:effectLst>
            </a:endParaRPr>
          </a:p>
        </p:txBody>
      </p:sp>
      <p:sp>
        <p:nvSpPr>
          <p:cNvPr id="7" name="Rectangle 4"/>
          <p:cNvSpPr>
            <a:spLocks noChangeArrowheads="1"/>
          </p:cNvSpPr>
          <p:nvPr/>
        </p:nvSpPr>
        <p:spPr bwMode="auto">
          <a:xfrm>
            <a:off x="1259632" y="6093296"/>
            <a:ext cx="74892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effectLst>
                  <a:glow rad="101600">
                    <a:srgbClr val="000000"/>
                  </a:glow>
                </a:effectLst>
              </a:rPr>
              <a:t>Self-knowing, truth-seeking ...</a:t>
            </a:r>
            <a:endParaRPr lang="en-GB" i="0" dirty="0">
              <a:effectLst>
                <a:glow rad="101600">
                  <a:srgbClr val="000000"/>
                </a:glow>
              </a:effectLst>
            </a:endParaRPr>
          </a:p>
        </p:txBody>
      </p:sp>
    </p:spTree>
    <p:extLst>
      <p:ext uri="{BB962C8B-B14F-4D97-AF65-F5344CB8AC3E}">
        <p14:creationId xmlns:p14="http://schemas.microsoft.com/office/powerpoint/2010/main" val="846029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rot="21540000">
            <a:off x="2233790" y="993182"/>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solidFill>
                  <a:srgbClr val="000000"/>
                </a:solidFill>
                <a:effectLst>
                  <a:glow>
                    <a:srgbClr val="FFFFFF"/>
                  </a:glow>
                </a:effectLst>
              </a:rPr>
              <a:t>understand </a:t>
            </a:r>
            <a:r>
              <a:rPr lang="en-GB" altLang="ja-JP" i="0" dirty="0"/>
              <a:t>…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spTree>
    <p:extLst>
      <p:ext uri="{BB962C8B-B14F-4D97-AF65-F5344CB8AC3E}">
        <p14:creationId xmlns:p14="http://schemas.microsoft.com/office/powerpoint/2010/main" val="2036963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0" y="2252214"/>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107504" y="2996952"/>
            <a:ext cx="158417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37171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74731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3263526" y="354835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3407542" y="390839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573016"/>
            <a:ext cx="2952328" cy="72008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84041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4792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0290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Tree>
    <p:extLst>
      <p:ext uri="{BB962C8B-B14F-4D97-AF65-F5344CB8AC3E}">
        <p14:creationId xmlns:p14="http://schemas.microsoft.com/office/powerpoint/2010/main" val="3680393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475656" y="5984300"/>
            <a:ext cx="3600400" cy="613051"/>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62737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514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37590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Tree>
    <p:extLst>
      <p:ext uri="{BB962C8B-B14F-4D97-AF65-F5344CB8AC3E}">
        <p14:creationId xmlns:p14="http://schemas.microsoft.com/office/powerpoint/2010/main" val="2061162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7"/>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1"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9537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76056" y="1052736"/>
            <a:ext cx="3672408" cy="1224136"/>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547664" y="1628800"/>
            <a:ext cx="3384376" cy="576064"/>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13516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0662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32624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Tree>
    <p:extLst>
      <p:ext uri="{BB962C8B-B14F-4D97-AF65-F5344CB8AC3E}">
        <p14:creationId xmlns:p14="http://schemas.microsoft.com/office/powerpoint/2010/main" val="39562850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1785104"/>
          </a:xfrm>
          <a:prstGeom prst="rect">
            <a:avLst/>
          </a:prstGeom>
          <a:solidFill>
            <a:schemeClr val="tx1"/>
          </a:solidFill>
        </p:spPr>
        <p:txBody>
          <a:bodyPr wrap="square">
            <a:spAutoFit/>
          </a:bodyPr>
          <a:lstStyle/>
          <a:p>
            <a:r>
              <a:rPr lang="en-US" i="0" dirty="0" smtClean="0">
                <a:effectLst>
                  <a:glow rad="101600">
                    <a:srgbClr val="000000"/>
                  </a:glow>
                </a:effectLst>
              </a:rPr>
              <a:t>‘modern </a:t>
            </a:r>
            <a:r>
              <a:rPr lang="en-US" i="0" dirty="0">
                <a:effectLst>
                  <a:glow rad="101600">
                    <a:srgbClr val="000000"/>
                  </a:glow>
                </a:effectLst>
              </a:rPr>
              <a:t>philosophers ... have no theory of thought to speak of</a:t>
            </a:r>
            <a:r>
              <a:rPr lang="en-US" i="0" dirty="0" smtClean="0">
                <a:effectLst>
                  <a:glow rad="101600">
                    <a:srgbClr val="000000"/>
                  </a:glow>
                </a:effectLst>
              </a:rPr>
              <a:t>.  </a:t>
            </a:r>
            <a:r>
              <a:rPr lang="en-US" i="0" dirty="0">
                <a:effectLst>
                  <a:glow rad="101600">
                    <a:srgbClr val="000000"/>
                  </a:glow>
                </a:effectLst>
              </a:rPr>
              <a:t>I do think this is appalling; how can you seriously hope for a good account of belief if you have no account of belief fixation</a:t>
            </a:r>
            <a:r>
              <a:rPr lang="en-US" i="0" dirty="0" smtClean="0">
                <a:effectLst>
                  <a:glow rad="101600">
                    <a:srgbClr val="000000"/>
                  </a:glow>
                </a:effectLst>
              </a:rPr>
              <a:t>?’ </a:t>
            </a:r>
            <a:endParaRPr lang="en-US" i="0" dirty="0">
              <a:effectLst>
                <a:glow rad="101600">
                  <a:srgbClr val="000000"/>
                </a:glow>
              </a:effectLst>
            </a:endParaRPr>
          </a:p>
          <a:p>
            <a:pPr algn="r"/>
            <a:r>
              <a:rPr lang="en-US" i="0" dirty="0" smtClean="0">
                <a:effectLst>
                  <a:glow rad="101600">
                    <a:srgbClr val="000000"/>
                  </a:glow>
                </a:effectLst>
              </a:rPr>
              <a:t>(Fodor 1987: 147)</a:t>
            </a:r>
            <a:endParaRPr lang="en-US" i="0" dirty="0">
              <a:effectLst>
                <a:glow rad="101600">
                  <a:srgbClr val="000000"/>
                </a:glow>
              </a:effectLst>
            </a:endParaRPr>
          </a:p>
        </p:txBody>
      </p:sp>
    </p:spTree>
    <p:extLst>
      <p:ext uri="{BB962C8B-B14F-4D97-AF65-F5344CB8AC3E}">
        <p14:creationId xmlns:p14="http://schemas.microsoft.com/office/powerpoint/2010/main" val="29157439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SC_03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20249"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386" name="Rectangle 3"/>
          <p:cNvSpPr>
            <a:spLocks noChangeArrowheads="1"/>
          </p:cNvSpPr>
          <p:nvPr/>
        </p:nvSpPr>
        <p:spPr bwMode="auto">
          <a:xfrm>
            <a:off x="468313" y="3681413"/>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‘our </a:t>
            </a:r>
            <a:r>
              <a:rPr lang="en-GB" altLang="ja-JP" i="0" dirty="0"/>
              <a:t>fundamental conception of what it is to know that P is itself an explanatory conception […] we think of </a:t>
            </a:r>
            <a:r>
              <a:rPr lang="en-GB" altLang="ja-JP" i="0" dirty="0" smtClean="0"/>
              <a:t>S’s </a:t>
            </a:r>
            <a:r>
              <a:rPr lang="en-GB" altLang="ja-JP" i="0" dirty="0"/>
              <a:t>knowledge that P as something that can properly be explained by reference to what S has perceived or remembered or proved or ..</a:t>
            </a:r>
            <a:r>
              <a:rPr lang="en-GB" altLang="ja-JP" i="0" dirty="0" smtClean="0"/>
              <a:t>.’ </a:t>
            </a:r>
            <a:endParaRPr lang="en-GB" altLang="ja-JP" i="0" dirty="0"/>
          </a:p>
          <a:p>
            <a:pPr algn="r"/>
            <a:r>
              <a:rPr lang="en-GB" i="0" dirty="0"/>
              <a:t>(</a:t>
            </a:r>
            <a:r>
              <a:rPr lang="en-GB" i="0" dirty="0" err="1"/>
              <a:t>Cassam</a:t>
            </a:r>
            <a:r>
              <a:rPr lang="en-GB" i="0" dirty="0"/>
              <a:t> 2007: 356)</a:t>
            </a:r>
          </a:p>
        </p:txBody>
      </p:sp>
      <p:sp>
        <p:nvSpPr>
          <p:cNvPr id="16387"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6388"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tomasello_cutout"/>
          <p:cNvPicPr>
            <a:picLocks noChangeAspect="1" noChangeArrowheads="1"/>
          </p:cNvPicPr>
          <p:nvPr/>
        </p:nvPicPr>
        <p:blipFill>
          <a:blip r:embed="rId5">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140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23266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Tree>
    <p:extLst>
      <p:ext uri="{BB962C8B-B14F-4D97-AF65-F5344CB8AC3E}">
        <p14:creationId xmlns:p14="http://schemas.microsoft.com/office/powerpoint/2010/main" val="842720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0" name="Rectangle 19"/>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21" name="Double Brace 20"/>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131953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60225</TotalTime>
  <Words>5329</Words>
  <Application>Microsoft Macintosh PowerPoint</Application>
  <PresentationFormat>On-screen Show (4:3)</PresentationFormat>
  <Paragraphs>596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2165</cp:revision>
  <cp:lastPrinted>2011-11-02T21:41:02Z</cp:lastPrinted>
  <dcterms:created xsi:type="dcterms:W3CDTF">2010-11-22T10:27:15Z</dcterms:created>
  <dcterms:modified xsi:type="dcterms:W3CDTF">2012-09-18T17:06:06Z</dcterms:modified>
  <cp:category/>
</cp:coreProperties>
</file>