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4"/>
  </p:notesMasterIdLst>
  <p:handoutMasterIdLst>
    <p:handoutMasterId r:id="rId125"/>
  </p:handoutMasterIdLst>
  <p:sldIdLst>
    <p:sldId id="540" r:id="rId2"/>
    <p:sldId id="867" r:id="rId3"/>
    <p:sldId id="869" r:id="rId4"/>
    <p:sldId id="870" r:id="rId5"/>
    <p:sldId id="871" r:id="rId6"/>
    <p:sldId id="872" r:id="rId7"/>
    <p:sldId id="873" r:id="rId8"/>
    <p:sldId id="874" r:id="rId9"/>
    <p:sldId id="875" r:id="rId10"/>
    <p:sldId id="876" r:id="rId11"/>
    <p:sldId id="877" r:id="rId12"/>
    <p:sldId id="878" r:id="rId13"/>
    <p:sldId id="879" r:id="rId14"/>
    <p:sldId id="880" r:id="rId15"/>
    <p:sldId id="881" r:id="rId16"/>
    <p:sldId id="882" r:id="rId17"/>
    <p:sldId id="883" r:id="rId18"/>
    <p:sldId id="884" r:id="rId19"/>
    <p:sldId id="887" r:id="rId20"/>
    <p:sldId id="886" r:id="rId21"/>
    <p:sldId id="885" r:id="rId22"/>
    <p:sldId id="941" r:id="rId23"/>
    <p:sldId id="772" r:id="rId24"/>
    <p:sldId id="773" r:id="rId25"/>
    <p:sldId id="891" r:id="rId26"/>
    <p:sldId id="892" r:id="rId27"/>
    <p:sldId id="893" r:id="rId28"/>
    <p:sldId id="939" r:id="rId29"/>
    <p:sldId id="868" r:id="rId30"/>
    <p:sldId id="940" r:id="rId31"/>
    <p:sldId id="894" r:id="rId32"/>
    <p:sldId id="895" r:id="rId33"/>
    <p:sldId id="896" r:id="rId34"/>
    <p:sldId id="897" r:id="rId35"/>
    <p:sldId id="898" r:id="rId36"/>
    <p:sldId id="899" r:id="rId37"/>
    <p:sldId id="901" r:id="rId38"/>
    <p:sldId id="904" r:id="rId39"/>
    <p:sldId id="903" r:id="rId40"/>
    <p:sldId id="907" r:id="rId41"/>
    <p:sldId id="908" r:id="rId42"/>
    <p:sldId id="910" r:id="rId43"/>
    <p:sldId id="911" r:id="rId44"/>
    <p:sldId id="913" r:id="rId45"/>
    <p:sldId id="915" r:id="rId46"/>
    <p:sldId id="916" r:id="rId47"/>
    <p:sldId id="918" r:id="rId48"/>
    <p:sldId id="906" r:id="rId49"/>
    <p:sldId id="919" r:id="rId50"/>
    <p:sldId id="917" r:id="rId51"/>
    <p:sldId id="920" r:id="rId52"/>
    <p:sldId id="921" r:id="rId53"/>
    <p:sldId id="929" r:id="rId54"/>
    <p:sldId id="922" r:id="rId55"/>
    <p:sldId id="925" r:id="rId56"/>
    <p:sldId id="926" r:id="rId57"/>
    <p:sldId id="927" r:id="rId58"/>
    <p:sldId id="928" r:id="rId59"/>
    <p:sldId id="902" r:id="rId60"/>
    <p:sldId id="931" r:id="rId61"/>
    <p:sldId id="932" r:id="rId62"/>
    <p:sldId id="933" r:id="rId63"/>
    <p:sldId id="934" r:id="rId64"/>
    <p:sldId id="936" r:id="rId65"/>
    <p:sldId id="937" r:id="rId66"/>
    <p:sldId id="938" r:id="rId67"/>
    <p:sldId id="935" r:id="rId68"/>
    <p:sldId id="905" r:id="rId69"/>
    <p:sldId id="900" r:id="rId70"/>
    <p:sldId id="809" r:id="rId71"/>
    <p:sldId id="810" r:id="rId72"/>
    <p:sldId id="811" r:id="rId73"/>
    <p:sldId id="812" r:id="rId74"/>
    <p:sldId id="813" r:id="rId75"/>
    <p:sldId id="814" r:id="rId76"/>
    <p:sldId id="815" r:id="rId77"/>
    <p:sldId id="816" r:id="rId78"/>
    <p:sldId id="817" r:id="rId79"/>
    <p:sldId id="818" r:id="rId80"/>
    <p:sldId id="819" r:id="rId81"/>
    <p:sldId id="820" r:id="rId82"/>
    <p:sldId id="821" r:id="rId83"/>
    <p:sldId id="822" r:id="rId84"/>
    <p:sldId id="823" r:id="rId85"/>
    <p:sldId id="824" r:id="rId86"/>
    <p:sldId id="825" r:id="rId87"/>
    <p:sldId id="826" r:id="rId88"/>
    <p:sldId id="827" r:id="rId89"/>
    <p:sldId id="828" r:id="rId90"/>
    <p:sldId id="829" r:id="rId91"/>
    <p:sldId id="830" r:id="rId92"/>
    <p:sldId id="831" r:id="rId93"/>
    <p:sldId id="832" r:id="rId94"/>
    <p:sldId id="833" r:id="rId95"/>
    <p:sldId id="834" r:id="rId96"/>
    <p:sldId id="835" r:id="rId97"/>
    <p:sldId id="836" r:id="rId98"/>
    <p:sldId id="837" r:id="rId99"/>
    <p:sldId id="838" r:id="rId100"/>
    <p:sldId id="839" r:id="rId101"/>
    <p:sldId id="860" r:id="rId102"/>
    <p:sldId id="859" r:id="rId103"/>
    <p:sldId id="840" r:id="rId104"/>
    <p:sldId id="841" r:id="rId105"/>
    <p:sldId id="842" r:id="rId106"/>
    <p:sldId id="843" r:id="rId107"/>
    <p:sldId id="844" r:id="rId108"/>
    <p:sldId id="845" r:id="rId109"/>
    <p:sldId id="846" r:id="rId110"/>
    <p:sldId id="847" r:id="rId111"/>
    <p:sldId id="848" r:id="rId112"/>
    <p:sldId id="849" r:id="rId113"/>
    <p:sldId id="850" r:id="rId114"/>
    <p:sldId id="797" r:id="rId115"/>
    <p:sldId id="788" r:id="rId116"/>
    <p:sldId id="790" r:id="rId117"/>
    <p:sldId id="776" r:id="rId118"/>
    <p:sldId id="769" r:id="rId119"/>
    <p:sldId id="770" r:id="rId120"/>
    <p:sldId id="789" r:id="rId121"/>
    <p:sldId id="864" r:id="rId122"/>
    <p:sldId id="865" r:id="rId123"/>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9492" autoAdjust="0"/>
  </p:normalViewPr>
  <p:slideViewPr>
    <p:cSldViewPr>
      <p:cViewPr varScale="1">
        <p:scale>
          <a:sx n="88" d="100"/>
          <a:sy n="88" d="100"/>
        </p:scale>
        <p:origin x="-1672" y="-112"/>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66" d="100"/>
        <a:sy n="66" d="100"/>
      </p:scale>
      <p:origin x="0" y="768"/>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notesMaster" Target="notesMasters/notesMaster1.xml"/><Relationship Id="rId125" Type="http://schemas.openxmlformats.org/officeDocument/2006/relationships/handoutMaster" Target="handoutMasters/handoutMaster1.xml"/><Relationship Id="rId126" Type="http://schemas.openxmlformats.org/officeDocument/2006/relationships/printerSettings" Target="printerSettings/printerSettings1.bin"/><Relationship Id="rId127" Type="http://schemas.openxmlformats.org/officeDocument/2006/relationships/presProps" Target="presProps.xml"/><Relationship Id="rId128" Type="http://schemas.openxmlformats.org/officeDocument/2006/relationships/viewProps" Target="viewProps.xml"/><Relationship Id="rId12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29/10/2012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a:t>
            </a:fld>
            <a:endParaRPr lang="en-GB"/>
          </a:p>
        </p:txBody>
      </p:sp>
    </p:spTree>
    <p:extLst>
      <p:ext uri="{BB962C8B-B14F-4D97-AF65-F5344CB8AC3E}">
        <p14:creationId xmlns:p14="http://schemas.microsoft.com/office/powerpoint/2010/main" val="1421495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is a way to make the problem of comparison between representational formats trivial</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one representation involves a demonstrative that refers by deferring to another representation</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Then the comparison doesn’t require translation between formats after all.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the same can be true for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intentions can involve demonstrative concepts which refer to actions by deferring to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[*cut: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Set that aside, suppose it can be solved --- essentially because MR must give rise to experience of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On this view, it is demonstrative deference to motor representation that connects intentions to bodily movements.</a:t>
            </a:r>
          </a:p>
          <a:p>
            <a:r>
              <a:rPr lang="en-US" sz="1200" kern="1200" dirty="0" smtClean="0">
                <a:solidFill>
                  <a:srgbClr val="000000"/>
                </a:solidFill>
                <a:latin typeface="Times New Roman" charset="0"/>
                <a:ea typeface="+mn-ea"/>
                <a:cs typeface="+mn-cs"/>
              </a:rPr>
              <a:t>Only by </a:t>
            </a:r>
            <a:r>
              <a:rPr lang="en-US" sz="1200" kern="1200" dirty="0" err="1" smtClean="0">
                <a:solidFill>
                  <a:srgbClr val="000000"/>
                </a:solidFill>
                <a:latin typeface="Times New Roman" charset="0"/>
                <a:ea typeface="+mn-ea"/>
                <a:cs typeface="+mn-cs"/>
              </a:rPr>
              <a:t>recognising</a:t>
            </a:r>
            <a:r>
              <a:rPr lang="en-US" sz="1200" kern="1200" dirty="0" smtClean="0">
                <a:solidFill>
                  <a:srgbClr val="000000"/>
                </a:solidFill>
                <a:latin typeface="Times New Roman" charset="0"/>
                <a:ea typeface="+mn-ea"/>
                <a:cs typeface="+mn-cs"/>
              </a:rPr>
              <a:t> how intentions interlock with motor representations can we hope to understand how our intentions ever make a difference to the world</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around us. </a:t>
            </a:r>
          </a:p>
          <a:p>
            <a:r>
              <a:rPr lang="en-US" sz="1200" kern="1200" dirty="0" smtClean="0">
                <a:solidFill>
                  <a:srgbClr val="000000"/>
                </a:solidFill>
                <a:latin typeface="Times New Roman" charset="0"/>
                <a:ea typeface="+mn-ea"/>
                <a:cs typeface="+mn-cs"/>
              </a:rPr>
              <a:t>On this view experience of action plays a novel role. </a:t>
            </a:r>
          </a:p>
          <a:p>
            <a:r>
              <a:rPr lang="en-US" sz="1200" kern="1200" dirty="0" smtClean="0">
                <a:solidFill>
                  <a:srgbClr val="000000"/>
                </a:solidFill>
                <a:latin typeface="Times New Roman" charset="0"/>
                <a:ea typeface="+mn-ea"/>
                <a:cs typeface="+mn-cs"/>
              </a:rPr>
              <a:t>Action experiences in which motor representations feature, such as those associated with motor imagery and those associated with really acting, are arguably necessary for there to be concepts which are constituents of intentions and refer to actions by deferring to motor representations. </a:t>
            </a:r>
          </a:p>
          <a:p>
            <a:r>
              <a:rPr lang="en-US" sz="1200" kern="1200" dirty="0" smtClean="0">
                <a:solidFill>
                  <a:srgbClr val="000000"/>
                </a:solidFill>
                <a:latin typeface="Times New Roman" charset="0"/>
                <a:ea typeface="+mn-ea"/>
                <a:cs typeface="+mn-cs"/>
              </a:rPr>
              <a:t>But if, as we conjecture, such deference is necessary for intentions to properly and reliably result in bodily movements, it may turn out that intentionally acting in the world de- pends on action experiences featuring motor representation. </a:t>
            </a:r>
          </a:p>
          <a:p>
            <a:r>
              <a:rPr lang="en-US" sz="1200" kern="1200" dirty="0" smtClean="0">
                <a:solidFill>
                  <a:srgbClr val="000000"/>
                </a:solidFill>
                <a:latin typeface="Times New Roman" charset="0"/>
                <a:ea typeface="+mn-ea"/>
                <a:cs typeface="+mn-cs"/>
              </a:rPr>
              <a:t>Much as on some views thought about objects depends on perceptual experience (e.g. Campbell 2002), so also intending actions may depend on motor experience.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we can’t point to motor representations like we can point to maps!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we need for reference by deference to a motor representation is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And if you think about motor imagination it seems quite plausible that we do have such experiences.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here’s the thought: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are no direct inferential connections between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Harmony is ensured by the fact that where an intention involves a bodily movement, either executing that intention involves forming a further intention or else the intention involves a demonstrative that refers to an action by deferring to a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what connects intentions to motor representations---what connects the reflective to the pre-reflective---is the use of demonstratives, and this depends on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Much as on some views all thought about objects ultimately</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depends on perceptual experience (e.g. Campbell 2002), so also intending bodily actions may ultimately depend on motor experience.</a:t>
            </a:r>
          </a:p>
          <a:p>
            <a:r>
              <a:rPr lang="en-US" sz="1200" kern="1200" baseline="0" dirty="0" smtClean="0">
                <a:solidFill>
                  <a:srgbClr val="000000"/>
                </a:solidFill>
                <a:latin typeface="Times New Roman" charset="0"/>
                <a:ea typeface="+mn-ea"/>
                <a:cs typeface="+mn-cs"/>
              </a:rPr>
              <a:t>Experience anchors the reflective in the pre-reflective.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intention!?  Element of a</a:t>
            </a:r>
            <a:r>
              <a:rPr lang="en-US" baseline="0" dirty="0" smtClean="0"/>
              <a:t> plan.  Sui generis mental state.  Role defined by agglomeration among other norms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114</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115</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116</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118</a:t>
            </a:fld>
            <a:endParaRPr lang="en-GB"/>
          </a:p>
        </p:txBody>
      </p:sp>
    </p:spTree>
    <p:extLst>
      <p:ext uri="{BB962C8B-B14F-4D97-AF65-F5344CB8AC3E}">
        <p14:creationId xmlns:p14="http://schemas.microsoft.com/office/powerpoint/2010/main" val="326056101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120</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A simpler case : </a:t>
            </a:r>
            <a:r>
              <a:rPr lang="en-US" baseline="0" dirty="0" smtClean="0"/>
              <a:t> no individual thing excludes any other, but not all three can be </a:t>
            </a:r>
            <a:r>
              <a:rPr lang="en-US" baseline="0" dirty="0" err="1" smtClean="0"/>
              <a:t>realised</a:t>
            </a:r>
            <a:endParaRPr lang="en-US" baseline="0" dirty="0" smtClean="0"/>
          </a:p>
          <a:p>
            <a:r>
              <a:rPr lang="en-US" dirty="0" smtClean="0"/>
              <a:t>each thing is individually desirable, exactly how desirable depends on what other thing it is done with;</a:t>
            </a:r>
          </a:p>
          <a:p>
            <a:r>
              <a:rPr lang="en-US" baseline="0" dirty="0" smtClean="0"/>
              <a:t>the agent doesn’t know exactly what would be most desirable (so the fact that [A] excludes [B]&amp;[C] does not prevent the all things considered judgment in </a:t>
            </a:r>
            <a:r>
              <a:rPr lang="en-US" baseline="0" dirty="0" err="1" smtClean="0"/>
              <a:t>favour</a:t>
            </a:r>
            <a:r>
              <a:rPr lang="en-US" baseline="0" dirty="0" smtClean="0"/>
              <a:t> of [A]);</a:t>
            </a:r>
          </a:p>
          <a:p>
            <a:r>
              <a:rPr lang="en-US" baseline="0" dirty="0" smtClean="0"/>
              <a:t>[***I’m worried this won’t work unless it reduces to a </a:t>
            </a:r>
            <a:r>
              <a:rPr lang="en-US" baseline="0" dirty="0" err="1" smtClean="0"/>
              <a:t>Buridan</a:t>
            </a:r>
            <a:r>
              <a:rPr lang="en-US" baseline="0" dirty="0" smtClean="0"/>
              <a:t> problem.]</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121</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simpler case : each is desirable</a:t>
            </a:r>
            <a:r>
              <a:rPr lang="en-US" baseline="0" dirty="0" smtClean="0"/>
              <a:t>; no individual thing excludes any other; but not all three can be </a:t>
            </a:r>
            <a:r>
              <a:rPr lang="en-US" baseline="0" dirty="0" err="1" smtClean="0"/>
              <a:t>realised</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122</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a:p>
            <a:endParaRPr lang="en-US" baseline="0" dirty="0" smtClean="0"/>
          </a:p>
          <a:p>
            <a:r>
              <a:rPr lang="en-US" baseline="0" dirty="0" smtClean="0"/>
              <a:t>On this picture there is no distinctive role for motor representation in explaining what action is.</a:t>
            </a:r>
          </a:p>
          <a:p>
            <a:r>
              <a:rPr lang="en-US" baseline="0" dirty="0" smtClean="0"/>
              <a:t>It can allow, of course, that in some agents motor representation is involved in performing actions. </a:t>
            </a:r>
          </a:p>
          <a:p>
            <a:r>
              <a:rPr lang="en-US" baseline="0" dirty="0" smtClean="0"/>
              <a:t>But this is treated as </a:t>
            </a:r>
            <a:r>
              <a:rPr lang="en-US" sz="1200" kern="1200" dirty="0" smtClean="0">
                <a:solidFill>
                  <a:srgbClr val="000000"/>
                </a:solidFill>
                <a:latin typeface="Times New Roman" charset="0"/>
                <a:ea typeface="+mn-ea"/>
                <a:cs typeface="+mn-cs"/>
              </a:rPr>
              <a:t>having no bearing at all on our question about the relation between actions and the outcomes to which they are directed. </a:t>
            </a:r>
          </a:p>
          <a:p>
            <a:r>
              <a:rPr lang="en-US" sz="1200" kern="1200" dirty="0" smtClean="0">
                <a:solidFill>
                  <a:srgbClr val="000000"/>
                </a:solidFill>
                <a:latin typeface="Times New Roman" charset="0"/>
                <a:ea typeface="+mn-ea"/>
                <a:cs typeface="+mn-cs"/>
              </a:rPr>
              <a:t>Motor representation is at most an enabling condition for action</a:t>
            </a:r>
            <a:r>
              <a:rPr lang="en-US" sz="1200" kern="1200" baseline="0" dirty="0" smtClean="0">
                <a:solidFill>
                  <a:srgbClr val="000000"/>
                </a:solidFill>
                <a:latin typeface="Times New Roman" charset="0"/>
                <a:ea typeface="+mn-ea"/>
                <a:cs typeface="+mn-cs"/>
              </a:rPr>
              <a:t> and has no relevance to understanding what action is.</a:t>
            </a:r>
            <a:endParaRPr lang="en-US" sz="1200" kern="1200" dirty="0" smtClean="0">
              <a:solidFill>
                <a:srgbClr val="000000"/>
              </a:solidFill>
              <a:latin typeface="Times New Roman" charset="0"/>
              <a:ea typeface="+mn-ea"/>
              <a:cs typeface="+mn-cs"/>
            </a:endParaRPr>
          </a:p>
          <a:p>
            <a:endParaRPr lang="en-US" sz="1200" kern="1200" baseline="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This view</a:t>
            </a:r>
            <a:r>
              <a:rPr lang="en-US" sz="1200" kern="1200" baseline="0" dirty="0" smtClean="0">
                <a:solidFill>
                  <a:srgbClr val="000000"/>
                </a:solidFill>
                <a:latin typeface="Times New Roman" charset="0"/>
                <a:ea typeface="+mn-ea"/>
                <a:cs typeface="+mn-cs"/>
              </a:rPr>
              <a:t> might be acceptable </a:t>
            </a:r>
            <a:r>
              <a:rPr lang="en-US" sz="1200" kern="1200" dirty="0" smtClean="0">
                <a:solidFill>
                  <a:srgbClr val="000000"/>
                </a:solidFill>
                <a:latin typeface="Times New Roman" charset="0"/>
                <a:ea typeface="+mn-ea"/>
                <a:cs typeface="+mn-cs"/>
              </a:rPr>
              <a:t>if all motor representations represented only kinematic or dynamic features of actions mere joint displacements or muscle contractions. However, we shall argue that some motor representations represent action outcomes such as grasping, tearing or throwing. Furthermore, as we shall go on to argue, such representations ground purposive actions. </a:t>
            </a:r>
            <a:endParaRPr lang="en-US" sz="1200" kern="1200" baseline="0" dirty="0" smtClean="0">
              <a:solidFill>
                <a:srgbClr val="000000"/>
              </a:solidFill>
              <a:latin typeface="Times New Roman" charset="0"/>
              <a:ea typeface="+mn-ea"/>
              <a:cs typeface="+mn-cs"/>
            </a:endParaRPr>
          </a:p>
          <a:p>
            <a:endParaRPr lang="en-US" baseline="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a:p>
            <a:endParaRPr lang="en-US" baseline="0" dirty="0" smtClean="0"/>
          </a:p>
          <a:p>
            <a:r>
              <a:rPr lang="en-US" baseline="0" dirty="0" smtClean="0"/>
              <a:t>On this picture there is no distinctive role for motor representation in explaining what action is.</a:t>
            </a:r>
          </a:p>
          <a:p>
            <a:r>
              <a:rPr lang="en-US" baseline="0" dirty="0" smtClean="0"/>
              <a:t>It can allow, of course, that in some agents motor representation is involved in performing actions. </a:t>
            </a:r>
          </a:p>
          <a:p>
            <a:r>
              <a:rPr lang="en-US" baseline="0" dirty="0" smtClean="0"/>
              <a:t>But this is treated as </a:t>
            </a:r>
            <a:r>
              <a:rPr lang="en-US" sz="1200" kern="1200" dirty="0" smtClean="0">
                <a:solidFill>
                  <a:srgbClr val="000000"/>
                </a:solidFill>
                <a:latin typeface="Times New Roman" charset="0"/>
                <a:ea typeface="+mn-ea"/>
                <a:cs typeface="+mn-cs"/>
              </a:rPr>
              <a:t>having no bearing at all on our question about the relation between actions and the outcomes to which they are directed. </a:t>
            </a:r>
          </a:p>
          <a:p>
            <a:r>
              <a:rPr lang="en-US" sz="1200" kern="1200" dirty="0" smtClean="0">
                <a:solidFill>
                  <a:srgbClr val="000000"/>
                </a:solidFill>
                <a:latin typeface="Times New Roman" charset="0"/>
                <a:ea typeface="+mn-ea"/>
                <a:cs typeface="+mn-cs"/>
              </a:rPr>
              <a:t>Motor representation is at most an enabling condition for action</a:t>
            </a:r>
            <a:r>
              <a:rPr lang="en-US" sz="1200" kern="1200" baseline="0" dirty="0" smtClean="0">
                <a:solidFill>
                  <a:srgbClr val="000000"/>
                </a:solidFill>
                <a:latin typeface="Times New Roman" charset="0"/>
                <a:ea typeface="+mn-ea"/>
                <a:cs typeface="+mn-cs"/>
              </a:rPr>
              <a:t> and has no relevance to understanding what action is.</a:t>
            </a:r>
            <a:endParaRPr lang="en-US" sz="1200" kern="1200" dirty="0" smtClean="0">
              <a:solidFill>
                <a:srgbClr val="000000"/>
              </a:solidFill>
              <a:latin typeface="Times New Roman" charset="0"/>
              <a:ea typeface="+mn-ea"/>
              <a:cs typeface="+mn-cs"/>
            </a:endParaRPr>
          </a:p>
          <a:p>
            <a:endParaRPr lang="en-US" sz="1200" kern="1200" baseline="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This view</a:t>
            </a:r>
            <a:r>
              <a:rPr lang="en-US" sz="1200" kern="1200" baseline="0" dirty="0" smtClean="0">
                <a:solidFill>
                  <a:srgbClr val="000000"/>
                </a:solidFill>
                <a:latin typeface="Times New Roman" charset="0"/>
                <a:ea typeface="+mn-ea"/>
                <a:cs typeface="+mn-cs"/>
              </a:rPr>
              <a:t> might be acceptable </a:t>
            </a:r>
            <a:r>
              <a:rPr lang="en-US" sz="1200" kern="1200" dirty="0" smtClean="0">
                <a:solidFill>
                  <a:srgbClr val="000000"/>
                </a:solidFill>
                <a:latin typeface="Times New Roman" charset="0"/>
                <a:ea typeface="+mn-ea"/>
                <a:cs typeface="+mn-cs"/>
              </a:rPr>
              <a:t>if all motor representations represented only kinematic or dynamic features of actions mere joint displacements or muscle contractions. However, we shall argue that some motor representations represent action outcomes such as grasping, tearing or throwing. Furthermore, as we shall go on to argue, such representations ground purposive actions. </a:t>
            </a:r>
            <a:endParaRPr lang="en-US" sz="1200" kern="1200" baseline="0" dirty="0" smtClean="0">
              <a:solidFill>
                <a:srgbClr val="000000"/>
              </a:solidFill>
              <a:latin typeface="Times New Roman" charset="0"/>
              <a:ea typeface="+mn-ea"/>
              <a:cs typeface="+mn-cs"/>
            </a:endParaRPr>
          </a:p>
          <a:p>
            <a:endParaRPr lang="en-US" baseline="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a:p>
            <a:endParaRPr lang="en-US" baseline="0" dirty="0" smtClean="0"/>
          </a:p>
          <a:p>
            <a:r>
              <a:rPr lang="en-US" baseline="0" dirty="0" smtClean="0"/>
              <a:t>On this picture there is no distinctive role for motor representation in explaining what action is.</a:t>
            </a:r>
          </a:p>
          <a:p>
            <a:r>
              <a:rPr lang="en-US" baseline="0" dirty="0" smtClean="0"/>
              <a:t>It can allow, of course, that in some agents motor representation is involved in performing actions. </a:t>
            </a:r>
          </a:p>
          <a:p>
            <a:r>
              <a:rPr lang="en-US" baseline="0" dirty="0" smtClean="0"/>
              <a:t>But this is treated as </a:t>
            </a:r>
            <a:r>
              <a:rPr lang="en-US" sz="1200" kern="1200" dirty="0" smtClean="0">
                <a:solidFill>
                  <a:srgbClr val="000000"/>
                </a:solidFill>
                <a:latin typeface="Times New Roman" charset="0"/>
                <a:ea typeface="+mn-ea"/>
                <a:cs typeface="+mn-cs"/>
              </a:rPr>
              <a:t>having no bearing at all on our question about the relation between actions and the outcomes to which they are directed. </a:t>
            </a:r>
          </a:p>
          <a:p>
            <a:r>
              <a:rPr lang="en-US" sz="1200" kern="1200" dirty="0" smtClean="0">
                <a:solidFill>
                  <a:srgbClr val="000000"/>
                </a:solidFill>
                <a:latin typeface="Times New Roman" charset="0"/>
                <a:ea typeface="+mn-ea"/>
                <a:cs typeface="+mn-cs"/>
              </a:rPr>
              <a:t>Motor representation is at most an enabling condition for action</a:t>
            </a:r>
            <a:r>
              <a:rPr lang="en-US" sz="1200" kern="1200" baseline="0" dirty="0" smtClean="0">
                <a:solidFill>
                  <a:srgbClr val="000000"/>
                </a:solidFill>
                <a:latin typeface="Times New Roman" charset="0"/>
                <a:ea typeface="+mn-ea"/>
                <a:cs typeface="+mn-cs"/>
              </a:rPr>
              <a:t> and has no relevance to understanding what action is.</a:t>
            </a:r>
            <a:endParaRPr lang="en-US" sz="1200" kern="1200" dirty="0" smtClean="0">
              <a:solidFill>
                <a:srgbClr val="000000"/>
              </a:solidFill>
              <a:latin typeface="Times New Roman" charset="0"/>
              <a:ea typeface="+mn-ea"/>
              <a:cs typeface="+mn-cs"/>
            </a:endParaRPr>
          </a:p>
          <a:p>
            <a:endParaRPr lang="en-US" sz="1200" kern="1200" baseline="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This view</a:t>
            </a:r>
            <a:r>
              <a:rPr lang="en-US" sz="1200" kern="1200" baseline="0" dirty="0" smtClean="0">
                <a:solidFill>
                  <a:srgbClr val="000000"/>
                </a:solidFill>
                <a:latin typeface="Times New Roman" charset="0"/>
                <a:ea typeface="+mn-ea"/>
                <a:cs typeface="+mn-cs"/>
              </a:rPr>
              <a:t> might be acceptable </a:t>
            </a:r>
            <a:r>
              <a:rPr lang="en-US" sz="1200" kern="1200" dirty="0" smtClean="0">
                <a:solidFill>
                  <a:srgbClr val="000000"/>
                </a:solidFill>
                <a:latin typeface="Times New Roman" charset="0"/>
                <a:ea typeface="+mn-ea"/>
                <a:cs typeface="+mn-cs"/>
              </a:rPr>
              <a:t>if all motor representations represented only kinematic or dynamic features of actions mere joint displacements or muscle contractions. However, we shall argue that some motor representations represent action outcomes such as grasping, tearing or throwing. Furthermore, as we shall go on to argue, such representations ground purposive actions. </a:t>
            </a:r>
            <a:endParaRPr lang="en-US" sz="1200" kern="1200" baseline="0" dirty="0" smtClean="0">
              <a:solidFill>
                <a:srgbClr val="000000"/>
              </a:solidFill>
              <a:latin typeface="Times New Roman" charset="0"/>
              <a:ea typeface="+mn-ea"/>
              <a:cs typeface="+mn-cs"/>
            </a:endParaRPr>
          </a:p>
          <a:p>
            <a:endParaRPr lang="en-US" baseline="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a:p>
            <a:endParaRPr lang="en-US" baseline="0" dirty="0" smtClean="0"/>
          </a:p>
          <a:p>
            <a:r>
              <a:rPr lang="en-US" baseline="0" dirty="0" smtClean="0"/>
              <a:t>On this picture there is no distinctive role for motor representation in explaining what action is.</a:t>
            </a:r>
          </a:p>
          <a:p>
            <a:r>
              <a:rPr lang="en-US" baseline="0" dirty="0" smtClean="0"/>
              <a:t>It can allow, of course, that in some agents motor representation is involved in performing actions. </a:t>
            </a:r>
          </a:p>
          <a:p>
            <a:r>
              <a:rPr lang="en-US" baseline="0" dirty="0" smtClean="0"/>
              <a:t>But this is treated as </a:t>
            </a:r>
            <a:r>
              <a:rPr lang="en-US" sz="1200" kern="1200" dirty="0" smtClean="0">
                <a:solidFill>
                  <a:srgbClr val="000000"/>
                </a:solidFill>
                <a:latin typeface="Times New Roman" charset="0"/>
                <a:ea typeface="+mn-ea"/>
                <a:cs typeface="+mn-cs"/>
              </a:rPr>
              <a:t>having no bearing at all on our question about the relation between actions and the outcomes to which they are directed. </a:t>
            </a:r>
          </a:p>
          <a:p>
            <a:r>
              <a:rPr lang="en-US" sz="1200" kern="1200" dirty="0" smtClean="0">
                <a:solidFill>
                  <a:srgbClr val="000000"/>
                </a:solidFill>
                <a:latin typeface="Times New Roman" charset="0"/>
                <a:ea typeface="+mn-ea"/>
                <a:cs typeface="+mn-cs"/>
              </a:rPr>
              <a:t>Motor representation is at most an enabling condition for action</a:t>
            </a:r>
            <a:r>
              <a:rPr lang="en-US" sz="1200" kern="1200" baseline="0" dirty="0" smtClean="0">
                <a:solidFill>
                  <a:srgbClr val="000000"/>
                </a:solidFill>
                <a:latin typeface="Times New Roman" charset="0"/>
                <a:ea typeface="+mn-ea"/>
                <a:cs typeface="+mn-cs"/>
              </a:rPr>
              <a:t> and has no relevance to understanding what action is.</a:t>
            </a:r>
            <a:endParaRPr lang="en-US" sz="1200" kern="1200" dirty="0" smtClean="0">
              <a:solidFill>
                <a:srgbClr val="000000"/>
              </a:solidFill>
              <a:latin typeface="Times New Roman" charset="0"/>
              <a:ea typeface="+mn-ea"/>
              <a:cs typeface="+mn-cs"/>
            </a:endParaRPr>
          </a:p>
          <a:p>
            <a:endParaRPr lang="en-US" sz="1200" kern="1200" baseline="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This view</a:t>
            </a:r>
            <a:r>
              <a:rPr lang="en-US" sz="1200" kern="1200" baseline="0" dirty="0" smtClean="0">
                <a:solidFill>
                  <a:srgbClr val="000000"/>
                </a:solidFill>
                <a:latin typeface="Times New Roman" charset="0"/>
                <a:ea typeface="+mn-ea"/>
                <a:cs typeface="+mn-cs"/>
              </a:rPr>
              <a:t> might be acceptable </a:t>
            </a:r>
            <a:r>
              <a:rPr lang="en-US" sz="1200" kern="1200" dirty="0" smtClean="0">
                <a:solidFill>
                  <a:srgbClr val="000000"/>
                </a:solidFill>
                <a:latin typeface="Times New Roman" charset="0"/>
                <a:ea typeface="+mn-ea"/>
                <a:cs typeface="+mn-cs"/>
              </a:rPr>
              <a:t>if all motor representations represented only kinematic or dynamic features of actions mere joint displacements or muscle contractions. However, we shall argue that some motor representations represent action outcomes such as grasping, tearing or throwing. Furthermore, as we shall go on to argue, such representations ground purposive actions. </a:t>
            </a:r>
            <a:endParaRPr lang="en-US" sz="1200" kern="1200" baseline="0" dirty="0" smtClean="0">
              <a:solidFill>
                <a:srgbClr val="000000"/>
              </a:solidFill>
              <a:latin typeface="Times New Roman" charset="0"/>
              <a:ea typeface="+mn-ea"/>
              <a:cs typeface="+mn-cs"/>
            </a:endParaRPr>
          </a:p>
          <a:p>
            <a:endParaRPr lang="en-US" baseline="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why do we think this?  the first step is to show that some motor representations carry information about outcomes.  How do we show this?</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vary kinematic and dynamic features but keep outcome constant.</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keep kinematic and dynamic features constant but vary outcome.  There are several ways to do that; one is simply to compare an ordinary grasping action with the same movements performed in the absence of the target object.</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endParaRPr lang="en-US" baseline="0" dirty="0" smtClean="0"/>
          </a:p>
          <a:p>
            <a:r>
              <a:rPr lang="en-US" baseline="0" dirty="0" smtClean="0"/>
              <a:t>And of course in many cases it may be that both intention and motor representation are involved.</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Format matters because only where two representations have the same format can they be straightforwardly inferentially integrated.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let’s stay with representations of routes.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you are given some verbal instructions describing a route. You are then shown a representation of a route on a map and asked whether this is the same route that was verbally described. You are not allowed to find out by following the routes or by imagining following them.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Special cases aside, answering the question will involve a process of translation because two distinct representational formats are involved, propositional and cartographic. It is not be enough that you could follow either representation of the route. You will also need to be able to translate from at least one representational format into at least one other format. </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kern="1200" dirty="0" smtClean="0">
                <a:solidFill>
                  <a:srgbClr val="000000"/>
                </a:solidFill>
                <a:latin typeface="Times New Roman" charset="0"/>
                <a:ea typeface="+mn-ea"/>
                <a:cs typeface="+mn-cs"/>
              </a:rPr>
              <a:t>How in general can we identify or distinguish representational formats? Because representational formats are typically associated with characteristic performance profiles, it is sometimes possible to infer similarities and differences in representational format from similarities and differences in the processes in which representations feature.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kern="1200" baseline="0" dirty="0" smtClean="0">
              <a:solidFill>
                <a:srgbClr val="000000"/>
              </a:solidFill>
              <a:latin typeface="Times New Roman" charset="0"/>
              <a:ea typeface="+mn-ea"/>
              <a:cs typeface="+mn-cs"/>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kern="1200" baseline="0" dirty="0" smtClean="0">
                <a:solidFill>
                  <a:srgbClr val="000000"/>
                </a:solidFill>
                <a:latin typeface="Times New Roman" charset="0"/>
                <a:ea typeface="+mn-ea"/>
                <a:cs typeface="+mn-cs"/>
              </a:rPr>
              <a:t>To illustrate, suppose that you have a route representation and I want to work out whether it this representation has a cartographic or propositional format.  One way to do this might be to test your performance on different tasks.  If the representation is propositional you are likely to be relatively fast at identifying key landmarks but relatively slow at translating the route into a sequence of compass directions; but the converse will be true if your representation is cartographic.</a:t>
            </a:r>
            <a:endParaRPr lang="en-US" baseline="0"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same principle---distinguishing and identifying formats by measuring characteristic processing profile---works for mental representations too.</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compare imagining seeing an object moving with actually seeing it move. For this comparison we need to distinguish two ways of imagining seeing. There is a way of imagining seeing which </a:t>
            </a:r>
            <a:r>
              <a:rPr lang="en-US" baseline="0" dirty="0" err="1" smtClean="0"/>
              <a:t>phenomenologically</a:t>
            </a:r>
            <a:r>
              <a:rPr lang="en-US" baseline="0" dirty="0" smtClean="0"/>
              <a:t> is something like seeing except that it does not necessarily involve being receptive to stimuli. This way of imagining seeing, sometimes called `sensory imagining', is commonly distinguished from cognitive ways of imagining seeing which might for example involve thinking about seeing.</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It is this way of imagining seeing an object move that we wish to compare with actually seeing an object move. </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Imagining seeing an object move and actually seeing an object move have similarities in characteristic performance profile.  For instance, whether an object can be seen all at once depends on its size and distance from the perceiver; strikingly, when subjects imagine seeing an object, whether they can imagine seeing it all at once depends in the same way on size and distance (\</a:t>
            </a:r>
            <a:r>
              <a:rPr lang="en-US" baseline="0" dirty="0" err="1" smtClean="0"/>
              <a:t>citealp</a:t>
            </a:r>
            <a:r>
              <a:rPr lang="en-US" baseline="0" dirty="0" smtClean="0"/>
              <a:t>{kosslyn:1978_measuring}; \</a:t>
            </a:r>
            <a:r>
              <a:rPr lang="en-US" baseline="0" dirty="0" err="1" smtClean="0"/>
              <a:t>citealp</a:t>
            </a:r>
            <a:r>
              <a:rPr lang="en-US" baseline="0" dirty="0" smtClean="0"/>
              <a:t>[p.\ 99ff]{kosslyn:1994_image}).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Also, how long it takes to imagine looking over an object depends on the object's subjective size in the same way that how long it would take to actually look over that object would depend on its subjective size \</a:t>
            </a:r>
            <a:r>
              <a:rPr lang="en-US" baseline="0" dirty="0" err="1" smtClean="0"/>
              <a:t>citep</a:t>
            </a:r>
            <a:r>
              <a:rPr lang="en-US" baseline="0" dirty="0" smtClean="0"/>
              <a:t>{kosslyn:1978_visual}.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similarities in characteristic performance profile and the particular patterns of interference are good (if non-decisive) reasons to conjecture that imagining seeing and actually seeing involve representations with a common format.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kern="1200" dirty="0" smtClean="0">
                <a:solidFill>
                  <a:srgbClr val="000000"/>
                </a:solidFill>
                <a:latin typeface="Times New Roman" charset="0"/>
                <a:ea typeface="+mn-ea"/>
                <a:cs typeface="+mn-cs"/>
              </a:rPr>
              <a:t>One way of imagining action is </a:t>
            </a:r>
            <a:r>
              <a:rPr lang="en-US" sz="1200" kern="1200" dirty="0" err="1" smtClean="0">
                <a:solidFill>
                  <a:srgbClr val="000000"/>
                </a:solidFill>
                <a:latin typeface="Times New Roman" charset="0"/>
                <a:ea typeface="+mn-ea"/>
                <a:cs typeface="+mn-cs"/>
              </a:rPr>
              <a:t>phenomenologically</a:t>
            </a:r>
            <a:r>
              <a:rPr lang="en-US" sz="1200" kern="1200" dirty="0" smtClean="0">
                <a:solidFill>
                  <a:srgbClr val="000000"/>
                </a:solidFill>
                <a:latin typeface="Times New Roman" charset="0"/>
                <a:ea typeface="+mn-ea"/>
                <a:cs typeface="+mn-cs"/>
              </a:rPr>
              <a:t> something like acting except that such imaginings are not necessarily responsive to the features of actual objects and do not necessarily result in bodily movements.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is evidence that the way imagining performing an action unfolds in time is similar in some respects to the way actually performing an action of the same type would unfold.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 instance, how long it takes to imagine moving an object is closely related to how long it would take to actually move that object \</a:t>
            </a:r>
            <a:r>
              <a:rPr lang="en-US" baseline="0" dirty="0" err="1" smtClean="0"/>
              <a:t>citep</a:t>
            </a:r>
            <a:r>
              <a:rPr lang="en-US" baseline="0" dirty="0" smtClean="0"/>
              <a:t>{decety:1989_timing, decety:1996_imagined, Jeannerod:1994oz}.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In addition, for actions such as grasping the handle of a cup, manipulating the target object in ways that would make the action harder (such as orienting the cup's handle to make it less convenient for you to grasp) make a corresponding difference to the effort involved in imagining performing the action \</a:t>
            </a:r>
            <a:r>
              <a:rPr lang="en-US" baseline="0" dirty="0" err="1" smtClean="0"/>
              <a:t>citep</a:t>
            </a:r>
            <a:r>
              <a:rPr lang="en-US" baseline="0" dirty="0" smtClean="0"/>
              <a:t>{parsons:1994_temporal, frak:2001_orientation}.</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Contrast imagining rotating a ball with imagining seeing a ball rotate.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is implied by what we’ve already said, these have quite different characteristic performance profiles.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How quickly the former can be done is a function of how long it would take the agent to rotate the ball, whereas how quickly the latter can be done depends on how rapidly the ball can rotate and still be perceived as rotating.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Further, in some cases rotating a ball clockwise is easier than rotating it anti-clockwise, and so is imagining a ball rotate.  By contrast, the effort involved in actually seeing or imagining seeing a ball rotate does not similarly differ depending on direction. </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a:t>
            </a:r>
            <a:r>
              <a:rPr lang="en-US" baseline="0" smtClean="0"/>
              <a:t>the argument ...</a:t>
            </a:r>
            <a:endParaRPr lang="en-US" baseline="0" dirty="0"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step is questionable.  I don’t have an argument for this and I’m not sure it isn’t terminological.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I care about is that we distinguish attitudes according to the processes in which they feature.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if you like we could distinguish two kinds of intention, one propositional the other motor.</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long as we distinguish representations of different formats I don’t see that it matters too much whether we call them all intentions or whether we use that term for only some of them.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[*intention in narrow sense and intention in the broad sense (</a:t>
            </a:r>
            <a:r>
              <a:rPr lang="en-US" baseline="0" dirty="0" err="1" smtClean="0"/>
              <a:t>cf</a:t>
            </a:r>
            <a:r>
              <a:rPr lang="en-US" baseline="0" dirty="0" smtClean="0"/>
              <a:t> desire); in the broad sense, desires can be intentions and so can instructions.]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where does this leave us?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question was whether reciprocal agent-neutral motor intentions could count as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conclusion ...</a:t>
            </a:r>
            <a:endParaRPr lang="en-US" baseline="0" dirty="0"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intention!?  Element of a</a:t>
            </a:r>
            <a:r>
              <a:rPr lang="en-US" baseline="0" dirty="0" smtClean="0"/>
              <a:t> plan.  Sui generis mental state.  Role defined by agglomeration among other norms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102</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interface problem arises in the individual case as well as the joint case, of course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1.xml"/></Relationships>
</file>

<file path=ppt/slides/_rels/slide102.xml.rels><?xml version="1.0" encoding="UTF-8" standalone="yes"?>
<Relationships xmlns="http://schemas.openxmlformats.org/package/2006/relationships"><Relationship Id="rId3" Type="http://schemas.openxmlformats.org/officeDocument/2006/relationships/image" Target="../media/image19.jpe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9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oleObject" Target="../embeddings/oleObject1.bin"/><Relationship Id="rId5"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00.xml"/></Relationships>
</file>

<file path=ppt/slides/_rels/slide111.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01.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0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3.xml"/><Relationship Id="rId3" Type="http://schemas.openxmlformats.org/officeDocument/2006/relationships/image" Target="../media/image20.png"/></Relationships>
</file>

<file path=ppt/slides/_rels/slide114.xml.rels><?xml version="1.0" encoding="UTF-8" standalone="yes"?>
<Relationships xmlns="http://schemas.openxmlformats.org/package/2006/relationships"><Relationship Id="rId3" Type="http://schemas.openxmlformats.org/officeDocument/2006/relationships/image" Target="../media/image19.jpe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10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gi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7.xml"/><Relationship Id="rId3" Type="http://schemas.openxmlformats.org/officeDocument/2006/relationships/image" Target="../media/image21.gi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oleObject" Target="../embeddings/oleObject2.bin"/><Relationship Id="rId5"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8.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61.xml.rels><?xml version="1.0" encoding="UTF-8" standalone="yes"?>
<Relationships xmlns="http://schemas.openxmlformats.org/package/2006/relationships"><Relationship Id="rId3" Type="http://schemas.openxmlformats.org/officeDocument/2006/relationships/image" Target="../media/image12.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13.png"/></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5"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5"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3.wdp"/><Relationship Id="rId5" Type="http://schemas.openxmlformats.org/officeDocument/2006/relationships/image" Target="../media/image16.png"/><Relationship Id="rId6"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85.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3.wdp"/><Relationship Id="rId5" Type="http://schemas.openxmlformats.org/officeDocument/2006/relationships/image" Target="../media/image16.png"/><Relationship Id="rId6"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86.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87.xml.rels><?xml version="1.0" encoding="UTF-8" standalone="yes"?>
<Relationships xmlns="http://schemas.openxmlformats.org/package/2006/relationships"><Relationship Id="rId3" Type="http://schemas.openxmlformats.org/officeDocument/2006/relationships/image" Target="../media/image16.pn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s>
</file>

<file path=ppt/slides/_rels/slide9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782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32109" cy="6858000"/>
          </a:xfrm>
          <a:prstGeom prst="rect">
            <a:avLst/>
          </a:prstGeom>
        </p:spPr>
      </p:pic>
      <p:sp>
        <p:nvSpPr>
          <p:cNvPr id="16" name="Rectangle 3"/>
          <p:cNvSpPr>
            <a:spLocks noChangeArrowheads="1"/>
          </p:cNvSpPr>
          <p:nvPr/>
        </p:nvSpPr>
        <p:spPr bwMode="auto">
          <a:xfrm rot="10800000" flipH="1">
            <a:off x="0" y="260646"/>
            <a:ext cx="6012160" cy="1800201"/>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dirty="0"/>
          </a:p>
        </p:txBody>
      </p:sp>
      <p:sp>
        <p:nvSpPr>
          <p:cNvPr id="9"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304800">
                    <a:schemeClr val="bg1">
                      <a:alpha val="34000"/>
                    </a:schemeClr>
                  </a:glow>
                </a:effectLst>
              </a:rPr>
              <a:t>butterfillS@ceu.hu</a:t>
            </a:r>
            <a:endParaRPr lang="en-GB" sz="2400" i="0" dirty="0">
              <a:solidFill>
                <a:schemeClr val="tx1"/>
              </a:solidFill>
              <a:effectLst>
                <a:glow rad="304800">
                  <a:schemeClr val="bg1">
                    <a:alpha val="34000"/>
                  </a:schemeClr>
                </a:glow>
              </a:effectLst>
            </a:endParaRPr>
          </a:p>
        </p:txBody>
      </p:sp>
      <p:sp>
        <p:nvSpPr>
          <p:cNvPr id="10"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101600">
                    <a:schemeClr val="bg1">
                      <a:alpha val="78000"/>
                    </a:schemeClr>
                  </a:glow>
                </a:effectLst>
              </a:rPr>
              <a:t>butterfillS@ceu.hu</a:t>
            </a:r>
            <a:endParaRPr lang="en-GB" sz="2400" i="0" dirty="0">
              <a:solidFill>
                <a:schemeClr val="tx1"/>
              </a:solidFill>
              <a:effectLst>
                <a:glow rad="101600">
                  <a:schemeClr val="bg1">
                    <a:alpha val="78000"/>
                  </a:schemeClr>
                </a:glow>
              </a:effectLst>
            </a:endParaRPr>
          </a:p>
        </p:txBody>
      </p:sp>
      <p:sp>
        <p:nvSpPr>
          <p:cNvPr id="11" name="Text Box 9"/>
          <p:cNvSpPr txBox="1">
            <a:spLocks noChangeArrowheads="1"/>
          </p:cNvSpPr>
          <p:nvPr/>
        </p:nvSpPr>
        <p:spPr bwMode="auto">
          <a:xfrm>
            <a:off x="251520" y="332656"/>
            <a:ext cx="43924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spcAft>
                <a:spcPct val="0"/>
              </a:spcAft>
            </a:pPr>
            <a:r>
              <a:rPr lang="en-GB" sz="4800" b="1" i="0" dirty="0" smtClean="0">
                <a:ln w="12700">
                  <a:solidFill>
                    <a:schemeClr val="bg1"/>
                  </a:solidFill>
                </a:ln>
                <a:solidFill>
                  <a:schemeClr val="tx1">
                    <a:alpha val="0"/>
                  </a:schemeClr>
                </a:solidFill>
                <a:effectLst>
                  <a:glow rad="203200">
                    <a:schemeClr val="bg1">
                      <a:alpha val="50000"/>
                    </a:schemeClr>
                  </a:glow>
                </a:effectLst>
              </a:rPr>
              <a:t>Mindreading</a:t>
            </a:r>
            <a:endParaRPr lang="en-GB" sz="4800" i="0" dirty="0">
              <a:ln w="12700">
                <a:solidFill>
                  <a:schemeClr val="bg1"/>
                </a:solidFill>
              </a:ln>
              <a:solidFill>
                <a:schemeClr val="tx1">
                  <a:alpha val="0"/>
                </a:schemeClr>
              </a:solidFill>
              <a:effectLst>
                <a:glow rad="203200">
                  <a:schemeClr val="bg1">
                    <a:alpha val="50000"/>
                  </a:schemeClr>
                </a:glow>
              </a:effectLst>
            </a:endParaRPr>
          </a:p>
        </p:txBody>
      </p:sp>
      <p:sp>
        <p:nvSpPr>
          <p:cNvPr id="13" name="Text Box 9"/>
          <p:cNvSpPr txBox="1">
            <a:spLocks noChangeArrowheads="1"/>
          </p:cNvSpPr>
          <p:nvPr/>
        </p:nvSpPr>
        <p:spPr bwMode="auto">
          <a:xfrm>
            <a:off x="-2787757" y="1085835"/>
            <a:ext cx="84965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spcAft>
                <a:spcPct val="0"/>
              </a:spcAft>
            </a:pPr>
            <a:r>
              <a:rPr lang="en-GB" sz="4800" b="1" i="0" dirty="0" smtClean="0">
                <a:effectLst>
                  <a:glow rad="101600">
                    <a:srgbClr val="000000"/>
                  </a:glow>
                </a:effectLst>
              </a:rPr>
              <a:t>6. Goal Ascription</a:t>
            </a:r>
            <a:endParaRPr lang="en-GB" sz="4800" i="0" dirty="0">
              <a:effectLst>
                <a:glow rad="101600">
                  <a:srgbClr val="000000"/>
                </a:glow>
              </a:effectLst>
            </a:endParaRPr>
          </a:p>
        </p:txBody>
      </p:sp>
      <p:sp>
        <p:nvSpPr>
          <p:cNvPr id="14" name="Text Box 9"/>
          <p:cNvSpPr txBox="1">
            <a:spLocks noChangeArrowheads="1"/>
          </p:cNvSpPr>
          <p:nvPr/>
        </p:nvSpPr>
        <p:spPr bwMode="auto">
          <a:xfrm>
            <a:off x="467940" y="725795"/>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spcAft>
                <a:spcPct val="0"/>
              </a:spcAft>
            </a:pPr>
            <a:r>
              <a:rPr lang="en-GB" sz="4800" b="1" i="0" dirty="0" smtClean="0">
                <a:ln w="12700">
                  <a:solidFill>
                    <a:schemeClr val="bg1"/>
                  </a:solidFill>
                </a:ln>
                <a:solidFill>
                  <a:schemeClr val="tx1">
                    <a:alpha val="0"/>
                  </a:schemeClr>
                </a:solidFill>
                <a:effectLst>
                  <a:glow rad="203200">
                    <a:schemeClr val="bg1">
                      <a:alpha val="50000"/>
                    </a:schemeClr>
                  </a:glow>
                </a:effectLst>
              </a:rPr>
              <a:t>&amp; </a:t>
            </a:r>
            <a:r>
              <a:rPr lang="en-GB" sz="4800" b="1" i="0" dirty="0" smtClean="0">
                <a:ln w="12700">
                  <a:solidFill>
                    <a:schemeClr val="bg1"/>
                  </a:solidFill>
                </a:ln>
                <a:solidFill>
                  <a:schemeClr val="tx1">
                    <a:alpha val="0"/>
                  </a:schemeClr>
                </a:solidFill>
                <a:effectLst>
                  <a:glow rad="203200">
                    <a:schemeClr val="bg1">
                      <a:alpha val="50000"/>
                    </a:schemeClr>
                  </a:glow>
                </a:effectLst>
              </a:rPr>
              <a:t>Joint Action</a:t>
            </a:r>
            <a:endParaRPr lang="en-GB" sz="4800" i="0" dirty="0">
              <a:ln w="12700">
                <a:solidFill>
                  <a:schemeClr val="bg1"/>
                </a:solidFill>
              </a:ln>
              <a:solidFill>
                <a:schemeClr val="tx1">
                  <a:alpha val="0"/>
                </a:schemeClr>
              </a:solidFill>
              <a:effectLst>
                <a:glow rad="203200">
                  <a:schemeClr val="bg1">
                    <a:alpha val="50000"/>
                  </a:schemeClr>
                </a:glow>
              </a:effectLst>
            </a:endParaRPr>
          </a:p>
        </p:txBody>
      </p:sp>
    </p:spTree>
    <p:extLst>
      <p:ext uri="{BB962C8B-B14F-4D97-AF65-F5344CB8AC3E}">
        <p14:creationId xmlns:p14="http://schemas.microsoft.com/office/powerpoint/2010/main" val="29527281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2"/>
          <p:cNvSpPr txBox="1">
            <a:spLocks noChangeArrowheads="1"/>
          </p:cNvSpPr>
          <p:nvPr/>
        </p:nvSpPr>
        <p:spPr bwMode="auto">
          <a:xfrm>
            <a:off x="590550" y="2544763"/>
            <a:ext cx="16541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strip clothes</a:t>
            </a:r>
          </a:p>
        </p:txBody>
      </p:sp>
      <p:sp>
        <p:nvSpPr>
          <p:cNvPr id="38914" name="Text Box 3"/>
          <p:cNvSpPr txBox="1">
            <a:spLocks noChangeArrowheads="1"/>
          </p:cNvSpPr>
          <p:nvPr/>
        </p:nvSpPr>
        <p:spPr bwMode="auto">
          <a:xfrm>
            <a:off x="2659063" y="2544763"/>
            <a:ext cx="14525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clean bum</a:t>
            </a:r>
          </a:p>
        </p:txBody>
      </p:sp>
      <p:sp>
        <p:nvSpPr>
          <p:cNvPr id="38915" name="Text Box 4"/>
          <p:cNvSpPr txBox="1">
            <a:spLocks noChangeArrowheads="1"/>
          </p:cNvSpPr>
          <p:nvPr/>
        </p:nvSpPr>
        <p:spPr bwMode="auto">
          <a:xfrm>
            <a:off x="4337050" y="2544763"/>
            <a:ext cx="812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open</a:t>
            </a:r>
          </a:p>
        </p:txBody>
      </p:sp>
      <p:sp>
        <p:nvSpPr>
          <p:cNvPr id="38916" name="Text Box 5"/>
          <p:cNvSpPr txBox="1">
            <a:spLocks noChangeArrowheads="1"/>
          </p:cNvSpPr>
          <p:nvPr/>
        </p:nvSpPr>
        <p:spPr bwMode="auto">
          <a:xfrm>
            <a:off x="5272088" y="2544763"/>
            <a:ext cx="16144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place under</a:t>
            </a:r>
          </a:p>
        </p:txBody>
      </p:sp>
      <p:sp>
        <p:nvSpPr>
          <p:cNvPr id="38917" name="Text Box 6"/>
          <p:cNvSpPr txBox="1">
            <a:spLocks noChangeArrowheads="1"/>
          </p:cNvSpPr>
          <p:nvPr/>
        </p:nvSpPr>
        <p:spPr bwMode="auto">
          <a:xfrm>
            <a:off x="7137400" y="2544763"/>
            <a:ext cx="15065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close studs</a:t>
            </a:r>
          </a:p>
        </p:txBody>
      </p:sp>
      <p:sp>
        <p:nvSpPr>
          <p:cNvPr id="38918" name="Text Box 7"/>
          <p:cNvSpPr txBox="1">
            <a:spLocks noChangeArrowheads="1"/>
          </p:cNvSpPr>
          <p:nvPr/>
        </p:nvSpPr>
        <p:spPr bwMode="auto">
          <a:xfrm>
            <a:off x="1487488" y="1341438"/>
            <a:ext cx="19621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prepare infant </a:t>
            </a:r>
          </a:p>
        </p:txBody>
      </p:sp>
      <p:sp>
        <p:nvSpPr>
          <p:cNvPr id="38919" name="Text Box 8"/>
          <p:cNvSpPr txBox="1">
            <a:spLocks noChangeArrowheads="1"/>
          </p:cNvSpPr>
          <p:nvPr/>
        </p:nvSpPr>
        <p:spPr bwMode="auto">
          <a:xfrm>
            <a:off x="3768725" y="1341438"/>
            <a:ext cx="19605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prepare nappy</a:t>
            </a:r>
          </a:p>
        </p:txBody>
      </p:sp>
      <p:sp>
        <p:nvSpPr>
          <p:cNvPr id="38920" name="Text Box 9"/>
          <p:cNvSpPr txBox="1">
            <a:spLocks noChangeArrowheads="1"/>
          </p:cNvSpPr>
          <p:nvPr/>
        </p:nvSpPr>
        <p:spPr bwMode="auto">
          <a:xfrm>
            <a:off x="6273800" y="1341438"/>
            <a:ext cx="13160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assemble</a:t>
            </a:r>
          </a:p>
        </p:txBody>
      </p:sp>
      <p:sp>
        <p:nvSpPr>
          <p:cNvPr id="38921" name="Line 10"/>
          <p:cNvSpPr>
            <a:spLocks noChangeShapeType="1"/>
          </p:cNvSpPr>
          <p:nvPr/>
        </p:nvSpPr>
        <p:spPr bwMode="auto">
          <a:xfrm flipV="1">
            <a:off x="1547813"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8922" name="Line 11"/>
          <p:cNvSpPr>
            <a:spLocks noChangeShapeType="1"/>
          </p:cNvSpPr>
          <p:nvPr/>
        </p:nvSpPr>
        <p:spPr bwMode="auto">
          <a:xfrm flipH="1" flipV="1">
            <a:off x="2482850"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8923" name="Line 12"/>
          <p:cNvSpPr>
            <a:spLocks noChangeShapeType="1"/>
          </p:cNvSpPr>
          <p:nvPr/>
        </p:nvSpPr>
        <p:spPr bwMode="auto">
          <a:xfrm flipV="1">
            <a:off x="6013450"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8924" name="Line 13"/>
          <p:cNvSpPr>
            <a:spLocks noChangeShapeType="1"/>
          </p:cNvSpPr>
          <p:nvPr/>
        </p:nvSpPr>
        <p:spPr bwMode="auto">
          <a:xfrm flipH="1" flipV="1">
            <a:off x="6948488"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8925" name="Line 14"/>
          <p:cNvSpPr>
            <a:spLocks noChangeShapeType="1"/>
          </p:cNvSpPr>
          <p:nvPr/>
        </p:nvSpPr>
        <p:spPr bwMode="auto">
          <a:xfrm flipH="1" flipV="1">
            <a:off x="4786313" y="1844675"/>
            <a:ext cx="0" cy="71913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8926" name="Line 15"/>
          <p:cNvSpPr>
            <a:spLocks noChangeShapeType="1"/>
          </p:cNvSpPr>
          <p:nvPr/>
        </p:nvSpPr>
        <p:spPr bwMode="auto">
          <a:xfrm flipH="1" flipV="1">
            <a:off x="4719638" y="476250"/>
            <a:ext cx="1797050"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8927" name="Line 16"/>
          <p:cNvSpPr>
            <a:spLocks noChangeShapeType="1"/>
          </p:cNvSpPr>
          <p:nvPr/>
        </p:nvSpPr>
        <p:spPr bwMode="auto">
          <a:xfrm flipV="1">
            <a:off x="2922588" y="476250"/>
            <a:ext cx="1797050"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8928" name="Line 17"/>
          <p:cNvSpPr>
            <a:spLocks noChangeShapeType="1"/>
          </p:cNvSpPr>
          <p:nvPr/>
        </p:nvSpPr>
        <p:spPr bwMode="auto">
          <a:xfrm flipH="1" flipV="1">
            <a:off x="4716463" y="476250"/>
            <a:ext cx="0" cy="71913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8929" name="Text Box 18"/>
          <p:cNvSpPr txBox="1">
            <a:spLocks noChangeArrowheads="1"/>
          </p:cNvSpPr>
          <p:nvPr/>
        </p:nvSpPr>
        <p:spPr bwMode="auto">
          <a:xfrm>
            <a:off x="3781425" y="188913"/>
            <a:ext cx="1908175" cy="4270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change nappy</a:t>
            </a:r>
          </a:p>
        </p:txBody>
      </p:sp>
      <p:sp>
        <p:nvSpPr>
          <p:cNvPr id="38930" name="Rectangle 19"/>
          <p:cNvSpPr>
            <a:spLocks noChangeArrowheads="1"/>
          </p:cNvSpPr>
          <p:nvPr/>
        </p:nvSpPr>
        <p:spPr bwMode="auto">
          <a:xfrm>
            <a:off x="179388" y="4154488"/>
            <a:ext cx="91122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i="0"/>
              <a:t>… [reach-left-hand X] [left-wholehand-grasp X] [right-wholehand-grasp …</a:t>
            </a:r>
          </a:p>
        </p:txBody>
      </p:sp>
      <p:sp>
        <p:nvSpPr>
          <p:cNvPr id="38931" name="Rectangle 20"/>
          <p:cNvSpPr>
            <a:spLocks noChangeArrowheads="1"/>
          </p:cNvSpPr>
          <p:nvPr/>
        </p:nvSpPr>
        <p:spPr bwMode="auto">
          <a:xfrm>
            <a:off x="250825" y="3386138"/>
            <a:ext cx="859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sz="2400" i="0">
                <a:sym typeface="Ipa-sams Uclphon1 SILSophiaL" charset="0"/>
              </a:rPr>
              <a:t>… /reach X/ /grasp X/ /grasp Y/  /pull Y/ /scoop X/ /Y out of X/ …</a:t>
            </a:r>
          </a:p>
        </p:txBody>
      </p:sp>
      <p:sp>
        <p:nvSpPr>
          <p:cNvPr id="38932" name="AutoShape 21"/>
          <p:cNvSpPr>
            <a:spLocks noChangeArrowheads="1"/>
          </p:cNvSpPr>
          <p:nvPr/>
        </p:nvSpPr>
        <p:spPr bwMode="auto">
          <a:xfrm rot="-5400000">
            <a:off x="-488950" y="852488"/>
            <a:ext cx="1655763" cy="4651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pPr algn="ctr"/>
            <a:r>
              <a:rPr lang="en-GB" i="0">
                <a:solidFill>
                  <a:schemeClr val="tx1"/>
                </a:solidFill>
              </a:rPr>
              <a:t>plans</a:t>
            </a:r>
          </a:p>
        </p:txBody>
      </p:sp>
      <p:sp>
        <p:nvSpPr>
          <p:cNvPr id="38933" name="AutoShape 22"/>
          <p:cNvSpPr>
            <a:spLocks noChangeArrowheads="1"/>
          </p:cNvSpPr>
          <p:nvPr/>
        </p:nvSpPr>
        <p:spPr bwMode="auto">
          <a:xfrm rot="-5400000">
            <a:off x="-553244" y="3945732"/>
            <a:ext cx="1787525" cy="4651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spAutoFit/>
          </a:bodyPr>
          <a:lstStyle/>
          <a:p>
            <a:pPr algn="ctr"/>
            <a:r>
              <a:rPr lang="en-GB" i="0">
                <a:solidFill>
                  <a:schemeClr val="tx1"/>
                </a:solidFill>
              </a:rPr>
              <a:t>motor action</a:t>
            </a:r>
          </a:p>
        </p:txBody>
      </p:sp>
      <p:sp>
        <p:nvSpPr>
          <p:cNvPr id="38934" name="AutoShape 23"/>
          <p:cNvSpPr>
            <a:spLocks noChangeArrowheads="1"/>
          </p:cNvSpPr>
          <p:nvPr/>
        </p:nvSpPr>
        <p:spPr bwMode="auto">
          <a:xfrm rot="-5400000">
            <a:off x="-200025" y="2368550"/>
            <a:ext cx="1081088" cy="4651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pPr algn="ctr"/>
            <a:r>
              <a:rPr lang="en-GB" i="0">
                <a:solidFill>
                  <a:schemeClr val="tx1"/>
                </a:solidFill>
              </a:rPr>
              <a:t>goals</a:t>
            </a:r>
          </a:p>
        </p:txBody>
      </p:sp>
    </p:spTree>
    <p:extLst>
      <p:ext uri="{BB962C8B-B14F-4D97-AF65-F5344CB8AC3E}">
        <p14:creationId xmlns:p14="http://schemas.microsoft.com/office/powerpoint/2010/main" val="26497666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3081033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38074" y="2438890"/>
            <a:ext cx="1080120" cy="3060340"/>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664296"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rad="101600">
                    <a:srgbClr val="FFFFFF"/>
                  </a:glow>
                </a:effectLst>
                <a:latin typeface="Myriad Web" charset="0"/>
              </a:rPr>
              <a:t>intention or </a:t>
            </a:r>
            <a:r>
              <a:rPr kumimoji="0" lang="en-US" sz="2200" b="0" i="0" u="none" strike="noStrike" cap="none" normalizeH="0" baseline="0" dirty="0" smtClean="0">
                <a:ln>
                  <a:noFill/>
                </a:ln>
                <a:solidFill>
                  <a:srgbClr val="000000"/>
                </a:solidFill>
                <a:effectLst>
                  <a:glow rad="101600">
                    <a:srgbClr val="FFFFFF"/>
                  </a:glow>
                </a:effectLst>
              </a:rPr>
              <a:t>motor</a:t>
            </a:r>
            <a:r>
              <a:rPr lang="en-US" i="0" dirty="0">
                <a:solidFill>
                  <a:srgbClr val="000000"/>
                </a:solidFill>
                <a:effectLst>
                  <a:glow rad="101600">
                    <a:srgbClr val="FFFFFF"/>
                  </a:glow>
                </a:effectLst>
              </a:rPr>
              <a:t> </a:t>
            </a:r>
            <a:r>
              <a:rPr kumimoji="0" lang="en-US" sz="2200" b="0" i="0" u="none" strike="noStrike" cap="none" normalizeH="0" dirty="0" smtClean="0">
                <a:ln>
                  <a:noFill/>
                </a:ln>
                <a:solidFill>
                  <a:srgbClr val="000000"/>
                </a:solidFill>
                <a:effectLst>
                  <a:glow rad="101600">
                    <a:srgbClr val="FFFFFF"/>
                  </a:glow>
                </a:effectLst>
              </a:rPr>
              <a:t>representation or ...</a:t>
            </a:r>
            <a:endParaRPr kumimoji="0" lang="en-US" sz="2200" b="0" i="0" u="none" strike="noStrike" cap="none" normalizeH="0" baseline="0" dirty="0">
              <a:ln>
                <a:noFill/>
              </a:ln>
              <a:solidFill>
                <a:srgbClr val="000000"/>
              </a:solidFill>
              <a:effectLst>
                <a:glow rad="101600">
                  <a:srgbClr val="FFFFFF"/>
                </a:glow>
              </a:effectLst>
            </a:endParaRPr>
          </a:p>
        </p:txBody>
      </p:sp>
      <p:cxnSp>
        <p:nvCxnSpPr>
          <p:cNvPr id="10" name="Curved Connector 9"/>
          <p:cNvCxnSpPr>
            <a:stCxn id="2" idx="0"/>
          </p:cNvCxnSpPr>
          <p:nvPr/>
        </p:nvCxnSpPr>
        <p:spPr bwMode="auto">
          <a:xfrm rot="16200000" flipV="1">
            <a:off x="2897814" y="3158970"/>
            <a:ext cx="864096" cy="1836204"/>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7610852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3294422 crop-1.jpg"/>
          <p:cNvPicPr>
            <a:picLocks noChangeAspect="1"/>
          </p:cNvPicPr>
          <p:nvPr/>
        </p:nvPicPr>
        <p:blipFill>
          <a:blip r:embed="rId3">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87028884"/>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Tree>
    <p:extLst>
      <p:ext uri="{BB962C8B-B14F-4D97-AF65-F5344CB8AC3E}">
        <p14:creationId xmlns:p14="http://schemas.microsoft.com/office/powerpoint/2010/main" val="33999124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Tree>
    <p:extLst>
      <p:ext uri="{BB962C8B-B14F-4D97-AF65-F5344CB8AC3E}">
        <p14:creationId xmlns:p14="http://schemas.microsoft.com/office/powerpoint/2010/main" val="40675637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2" name="Rectangle 1"/>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409522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7" name="Rectangle 6"/>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8" name="Rectangle 7"/>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4910253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540000">
            <a:off x="1691680" y="836712"/>
            <a:ext cx="5472608" cy="432048"/>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are non</a:t>
            </a:r>
            <a:r>
              <a:rPr lang="en-US" i="0" dirty="0">
                <a:effectLst>
                  <a:glow rad="101600">
                    <a:srgbClr val="000000"/>
                  </a:glow>
                </a:effectLst>
              </a:rPr>
              <a:t>-accidental matches </a:t>
            </a:r>
            <a:r>
              <a:rPr lang="en-US" i="0" dirty="0" smtClean="0">
                <a:effectLst>
                  <a:glow rad="101600">
                    <a:srgbClr val="000000"/>
                  </a:glow>
                </a:effectLst>
              </a:rPr>
              <a:t>possible?</a:t>
            </a:r>
            <a:endParaRPr lang="en-US" i="0" dirty="0">
              <a:effectLst>
                <a:glow rad="101600">
                  <a:srgbClr val="000000"/>
                </a:glow>
              </a:effectLst>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10" name="Rectangle 9"/>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7603642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21540000">
            <a:off x="598859" y="4538138"/>
            <a:ext cx="3331970" cy="761806"/>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816429"/>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10" name="Rectangle 9"/>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0639724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816429"/>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7" name="Rectangle 6"/>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8" name="Rectangle 7"/>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722715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2"/>
          <p:cNvPicPr>
            <a:picLocks noChangeAspect="1" noChangeArrowheads="1"/>
          </p:cNvPicPr>
          <p:nvPr/>
        </p:nvPicPr>
        <p:blipFill>
          <a:blip r:embed="rId3">
            <a:extLst>
              <a:ext uri="{28A0092B-C50C-407E-A947-70E740481C1C}">
                <a14:useLocalDpi xmlns:a14="http://schemas.microsoft.com/office/drawing/2010/main" val="0"/>
              </a:ext>
            </a:extLst>
          </a:blip>
          <a:srcRect l="15236" r="13141" b="14539"/>
          <a:stretch>
            <a:fillRect/>
          </a:stretch>
        </p:blipFill>
        <p:spPr bwMode="auto">
          <a:xfrm>
            <a:off x="5076825" y="5300663"/>
            <a:ext cx="4067175"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8" name="Text Box 3"/>
          <p:cNvSpPr txBox="1">
            <a:spLocks noChangeArrowheads="1"/>
          </p:cNvSpPr>
          <p:nvPr/>
        </p:nvSpPr>
        <p:spPr bwMode="auto">
          <a:xfrm>
            <a:off x="590550" y="2544763"/>
            <a:ext cx="16541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strip clothes</a:t>
            </a:r>
          </a:p>
        </p:txBody>
      </p:sp>
      <p:sp>
        <p:nvSpPr>
          <p:cNvPr id="39939" name="Text Box 4"/>
          <p:cNvSpPr txBox="1">
            <a:spLocks noChangeArrowheads="1"/>
          </p:cNvSpPr>
          <p:nvPr/>
        </p:nvSpPr>
        <p:spPr bwMode="auto">
          <a:xfrm>
            <a:off x="2659063" y="2544763"/>
            <a:ext cx="14525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clean bum</a:t>
            </a:r>
          </a:p>
        </p:txBody>
      </p:sp>
      <p:sp>
        <p:nvSpPr>
          <p:cNvPr id="39940" name="Text Box 5"/>
          <p:cNvSpPr txBox="1">
            <a:spLocks noChangeArrowheads="1"/>
          </p:cNvSpPr>
          <p:nvPr/>
        </p:nvSpPr>
        <p:spPr bwMode="auto">
          <a:xfrm>
            <a:off x="4337050" y="2544763"/>
            <a:ext cx="812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open</a:t>
            </a:r>
          </a:p>
        </p:txBody>
      </p:sp>
      <p:sp>
        <p:nvSpPr>
          <p:cNvPr id="39941" name="Text Box 6"/>
          <p:cNvSpPr txBox="1">
            <a:spLocks noChangeArrowheads="1"/>
          </p:cNvSpPr>
          <p:nvPr/>
        </p:nvSpPr>
        <p:spPr bwMode="auto">
          <a:xfrm>
            <a:off x="5272088" y="2544763"/>
            <a:ext cx="16144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place under</a:t>
            </a:r>
          </a:p>
        </p:txBody>
      </p:sp>
      <p:sp>
        <p:nvSpPr>
          <p:cNvPr id="39942" name="Text Box 7"/>
          <p:cNvSpPr txBox="1">
            <a:spLocks noChangeArrowheads="1"/>
          </p:cNvSpPr>
          <p:nvPr/>
        </p:nvSpPr>
        <p:spPr bwMode="auto">
          <a:xfrm>
            <a:off x="7137400" y="2544763"/>
            <a:ext cx="15065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close studs</a:t>
            </a:r>
          </a:p>
        </p:txBody>
      </p:sp>
      <p:sp>
        <p:nvSpPr>
          <p:cNvPr id="39943" name="Text Box 8"/>
          <p:cNvSpPr txBox="1">
            <a:spLocks noChangeArrowheads="1"/>
          </p:cNvSpPr>
          <p:nvPr/>
        </p:nvSpPr>
        <p:spPr bwMode="auto">
          <a:xfrm>
            <a:off x="1487488" y="1341438"/>
            <a:ext cx="19621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prepare infant </a:t>
            </a:r>
          </a:p>
        </p:txBody>
      </p:sp>
      <p:sp>
        <p:nvSpPr>
          <p:cNvPr id="39944" name="Text Box 9"/>
          <p:cNvSpPr txBox="1">
            <a:spLocks noChangeArrowheads="1"/>
          </p:cNvSpPr>
          <p:nvPr/>
        </p:nvSpPr>
        <p:spPr bwMode="auto">
          <a:xfrm>
            <a:off x="3768725" y="1341438"/>
            <a:ext cx="19605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prepare nappy</a:t>
            </a:r>
          </a:p>
        </p:txBody>
      </p:sp>
      <p:sp>
        <p:nvSpPr>
          <p:cNvPr id="39945" name="Text Box 10"/>
          <p:cNvSpPr txBox="1">
            <a:spLocks noChangeArrowheads="1"/>
          </p:cNvSpPr>
          <p:nvPr/>
        </p:nvSpPr>
        <p:spPr bwMode="auto">
          <a:xfrm>
            <a:off x="6273800" y="1341438"/>
            <a:ext cx="13160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assemble</a:t>
            </a:r>
          </a:p>
        </p:txBody>
      </p:sp>
      <p:sp>
        <p:nvSpPr>
          <p:cNvPr id="39946" name="Line 11"/>
          <p:cNvSpPr>
            <a:spLocks noChangeShapeType="1"/>
          </p:cNvSpPr>
          <p:nvPr/>
        </p:nvSpPr>
        <p:spPr bwMode="auto">
          <a:xfrm flipV="1">
            <a:off x="1547813"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47" name="Line 12"/>
          <p:cNvSpPr>
            <a:spLocks noChangeShapeType="1"/>
          </p:cNvSpPr>
          <p:nvPr/>
        </p:nvSpPr>
        <p:spPr bwMode="auto">
          <a:xfrm flipH="1" flipV="1">
            <a:off x="2482850"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48" name="Line 13"/>
          <p:cNvSpPr>
            <a:spLocks noChangeShapeType="1"/>
          </p:cNvSpPr>
          <p:nvPr/>
        </p:nvSpPr>
        <p:spPr bwMode="auto">
          <a:xfrm flipV="1">
            <a:off x="6013450"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49" name="Line 14"/>
          <p:cNvSpPr>
            <a:spLocks noChangeShapeType="1"/>
          </p:cNvSpPr>
          <p:nvPr/>
        </p:nvSpPr>
        <p:spPr bwMode="auto">
          <a:xfrm flipH="1" flipV="1">
            <a:off x="6948488"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50" name="Line 15"/>
          <p:cNvSpPr>
            <a:spLocks noChangeShapeType="1"/>
          </p:cNvSpPr>
          <p:nvPr/>
        </p:nvSpPr>
        <p:spPr bwMode="auto">
          <a:xfrm flipH="1" flipV="1">
            <a:off x="4786313" y="1844675"/>
            <a:ext cx="0" cy="71913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51" name="Line 16"/>
          <p:cNvSpPr>
            <a:spLocks noChangeShapeType="1"/>
          </p:cNvSpPr>
          <p:nvPr/>
        </p:nvSpPr>
        <p:spPr bwMode="auto">
          <a:xfrm flipH="1" flipV="1">
            <a:off x="4719638" y="476250"/>
            <a:ext cx="1797050"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52" name="Line 17"/>
          <p:cNvSpPr>
            <a:spLocks noChangeShapeType="1"/>
          </p:cNvSpPr>
          <p:nvPr/>
        </p:nvSpPr>
        <p:spPr bwMode="auto">
          <a:xfrm flipV="1">
            <a:off x="2922588" y="476250"/>
            <a:ext cx="1797050"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53" name="Line 18"/>
          <p:cNvSpPr>
            <a:spLocks noChangeShapeType="1"/>
          </p:cNvSpPr>
          <p:nvPr/>
        </p:nvSpPr>
        <p:spPr bwMode="auto">
          <a:xfrm flipH="1" flipV="1">
            <a:off x="4716463" y="476250"/>
            <a:ext cx="0" cy="71913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54" name="Text Box 19"/>
          <p:cNvSpPr txBox="1">
            <a:spLocks noChangeArrowheads="1"/>
          </p:cNvSpPr>
          <p:nvPr/>
        </p:nvSpPr>
        <p:spPr bwMode="auto">
          <a:xfrm>
            <a:off x="3781425" y="188913"/>
            <a:ext cx="1908175" cy="4270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change nappy</a:t>
            </a:r>
          </a:p>
        </p:txBody>
      </p:sp>
      <p:sp>
        <p:nvSpPr>
          <p:cNvPr id="39955" name="Rectangle 20"/>
          <p:cNvSpPr>
            <a:spLocks noChangeArrowheads="1"/>
          </p:cNvSpPr>
          <p:nvPr/>
        </p:nvSpPr>
        <p:spPr bwMode="auto">
          <a:xfrm>
            <a:off x="179388" y="4154488"/>
            <a:ext cx="91122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i="0"/>
              <a:t>… [reach-left-hand X] [left-wholehand-grasp X] [right-wholehand-grasp …</a:t>
            </a:r>
          </a:p>
        </p:txBody>
      </p:sp>
      <p:sp>
        <p:nvSpPr>
          <p:cNvPr id="39956" name="Rectangle 21"/>
          <p:cNvSpPr>
            <a:spLocks noChangeArrowheads="1"/>
          </p:cNvSpPr>
          <p:nvPr/>
        </p:nvSpPr>
        <p:spPr bwMode="auto">
          <a:xfrm>
            <a:off x="250825" y="3386138"/>
            <a:ext cx="859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sz="2400" i="0">
                <a:sym typeface="Ipa-sams Uclphon1 SILSophiaL" charset="0"/>
              </a:rPr>
              <a:t>… /reach X/ /grasp X/ /grasp Y/  /pull Y/ /scoop X/ /Y out of X/ …</a:t>
            </a:r>
          </a:p>
        </p:txBody>
      </p:sp>
      <p:graphicFrame>
        <p:nvGraphicFramePr>
          <p:cNvPr id="39957" name="Object 2"/>
          <p:cNvGraphicFramePr>
            <a:graphicFrameLocks noChangeAspect="1"/>
          </p:cNvGraphicFramePr>
          <p:nvPr/>
        </p:nvGraphicFramePr>
        <p:xfrm>
          <a:off x="0" y="4826000"/>
          <a:ext cx="5940425" cy="2032000"/>
        </p:xfrm>
        <a:graphic>
          <a:graphicData uri="http://schemas.openxmlformats.org/presentationml/2006/ole">
            <mc:AlternateContent xmlns:mc="http://schemas.openxmlformats.org/markup-compatibility/2006">
              <mc:Choice xmlns:v="urn:schemas-microsoft-com:vml" Requires="v">
                <p:oleObj spid="_x0000_s1098" name="Image" r:id="rId4" imgW="7504762" imgH="2031746" progId="Photoshop.Image.9">
                  <p:embed/>
                </p:oleObj>
              </mc:Choice>
              <mc:Fallback>
                <p:oleObj name="Image" r:id="rId4" imgW="7504762" imgH="2031746" progId="Photoshop.Image.9">
                  <p:embed/>
                  <p:pic>
                    <p:nvPicPr>
                      <p:cNvPr id="0" name=""/>
                      <p:cNvPicPr>
                        <a:picLocks noChangeAspect="1" noChangeArrowheads="1"/>
                      </p:cNvPicPr>
                      <p:nvPr/>
                    </p:nvPicPr>
                    <p:blipFill>
                      <a:blip r:embed="rId5">
                        <a:clrChange>
                          <a:clrFrom>
                            <a:srgbClr val="000000"/>
                          </a:clrFrom>
                          <a:clrTo>
                            <a:srgbClr val="000000">
                              <a:alpha val="0"/>
                            </a:srgbClr>
                          </a:clrTo>
                        </a:clrChange>
                        <a:extLst>
                          <a:ext uri="{28A0092B-C50C-407E-A947-70E740481C1C}">
                            <a14:useLocalDpi xmlns:a14="http://schemas.microsoft.com/office/drawing/2010/main" val="0"/>
                          </a:ext>
                        </a:extLst>
                      </a:blip>
                      <a:srcRect l="4076"/>
                      <a:stretch>
                        <a:fillRect/>
                      </a:stretch>
                    </p:blipFill>
                    <p:spPr bwMode="auto">
                      <a:xfrm>
                        <a:off x="0" y="4826000"/>
                        <a:ext cx="5940425"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9958" name="Rectangle 23"/>
          <p:cNvSpPr>
            <a:spLocks noChangeArrowheads="1"/>
          </p:cNvSpPr>
          <p:nvPr/>
        </p:nvSpPr>
        <p:spPr bwMode="auto">
          <a:xfrm>
            <a:off x="539750" y="6689725"/>
            <a:ext cx="54197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056" anchor="ctr">
            <a:spAutoFit/>
          </a:bodyPr>
          <a:lstStyle/>
          <a:p>
            <a:pPr algn="r"/>
            <a:r>
              <a:rPr lang="en-GB" sz="500" i="0">
                <a:solidFill>
                  <a:srgbClr val="B2B2B2"/>
                </a:solidFill>
              </a:rPr>
              <a:t>Image adapted from: Rizzolatti, Giacomo, and Giuseppe Luppino. 2001. The Cortical Motor System. </a:t>
            </a:r>
            <a:r>
              <a:rPr lang="en-GB" sz="500">
                <a:solidFill>
                  <a:srgbClr val="B2B2B2"/>
                </a:solidFill>
              </a:rPr>
              <a:t>Neuron</a:t>
            </a:r>
            <a:r>
              <a:rPr lang="en-GB" sz="500" i="0">
                <a:solidFill>
                  <a:srgbClr val="B2B2B2"/>
                </a:solidFill>
              </a:rPr>
              <a:t> 31, no. 6 (September 27): 889-901. doi:10.1016/S0896-6273(01)00423-8. </a:t>
            </a:r>
          </a:p>
        </p:txBody>
      </p:sp>
      <p:sp>
        <p:nvSpPr>
          <p:cNvPr id="39959" name="AutoShape 24"/>
          <p:cNvSpPr>
            <a:spLocks noChangeArrowheads="1"/>
          </p:cNvSpPr>
          <p:nvPr/>
        </p:nvSpPr>
        <p:spPr bwMode="auto">
          <a:xfrm rot="-5400000">
            <a:off x="-488950" y="852488"/>
            <a:ext cx="1655763" cy="4651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pPr algn="ctr"/>
            <a:r>
              <a:rPr lang="en-GB" i="0">
                <a:solidFill>
                  <a:schemeClr val="tx1"/>
                </a:solidFill>
              </a:rPr>
              <a:t>plans</a:t>
            </a:r>
          </a:p>
        </p:txBody>
      </p:sp>
      <p:sp>
        <p:nvSpPr>
          <p:cNvPr id="39960" name="AutoShape 25"/>
          <p:cNvSpPr>
            <a:spLocks noChangeArrowheads="1"/>
          </p:cNvSpPr>
          <p:nvPr/>
        </p:nvSpPr>
        <p:spPr bwMode="auto">
          <a:xfrm rot="-5400000">
            <a:off x="-553244" y="3945732"/>
            <a:ext cx="1787525" cy="4651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spAutoFit/>
          </a:bodyPr>
          <a:lstStyle/>
          <a:p>
            <a:pPr algn="ctr"/>
            <a:r>
              <a:rPr lang="en-GB" i="0">
                <a:solidFill>
                  <a:schemeClr val="tx1"/>
                </a:solidFill>
              </a:rPr>
              <a:t>motor action</a:t>
            </a:r>
          </a:p>
        </p:txBody>
      </p:sp>
      <p:sp>
        <p:nvSpPr>
          <p:cNvPr id="39961" name="AutoShape 26"/>
          <p:cNvSpPr>
            <a:spLocks noChangeArrowheads="1"/>
          </p:cNvSpPr>
          <p:nvPr/>
        </p:nvSpPr>
        <p:spPr bwMode="auto">
          <a:xfrm rot="-5400000">
            <a:off x="-211931" y="5549106"/>
            <a:ext cx="1104900" cy="4651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spAutoFit/>
          </a:bodyPr>
          <a:lstStyle/>
          <a:p>
            <a:pPr algn="ctr"/>
            <a:r>
              <a:rPr lang="en-GB" i="0">
                <a:solidFill>
                  <a:schemeClr val="tx1"/>
                </a:solidFill>
              </a:rPr>
              <a:t>motion</a:t>
            </a:r>
          </a:p>
        </p:txBody>
      </p:sp>
      <p:sp>
        <p:nvSpPr>
          <p:cNvPr id="39962" name="AutoShape 27"/>
          <p:cNvSpPr>
            <a:spLocks noChangeArrowheads="1"/>
          </p:cNvSpPr>
          <p:nvPr/>
        </p:nvSpPr>
        <p:spPr bwMode="auto">
          <a:xfrm rot="-5400000">
            <a:off x="-200025" y="2368550"/>
            <a:ext cx="1081088" cy="4651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pPr algn="ctr"/>
            <a:r>
              <a:rPr lang="en-GB" i="0">
                <a:solidFill>
                  <a:schemeClr val="tx1"/>
                </a:solidFill>
              </a:rPr>
              <a:t>goals</a:t>
            </a:r>
          </a:p>
        </p:txBody>
      </p:sp>
    </p:spTree>
    <p:extLst>
      <p:ext uri="{BB962C8B-B14F-4D97-AF65-F5344CB8AC3E}">
        <p14:creationId xmlns:p14="http://schemas.microsoft.com/office/powerpoint/2010/main" val="14819818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10803045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4233638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8952206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167"/>
          <p:cNvPicPr>
            <a:picLocks noChangeAspect="1"/>
          </p:cNvPicPr>
          <p:nvPr/>
        </p:nvPicPr>
        <p:blipFill rotWithShape="1">
          <a:blip r:embed="rId3"/>
          <a:srcRect l="1095" r="1966" b="2224"/>
          <a:stretch/>
        </p:blipFill>
        <p:spPr>
          <a:xfrm>
            <a:off x="3985840" y="2996952"/>
            <a:ext cx="4546600" cy="2574652"/>
          </a:xfrm>
          <a:prstGeom prst="rect">
            <a:avLst/>
          </a:prstGeom>
        </p:spPr>
      </p:pic>
      <p:sp>
        <p:nvSpPr>
          <p:cNvPr id="7" name="Rectangle 6"/>
          <p:cNvSpPr/>
          <p:nvPr/>
        </p:nvSpPr>
        <p:spPr bwMode="auto">
          <a:xfrm>
            <a:off x="3923928" y="3068960"/>
            <a:ext cx="4680520" cy="2520280"/>
          </a:xfrm>
          <a:prstGeom prst="rect">
            <a:avLst/>
          </a:prstGeom>
          <a:gradFill flip="none" rotWithShape="1">
            <a:gsLst>
              <a:gs pos="0">
                <a:schemeClr val="tx1"/>
              </a:gs>
              <a:gs pos="90000">
                <a:schemeClr val="tx1">
                  <a:alpha val="0"/>
                </a:schemeClr>
              </a:gs>
            </a:gsLst>
            <a:lin ang="16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080120" y="2348880"/>
            <a:ext cx="2987824" cy="430887"/>
          </a:xfrm>
          <a:prstGeom prst="rect">
            <a:avLst/>
          </a:prstGeom>
        </p:spPr>
        <p:txBody>
          <a:bodyPr wrap="square">
            <a:spAutoFit/>
          </a:bodyPr>
          <a:lstStyle/>
          <a:p>
            <a:r>
              <a:rPr lang="en-US" i="0" dirty="0" smtClean="0">
                <a:effectLst>
                  <a:glow rad="101600">
                    <a:srgbClr val="000000"/>
                  </a:glow>
                </a:effectLst>
              </a:rPr>
              <a:t>Do </a:t>
            </a:r>
            <a:r>
              <a:rPr lang="en-US" dirty="0" smtClean="0">
                <a:effectLst>
                  <a:glow rad="101600">
                    <a:srgbClr val="000000"/>
                  </a:glow>
                </a:effectLst>
              </a:rPr>
              <a:t>that</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752665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3294422 crop-1.jpg"/>
          <p:cNvPicPr>
            <a:picLocks noChangeAspect="1"/>
          </p:cNvPicPr>
          <p:nvPr/>
        </p:nvPicPr>
        <p:blipFill>
          <a:blip r:embed="rId3">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64513688"/>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0" y="3933056"/>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 name="Rectangle 8"/>
          <p:cNvSpPr/>
          <p:nvPr/>
        </p:nvSpPr>
        <p:spPr bwMode="auto">
          <a:xfrm>
            <a:off x="0" y="2420888"/>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
          <p:cNvSpPr>
            <a:spLocks noChangeArrowheads="1"/>
          </p:cNvSpPr>
          <p:nvPr/>
        </p:nvSpPr>
        <p:spPr bwMode="auto">
          <a:xfrm>
            <a:off x="31318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(10)</a:t>
            </a:r>
            <a:endParaRPr lang="en-GB" i="0" dirty="0">
              <a:solidFill>
                <a:srgbClr val="FFFFFF"/>
              </a:solidFill>
              <a:effectLst>
                <a:glow rad="101600">
                  <a:srgbClr val="000000"/>
                </a:glow>
              </a:effectLst>
              <a:ea typeface="ＭＳ Ｐゴシック" charset="0"/>
              <a:cs typeface="Times New Roman" charset="0"/>
            </a:endParaRPr>
          </a:p>
        </p:txBody>
      </p:sp>
      <p:sp>
        <p:nvSpPr>
          <p:cNvPr id="27" name="Rectangle 2"/>
          <p:cNvSpPr>
            <a:spLocks noChangeArrowheads="1"/>
          </p:cNvSpPr>
          <p:nvPr/>
        </p:nvSpPr>
        <p:spPr bwMode="auto">
          <a:xfrm>
            <a:off x="49320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(5)</a:t>
            </a:r>
            <a:endParaRPr lang="en-GB" i="0" dirty="0">
              <a:solidFill>
                <a:srgbClr val="FFFFFF"/>
              </a:solidFill>
              <a:effectLst>
                <a:glow rad="101600">
                  <a:srgbClr val="000000"/>
                </a:glow>
              </a:effectLst>
              <a:ea typeface="ＭＳ Ｐゴシック" charset="0"/>
              <a:cs typeface="Times New Roman" charset="0"/>
            </a:endParaRPr>
          </a:p>
        </p:txBody>
      </p:sp>
      <p:sp>
        <p:nvSpPr>
          <p:cNvPr id="28" name="Rectangle 2"/>
          <p:cNvSpPr>
            <a:spLocks noChangeArrowheads="1"/>
          </p:cNvSpPr>
          <p:nvPr/>
        </p:nvSpPr>
        <p:spPr bwMode="auto">
          <a:xfrm>
            <a:off x="2339752"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(10)</a:t>
            </a:r>
            <a:endParaRPr lang="en-GB" i="0" dirty="0">
              <a:solidFill>
                <a:srgbClr val="FFFFFF"/>
              </a:solidFill>
              <a:effectLst>
                <a:glow rad="101600">
                  <a:srgbClr val="000000"/>
                </a:glow>
              </a:effectLst>
              <a:ea typeface="ＭＳ Ｐゴシック" charset="0"/>
              <a:cs typeface="Times New Roman" charset="0"/>
            </a:endParaRPr>
          </a:p>
        </p:txBody>
      </p:sp>
      <p:sp>
        <p:nvSpPr>
          <p:cNvPr id="29" name="Rectangle 2"/>
          <p:cNvSpPr>
            <a:spLocks noChangeArrowheads="1"/>
          </p:cNvSpPr>
          <p:nvPr/>
        </p:nvSpPr>
        <p:spPr bwMode="auto">
          <a:xfrm>
            <a:off x="392392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 (5)</a:t>
            </a:r>
            <a:endParaRPr lang="en-GB" i="0" dirty="0">
              <a:solidFill>
                <a:srgbClr val="FFFFFF"/>
              </a:solidFill>
              <a:effectLst>
                <a:glow rad="101600">
                  <a:srgbClr val="000000"/>
                </a:glow>
              </a:effectLst>
              <a:ea typeface="ＭＳ Ｐゴシック" charset="0"/>
              <a:cs typeface="Times New Roman" charset="0"/>
            </a:endParaRPr>
          </a:p>
        </p:txBody>
      </p:sp>
      <p:sp>
        <p:nvSpPr>
          <p:cNvPr id="30" name="Rectangle 2"/>
          <p:cNvSpPr>
            <a:spLocks noChangeArrowheads="1"/>
          </p:cNvSpPr>
          <p:nvPr/>
        </p:nvSpPr>
        <p:spPr bwMode="auto">
          <a:xfrm>
            <a:off x="514806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E (55)</a:t>
            </a:r>
            <a:endParaRPr lang="en-GB" i="0" dirty="0">
              <a:solidFill>
                <a:srgbClr val="FFFFFF"/>
              </a:solidFill>
              <a:effectLst>
                <a:glow rad="101600">
                  <a:srgbClr val="000000"/>
                </a:glow>
              </a:effectLst>
              <a:ea typeface="ＭＳ Ｐゴシック" charset="0"/>
              <a:cs typeface="Times New Roman" charset="0"/>
            </a:endParaRPr>
          </a:p>
        </p:txBody>
      </p:sp>
      <p:sp>
        <p:nvSpPr>
          <p:cNvPr id="33" name="Rectangle 2"/>
          <p:cNvSpPr>
            <a:spLocks noChangeArrowheads="1"/>
          </p:cNvSpPr>
          <p:nvPr/>
        </p:nvSpPr>
        <p:spPr bwMode="auto">
          <a:xfrm>
            <a:off x="248399" y="2132856"/>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first round</a:t>
            </a:r>
            <a:endParaRPr lang="en-GB" i="0" dirty="0">
              <a:solidFill>
                <a:srgbClr val="FFFFFF"/>
              </a:solidFill>
              <a:effectLst>
                <a:glow rad="101600">
                  <a:srgbClr val="000000"/>
                </a:glow>
              </a:effectLst>
              <a:ea typeface="ＭＳ Ｐゴシック" charset="0"/>
              <a:cs typeface="Times New Roman" charset="0"/>
            </a:endParaRPr>
          </a:p>
        </p:txBody>
      </p:sp>
      <p:sp>
        <p:nvSpPr>
          <p:cNvPr id="34" name="Rectangle 2"/>
          <p:cNvSpPr>
            <a:spLocks noChangeArrowheads="1"/>
          </p:cNvSpPr>
          <p:nvPr/>
        </p:nvSpPr>
        <p:spPr bwMode="auto">
          <a:xfrm>
            <a:off x="248399" y="3645024"/>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smtClean="0">
                <a:solidFill>
                  <a:srgbClr val="FFFFFF"/>
                </a:solidFill>
                <a:effectLst>
                  <a:glow rad="101600">
                    <a:srgbClr val="000000"/>
                  </a:glow>
                </a:effectLst>
                <a:ea typeface="ＭＳ Ｐゴシック" charset="0"/>
                <a:cs typeface="Times New Roman" charset="0"/>
              </a:rPr>
              <a:t>second round</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4106233399"/>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0" y="3933056"/>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 name="Rectangle 8"/>
          <p:cNvSpPr/>
          <p:nvPr/>
        </p:nvSpPr>
        <p:spPr bwMode="auto">
          <a:xfrm>
            <a:off x="0" y="2420888"/>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3" name="Group 2"/>
          <p:cNvGrpSpPr/>
          <p:nvPr/>
        </p:nvGrpSpPr>
        <p:grpSpPr>
          <a:xfrm>
            <a:off x="4067944" y="1556792"/>
            <a:ext cx="1296144" cy="720080"/>
            <a:chOff x="4067944" y="1556792"/>
            <a:chExt cx="1296144" cy="720080"/>
          </a:xfrm>
        </p:grpSpPr>
        <p:cxnSp>
          <p:nvCxnSpPr>
            <p:cNvPr id="18" name="Straight Connector 17"/>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19" name="Straight Connector 18"/>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0" name="Group 19"/>
          <p:cNvGrpSpPr/>
          <p:nvPr/>
        </p:nvGrpSpPr>
        <p:grpSpPr>
          <a:xfrm>
            <a:off x="3131840" y="3140968"/>
            <a:ext cx="1296144" cy="720080"/>
            <a:chOff x="4067944" y="1556792"/>
            <a:chExt cx="1296144" cy="720080"/>
          </a:xfrm>
        </p:grpSpPr>
        <p:cxnSp>
          <p:nvCxnSpPr>
            <p:cNvPr id="21" name="Straight Connector 20"/>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2" name="Straight Connector 21"/>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3" name="Group 22"/>
          <p:cNvGrpSpPr/>
          <p:nvPr/>
        </p:nvGrpSpPr>
        <p:grpSpPr>
          <a:xfrm>
            <a:off x="4572000" y="3140968"/>
            <a:ext cx="1296144" cy="720080"/>
            <a:chOff x="4067944" y="1556792"/>
            <a:chExt cx="1296144" cy="720080"/>
          </a:xfrm>
        </p:grpSpPr>
        <p:cxnSp>
          <p:nvCxnSpPr>
            <p:cNvPr id="24" name="Straight Connector 23"/>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5" name="Straight Connector 24"/>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sp>
        <p:nvSpPr>
          <p:cNvPr id="26" name="Rectangle 2"/>
          <p:cNvSpPr>
            <a:spLocks noChangeArrowheads="1"/>
          </p:cNvSpPr>
          <p:nvPr/>
        </p:nvSpPr>
        <p:spPr bwMode="auto">
          <a:xfrm>
            <a:off x="31318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(10)</a:t>
            </a:r>
            <a:endParaRPr lang="en-GB" i="0" dirty="0">
              <a:solidFill>
                <a:srgbClr val="FFFFFF"/>
              </a:solidFill>
              <a:effectLst>
                <a:glow rad="101600">
                  <a:srgbClr val="000000"/>
                </a:glow>
              </a:effectLst>
              <a:ea typeface="ＭＳ Ｐゴシック" charset="0"/>
              <a:cs typeface="Times New Roman" charset="0"/>
            </a:endParaRPr>
          </a:p>
        </p:txBody>
      </p:sp>
      <p:sp>
        <p:nvSpPr>
          <p:cNvPr id="27" name="Rectangle 2"/>
          <p:cNvSpPr>
            <a:spLocks noChangeArrowheads="1"/>
          </p:cNvSpPr>
          <p:nvPr/>
        </p:nvSpPr>
        <p:spPr bwMode="auto">
          <a:xfrm>
            <a:off x="49320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(5)</a:t>
            </a:r>
            <a:endParaRPr lang="en-GB" i="0" dirty="0">
              <a:solidFill>
                <a:srgbClr val="FFFFFF"/>
              </a:solidFill>
              <a:effectLst>
                <a:glow rad="101600">
                  <a:srgbClr val="000000"/>
                </a:glow>
              </a:effectLst>
              <a:ea typeface="ＭＳ Ｐゴシック" charset="0"/>
              <a:cs typeface="Times New Roman" charset="0"/>
            </a:endParaRPr>
          </a:p>
        </p:txBody>
      </p:sp>
      <p:sp>
        <p:nvSpPr>
          <p:cNvPr id="28" name="Rectangle 2"/>
          <p:cNvSpPr>
            <a:spLocks noChangeArrowheads="1"/>
          </p:cNvSpPr>
          <p:nvPr/>
        </p:nvSpPr>
        <p:spPr bwMode="auto">
          <a:xfrm>
            <a:off x="2339752"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(10)</a:t>
            </a:r>
            <a:endParaRPr lang="en-GB" i="0" dirty="0">
              <a:solidFill>
                <a:srgbClr val="FFFFFF"/>
              </a:solidFill>
              <a:effectLst>
                <a:glow rad="101600">
                  <a:srgbClr val="000000"/>
                </a:glow>
              </a:effectLst>
              <a:ea typeface="ＭＳ Ｐゴシック" charset="0"/>
              <a:cs typeface="Times New Roman" charset="0"/>
            </a:endParaRPr>
          </a:p>
        </p:txBody>
      </p:sp>
      <p:sp>
        <p:nvSpPr>
          <p:cNvPr id="29" name="Rectangle 2"/>
          <p:cNvSpPr>
            <a:spLocks noChangeArrowheads="1"/>
          </p:cNvSpPr>
          <p:nvPr/>
        </p:nvSpPr>
        <p:spPr bwMode="auto">
          <a:xfrm>
            <a:off x="392392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 (5)</a:t>
            </a:r>
            <a:endParaRPr lang="en-GB" i="0" dirty="0">
              <a:solidFill>
                <a:srgbClr val="FFFFFF"/>
              </a:solidFill>
              <a:effectLst>
                <a:glow rad="101600">
                  <a:srgbClr val="000000"/>
                </a:glow>
              </a:effectLst>
              <a:ea typeface="ＭＳ Ｐゴシック" charset="0"/>
              <a:cs typeface="Times New Roman" charset="0"/>
            </a:endParaRPr>
          </a:p>
        </p:txBody>
      </p:sp>
      <p:sp>
        <p:nvSpPr>
          <p:cNvPr id="30" name="Rectangle 2"/>
          <p:cNvSpPr>
            <a:spLocks noChangeArrowheads="1"/>
          </p:cNvSpPr>
          <p:nvPr/>
        </p:nvSpPr>
        <p:spPr bwMode="auto">
          <a:xfrm>
            <a:off x="514806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E (55)</a:t>
            </a:r>
            <a:endParaRPr lang="en-GB" i="0" dirty="0">
              <a:solidFill>
                <a:srgbClr val="FFFFFF"/>
              </a:solidFill>
              <a:effectLst>
                <a:glow rad="101600">
                  <a:srgbClr val="000000"/>
                </a:glow>
              </a:effectLst>
              <a:ea typeface="ＭＳ Ｐゴシック" charset="0"/>
              <a:cs typeface="Times New Roman" charset="0"/>
            </a:endParaRPr>
          </a:p>
        </p:txBody>
      </p:sp>
      <p:sp>
        <p:nvSpPr>
          <p:cNvPr id="33" name="Rectangle 2"/>
          <p:cNvSpPr>
            <a:spLocks noChangeArrowheads="1"/>
          </p:cNvSpPr>
          <p:nvPr/>
        </p:nvSpPr>
        <p:spPr bwMode="auto">
          <a:xfrm>
            <a:off x="248399" y="2132856"/>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first round</a:t>
            </a:r>
            <a:endParaRPr lang="en-GB" i="0" dirty="0">
              <a:solidFill>
                <a:srgbClr val="FFFFFF"/>
              </a:solidFill>
              <a:effectLst>
                <a:glow rad="101600">
                  <a:srgbClr val="000000"/>
                </a:glow>
              </a:effectLst>
              <a:ea typeface="ＭＳ Ｐゴシック" charset="0"/>
              <a:cs typeface="Times New Roman" charset="0"/>
            </a:endParaRPr>
          </a:p>
        </p:txBody>
      </p:sp>
      <p:sp>
        <p:nvSpPr>
          <p:cNvPr id="34" name="Rectangle 2"/>
          <p:cNvSpPr>
            <a:spLocks noChangeArrowheads="1"/>
          </p:cNvSpPr>
          <p:nvPr/>
        </p:nvSpPr>
        <p:spPr bwMode="auto">
          <a:xfrm>
            <a:off x="248399" y="3645024"/>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smtClean="0">
                <a:solidFill>
                  <a:srgbClr val="FFFFFF"/>
                </a:solidFill>
                <a:effectLst>
                  <a:glow rad="101600">
                    <a:srgbClr val="000000"/>
                  </a:glow>
                </a:effectLst>
                <a:ea typeface="ＭＳ Ｐゴシック" charset="0"/>
                <a:cs typeface="Times New Roman" charset="0"/>
              </a:rPr>
              <a:t>second round</a:t>
            </a:r>
            <a:endParaRPr lang="en-GB" i="0" dirty="0">
              <a:solidFill>
                <a:srgbClr val="FFFFFF"/>
              </a:solidFill>
              <a:effectLst>
                <a:glow rad="101600">
                  <a:srgbClr val="000000"/>
                </a:glow>
              </a:effectLst>
              <a:ea typeface="ＭＳ Ｐゴシック" charset="0"/>
              <a:cs typeface="Times New Roman" charset="0"/>
            </a:endParaRPr>
          </a:p>
        </p:txBody>
      </p:sp>
      <p:cxnSp>
        <p:nvCxnSpPr>
          <p:cNvPr id="36" name="Straight Connector 35"/>
          <p:cNvCxnSpPr/>
          <p:nvPr/>
        </p:nvCxnSpPr>
        <p:spPr bwMode="auto">
          <a:xfrm>
            <a:off x="5220072" y="3140968"/>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37" name="Straight Connector 36"/>
          <p:cNvCxnSpPr/>
          <p:nvPr/>
        </p:nvCxnSpPr>
        <p:spPr bwMode="auto">
          <a:xfrm flipH="1">
            <a:off x="3275856" y="3140968"/>
            <a:ext cx="1944216"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38" name="Straight Connector 37"/>
          <p:cNvCxnSpPr/>
          <p:nvPr/>
        </p:nvCxnSpPr>
        <p:spPr bwMode="auto">
          <a:xfrm>
            <a:off x="3779912" y="3140968"/>
            <a:ext cx="1944216" cy="720080"/>
          </a:xfrm>
          <a:prstGeom prst="line">
            <a:avLst/>
          </a:prstGeom>
          <a:solidFill>
            <a:srgbClr val="00B8FF"/>
          </a:solidFill>
          <a:ln w="38100" cap="flat" cmpd="sng" algn="ctr">
            <a:solidFill>
              <a:srgbClr val="FF0000"/>
            </a:solidFill>
            <a:prstDash val="sysDash"/>
            <a:round/>
            <a:headEnd type="none" w="med" len="med"/>
            <a:tailEnd type="none" w="lg" len="lg"/>
          </a:ln>
          <a:effectLst/>
        </p:spPr>
      </p:cxnSp>
    </p:spTree>
    <p:extLst>
      <p:ext uri="{BB962C8B-B14F-4D97-AF65-F5344CB8AC3E}">
        <p14:creationId xmlns:p14="http://schemas.microsoft.com/office/powerpoint/2010/main" val="2019411760"/>
      </p:ext>
    </p:extLst>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events in the life of a person reveal agency;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are his deeds and his doings in contrast to mere happenings in his history;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is the mark that distinguishes his actions</a:t>
            </a:r>
            <a:r>
              <a:rPr lang="en-GB" i="0" dirty="0" smtClean="0">
                <a:solidFill>
                  <a:srgbClr val="FFFFFF"/>
                </a:solidFill>
                <a:effectLst>
                  <a:glow rad="101600">
                    <a:srgbClr val="000000"/>
                  </a:glow>
                </a:effectLst>
                <a:ea typeface="ＭＳ Ｐゴシック" charset="0"/>
                <a:cs typeface="Times New Roman" charset="0"/>
              </a:rPr>
              <a:t>?”</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3443129782"/>
      </p:ext>
    </p:extLst>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events in the life of a person reveal agency;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are his deeds and his doings in contrast to mere happenings in his history;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is the mark that distinguishes his actions</a:t>
            </a:r>
            <a:r>
              <a:rPr lang="en-GB" i="0" dirty="0" smtClean="0">
                <a:solidFill>
                  <a:srgbClr val="FFFFFF"/>
                </a:solidFill>
                <a:effectLst>
                  <a:glow rad="101600">
                    <a:srgbClr val="000000"/>
                  </a:glow>
                </a:effectLst>
                <a:ea typeface="ＭＳ Ｐゴシック" charset="0"/>
                <a:cs typeface="Times New Roman" charset="0"/>
              </a:rPr>
              <a:t>?”</a:t>
            </a:r>
            <a:endParaRPr lang="en-GB" i="0" dirty="0">
              <a:solidFill>
                <a:srgbClr val="FFFFFF"/>
              </a:solidFill>
              <a:effectLst>
                <a:glow rad="101600">
                  <a:srgbClr val="000000"/>
                </a:glow>
              </a:effectLst>
              <a:ea typeface="ＭＳ Ｐゴシック" charset="0"/>
              <a:cs typeface="Times New Roman" charset="0"/>
            </a:endParaRPr>
          </a:p>
        </p:txBody>
      </p:sp>
      <p:sp>
        <p:nvSpPr>
          <p:cNvPr id="5" name="Rectangle 2"/>
          <p:cNvSpPr>
            <a:spLocks noChangeArrowheads="1"/>
          </p:cNvSpPr>
          <p:nvPr/>
        </p:nvSpPr>
        <p:spPr bwMode="auto">
          <a:xfrm>
            <a:off x="2123728" y="3501008"/>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agent</a:t>
            </a:r>
            <a:endParaRPr lang="en-GB" i="0" dirty="0">
              <a:solidFill>
                <a:srgbClr val="FFFFFF"/>
              </a:solidFill>
              <a:effectLst>
                <a:glow rad="101600">
                  <a:srgbClr val="000000"/>
                </a:glow>
              </a:effectLst>
              <a:ea typeface="ＭＳ Ｐゴシック" charset="0"/>
              <a:cs typeface="Times New Roman" charset="0"/>
            </a:endParaRPr>
          </a:p>
        </p:txBody>
      </p:sp>
      <p:sp>
        <p:nvSpPr>
          <p:cNvPr id="6" name="Rectangle 2"/>
          <p:cNvSpPr>
            <a:spLocks noChangeArrowheads="1"/>
          </p:cNvSpPr>
          <p:nvPr/>
        </p:nvSpPr>
        <p:spPr bwMode="auto">
          <a:xfrm>
            <a:off x="3635896" y="4221088"/>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event</a:t>
            </a:r>
            <a:endParaRPr lang="en-GB" i="0" dirty="0">
              <a:solidFill>
                <a:srgbClr val="FFFFFF"/>
              </a:solidFill>
              <a:effectLst>
                <a:glow rad="101600">
                  <a:srgbClr val="000000"/>
                </a:glow>
              </a:effectLst>
              <a:ea typeface="ＭＳ Ｐゴシック" charset="0"/>
              <a:cs typeface="Times New Roman" charset="0"/>
            </a:endParaRPr>
          </a:p>
        </p:txBody>
      </p:sp>
      <p:sp>
        <p:nvSpPr>
          <p:cNvPr id="7" name="Rectangle 2"/>
          <p:cNvSpPr>
            <a:spLocks noChangeArrowheads="1"/>
          </p:cNvSpPr>
          <p:nvPr/>
        </p:nvSpPr>
        <p:spPr bwMode="auto">
          <a:xfrm>
            <a:off x="1331640" y="4874534"/>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a:t>
            </a:r>
            <a:endParaRPr lang="en-GB" i="0" dirty="0">
              <a:solidFill>
                <a:srgbClr val="FFFFFF"/>
              </a:solidFill>
              <a:effectLst>
                <a:glow rad="101600">
                  <a:srgbClr val="000000"/>
                </a:glow>
              </a:effectLst>
              <a:ea typeface="ＭＳ Ｐゴシック" charset="0"/>
              <a:cs typeface="Times New Roman" charset="0"/>
            </a:endParaRPr>
          </a:p>
        </p:txBody>
      </p:sp>
      <p:sp>
        <p:nvSpPr>
          <p:cNvPr id="8" name="Rectangle 2"/>
          <p:cNvSpPr>
            <a:spLocks noChangeArrowheads="1"/>
          </p:cNvSpPr>
          <p:nvPr/>
        </p:nvSpPr>
        <p:spPr bwMode="auto">
          <a:xfrm>
            <a:off x="2339752" y="4365104"/>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R</a:t>
            </a:r>
            <a:endParaRPr lang="en-GB" i="0" dirty="0">
              <a:solidFill>
                <a:srgbClr val="FFFFFF"/>
              </a:solidFill>
              <a:effectLst>
                <a:glow rad="101600">
                  <a:srgbClr val="000000"/>
                </a:glow>
              </a:effectLst>
              <a:ea typeface="ＭＳ Ｐゴシック" charset="0"/>
              <a:cs typeface="Times New Roman" charset="0"/>
            </a:endParaRPr>
          </a:p>
        </p:txBody>
      </p:sp>
      <p:cxnSp>
        <p:nvCxnSpPr>
          <p:cNvPr id="9" name="Straight Connector 8"/>
          <p:cNvCxnSpPr>
            <a:stCxn id="5" idx="2"/>
          </p:cNvCxnSpPr>
          <p:nvPr/>
        </p:nvCxnSpPr>
        <p:spPr bwMode="auto">
          <a:xfrm>
            <a:off x="2879812" y="3927682"/>
            <a:ext cx="180020" cy="509430"/>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 name="Straight Connector 10"/>
          <p:cNvCxnSpPr/>
          <p:nvPr/>
        </p:nvCxnSpPr>
        <p:spPr bwMode="auto">
          <a:xfrm flipH="1">
            <a:off x="3275856" y="4437112"/>
            <a:ext cx="576064" cy="14401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4" name="Straight Connector 13"/>
          <p:cNvCxnSpPr/>
          <p:nvPr/>
        </p:nvCxnSpPr>
        <p:spPr bwMode="auto">
          <a:xfrm flipH="1">
            <a:off x="2123728" y="4725144"/>
            <a:ext cx="792088" cy="216024"/>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569654328"/>
      </p:ext>
    </p:extLst>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events in the life of a person reveal agency;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are his deeds and his doings in contrast to mere happenings in his history;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is the mark that distinguishes his actions</a:t>
            </a:r>
            <a:r>
              <a:rPr lang="en-GB" i="0" dirty="0" smtClean="0">
                <a:solidFill>
                  <a:srgbClr val="FFFFFF"/>
                </a:solidFill>
                <a:effectLst>
                  <a:glow rad="101600">
                    <a:srgbClr val="000000"/>
                  </a:glow>
                </a:effectLst>
                <a:ea typeface="ＭＳ Ｐゴシック" charset="0"/>
                <a:cs typeface="Times New Roman" charset="0"/>
              </a:rPr>
              <a:t>?”</a:t>
            </a:r>
            <a:endParaRPr lang="en-GB" i="0" dirty="0">
              <a:solidFill>
                <a:srgbClr val="FFFFFF"/>
              </a:solidFill>
              <a:effectLst>
                <a:glow rad="101600">
                  <a:srgbClr val="000000"/>
                </a:glow>
              </a:effectLst>
              <a:ea typeface="ＭＳ Ｐゴシック" charset="0"/>
              <a:cs typeface="Times New Roman" charset="0"/>
            </a:endParaRPr>
          </a:p>
        </p:txBody>
      </p:sp>
      <p:sp>
        <p:nvSpPr>
          <p:cNvPr id="4" name="Rectangle 2"/>
          <p:cNvSpPr>
            <a:spLocks noChangeArrowheads="1"/>
          </p:cNvSpPr>
          <p:nvPr/>
        </p:nvSpPr>
        <p:spPr bwMode="auto">
          <a:xfrm>
            <a:off x="971600" y="2852936"/>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a:solidFill>
                  <a:srgbClr val="FFFFFF"/>
                </a:solidFill>
                <a:effectLst>
                  <a:glow rad="101600">
                    <a:srgbClr val="000000"/>
                  </a:glow>
                </a:effectLst>
                <a:ea typeface="ＭＳ Ｐゴシック" charset="0"/>
                <a:cs typeface="Times New Roman" charset="0"/>
              </a:rPr>
              <a:t>“a person is the agent of an event if and only if there is a description of what he did that makes true a sentence that says he did it intentionally” </a:t>
            </a:r>
            <a:endParaRPr lang="en-GB" i="0" dirty="0" smtClean="0">
              <a:solidFill>
                <a:srgbClr val="FFFFFF"/>
              </a:solidFill>
              <a:effectLst>
                <a:glow rad="101600">
                  <a:srgbClr val="000000"/>
                </a:glow>
              </a:effectLst>
              <a:ea typeface="ＭＳ Ｐゴシック" charset="0"/>
              <a:cs typeface="Times New Roman" charset="0"/>
            </a:endParaRPr>
          </a:p>
          <a:p>
            <a:pPr algn="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(Davidson 1971: 46)</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324168337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8482661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0" y="3933056"/>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 name="Rectangle 8"/>
          <p:cNvSpPr/>
          <p:nvPr/>
        </p:nvSpPr>
        <p:spPr bwMode="auto">
          <a:xfrm>
            <a:off x="0" y="2420888"/>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3" name="Group 2"/>
          <p:cNvGrpSpPr/>
          <p:nvPr/>
        </p:nvGrpSpPr>
        <p:grpSpPr>
          <a:xfrm>
            <a:off x="4067944" y="1556792"/>
            <a:ext cx="1296144" cy="720080"/>
            <a:chOff x="4067944" y="1556792"/>
            <a:chExt cx="1296144" cy="720080"/>
          </a:xfrm>
        </p:grpSpPr>
        <p:cxnSp>
          <p:nvCxnSpPr>
            <p:cNvPr id="18" name="Straight Connector 17"/>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19" name="Straight Connector 18"/>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0" name="Group 19"/>
          <p:cNvGrpSpPr/>
          <p:nvPr/>
        </p:nvGrpSpPr>
        <p:grpSpPr>
          <a:xfrm>
            <a:off x="2915816" y="3140968"/>
            <a:ext cx="1296144" cy="720080"/>
            <a:chOff x="4067944" y="1556792"/>
            <a:chExt cx="1296144" cy="720080"/>
          </a:xfrm>
        </p:grpSpPr>
        <p:cxnSp>
          <p:nvCxnSpPr>
            <p:cNvPr id="21" name="Straight Connector 20"/>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2" name="Straight Connector 21"/>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3" name="Group 22"/>
          <p:cNvGrpSpPr/>
          <p:nvPr/>
        </p:nvGrpSpPr>
        <p:grpSpPr>
          <a:xfrm>
            <a:off x="5364088" y="3140968"/>
            <a:ext cx="1296144" cy="720080"/>
            <a:chOff x="4067944" y="1556792"/>
            <a:chExt cx="1296144" cy="720080"/>
          </a:xfrm>
        </p:grpSpPr>
        <p:cxnSp>
          <p:nvCxnSpPr>
            <p:cNvPr id="24" name="Straight Connector 23"/>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5" name="Straight Connector 24"/>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sp>
        <p:nvSpPr>
          <p:cNvPr id="26" name="Rectangle 2"/>
          <p:cNvSpPr>
            <a:spLocks noChangeArrowheads="1"/>
          </p:cNvSpPr>
          <p:nvPr/>
        </p:nvSpPr>
        <p:spPr bwMode="auto">
          <a:xfrm>
            <a:off x="31318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(10)</a:t>
            </a:r>
            <a:endParaRPr lang="en-GB" i="0" dirty="0">
              <a:solidFill>
                <a:srgbClr val="FFFFFF"/>
              </a:solidFill>
              <a:effectLst>
                <a:glow rad="101600">
                  <a:srgbClr val="000000"/>
                </a:glow>
              </a:effectLst>
              <a:ea typeface="ＭＳ Ｐゴシック" charset="0"/>
              <a:cs typeface="Times New Roman" charset="0"/>
            </a:endParaRPr>
          </a:p>
        </p:txBody>
      </p:sp>
      <p:sp>
        <p:nvSpPr>
          <p:cNvPr id="27" name="Rectangle 2"/>
          <p:cNvSpPr>
            <a:spLocks noChangeArrowheads="1"/>
          </p:cNvSpPr>
          <p:nvPr/>
        </p:nvSpPr>
        <p:spPr bwMode="auto">
          <a:xfrm>
            <a:off x="49320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(5)</a:t>
            </a:r>
            <a:endParaRPr lang="en-GB" i="0" dirty="0">
              <a:solidFill>
                <a:srgbClr val="FFFFFF"/>
              </a:solidFill>
              <a:effectLst>
                <a:glow rad="101600">
                  <a:srgbClr val="000000"/>
                </a:glow>
              </a:effectLst>
              <a:ea typeface="ＭＳ Ｐゴシック" charset="0"/>
              <a:cs typeface="Times New Roman" charset="0"/>
            </a:endParaRPr>
          </a:p>
        </p:txBody>
      </p:sp>
      <p:sp>
        <p:nvSpPr>
          <p:cNvPr id="28" name="Rectangle 2"/>
          <p:cNvSpPr>
            <a:spLocks noChangeArrowheads="1"/>
          </p:cNvSpPr>
          <p:nvPr/>
        </p:nvSpPr>
        <p:spPr bwMode="auto">
          <a:xfrm>
            <a:off x="212372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(10)</a:t>
            </a:r>
            <a:endParaRPr lang="en-GB" i="0" dirty="0">
              <a:solidFill>
                <a:srgbClr val="FFFFFF"/>
              </a:solidFill>
              <a:effectLst>
                <a:glow rad="101600">
                  <a:srgbClr val="000000"/>
                </a:glow>
              </a:effectLst>
              <a:ea typeface="ＭＳ Ｐゴシック" charset="0"/>
              <a:cs typeface="Times New Roman" charset="0"/>
            </a:endParaRPr>
          </a:p>
        </p:txBody>
      </p:sp>
      <p:sp>
        <p:nvSpPr>
          <p:cNvPr id="29" name="Rectangle 2"/>
          <p:cNvSpPr>
            <a:spLocks noChangeArrowheads="1"/>
          </p:cNvSpPr>
          <p:nvPr/>
        </p:nvSpPr>
        <p:spPr bwMode="auto">
          <a:xfrm>
            <a:off x="370790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 (5)</a:t>
            </a:r>
            <a:endParaRPr lang="en-GB" i="0" dirty="0">
              <a:solidFill>
                <a:srgbClr val="FFFFFF"/>
              </a:solidFill>
              <a:effectLst>
                <a:glow rad="101600">
                  <a:srgbClr val="000000"/>
                </a:glow>
              </a:effectLst>
              <a:ea typeface="ＭＳ Ｐゴシック" charset="0"/>
              <a:cs typeface="Times New Roman" charset="0"/>
            </a:endParaRPr>
          </a:p>
        </p:txBody>
      </p:sp>
      <p:sp>
        <p:nvSpPr>
          <p:cNvPr id="30" name="Rectangle 2"/>
          <p:cNvSpPr>
            <a:spLocks noChangeArrowheads="1"/>
          </p:cNvSpPr>
          <p:nvPr/>
        </p:nvSpPr>
        <p:spPr bwMode="auto">
          <a:xfrm>
            <a:off x="464400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E (55)</a:t>
            </a:r>
            <a:endParaRPr lang="en-GB" i="0" dirty="0">
              <a:solidFill>
                <a:srgbClr val="FFFFFF"/>
              </a:solidFill>
              <a:effectLst>
                <a:glow rad="101600">
                  <a:srgbClr val="000000"/>
                </a:glow>
              </a:effectLst>
              <a:ea typeface="ＭＳ Ｐゴシック" charset="0"/>
              <a:cs typeface="Times New Roman" charset="0"/>
            </a:endParaRPr>
          </a:p>
        </p:txBody>
      </p:sp>
      <p:sp>
        <p:nvSpPr>
          <p:cNvPr id="31" name="Rectangle 2"/>
          <p:cNvSpPr>
            <a:spLocks noChangeArrowheads="1"/>
          </p:cNvSpPr>
          <p:nvPr/>
        </p:nvSpPr>
        <p:spPr bwMode="auto">
          <a:xfrm>
            <a:off x="622818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 (5)</a:t>
            </a:r>
            <a:endParaRPr lang="en-GB" i="0" dirty="0">
              <a:solidFill>
                <a:srgbClr val="FFFFFF"/>
              </a:solidFill>
              <a:effectLst>
                <a:glow rad="101600">
                  <a:srgbClr val="000000"/>
                </a:glow>
              </a:effectLst>
              <a:ea typeface="ＭＳ Ｐゴシック" charset="0"/>
              <a:cs typeface="Times New Roman" charset="0"/>
            </a:endParaRPr>
          </a:p>
        </p:txBody>
      </p:sp>
      <p:sp>
        <p:nvSpPr>
          <p:cNvPr id="33" name="Rectangle 2"/>
          <p:cNvSpPr>
            <a:spLocks noChangeArrowheads="1"/>
          </p:cNvSpPr>
          <p:nvPr/>
        </p:nvSpPr>
        <p:spPr bwMode="auto">
          <a:xfrm>
            <a:off x="248399" y="2132856"/>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first round</a:t>
            </a:r>
            <a:endParaRPr lang="en-GB" i="0" dirty="0">
              <a:solidFill>
                <a:srgbClr val="FFFFFF"/>
              </a:solidFill>
              <a:effectLst>
                <a:glow rad="101600">
                  <a:srgbClr val="000000"/>
                </a:glow>
              </a:effectLst>
              <a:ea typeface="ＭＳ Ｐゴシック" charset="0"/>
              <a:cs typeface="Times New Roman" charset="0"/>
            </a:endParaRPr>
          </a:p>
        </p:txBody>
      </p:sp>
      <p:sp>
        <p:nvSpPr>
          <p:cNvPr id="34" name="Rectangle 2"/>
          <p:cNvSpPr>
            <a:spLocks noChangeArrowheads="1"/>
          </p:cNvSpPr>
          <p:nvPr/>
        </p:nvSpPr>
        <p:spPr bwMode="auto">
          <a:xfrm>
            <a:off x="248399" y="3645024"/>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smtClean="0">
                <a:solidFill>
                  <a:srgbClr val="FFFFFF"/>
                </a:solidFill>
                <a:effectLst>
                  <a:glow rad="101600">
                    <a:srgbClr val="000000"/>
                  </a:glow>
                </a:effectLst>
                <a:ea typeface="ＭＳ Ｐゴシック" charset="0"/>
                <a:cs typeface="Times New Roman" charset="0"/>
              </a:rPr>
              <a:t>second round</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718020055"/>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467544" y="836712"/>
            <a:ext cx="367240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One night in Budapest</a:t>
            </a:r>
            <a:endParaRPr lang="en-GB" i="0" dirty="0">
              <a:solidFill>
                <a:srgbClr val="FFFFFF"/>
              </a:solidFill>
              <a:effectLst>
                <a:glow rad="101600">
                  <a:srgbClr val="000000"/>
                </a:glow>
              </a:effectLst>
              <a:ea typeface="ＭＳ Ｐゴシック" charset="0"/>
              <a:cs typeface="Times New Roman" charset="0"/>
            </a:endParaRPr>
          </a:p>
        </p:txBody>
      </p:sp>
      <p:sp>
        <p:nvSpPr>
          <p:cNvPr id="20" name="Rectangle 2"/>
          <p:cNvSpPr>
            <a:spLocks noChangeArrowheads="1"/>
          </p:cNvSpPr>
          <p:nvPr/>
        </p:nvSpPr>
        <p:spPr bwMode="auto">
          <a:xfrm>
            <a:off x="683568" y="1340768"/>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My having dinner at ___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My visiting the theatre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My shopping at ___ would be desirable.</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1510221566"/>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467544" y="836712"/>
            <a:ext cx="367240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One night in Budapest</a:t>
            </a:r>
            <a:endParaRPr lang="en-GB" i="0" dirty="0">
              <a:solidFill>
                <a:srgbClr val="FFFFFF"/>
              </a:solidFill>
              <a:effectLst>
                <a:glow rad="101600">
                  <a:srgbClr val="000000"/>
                </a:glow>
              </a:effectLst>
              <a:ea typeface="ＭＳ Ｐゴシック" charset="0"/>
              <a:cs typeface="Times New Roman" charset="0"/>
            </a:endParaRPr>
          </a:p>
        </p:txBody>
      </p:sp>
      <p:sp>
        <p:nvSpPr>
          <p:cNvPr id="20" name="Rectangle 2"/>
          <p:cNvSpPr>
            <a:spLocks noChangeArrowheads="1"/>
          </p:cNvSpPr>
          <p:nvPr/>
        </p:nvSpPr>
        <p:spPr bwMode="auto">
          <a:xfrm>
            <a:off x="683568" y="1340768"/>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My having dinner at ___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My visiting the theatre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My shopping at ___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8" name="Rectangle 2"/>
          <p:cNvSpPr>
            <a:spLocks noChangeArrowheads="1"/>
          </p:cNvSpPr>
          <p:nvPr/>
        </p:nvSpPr>
        <p:spPr bwMode="auto">
          <a:xfrm>
            <a:off x="467544" y="3429000"/>
            <a:ext cx="3672408" cy="86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Alternative frame</a:t>
            </a:r>
          </a:p>
          <a:p>
            <a:pPr defTabSz="873125">
              <a:spcAft>
                <a:spcPts val="800"/>
              </a:spcAft>
              <a:buClrTx/>
              <a:buSzTx/>
              <a:buFontTx/>
              <a:buNone/>
              <a:defRPr/>
            </a:pPr>
            <a:endParaRPr lang="en-GB" i="0" dirty="0">
              <a:solidFill>
                <a:srgbClr val="FFFFFF"/>
              </a:solidFill>
              <a:effectLst>
                <a:glow rad="101600">
                  <a:srgbClr val="000000"/>
                </a:glow>
              </a:effectLst>
              <a:ea typeface="ＭＳ Ｐゴシック" charset="0"/>
              <a:cs typeface="Times New Roman" charset="0"/>
            </a:endParaRPr>
          </a:p>
        </p:txBody>
      </p:sp>
      <p:sp>
        <p:nvSpPr>
          <p:cNvPr id="9" name="Rectangle 2"/>
          <p:cNvSpPr>
            <a:spLocks noChangeArrowheads="1"/>
          </p:cNvSpPr>
          <p:nvPr/>
        </p:nvSpPr>
        <p:spPr bwMode="auto">
          <a:xfrm>
            <a:off x="827584" y="3933056"/>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&amp; [B]</a:t>
            </a:r>
          </a:p>
          <a:p>
            <a:pPr defTabSz="873125">
              <a:spcAft>
                <a:spcPts val="800"/>
              </a:spcAft>
              <a:buClrTx/>
              <a:buSzTx/>
              <a:defRPr/>
            </a:pPr>
            <a:r>
              <a:rPr lang="en-GB" i="0" dirty="0">
                <a:solidFill>
                  <a:srgbClr val="FFFFFF"/>
                </a:solidFill>
                <a:effectLst>
                  <a:glow rad="101600">
                    <a:srgbClr val="000000"/>
                  </a:glow>
                </a:effectLst>
                <a:ea typeface="ＭＳ Ｐゴシック" charset="0"/>
                <a:cs typeface="Times New Roman" charset="0"/>
              </a:rPr>
              <a:t>[A] &amp; [C]</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&amp; [C]</a:t>
            </a:r>
          </a:p>
        </p:txBody>
      </p:sp>
    </p:spTree>
    <p:extLst>
      <p:ext uri="{BB962C8B-B14F-4D97-AF65-F5344CB8AC3E}">
        <p14:creationId xmlns:p14="http://schemas.microsoft.com/office/powerpoint/2010/main" val="20706794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710981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8724148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2"/>
          <p:cNvPicPr>
            <a:picLocks noChangeAspect="1" noChangeArrowheads="1"/>
          </p:cNvPicPr>
          <p:nvPr/>
        </p:nvPicPr>
        <p:blipFill>
          <a:blip r:embed="rId3">
            <a:extLst>
              <a:ext uri="{28A0092B-C50C-407E-A947-70E740481C1C}">
                <a14:useLocalDpi xmlns:a14="http://schemas.microsoft.com/office/drawing/2010/main" val="0"/>
              </a:ext>
            </a:extLst>
          </a:blip>
          <a:srcRect l="15236" r="13141" b="14539"/>
          <a:stretch>
            <a:fillRect/>
          </a:stretch>
        </p:blipFill>
        <p:spPr bwMode="auto">
          <a:xfrm>
            <a:off x="5076825" y="5300663"/>
            <a:ext cx="4067175"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8" name="Text Box 3"/>
          <p:cNvSpPr txBox="1">
            <a:spLocks noChangeArrowheads="1"/>
          </p:cNvSpPr>
          <p:nvPr/>
        </p:nvSpPr>
        <p:spPr bwMode="auto">
          <a:xfrm>
            <a:off x="590550" y="2544763"/>
            <a:ext cx="16541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strip clothes</a:t>
            </a:r>
          </a:p>
        </p:txBody>
      </p:sp>
      <p:sp>
        <p:nvSpPr>
          <p:cNvPr id="39939" name="Text Box 4"/>
          <p:cNvSpPr txBox="1">
            <a:spLocks noChangeArrowheads="1"/>
          </p:cNvSpPr>
          <p:nvPr/>
        </p:nvSpPr>
        <p:spPr bwMode="auto">
          <a:xfrm>
            <a:off x="2659063" y="2544763"/>
            <a:ext cx="14525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clean bum</a:t>
            </a:r>
          </a:p>
        </p:txBody>
      </p:sp>
      <p:sp>
        <p:nvSpPr>
          <p:cNvPr id="39940" name="Text Box 5"/>
          <p:cNvSpPr txBox="1">
            <a:spLocks noChangeArrowheads="1"/>
          </p:cNvSpPr>
          <p:nvPr/>
        </p:nvSpPr>
        <p:spPr bwMode="auto">
          <a:xfrm>
            <a:off x="4337050" y="2544763"/>
            <a:ext cx="812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open</a:t>
            </a:r>
          </a:p>
        </p:txBody>
      </p:sp>
      <p:sp>
        <p:nvSpPr>
          <p:cNvPr id="39941" name="Text Box 6"/>
          <p:cNvSpPr txBox="1">
            <a:spLocks noChangeArrowheads="1"/>
          </p:cNvSpPr>
          <p:nvPr/>
        </p:nvSpPr>
        <p:spPr bwMode="auto">
          <a:xfrm>
            <a:off x="5272088" y="2544763"/>
            <a:ext cx="16144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place under</a:t>
            </a:r>
          </a:p>
        </p:txBody>
      </p:sp>
      <p:sp>
        <p:nvSpPr>
          <p:cNvPr id="39942" name="Text Box 7"/>
          <p:cNvSpPr txBox="1">
            <a:spLocks noChangeArrowheads="1"/>
          </p:cNvSpPr>
          <p:nvPr/>
        </p:nvSpPr>
        <p:spPr bwMode="auto">
          <a:xfrm>
            <a:off x="7137400" y="2544763"/>
            <a:ext cx="15065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close studs</a:t>
            </a:r>
          </a:p>
        </p:txBody>
      </p:sp>
      <p:sp>
        <p:nvSpPr>
          <p:cNvPr id="39943" name="Text Box 8"/>
          <p:cNvSpPr txBox="1">
            <a:spLocks noChangeArrowheads="1"/>
          </p:cNvSpPr>
          <p:nvPr/>
        </p:nvSpPr>
        <p:spPr bwMode="auto">
          <a:xfrm>
            <a:off x="1487488" y="1341438"/>
            <a:ext cx="19621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prepare infant </a:t>
            </a:r>
          </a:p>
        </p:txBody>
      </p:sp>
      <p:sp>
        <p:nvSpPr>
          <p:cNvPr id="39944" name="Text Box 9"/>
          <p:cNvSpPr txBox="1">
            <a:spLocks noChangeArrowheads="1"/>
          </p:cNvSpPr>
          <p:nvPr/>
        </p:nvSpPr>
        <p:spPr bwMode="auto">
          <a:xfrm>
            <a:off x="3768725" y="1341438"/>
            <a:ext cx="19605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prepare nappy</a:t>
            </a:r>
          </a:p>
        </p:txBody>
      </p:sp>
      <p:sp>
        <p:nvSpPr>
          <p:cNvPr id="39945" name="Text Box 10"/>
          <p:cNvSpPr txBox="1">
            <a:spLocks noChangeArrowheads="1"/>
          </p:cNvSpPr>
          <p:nvPr/>
        </p:nvSpPr>
        <p:spPr bwMode="auto">
          <a:xfrm>
            <a:off x="6273800" y="1341438"/>
            <a:ext cx="13160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assemble</a:t>
            </a:r>
          </a:p>
        </p:txBody>
      </p:sp>
      <p:sp>
        <p:nvSpPr>
          <p:cNvPr id="39946" name="Line 11"/>
          <p:cNvSpPr>
            <a:spLocks noChangeShapeType="1"/>
          </p:cNvSpPr>
          <p:nvPr/>
        </p:nvSpPr>
        <p:spPr bwMode="auto">
          <a:xfrm flipV="1">
            <a:off x="1547813"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47" name="Line 12"/>
          <p:cNvSpPr>
            <a:spLocks noChangeShapeType="1"/>
          </p:cNvSpPr>
          <p:nvPr/>
        </p:nvSpPr>
        <p:spPr bwMode="auto">
          <a:xfrm flipH="1" flipV="1">
            <a:off x="2482850"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48" name="Line 13"/>
          <p:cNvSpPr>
            <a:spLocks noChangeShapeType="1"/>
          </p:cNvSpPr>
          <p:nvPr/>
        </p:nvSpPr>
        <p:spPr bwMode="auto">
          <a:xfrm flipV="1">
            <a:off x="6013450"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49" name="Line 14"/>
          <p:cNvSpPr>
            <a:spLocks noChangeShapeType="1"/>
          </p:cNvSpPr>
          <p:nvPr/>
        </p:nvSpPr>
        <p:spPr bwMode="auto">
          <a:xfrm flipH="1" flipV="1">
            <a:off x="6948488"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50" name="Line 15"/>
          <p:cNvSpPr>
            <a:spLocks noChangeShapeType="1"/>
          </p:cNvSpPr>
          <p:nvPr/>
        </p:nvSpPr>
        <p:spPr bwMode="auto">
          <a:xfrm flipH="1" flipV="1">
            <a:off x="4786313" y="1844675"/>
            <a:ext cx="0" cy="71913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51" name="Line 16"/>
          <p:cNvSpPr>
            <a:spLocks noChangeShapeType="1"/>
          </p:cNvSpPr>
          <p:nvPr/>
        </p:nvSpPr>
        <p:spPr bwMode="auto">
          <a:xfrm flipH="1" flipV="1">
            <a:off x="4719638" y="476250"/>
            <a:ext cx="1797050"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52" name="Line 17"/>
          <p:cNvSpPr>
            <a:spLocks noChangeShapeType="1"/>
          </p:cNvSpPr>
          <p:nvPr/>
        </p:nvSpPr>
        <p:spPr bwMode="auto">
          <a:xfrm flipV="1">
            <a:off x="2922588" y="476250"/>
            <a:ext cx="1797050"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53" name="Line 18"/>
          <p:cNvSpPr>
            <a:spLocks noChangeShapeType="1"/>
          </p:cNvSpPr>
          <p:nvPr/>
        </p:nvSpPr>
        <p:spPr bwMode="auto">
          <a:xfrm flipH="1" flipV="1">
            <a:off x="4716463" y="476250"/>
            <a:ext cx="0" cy="71913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54" name="Text Box 19"/>
          <p:cNvSpPr txBox="1">
            <a:spLocks noChangeArrowheads="1"/>
          </p:cNvSpPr>
          <p:nvPr/>
        </p:nvSpPr>
        <p:spPr bwMode="auto">
          <a:xfrm>
            <a:off x="3781425" y="188913"/>
            <a:ext cx="1908175" cy="4270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change nappy</a:t>
            </a:r>
          </a:p>
        </p:txBody>
      </p:sp>
      <p:sp>
        <p:nvSpPr>
          <p:cNvPr id="39955" name="Rectangle 20"/>
          <p:cNvSpPr>
            <a:spLocks noChangeArrowheads="1"/>
          </p:cNvSpPr>
          <p:nvPr/>
        </p:nvSpPr>
        <p:spPr bwMode="auto">
          <a:xfrm>
            <a:off x="179388" y="4154488"/>
            <a:ext cx="91122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i="0"/>
              <a:t>… [reach-left-hand X] [left-wholehand-grasp X] [right-wholehand-grasp …</a:t>
            </a:r>
          </a:p>
        </p:txBody>
      </p:sp>
      <p:sp>
        <p:nvSpPr>
          <p:cNvPr id="39956" name="Rectangle 21"/>
          <p:cNvSpPr>
            <a:spLocks noChangeArrowheads="1"/>
          </p:cNvSpPr>
          <p:nvPr/>
        </p:nvSpPr>
        <p:spPr bwMode="auto">
          <a:xfrm>
            <a:off x="250825" y="3386138"/>
            <a:ext cx="859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sz="2400" i="0">
                <a:sym typeface="Ipa-sams Uclphon1 SILSophiaL" charset="0"/>
              </a:rPr>
              <a:t>… /reach X/ /grasp X/ /grasp Y/  /pull Y/ /scoop X/ /Y out of X/ …</a:t>
            </a:r>
          </a:p>
        </p:txBody>
      </p:sp>
      <p:graphicFrame>
        <p:nvGraphicFramePr>
          <p:cNvPr id="39957" name="Object 2"/>
          <p:cNvGraphicFramePr>
            <a:graphicFrameLocks noChangeAspect="1"/>
          </p:cNvGraphicFramePr>
          <p:nvPr/>
        </p:nvGraphicFramePr>
        <p:xfrm>
          <a:off x="0" y="4826000"/>
          <a:ext cx="5940425" cy="2032000"/>
        </p:xfrm>
        <a:graphic>
          <a:graphicData uri="http://schemas.openxmlformats.org/presentationml/2006/ole">
            <mc:AlternateContent xmlns:mc="http://schemas.openxmlformats.org/markup-compatibility/2006">
              <mc:Choice xmlns:v="urn:schemas-microsoft-com:vml" Requires="v">
                <p:oleObj spid="_x0000_s5191" name="Image" r:id="rId4" imgW="7504762" imgH="2031746" progId="Photoshop.Image.9">
                  <p:embed/>
                </p:oleObj>
              </mc:Choice>
              <mc:Fallback>
                <p:oleObj name="Image" r:id="rId4" imgW="7504762" imgH="2031746" progId="Photoshop.Image.9">
                  <p:embed/>
                  <p:pic>
                    <p:nvPicPr>
                      <p:cNvPr id="0" name=""/>
                      <p:cNvPicPr>
                        <a:picLocks noChangeAspect="1" noChangeArrowheads="1"/>
                      </p:cNvPicPr>
                      <p:nvPr/>
                    </p:nvPicPr>
                    <p:blipFill>
                      <a:blip r:embed="rId5">
                        <a:clrChange>
                          <a:clrFrom>
                            <a:srgbClr val="000000"/>
                          </a:clrFrom>
                          <a:clrTo>
                            <a:srgbClr val="000000">
                              <a:alpha val="0"/>
                            </a:srgbClr>
                          </a:clrTo>
                        </a:clrChange>
                        <a:extLst>
                          <a:ext uri="{28A0092B-C50C-407E-A947-70E740481C1C}">
                            <a14:useLocalDpi xmlns:a14="http://schemas.microsoft.com/office/drawing/2010/main" val="0"/>
                          </a:ext>
                        </a:extLst>
                      </a:blip>
                      <a:srcRect l="4076"/>
                      <a:stretch>
                        <a:fillRect/>
                      </a:stretch>
                    </p:blipFill>
                    <p:spPr bwMode="auto">
                      <a:xfrm>
                        <a:off x="0" y="4826000"/>
                        <a:ext cx="5940425"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9958" name="Rectangle 23"/>
          <p:cNvSpPr>
            <a:spLocks noChangeArrowheads="1"/>
          </p:cNvSpPr>
          <p:nvPr/>
        </p:nvSpPr>
        <p:spPr bwMode="auto">
          <a:xfrm>
            <a:off x="539750" y="6689725"/>
            <a:ext cx="54197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056" anchor="ctr">
            <a:spAutoFit/>
          </a:bodyPr>
          <a:lstStyle/>
          <a:p>
            <a:pPr algn="r"/>
            <a:r>
              <a:rPr lang="en-GB" sz="500" i="0">
                <a:solidFill>
                  <a:srgbClr val="B2B2B2"/>
                </a:solidFill>
              </a:rPr>
              <a:t>Image adapted from: Rizzolatti, Giacomo, and Giuseppe Luppino. 2001. The Cortical Motor System. </a:t>
            </a:r>
            <a:r>
              <a:rPr lang="en-GB" sz="500">
                <a:solidFill>
                  <a:srgbClr val="B2B2B2"/>
                </a:solidFill>
              </a:rPr>
              <a:t>Neuron</a:t>
            </a:r>
            <a:r>
              <a:rPr lang="en-GB" sz="500" i="0">
                <a:solidFill>
                  <a:srgbClr val="B2B2B2"/>
                </a:solidFill>
              </a:rPr>
              <a:t> 31, no. 6 (September 27): 889-901. doi:10.1016/S0896-6273(01)00423-8. </a:t>
            </a:r>
          </a:p>
        </p:txBody>
      </p:sp>
      <p:sp>
        <p:nvSpPr>
          <p:cNvPr id="39959" name="AutoShape 24"/>
          <p:cNvSpPr>
            <a:spLocks noChangeArrowheads="1"/>
          </p:cNvSpPr>
          <p:nvPr/>
        </p:nvSpPr>
        <p:spPr bwMode="auto">
          <a:xfrm rot="-5400000">
            <a:off x="-488950" y="852488"/>
            <a:ext cx="1655763" cy="4651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pPr algn="ctr"/>
            <a:r>
              <a:rPr lang="en-GB" i="0">
                <a:solidFill>
                  <a:schemeClr val="tx1"/>
                </a:solidFill>
              </a:rPr>
              <a:t>plans</a:t>
            </a:r>
          </a:p>
        </p:txBody>
      </p:sp>
      <p:sp>
        <p:nvSpPr>
          <p:cNvPr id="39960" name="AutoShape 25"/>
          <p:cNvSpPr>
            <a:spLocks noChangeArrowheads="1"/>
          </p:cNvSpPr>
          <p:nvPr/>
        </p:nvSpPr>
        <p:spPr bwMode="auto">
          <a:xfrm rot="-5400000">
            <a:off x="-553244" y="3945732"/>
            <a:ext cx="1787525" cy="4651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spAutoFit/>
          </a:bodyPr>
          <a:lstStyle/>
          <a:p>
            <a:pPr algn="ctr"/>
            <a:r>
              <a:rPr lang="en-GB" i="0">
                <a:solidFill>
                  <a:schemeClr val="tx1"/>
                </a:solidFill>
              </a:rPr>
              <a:t>motor action</a:t>
            </a:r>
          </a:p>
        </p:txBody>
      </p:sp>
      <p:sp>
        <p:nvSpPr>
          <p:cNvPr id="39961" name="AutoShape 26"/>
          <p:cNvSpPr>
            <a:spLocks noChangeArrowheads="1"/>
          </p:cNvSpPr>
          <p:nvPr/>
        </p:nvSpPr>
        <p:spPr bwMode="auto">
          <a:xfrm rot="-5400000">
            <a:off x="-211931" y="5549106"/>
            <a:ext cx="1104900" cy="4651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spAutoFit/>
          </a:bodyPr>
          <a:lstStyle/>
          <a:p>
            <a:pPr algn="ctr"/>
            <a:r>
              <a:rPr lang="en-GB" i="0">
                <a:solidFill>
                  <a:schemeClr val="tx1"/>
                </a:solidFill>
              </a:rPr>
              <a:t>motion</a:t>
            </a:r>
          </a:p>
        </p:txBody>
      </p:sp>
      <p:sp>
        <p:nvSpPr>
          <p:cNvPr id="39962" name="AutoShape 27"/>
          <p:cNvSpPr>
            <a:spLocks noChangeArrowheads="1"/>
          </p:cNvSpPr>
          <p:nvPr/>
        </p:nvSpPr>
        <p:spPr bwMode="auto">
          <a:xfrm rot="-5400000">
            <a:off x="-200025" y="2368550"/>
            <a:ext cx="1081088" cy="4651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pPr algn="ctr"/>
            <a:r>
              <a:rPr lang="en-GB" i="0">
                <a:solidFill>
                  <a:schemeClr val="tx1"/>
                </a:solidFill>
              </a:rPr>
              <a:t>goals</a:t>
            </a:r>
          </a:p>
        </p:txBody>
      </p:sp>
    </p:spTree>
    <p:extLst>
      <p:ext uri="{BB962C8B-B14F-4D97-AF65-F5344CB8AC3E}">
        <p14:creationId xmlns:p14="http://schemas.microsoft.com/office/powerpoint/2010/main" val="34832013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3212976"/>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could </a:t>
            </a:r>
            <a:r>
              <a:rPr lang="en-US" dirty="0" smtClean="0"/>
              <a:t>pure</a:t>
            </a:r>
            <a:r>
              <a:rPr lang="en-US" i="0" dirty="0" smtClean="0"/>
              <a:t> goal ascription work?</a:t>
            </a:r>
            <a:endParaRPr lang="en-US" i="0" dirty="0"/>
          </a:p>
        </p:txBody>
      </p:sp>
    </p:spTree>
    <p:extLst>
      <p:ext uri="{BB962C8B-B14F-4D97-AF65-F5344CB8AC3E}">
        <p14:creationId xmlns:p14="http://schemas.microsoft.com/office/powerpoint/2010/main" val="112657861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3212976"/>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could </a:t>
            </a:r>
            <a:r>
              <a:rPr lang="en-US" dirty="0" smtClean="0"/>
              <a:t>pure</a:t>
            </a:r>
            <a:r>
              <a:rPr lang="en-US" i="0" dirty="0" smtClean="0"/>
              <a:t> goal ascription work?</a:t>
            </a:r>
            <a:endParaRPr lang="en-US" i="0" dirty="0"/>
          </a:p>
        </p:txBody>
      </p:sp>
      <p:sp>
        <p:nvSpPr>
          <p:cNvPr id="3" name="Text Box 9"/>
          <p:cNvSpPr txBox="1">
            <a:spLocks noChangeArrowheads="1"/>
          </p:cNvSpPr>
          <p:nvPr/>
        </p:nvSpPr>
        <p:spPr bwMode="auto">
          <a:xfrm>
            <a:off x="2915816" y="3212976"/>
            <a:ext cx="43924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spcAft>
                <a:spcPct val="0"/>
              </a:spcAft>
            </a:pPr>
            <a:r>
              <a:rPr lang="en-GB" sz="4800" b="1" i="0" dirty="0" smtClean="0">
                <a:ln w="12700">
                  <a:solidFill>
                    <a:schemeClr val="tx1"/>
                  </a:solidFill>
                </a:ln>
                <a:solidFill>
                  <a:schemeClr val="tx1">
                    <a:alpha val="0"/>
                  </a:schemeClr>
                </a:solidFill>
                <a:effectLst>
                  <a:glow rad="203200">
                    <a:schemeClr val="bg1">
                      <a:alpha val="50000"/>
                    </a:schemeClr>
                  </a:glow>
                </a:effectLst>
              </a:rPr>
              <a:t>obstacle</a:t>
            </a:r>
            <a:endParaRPr lang="en-GB" sz="4800" i="0" dirty="0">
              <a:ln w="12700">
                <a:solidFill>
                  <a:schemeClr val="tx1"/>
                </a:solidFill>
              </a:ln>
              <a:solidFill>
                <a:schemeClr val="tx1">
                  <a:alpha val="0"/>
                </a:schemeClr>
              </a:solidFill>
              <a:effectLst>
                <a:glow rad="203200">
                  <a:schemeClr val="bg1">
                    <a:alpha val="50000"/>
                  </a:schemeClr>
                </a:glow>
              </a:effectLst>
            </a:endParaRPr>
          </a:p>
        </p:txBody>
      </p:sp>
    </p:spTree>
    <p:extLst>
      <p:ext uri="{BB962C8B-B14F-4D97-AF65-F5344CB8AC3E}">
        <p14:creationId xmlns:p14="http://schemas.microsoft.com/office/powerpoint/2010/main" val="654768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683568" y="1700808"/>
            <a:ext cx="2808312" cy="2012988"/>
          </a:xfrm>
          <a:prstGeom prst="rect">
            <a:avLst/>
          </a:prstGeom>
          <a:noFill/>
          <a:ln w="9525">
            <a:noFill/>
            <a:round/>
            <a:headEnd/>
            <a:tailEnd/>
          </a:ln>
          <a:effectLst/>
        </p:spPr>
        <p:txBody>
          <a:bodyPr wrap="square" lIns="90000" tIns="46800" rIns="90000" bIns="46800">
            <a:prstTxWarp prst="textNoShape">
              <a:avLst/>
            </a:prstTxWarp>
            <a:spAutoFit/>
          </a:bodyPr>
          <a:lstStyle/>
          <a:p>
            <a:pPr marL="365125" indent="-365125">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action</a:t>
            </a:r>
          </a:p>
          <a:p>
            <a:pPr marL="365125" indent="-365125">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outcome</a:t>
            </a:r>
          </a:p>
          <a:p>
            <a:pPr marL="365125" indent="-365125">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directedness of action to outcome</a:t>
            </a:r>
            <a:endParaRPr lang="en-US" i="0" dirty="0">
              <a:effectLst>
                <a:glow rad="101600">
                  <a:srgbClr val="000000"/>
                </a:glow>
              </a:effectLst>
            </a:endParaRPr>
          </a:p>
        </p:txBody>
      </p:sp>
    </p:spTree>
    <p:extLst>
      <p:ext uri="{BB962C8B-B14F-4D97-AF65-F5344CB8AC3E}">
        <p14:creationId xmlns:p14="http://schemas.microsoft.com/office/powerpoint/2010/main" val="41509108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683568" y="1700808"/>
            <a:ext cx="2808312" cy="2012988"/>
          </a:xfrm>
          <a:prstGeom prst="rect">
            <a:avLst/>
          </a:prstGeom>
          <a:noFill/>
          <a:ln w="9525">
            <a:noFill/>
            <a:round/>
            <a:headEnd/>
            <a:tailEnd/>
          </a:ln>
          <a:effectLst/>
        </p:spPr>
        <p:txBody>
          <a:bodyPr wrap="square" lIns="90000" tIns="46800" rIns="90000" bIns="46800">
            <a:prstTxWarp prst="textNoShape">
              <a:avLst/>
            </a:prstTxWarp>
            <a:spAutoFit/>
          </a:bodyPr>
          <a:lstStyle/>
          <a:p>
            <a:pPr marL="365125" indent="-365125">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action</a:t>
            </a:r>
          </a:p>
          <a:p>
            <a:pPr marL="365125" indent="-365125">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outcome</a:t>
            </a:r>
          </a:p>
          <a:p>
            <a:pPr marL="365125" indent="-365125">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directedness of action to outcome</a:t>
            </a:r>
            <a:endParaRPr lang="en-US" i="0" dirty="0">
              <a:effectLst>
                <a:glow rad="101600">
                  <a:srgbClr val="000000"/>
                </a:glow>
              </a:effectLst>
            </a:endParaRPr>
          </a:p>
        </p:txBody>
      </p:sp>
      <p:sp>
        <p:nvSpPr>
          <p:cNvPr id="17" name="Oval 16"/>
          <p:cNvSpPr/>
          <p:nvPr/>
        </p:nvSpPr>
        <p:spPr bwMode="auto">
          <a:xfrm rot="764146">
            <a:off x="4860031" y="4090200"/>
            <a:ext cx="1691755" cy="23846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Chord 17"/>
          <p:cNvSpPr/>
          <p:nvPr/>
        </p:nvSpPr>
        <p:spPr bwMode="auto">
          <a:xfrm rot="17926190">
            <a:off x="4655770" y="4644243"/>
            <a:ext cx="1944216" cy="1822164"/>
          </a:xfrm>
          <a:prstGeom prst="chord">
            <a:avLst>
              <a:gd name="adj1" fmla="val 5811255"/>
              <a:gd name="adj2" fmla="val 16004900"/>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87435175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3212976"/>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could </a:t>
            </a:r>
            <a:r>
              <a:rPr lang="en-US" dirty="0" smtClean="0"/>
              <a:t>pure </a:t>
            </a:r>
            <a:r>
              <a:rPr lang="en-US" i="0" dirty="0" smtClean="0"/>
              <a:t>goal ascription work?</a:t>
            </a:r>
            <a:endParaRPr lang="en-US" i="0" dirty="0"/>
          </a:p>
        </p:txBody>
      </p:sp>
      <p:sp>
        <p:nvSpPr>
          <p:cNvPr id="2" name="Rectangle 1"/>
          <p:cNvSpPr/>
          <p:nvPr/>
        </p:nvSpPr>
        <p:spPr bwMode="auto">
          <a:xfrm>
            <a:off x="1935014" y="3212976"/>
            <a:ext cx="2304256" cy="504056"/>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Rectangle 11"/>
          <p:cNvSpPr/>
          <p:nvPr/>
        </p:nvSpPr>
        <p:spPr bwMode="auto">
          <a:xfrm>
            <a:off x="6084168" y="3212976"/>
            <a:ext cx="2304256" cy="504056"/>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12855248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683568" y="1700808"/>
            <a:ext cx="2808312" cy="2012988"/>
          </a:xfrm>
          <a:prstGeom prst="rect">
            <a:avLst/>
          </a:prstGeom>
          <a:noFill/>
          <a:ln w="9525">
            <a:noFill/>
            <a:round/>
            <a:headEnd/>
            <a:tailEnd/>
          </a:ln>
          <a:effectLst/>
        </p:spPr>
        <p:txBody>
          <a:bodyPr wrap="square" lIns="90000" tIns="46800" rIns="90000" bIns="46800">
            <a:prstTxWarp prst="textNoShape">
              <a:avLst/>
            </a:prstTxWarp>
            <a:spAutoFit/>
          </a:bodyPr>
          <a:lstStyle/>
          <a:p>
            <a:pPr marL="365125" indent="-365125">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action</a:t>
            </a:r>
          </a:p>
          <a:p>
            <a:pPr marL="365125" indent="-365125">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outcome</a:t>
            </a:r>
          </a:p>
          <a:p>
            <a:pPr marL="365125" indent="-365125">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directedness of action to outcome</a:t>
            </a:r>
            <a:endParaRPr lang="en-US" i="0" dirty="0">
              <a:effectLst>
                <a:glow rad="101600">
                  <a:srgbClr val="000000"/>
                </a:glow>
              </a:effectLst>
            </a:endParaRPr>
          </a:p>
        </p:txBody>
      </p:sp>
      <p:sp>
        <p:nvSpPr>
          <p:cNvPr id="4" name="Text Box 2"/>
          <p:cNvSpPr txBox="1">
            <a:spLocks noChangeArrowheads="1"/>
          </p:cNvSpPr>
          <p:nvPr/>
        </p:nvSpPr>
        <p:spPr bwMode="auto">
          <a:xfrm>
            <a:off x="4355976" y="1700808"/>
            <a:ext cx="1584176" cy="1815498"/>
          </a:xfrm>
          <a:prstGeom prst="rect">
            <a:avLst/>
          </a:prstGeom>
          <a:noFill/>
          <a:ln w="9525">
            <a:noFill/>
            <a:round/>
            <a:headEnd/>
            <a:tailEnd/>
          </a:ln>
          <a:effectLst/>
        </p:spPr>
        <p:txBody>
          <a:bodyPr wrap="square" lIns="90000" tIns="46800" rIns="90000" bIns="46800">
            <a:prstTxWarp prst="textNoShape">
              <a:avLst/>
            </a:prstTxWarp>
            <a:spAutoFit/>
          </a:bodyPr>
          <a:lstStyle/>
          <a:p>
            <a:pPr marL="365125" indent="-365125" algn="ctr">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arm</a:t>
            </a:r>
          </a:p>
          <a:p>
            <a:pPr marL="365125" indent="-365125" algn="ctr">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break egg</a:t>
            </a:r>
          </a:p>
          <a:p>
            <a:pPr marL="365125" indent="-365125" algn="ctr">
              <a:spcBef>
                <a:spcPts val="1100"/>
              </a:spcBef>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Y</a:t>
            </a:r>
            <a:endParaRPr lang="en-US" i="0" dirty="0">
              <a:effectLst>
                <a:glow rad="101600">
                  <a:srgbClr val="000000"/>
                </a:glow>
              </a:effectLst>
            </a:endParaRPr>
          </a:p>
        </p:txBody>
      </p:sp>
      <p:sp>
        <p:nvSpPr>
          <p:cNvPr id="5" name="Text Box 2"/>
          <p:cNvSpPr txBox="1">
            <a:spLocks noChangeArrowheads="1"/>
          </p:cNvSpPr>
          <p:nvPr/>
        </p:nvSpPr>
        <p:spPr bwMode="auto">
          <a:xfrm>
            <a:off x="6516216" y="1700808"/>
            <a:ext cx="1584176" cy="1815498"/>
          </a:xfrm>
          <a:prstGeom prst="rect">
            <a:avLst/>
          </a:prstGeom>
          <a:noFill/>
          <a:ln w="9525">
            <a:noFill/>
            <a:round/>
            <a:headEnd/>
            <a:tailEnd/>
          </a:ln>
          <a:effectLst/>
        </p:spPr>
        <p:txBody>
          <a:bodyPr wrap="square" lIns="90000" tIns="46800" rIns="90000" bIns="46800">
            <a:prstTxWarp prst="textNoShape">
              <a:avLst/>
            </a:prstTxWarp>
            <a:spAutoFit/>
          </a:bodyPr>
          <a:lstStyle/>
          <a:p>
            <a:pPr marL="365125" indent="-365125" algn="ctr">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arm</a:t>
            </a:r>
          </a:p>
          <a:p>
            <a:pPr marL="365125" indent="-365125" algn="ctr">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break egg</a:t>
            </a:r>
          </a:p>
          <a:p>
            <a:pPr marL="365125" indent="-365125" algn="ctr">
              <a:spcBef>
                <a:spcPts val="1100"/>
              </a:spcBef>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N</a:t>
            </a:r>
            <a:endParaRPr lang="en-US" i="0" dirty="0">
              <a:effectLst>
                <a:glow rad="101600">
                  <a:srgbClr val="000000"/>
                </a:glow>
              </a:effectLst>
            </a:endParaRPr>
          </a:p>
        </p:txBody>
      </p:sp>
      <p:sp>
        <p:nvSpPr>
          <p:cNvPr id="6" name="Text Box 2"/>
          <p:cNvSpPr txBox="1">
            <a:spLocks noChangeArrowheads="1"/>
          </p:cNvSpPr>
          <p:nvPr/>
        </p:nvSpPr>
        <p:spPr bwMode="auto">
          <a:xfrm>
            <a:off x="4355976" y="836712"/>
            <a:ext cx="1584176" cy="433068"/>
          </a:xfrm>
          <a:prstGeom prst="rect">
            <a:avLst/>
          </a:prstGeom>
          <a:noFill/>
          <a:ln w="9525">
            <a:noFill/>
            <a:round/>
            <a:headEnd/>
            <a:tailEnd/>
          </a:ln>
          <a:effectLst/>
        </p:spPr>
        <p:txBody>
          <a:bodyPr wrap="square" lIns="90000" tIns="46800" rIns="90000" bIns="46800">
            <a:prstTxWarp prst="textNoShape">
              <a:avLst/>
            </a:prstTxWarp>
            <a:spAutoFit/>
          </a:bodyPr>
          <a:lstStyle/>
          <a:p>
            <a:pPr marL="365125" indent="-365125" algn="ctr">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Ayesha</a:t>
            </a:r>
            <a:endParaRPr lang="en-US" i="0" dirty="0">
              <a:effectLst>
                <a:glow rad="101600">
                  <a:srgbClr val="000000"/>
                </a:glow>
              </a:effectLst>
            </a:endParaRPr>
          </a:p>
        </p:txBody>
      </p:sp>
      <p:sp>
        <p:nvSpPr>
          <p:cNvPr id="7" name="Text Box 2"/>
          <p:cNvSpPr txBox="1">
            <a:spLocks noChangeArrowheads="1"/>
          </p:cNvSpPr>
          <p:nvPr/>
        </p:nvSpPr>
        <p:spPr bwMode="auto">
          <a:xfrm>
            <a:off x="6444208" y="836712"/>
            <a:ext cx="1584176" cy="433068"/>
          </a:xfrm>
          <a:prstGeom prst="rect">
            <a:avLst/>
          </a:prstGeom>
          <a:noFill/>
          <a:ln w="9525">
            <a:noFill/>
            <a:round/>
            <a:headEnd/>
            <a:tailEnd/>
          </a:ln>
          <a:effectLst/>
        </p:spPr>
        <p:txBody>
          <a:bodyPr wrap="square" lIns="90000" tIns="46800" rIns="90000" bIns="46800">
            <a:prstTxWarp prst="textNoShape">
              <a:avLst/>
            </a:prstTxWarp>
            <a:spAutoFit/>
          </a:bodyPr>
          <a:lstStyle/>
          <a:p>
            <a:pPr marL="365125" indent="-365125" algn="ctr">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Beatrice</a:t>
            </a:r>
            <a:endParaRPr lang="en-US" i="0" dirty="0">
              <a:effectLst>
                <a:glow rad="101600">
                  <a:srgbClr val="000000"/>
                </a:glow>
              </a:effectLst>
            </a:endParaRPr>
          </a:p>
        </p:txBody>
      </p:sp>
      <p:cxnSp>
        <p:nvCxnSpPr>
          <p:cNvPr id="8" name="Straight Connector 7"/>
          <p:cNvCxnSpPr/>
          <p:nvPr/>
        </p:nvCxnSpPr>
        <p:spPr bwMode="auto">
          <a:xfrm>
            <a:off x="467544" y="1484784"/>
            <a:ext cx="7992888" cy="0"/>
          </a:xfrm>
          <a:prstGeom prst="line">
            <a:avLst/>
          </a:prstGeom>
          <a:solidFill>
            <a:srgbClr val="00B8FF"/>
          </a:solidFill>
          <a:ln w="38100" cap="flat" cmpd="sng" algn="ctr">
            <a:solidFill>
              <a:srgbClr val="FFFFFF"/>
            </a:solidFill>
            <a:prstDash val="solid"/>
            <a:round/>
            <a:headEnd type="none" w="med" len="med"/>
            <a:tailEnd type="none" w="med" len="med"/>
          </a:ln>
          <a:effectLst/>
        </p:spPr>
      </p:cxnSp>
      <p:sp>
        <p:nvSpPr>
          <p:cNvPr id="9" name="Oval 8"/>
          <p:cNvSpPr/>
          <p:nvPr/>
        </p:nvSpPr>
        <p:spPr bwMode="auto">
          <a:xfrm rot="764146">
            <a:off x="4860031" y="4090200"/>
            <a:ext cx="1691755" cy="23846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Chord 10"/>
          <p:cNvSpPr/>
          <p:nvPr/>
        </p:nvSpPr>
        <p:spPr bwMode="auto">
          <a:xfrm rot="17926190">
            <a:off x="4655770" y="4644243"/>
            <a:ext cx="1944216" cy="1822164"/>
          </a:xfrm>
          <a:prstGeom prst="chord">
            <a:avLst>
              <a:gd name="adj1" fmla="val 5811255"/>
              <a:gd name="adj2" fmla="val 16004900"/>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45175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flipH="1">
            <a:off x="0" y="2924944"/>
            <a:ext cx="9144000" cy="792088"/>
          </a:xfrm>
          <a:prstGeom prst="rect">
            <a:avLst/>
          </a:prstGeom>
          <a:gradFill flip="none" rotWithShape="1">
            <a:gsLst>
              <a:gs pos="0">
                <a:schemeClr val="bg2">
                  <a:lumMod val="50000"/>
                </a:schemeClr>
              </a:gs>
              <a:gs pos="100000">
                <a:schemeClr val="bg2">
                  <a:lumMod val="50000"/>
                  <a:alpha val="0"/>
                </a:schemeClr>
              </a:gs>
              <a:gs pos="23000">
                <a:schemeClr val="bg2">
                  <a:lumMod val="50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683568" y="1700808"/>
            <a:ext cx="2808312" cy="2012988"/>
          </a:xfrm>
          <a:prstGeom prst="rect">
            <a:avLst/>
          </a:prstGeom>
          <a:noFill/>
          <a:ln w="9525">
            <a:noFill/>
            <a:round/>
            <a:headEnd/>
            <a:tailEnd/>
          </a:ln>
          <a:effectLst/>
        </p:spPr>
        <p:txBody>
          <a:bodyPr wrap="square" lIns="90000" tIns="46800" rIns="90000" bIns="46800">
            <a:prstTxWarp prst="textNoShape">
              <a:avLst/>
            </a:prstTxWarp>
            <a:spAutoFit/>
          </a:bodyPr>
          <a:lstStyle/>
          <a:p>
            <a:pPr marL="365125" indent="-365125">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action</a:t>
            </a:r>
          </a:p>
          <a:p>
            <a:pPr marL="365125" indent="-365125">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outcome</a:t>
            </a:r>
          </a:p>
          <a:p>
            <a:pPr marL="365125" indent="-365125">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directedness of action to outcome</a:t>
            </a:r>
            <a:endParaRPr lang="en-US" i="0" dirty="0">
              <a:effectLst>
                <a:glow rad="101600">
                  <a:srgbClr val="000000"/>
                </a:glow>
              </a:effectLst>
            </a:endParaRPr>
          </a:p>
        </p:txBody>
      </p:sp>
      <p:sp>
        <p:nvSpPr>
          <p:cNvPr id="4" name="Text Box 2"/>
          <p:cNvSpPr txBox="1">
            <a:spLocks noChangeArrowheads="1"/>
          </p:cNvSpPr>
          <p:nvPr/>
        </p:nvSpPr>
        <p:spPr bwMode="auto">
          <a:xfrm>
            <a:off x="4355976" y="1700808"/>
            <a:ext cx="1584176" cy="1815498"/>
          </a:xfrm>
          <a:prstGeom prst="rect">
            <a:avLst/>
          </a:prstGeom>
          <a:noFill/>
          <a:ln w="9525">
            <a:noFill/>
            <a:round/>
            <a:headEnd/>
            <a:tailEnd/>
          </a:ln>
          <a:effectLst/>
        </p:spPr>
        <p:txBody>
          <a:bodyPr wrap="square" lIns="90000" tIns="46800" rIns="90000" bIns="46800">
            <a:prstTxWarp prst="textNoShape">
              <a:avLst/>
            </a:prstTxWarp>
            <a:spAutoFit/>
          </a:bodyPr>
          <a:lstStyle/>
          <a:p>
            <a:pPr marL="365125" indent="-365125" algn="ctr">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arm</a:t>
            </a:r>
          </a:p>
          <a:p>
            <a:pPr marL="365125" indent="-365125" algn="ctr">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break egg</a:t>
            </a:r>
          </a:p>
          <a:p>
            <a:pPr marL="365125" indent="-365125" algn="ctr">
              <a:spcBef>
                <a:spcPts val="1100"/>
              </a:spcBef>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Y</a:t>
            </a:r>
            <a:endParaRPr lang="en-US" i="0" dirty="0">
              <a:effectLst>
                <a:glow rad="101600">
                  <a:srgbClr val="000000"/>
                </a:glow>
              </a:effectLst>
            </a:endParaRPr>
          </a:p>
        </p:txBody>
      </p:sp>
      <p:sp>
        <p:nvSpPr>
          <p:cNvPr id="5" name="Text Box 2"/>
          <p:cNvSpPr txBox="1">
            <a:spLocks noChangeArrowheads="1"/>
          </p:cNvSpPr>
          <p:nvPr/>
        </p:nvSpPr>
        <p:spPr bwMode="auto">
          <a:xfrm>
            <a:off x="6516216" y="1700808"/>
            <a:ext cx="1584176" cy="1815498"/>
          </a:xfrm>
          <a:prstGeom prst="rect">
            <a:avLst/>
          </a:prstGeom>
          <a:noFill/>
          <a:ln w="9525">
            <a:noFill/>
            <a:round/>
            <a:headEnd/>
            <a:tailEnd/>
          </a:ln>
          <a:effectLst/>
        </p:spPr>
        <p:txBody>
          <a:bodyPr wrap="square" lIns="90000" tIns="46800" rIns="90000" bIns="46800">
            <a:prstTxWarp prst="textNoShape">
              <a:avLst/>
            </a:prstTxWarp>
            <a:spAutoFit/>
          </a:bodyPr>
          <a:lstStyle/>
          <a:p>
            <a:pPr marL="365125" indent="-365125" algn="ctr">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arm</a:t>
            </a:r>
          </a:p>
          <a:p>
            <a:pPr marL="365125" indent="-365125" algn="ctr">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break egg</a:t>
            </a:r>
          </a:p>
          <a:p>
            <a:pPr marL="365125" indent="-365125" algn="ctr">
              <a:spcBef>
                <a:spcPts val="1100"/>
              </a:spcBef>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N</a:t>
            </a:r>
            <a:endParaRPr lang="en-US" i="0" dirty="0">
              <a:effectLst>
                <a:glow rad="101600">
                  <a:srgbClr val="000000"/>
                </a:glow>
              </a:effectLst>
            </a:endParaRPr>
          </a:p>
        </p:txBody>
      </p:sp>
      <p:sp>
        <p:nvSpPr>
          <p:cNvPr id="6" name="Text Box 2"/>
          <p:cNvSpPr txBox="1">
            <a:spLocks noChangeArrowheads="1"/>
          </p:cNvSpPr>
          <p:nvPr/>
        </p:nvSpPr>
        <p:spPr bwMode="auto">
          <a:xfrm>
            <a:off x="4355976" y="836712"/>
            <a:ext cx="1584176" cy="433068"/>
          </a:xfrm>
          <a:prstGeom prst="rect">
            <a:avLst/>
          </a:prstGeom>
          <a:noFill/>
          <a:ln w="9525">
            <a:noFill/>
            <a:round/>
            <a:headEnd/>
            <a:tailEnd/>
          </a:ln>
          <a:effectLst/>
        </p:spPr>
        <p:txBody>
          <a:bodyPr wrap="square" lIns="90000" tIns="46800" rIns="90000" bIns="46800">
            <a:prstTxWarp prst="textNoShape">
              <a:avLst/>
            </a:prstTxWarp>
            <a:spAutoFit/>
          </a:bodyPr>
          <a:lstStyle/>
          <a:p>
            <a:pPr marL="365125" indent="-365125" algn="ctr">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Ayesha</a:t>
            </a:r>
            <a:endParaRPr lang="en-US" i="0" dirty="0">
              <a:effectLst>
                <a:glow rad="101600">
                  <a:srgbClr val="000000"/>
                </a:glow>
              </a:effectLst>
            </a:endParaRPr>
          </a:p>
        </p:txBody>
      </p:sp>
      <p:sp>
        <p:nvSpPr>
          <p:cNvPr id="7" name="Text Box 2"/>
          <p:cNvSpPr txBox="1">
            <a:spLocks noChangeArrowheads="1"/>
          </p:cNvSpPr>
          <p:nvPr/>
        </p:nvSpPr>
        <p:spPr bwMode="auto">
          <a:xfrm>
            <a:off x="6444208" y="836712"/>
            <a:ext cx="1584176" cy="433068"/>
          </a:xfrm>
          <a:prstGeom prst="rect">
            <a:avLst/>
          </a:prstGeom>
          <a:noFill/>
          <a:ln w="9525">
            <a:noFill/>
            <a:round/>
            <a:headEnd/>
            <a:tailEnd/>
          </a:ln>
          <a:effectLst/>
        </p:spPr>
        <p:txBody>
          <a:bodyPr wrap="square" lIns="90000" tIns="46800" rIns="90000" bIns="46800">
            <a:prstTxWarp prst="textNoShape">
              <a:avLst/>
            </a:prstTxWarp>
            <a:spAutoFit/>
          </a:bodyPr>
          <a:lstStyle/>
          <a:p>
            <a:pPr marL="365125" indent="-365125" algn="ctr">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Beatrice</a:t>
            </a:r>
            <a:endParaRPr lang="en-US" i="0" dirty="0">
              <a:effectLst>
                <a:glow rad="101600">
                  <a:srgbClr val="000000"/>
                </a:glow>
              </a:effectLst>
            </a:endParaRPr>
          </a:p>
        </p:txBody>
      </p:sp>
      <p:cxnSp>
        <p:nvCxnSpPr>
          <p:cNvPr id="8" name="Straight Connector 7"/>
          <p:cNvCxnSpPr/>
          <p:nvPr/>
        </p:nvCxnSpPr>
        <p:spPr bwMode="auto">
          <a:xfrm>
            <a:off x="467544" y="1484784"/>
            <a:ext cx="7992888" cy="0"/>
          </a:xfrm>
          <a:prstGeom prst="line">
            <a:avLst/>
          </a:prstGeom>
          <a:solidFill>
            <a:srgbClr val="00B8FF"/>
          </a:solidFill>
          <a:ln w="38100" cap="flat" cmpd="sng" algn="ctr">
            <a:solidFill>
              <a:srgbClr val="FFFFFF"/>
            </a:solidFill>
            <a:prstDash val="solid"/>
            <a:round/>
            <a:headEnd type="none" w="med" len="med"/>
            <a:tailEnd type="none" w="med" len="med"/>
          </a:ln>
          <a:effectLst/>
        </p:spPr>
      </p:cxnSp>
      <p:sp>
        <p:nvSpPr>
          <p:cNvPr id="9" name="Oval 8"/>
          <p:cNvSpPr/>
          <p:nvPr/>
        </p:nvSpPr>
        <p:spPr bwMode="auto">
          <a:xfrm rot="764146">
            <a:off x="4860031" y="4090200"/>
            <a:ext cx="1691755" cy="23846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Chord 10"/>
          <p:cNvSpPr/>
          <p:nvPr/>
        </p:nvSpPr>
        <p:spPr bwMode="auto">
          <a:xfrm rot="17926190">
            <a:off x="4655770" y="4644243"/>
            <a:ext cx="1944216" cy="1822164"/>
          </a:xfrm>
          <a:prstGeom prst="chord">
            <a:avLst>
              <a:gd name="adj1" fmla="val 5811255"/>
              <a:gd name="adj2" fmla="val 16004900"/>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83598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2924944"/>
            <a:ext cx="9144000" cy="792088"/>
          </a:xfrm>
          <a:prstGeom prst="rect">
            <a:avLst/>
          </a:prstGeom>
          <a:gradFill flip="none" rotWithShape="1">
            <a:gsLst>
              <a:gs pos="0">
                <a:schemeClr val="bg2">
                  <a:lumMod val="50000"/>
                </a:schemeClr>
              </a:gs>
              <a:gs pos="100000">
                <a:schemeClr val="bg2">
                  <a:lumMod val="50000"/>
                  <a:alpha val="0"/>
                </a:schemeClr>
              </a:gs>
              <a:gs pos="23000">
                <a:schemeClr val="bg2">
                  <a:lumMod val="50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683568" y="1700808"/>
            <a:ext cx="2808312" cy="2012988"/>
          </a:xfrm>
          <a:prstGeom prst="rect">
            <a:avLst/>
          </a:prstGeom>
          <a:noFill/>
          <a:ln w="9525">
            <a:noFill/>
            <a:round/>
            <a:headEnd/>
            <a:tailEnd/>
          </a:ln>
          <a:effectLst/>
        </p:spPr>
        <p:txBody>
          <a:bodyPr wrap="square" lIns="90000" tIns="46800" rIns="90000" bIns="46800">
            <a:prstTxWarp prst="textNoShape">
              <a:avLst/>
            </a:prstTxWarp>
            <a:spAutoFit/>
          </a:bodyPr>
          <a:lstStyle/>
          <a:p>
            <a:pPr marL="365125" indent="-365125">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action</a:t>
            </a:r>
          </a:p>
          <a:p>
            <a:pPr marL="365125" indent="-365125">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outcome</a:t>
            </a:r>
          </a:p>
          <a:p>
            <a:pPr marL="365125" indent="-365125">
              <a:spcAft>
                <a:spcPts val="2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directedness of action to outcome</a:t>
            </a:r>
            <a:endParaRPr lang="en-US" i="0" dirty="0">
              <a:effectLst>
                <a:glow rad="101600">
                  <a:srgbClr val="000000"/>
                </a:glow>
              </a:effectLst>
            </a:endParaRPr>
          </a:p>
        </p:txBody>
      </p:sp>
    </p:spTree>
    <p:extLst>
      <p:ext uri="{BB962C8B-B14F-4D97-AF65-F5344CB8AC3E}">
        <p14:creationId xmlns:p14="http://schemas.microsoft.com/office/powerpoint/2010/main" val="40606927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9786603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Tree>
    <p:extLst>
      <p:ext uri="{BB962C8B-B14F-4D97-AF65-F5344CB8AC3E}">
        <p14:creationId xmlns:p14="http://schemas.microsoft.com/office/powerpoint/2010/main" val="239940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cxnSp>
        <p:nvCxnSpPr>
          <p:cNvPr id="13" name="Curved Connector 12"/>
          <p:cNvCxnSpPr>
            <a:stCxn id="15" idx="0"/>
          </p:cNvCxnSpPr>
          <p:nvPr/>
        </p:nvCxnSpPr>
        <p:spPr bwMode="auto">
          <a:xfrm rot="15868923" flipH="1">
            <a:off x="5184479" y="1284877"/>
            <a:ext cx="1080120" cy="3096344"/>
          </a:xfrm>
          <a:prstGeom prst="curvedConnector2">
            <a:avLst/>
          </a:prstGeom>
          <a:solidFill>
            <a:srgbClr val="00B8FF"/>
          </a:solidFill>
          <a:ln w="38100" cap="flat" cmpd="sng" algn="ctr">
            <a:solidFill>
              <a:srgbClr val="FFFFFF"/>
            </a:solidFill>
            <a:prstDash val="solid"/>
            <a:round/>
            <a:headEnd type="none" w="med" len="med"/>
            <a:tailEnd type="none"/>
          </a:ln>
          <a:effectLst>
            <a:glow rad="50800">
              <a:srgbClr val="0F3B00">
                <a:alpha val="75000"/>
              </a:srgbClr>
            </a:glow>
          </a:effectLst>
        </p:spPr>
      </p:cxnSp>
      <p:cxnSp>
        <p:nvCxnSpPr>
          <p:cNvPr id="14" name="Curved Connector 13"/>
          <p:cNvCxnSpPr>
            <a:stCxn id="15" idx="0"/>
          </p:cNvCxnSpPr>
          <p:nvPr/>
        </p:nvCxnSpPr>
        <p:spPr bwMode="auto">
          <a:xfrm rot="5068923">
            <a:off x="2845178" y="2060858"/>
            <a:ext cx="864096" cy="1800200"/>
          </a:xfrm>
          <a:prstGeom prst="curvedConnector2">
            <a:avLst/>
          </a:prstGeom>
          <a:solidFill>
            <a:srgbClr val="00B8FF"/>
          </a:solidFill>
          <a:ln w="38100" cap="flat" cmpd="sng" algn="ctr">
            <a:solidFill>
              <a:srgbClr val="FFFFFF"/>
            </a:solidFill>
            <a:prstDash val="solid"/>
            <a:round/>
            <a:headEnd type="none" w="med" len="med"/>
            <a:tailEnd type="none"/>
          </a:ln>
          <a:effectLst/>
        </p:spPr>
      </p:cxnSp>
      <p:sp>
        <p:nvSpPr>
          <p:cNvPr id="15" name="Rounded Rectangle 14"/>
          <p:cNvSpPr/>
          <p:nvPr/>
        </p:nvSpPr>
        <p:spPr bwMode="auto">
          <a:xfrm rot="21268923" flipV="1">
            <a:off x="2793920" y="1582267"/>
            <a:ext cx="2592288" cy="864096"/>
          </a:xfrm>
          <a:prstGeom prst="roundRect">
            <a:avLst/>
          </a:prstGeom>
          <a:solidFill>
            <a:srgbClr val="FFFFFF"/>
          </a:solidFill>
          <a:ln w="38100" cap="flat" cmpd="sng" algn="ctr">
            <a:noFill/>
            <a:prstDash val="solid"/>
            <a:round/>
            <a:headEnd type="none" w="med" len="med"/>
            <a:tailEnd type="none" w="med" len="med"/>
          </a:ln>
          <a:effectLst>
            <a:glow rad="254000">
              <a:schemeClr val="tx1">
                <a:alpha val="75000"/>
              </a:schemeClr>
            </a:glow>
          </a:effectLst>
        </p:spPr>
        <p:txBody>
          <a:bodyPr vert="horz" wrap="square" lIns="91440" tIns="45720" rIns="91440" bIns="45720" numCol="1" rtlCol="0" anchor="t" anchorCtr="0" compatLnSpc="1">
            <a:prstTxWarp prst="textNoShape">
              <a:avLst/>
            </a:prstTxWarp>
            <a:scene3d>
              <a:camera prst="orthographicFront">
                <a:rot lat="0" lon="0" rev="10800000"/>
              </a:camera>
              <a:lightRig rig="threePt" dir="t"/>
            </a:scene3d>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teleological function</a:t>
            </a:r>
            <a:endParaRPr kumimoji="0" lang="en-US" sz="2200" b="0" i="0" u="none" strike="noStrike" cap="none" normalizeH="0" baseline="0" dirty="0">
              <a:ln>
                <a:noFill/>
              </a:ln>
              <a:solidFill>
                <a:schemeClr val="tx1"/>
              </a:solidFill>
              <a:effectLst/>
              <a:latin typeface="Myriad Web" charset="0"/>
            </a:endParaRPr>
          </a:p>
        </p:txBody>
      </p:sp>
    </p:spTree>
    <p:extLst>
      <p:ext uri="{BB962C8B-B14F-4D97-AF65-F5344CB8AC3E}">
        <p14:creationId xmlns:p14="http://schemas.microsoft.com/office/powerpoint/2010/main" val="7508550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cxnSp>
        <p:nvCxnSpPr>
          <p:cNvPr id="13" name="Curved Connector 12"/>
          <p:cNvCxnSpPr>
            <a:stCxn id="15" idx="0"/>
          </p:cNvCxnSpPr>
          <p:nvPr/>
        </p:nvCxnSpPr>
        <p:spPr bwMode="auto">
          <a:xfrm rot="15868923" flipH="1">
            <a:off x="5184479" y="1284877"/>
            <a:ext cx="1080120" cy="3096344"/>
          </a:xfrm>
          <a:prstGeom prst="curvedConnector2">
            <a:avLst/>
          </a:prstGeom>
          <a:solidFill>
            <a:srgbClr val="00B8FF"/>
          </a:solidFill>
          <a:ln w="38100" cap="flat" cmpd="sng" algn="ctr">
            <a:solidFill>
              <a:srgbClr val="FFFFFF"/>
            </a:solidFill>
            <a:prstDash val="solid"/>
            <a:round/>
            <a:headEnd type="none" w="med" len="med"/>
            <a:tailEnd type="none"/>
          </a:ln>
          <a:effectLst>
            <a:glow rad="50800">
              <a:srgbClr val="0F3B00">
                <a:alpha val="75000"/>
              </a:srgbClr>
            </a:glow>
          </a:effectLst>
        </p:spPr>
      </p:cxnSp>
      <p:cxnSp>
        <p:nvCxnSpPr>
          <p:cNvPr id="14" name="Curved Connector 13"/>
          <p:cNvCxnSpPr>
            <a:stCxn id="15" idx="0"/>
          </p:cNvCxnSpPr>
          <p:nvPr/>
        </p:nvCxnSpPr>
        <p:spPr bwMode="auto">
          <a:xfrm rot="5068923">
            <a:off x="2845178" y="2060858"/>
            <a:ext cx="864096" cy="1800200"/>
          </a:xfrm>
          <a:prstGeom prst="curvedConnector2">
            <a:avLst/>
          </a:prstGeom>
          <a:solidFill>
            <a:srgbClr val="00B8FF"/>
          </a:solidFill>
          <a:ln w="38100" cap="flat" cmpd="sng" algn="ctr">
            <a:solidFill>
              <a:srgbClr val="FFFFFF"/>
            </a:solidFill>
            <a:prstDash val="solid"/>
            <a:round/>
            <a:headEnd type="none" w="med" len="med"/>
            <a:tailEnd type="none"/>
          </a:ln>
          <a:effectLst/>
        </p:spPr>
      </p:cxnSp>
      <p:sp>
        <p:nvSpPr>
          <p:cNvPr id="16" name="Rounded Rectangle 15"/>
          <p:cNvSpPr/>
          <p:nvPr/>
        </p:nvSpPr>
        <p:spPr bwMode="auto">
          <a:xfrm flipV="1">
            <a:off x="-108521" y="-99392"/>
            <a:ext cx="4680521" cy="1765294"/>
          </a:xfrm>
          <a:prstGeom prst="roundRect">
            <a:avLst>
              <a:gd name="adj" fmla="val 8709"/>
            </a:avLst>
          </a:prstGeom>
          <a:solidFill>
            <a:srgbClr val="FFFFFF"/>
          </a:solidFill>
          <a:ln w="38100" cap="flat" cmpd="sng" algn="ctr">
            <a:noFill/>
            <a:prstDash val="solid"/>
            <a:round/>
            <a:headEnd type="none" w="med" len="med"/>
            <a:tailEnd type="none" w="med" len="med"/>
          </a:ln>
          <a:effectLst>
            <a:glow rad="254000">
              <a:schemeClr val="tx1">
                <a:alpha val="75000"/>
              </a:schemeClr>
            </a:glow>
          </a:effectLst>
        </p:spPr>
        <p:txBody>
          <a:bodyPr vert="horz" wrap="square" lIns="91440" tIns="45720" rIns="91440" bIns="45720" numCol="1" rtlCol="0" anchor="t" anchorCtr="0" compatLnSpc="1">
            <a:prstTxWarp prst="textNoShape">
              <a:avLst/>
            </a:prstTxWarp>
            <a:scene3d>
              <a:camera prst="orthographicFront">
                <a:rot lat="0" lon="0" rev="10800000"/>
              </a:camera>
              <a:lightRig rig="threePt" dir="t"/>
            </a:scene3d>
          </a:bodyPr>
          <a:lstStyle/>
          <a:p>
            <a:endParaRPr lang="en-US" i="0" dirty="0">
              <a:solidFill>
                <a:schemeClr val="tx2"/>
              </a:solidFill>
              <a:effectLst>
                <a:glow rad="101600">
                  <a:schemeClr val="bg1">
                    <a:alpha val="75000"/>
                  </a:schemeClr>
                </a:glow>
              </a:effectLst>
            </a:endParaRPr>
          </a:p>
        </p:txBody>
      </p:sp>
      <p:sp>
        <p:nvSpPr>
          <p:cNvPr id="17" name="Rounded Rectangle 16"/>
          <p:cNvSpPr/>
          <p:nvPr/>
        </p:nvSpPr>
        <p:spPr bwMode="auto">
          <a:xfrm flipV="1">
            <a:off x="35497" y="116632"/>
            <a:ext cx="4392487" cy="1549270"/>
          </a:xfrm>
          <a:prstGeom prst="roundRect">
            <a:avLst>
              <a:gd name="adj" fmla="val 8709"/>
            </a:avLst>
          </a:prstGeom>
          <a:no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cene3d>
              <a:camera prst="orthographicFront">
                <a:rot lat="0" lon="0" rev="10800000"/>
              </a:camera>
              <a:lightRig rig="threePt" dir="t"/>
            </a:scene3d>
          </a:bodyPr>
          <a:lstStyle/>
          <a:p>
            <a:r>
              <a:rPr lang="en-US" i="0" dirty="0">
                <a:solidFill>
                  <a:schemeClr val="tx2"/>
                </a:solidFill>
                <a:effectLst>
                  <a:glow rad="101600">
                    <a:schemeClr val="bg1">
                      <a:alpha val="50000"/>
                    </a:schemeClr>
                  </a:glow>
                </a:effectLst>
              </a:rPr>
              <a:t>(</a:t>
            </a:r>
            <a:r>
              <a:rPr lang="en-US" i="0" dirty="0" err="1">
                <a:solidFill>
                  <a:schemeClr val="tx2"/>
                </a:solidFill>
                <a:effectLst>
                  <a:glow rad="101600">
                    <a:schemeClr val="bg1">
                      <a:alpha val="50000"/>
                    </a:schemeClr>
                  </a:glow>
                </a:effectLst>
              </a:rPr>
              <a:t>i</a:t>
            </a:r>
            <a:r>
              <a:rPr lang="en-US" i="0" dirty="0">
                <a:solidFill>
                  <a:schemeClr val="tx2"/>
                </a:solidFill>
                <a:effectLst>
                  <a:glow rad="101600">
                    <a:schemeClr val="bg1">
                      <a:alpha val="50000"/>
                    </a:schemeClr>
                  </a:glow>
                </a:effectLst>
              </a:rPr>
              <a:t>) in the past, actions of this type have caused outcomes of this type; (ii) this action happens now in part because (</a:t>
            </a:r>
            <a:r>
              <a:rPr lang="en-US" i="0" dirty="0" err="1">
                <a:solidFill>
                  <a:schemeClr val="tx2"/>
                </a:solidFill>
                <a:effectLst>
                  <a:glow rad="101600">
                    <a:schemeClr val="bg1">
                      <a:alpha val="50000"/>
                    </a:schemeClr>
                  </a:glow>
                </a:effectLst>
              </a:rPr>
              <a:t>i</a:t>
            </a:r>
            <a:r>
              <a:rPr lang="en-US" i="0" dirty="0">
                <a:solidFill>
                  <a:schemeClr val="tx2"/>
                </a:solidFill>
                <a:effectLst>
                  <a:glow rad="101600">
                    <a:schemeClr val="bg1">
                      <a:alpha val="50000"/>
                    </a:schemeClr>
                  </a:glow>
                </a:effectLst>
              </a:rPr>
              <a:t>)</a:t>
            </a:r>
            <a:r>
              <a:rPr lang="en-US" i="0" dirty="0" smtClean="0">
                <a:solidFill>
                  <a:schemeClr val="tx2"/>
                </a:solidFill>
                <a:effectLst>
                  <a:glow rad="101600">
                    <a:schemeClr val="bg1">
                      <a:alpha val="50000"/>
                    </a:schemeClr>
                  </a:glow>
                </a:effectLst>
              </a:rPr>
              <a:t>.</a:t>
            </a:r>
            <a:endParaRPr lang="en-US" i="0" dirty="0">
              <a:solidFill>
                <a:schemeClr val="tx2"/>
              </a:solidFill>
              <a:effectLst>
                <a:glow rad="101600">
                  <a:schemeClr val="bg1">
                    <a:alpha val="50000"/>
                  </a:schemeClr>
                </a:glow>
              </a:effectLst>
            </a:endParaRPr>
          </a:p>
        </p:txBody>
      </p:sp>
      <p:sp>
        <p:nvSpPr>
          <p:cNvPr id="15" name="Rounded Rectangle 14"/>
          <p:cNvSpPr/>
          <p:nvPr/>
        </p:nvSpPr>
        <p:spPr bwMode="auto">
          <a:xfrm rot="21268923" flipV="1">
            <a:off x="2793920" y="1582267"/>
            <a:ext cx="2592288" cy="864096"/>
          </a:xfrm>
          <a:prstGeom prst="roundRect">
            <a:avLst/>
          </a:prstGeom>
          <a:solidFill>
            <a:srgbClr val="FFFFFF"/>
          </a:solidFill>
          <a:ln w="38100" cap="flat" cmpd="sng" algn="ctr">
            <a:noFill/>
            <a:prstDash val="solid"/>
            <a:round/>
            <a:headEnd type="none" w="med" len="med"/>
            <a:tailEnd type="none" w="med" len="med"/>
          </a:ln>
          <a:effectLst>
            <a:glow rad="254000">
              <a:schemeClr val="tx1">
                <a:alpha val="75000"/>
              </a:schemeClr>
            </a:glow>
          </a:effectLst>
        </p:spPr>
        <p:txBody>
          <a:bodyPr vert="horz" wrap="square" lIns="91440" tIns="45720" rIns="91440" bIns="45720" numCol="1" rtlCol="0" anchor="t" anchorCtr="0" compatLnSpc="1">
            <a:prstTxWarp prst="textNoShape">
              <a:avLst/>
            </a:prstTxWarp>
            <a:scene3d>
              <a:camera prst="orthographicFront">
                <a:rot lat="0" lon="0" rev="10800000"/>
              </a:camera>
              <a:lightRig rig="threePt" dir="t"/>
            </a:scene3d>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teleological function</a:t>
            </a:r>
            <a:endParaRPr kumimoji="0" lang="en-US" sz="2200" b="0" i="0" u="none" strike="noStrike" cap="none" normalizeH="0" baseline="0" dirty="0">
              <a:ln>
                <a:noFill/>
              </a:ln>
              <a:solidFill>
                <a:schemeClr val="tx1"/>
              </a:solidFill>
              <a:effectLst/>
              <a:latin typeface="Myriad Web" charset="0"/>
            </a:endParaRPr>
          </a:p>
        </p:txBody>
      </p:sp>
    </p:spTree>
    <p:extLst>
      <p:ext uri="{BB962C8B-B14F-4D97-AF65-F5344CB8AC3E}">
        <p14:creationId xmlns:p14="http://schemas.microsoft.com/office/powerpoint/2010/main" val="6595294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cxnSp>
        <p:nvCxnSpPr>
          <p:cNvPr id="13" name="Curved Connector 12"/>
          <p:cNvCxnSpPr>
            <a:stCxn id="15" idx="0"/>
          </p:cNvCxnSpPr>
          <p:nvPr/>
        </p:nvCxnSpPr>
        <p:spPr bwMode="auto">
          <a:xfrm rot="15868923" flipH="1">
            <a:off x="5184479" y="1284877"/>
            <a:ext cx="1080120" cy="3096344"/>
          </a:xfrm>
          <a:prstGeom prst="curvedConnector2">
            <a:avLst/>
          </a:prstGeom>
          <a:solidFill>
            <a:srgbClr val="00B8FF"/>
          </a:solidFill>
          <a:ln w="38100" cap="flat" cmpd="sng" algn="ctr">
            <a:solidFill>
              <a:srgbClr val="FFFFFF"/>
            </a:solidFill>
            <a:prstDash val="solid"/>
            <a:round/>
            <a:headEnd type="none" w="med" len="med"/>
            <a:tailEnd type="none"/>
          </a:ln>
          <a:effectLst>
            <a:glow rad="50800">
              <a:srgbClr val="0F3B00">
                <a:alpha val="75000"/>
              </a:srgbClr>
            </a:glow>
          </a:effectLst>
        </p:spPr>
      </p:cxnSp>
      <p:cxnSp>
        <p:nvCxnSpPr>
          <p:cNvPr id="14" name="Curved Connector 13"/>
          <p:cNvCxnSpPr>
            <a:stCxn id="15" idx="0"/>
          </p:cNvCxnSpPr>
          <p:nvPr/>
        </p:nvCxnSpPr>
        <p:spPr bwMode="auto">
          <a:xfrm rot="5068923">
            <a:off x="2845178" y="2060858"/>
            <a:ext cx="864096" cy="1800200"/>
          </a:xfrm>
          <a:prstGeom prst="curvedConnector2">
            <a:avLst/>
          </a:prstGeom>
          <a:solidFill>
            <a:srgbClr val="00B8FF"/>
          </a:solidFill>
          <a:ln w="38100" cap="flat" cmpd="sng" algn="ctr">
            <a:solidFill>
              <a:srgbClr val="FFFFFF"/>
            </a:solidFill>
            <a:prstDash val="solid"/>
            <a:round/>
            <a:headEnd type="none" w="med" len="med"/>
            <a:tailEnd type="none"/>
          </a:ln>
          <a:effectLst/>
        </p:spPr>
      </p:cxnSp>
      <p:sp>
        <p:nvSpPr>
          <p:cNvPr id="16" name="Rounded Rectangle 15"/>
          <p:cNvSpPr/>
          <p:nvPr/>
        </p:nvSpPr>
        <p:spPr bwMode="auto">
          <a:xfrm flipV="1">
            <a:off x="-108521" y="-99392"/>
            <a:ext cx="4680521" cy="1765294"/>
          </a:xfrm>
          <a:prstGeom prst="roundRect">
            <a:avLst>
              <a:gd name="adj" fmla="val 8709"/>
            </a:avLst>
          </a:prstGeom>
          <a:solidFill>
            <a:srgbClr val="FFFFFF"/>
          </a:solidFill>
          <a:ln w="38100" cap="flat" cmpd="sng" algn="ctr">
            <a:noFill/>
            <a:prstDash val="solid"/>
            <a:round/>
            <a:headEnd type="none" w="med" len="med"/>
            <a:tailEnd type="none" w="med" len="med"/>
          </a:ln>
          <a:effectLst>
            <a:glow rad="254000">
              <a:schemeClr val="tx1">
                <a:alpha val="75000"/>
              </a:schemeClr>
            </a:glow>
          </a:effectLst>
        </p:spPr>
        <p:txBody>
          <a:bodyPr vert="horz" wrap="square" lIns="91440" tIns="45720" rIns="91440" bIns="45720" numCol="1" rtlCol="0" anchor="t" anchorCtr="0" compatLnSpc="1">
            <a:prstTxWarp prst="textNoShape">
              <a:avLst/>
            </a:prstTxWarp>
            <a:scene3d>
              <a:camera prst="orthographicFront">
                <a:rot lat="0" lon="0" rev="10800000"/>
              </a:camera>
              <a:lightRig rig="threePt" dir="t"/>
            </a:scene3d>
          </a:bodyPr>
          <a:lstStyle/>
          <a:p>
            <a:endParaRPr lang="en-US" i="0" dirty="0">
              <a:solidFill>
                <a:schemeClr val="tx2"/>
              </a:solidFill>
              <a:effectLst>
                <a:glow rad="101600">
                  <a:schemeClr val="bg1">
                    <a:alpha val="75000"/>
                  </a:schemeClr>
                </a:glow>
              </a:effectLst>
            </a:endParaRPr>
          </a:p>
        </p:txBody>
      </p:sp>
      <p:sp>
        <p:nvSpPr>
          <p:cNvPr id="17" name="Rounded Rectangle 16"/>
          <p:cNvSpPr/>
          <p:nvPr/>
        </p:nvSpPr>
        <p:spPr bwMode="auto">
          <a:xfrm flipV="1">
            <a:off x="35497" y="116632"/>
            <a:ext cx="4392487" cy="1549270"/>
          </a:xfrm>
          <a:prstGeom prst="roundRect">
            <a:avLst>
              <a:gd name="adj" fmla="val 8709"/>
            </a:avLst>
          </a:prstGeom>
          <a:no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cene3d>
              <a:camera prst="orthographicFront">
                <a:rot lat="0" lon="0" rev="10800000"/>
              </a:camera>
              <a:lightRig rig="threePt" dir="t"/>
            </a:scene3d>
          </a:bodyPr>
          <a:lstStyle/>
          <a:p>
            <a:r>
              <a:rPr lang="en-US" i="0" dirty="0">
                <a:solidFill>
                  <a:schemeClr val="tx2"/>
                </a:solidFill>
                <a:effectLst>
                  <a:glow rad="101600">
                    <a:schemeClr val="bg1">
                      <a:alpha val="50000"/>
                    </a:schemeClr>
                  </a:glow>
                </a:effectLst>
              </a:rPr>
              <a:t>(</a:t>
            </a:r>
            <a:r>
              <a:rPr lang="en-US" i="0" dirty="0" err="1">
                <a:solidFill>
                  <a:schemeClr val="tx2"/>
                </a:solidFill>
                <a:effectLst>
                  <a:glow rad="101600">
                    <a:schemeClr val="bg1">
                      <a:alpha val="50000"/>
                    </a:schemeClr>
                  </a:glow>
                </a:effectLst>
              </a:rPr>
              <a:t>i</a:t>
            </a:r>
            <a:r>
              <a:rPr lang="en-US" i="0" dirty="0">
                <a:solidFill>
                  <a:schemeClr val="tx2"/>
                </a:solidFill>
                <a:effectLst>
                  <a:glow rad="101600">
                    <a:schemeClr val="bg1">
                      <a:alpha val="50000"/>
                    </a:schemeClr>
                  </a:glow>
                </a:effectLst>
              </a:rPr>
              <a:t>) in the past, actions of this type have caused outcomes of this type; (ii) this action happens now in part because (</a:t>
            </a:r>
            <a:r>
              <a:rPr lang="en-US" i="0" dirty="0" err="1">
                <a:solidFill>
                  <a:schemeClr val="tx2"/>
                </a:solidFill>
                <a:effectLst>
                  <a:glow rad="101600">
                    <a:schemeClr val="bg1">
                      <a:alpha val="50000"/>
                    </a:schemeClr>
                  </a:glow>
                </a:effectLst>
              </a:rPr>
              <a:t>i</a:t>
            </a:r>
            <a:r>
              <a:rPr lang="en-US" i="0" dirty="0">
                <a:solidFill>
                  <a:schemeClr val="tx2"/>
                </a:solidFill>
                <a:effectLst>
                  <a:glow rad="101600">
                    <a:schemeClr val="bg1">
                      <a:alpha val="50000"/>
                    </a:schemeClr>
                  </a:glow>
                </a:effectLst>
              </a:rPr>
              <a:t>)</a:t>
            </a:r>
            <a:r>
              <a:rPr lang="en-US" i="0" dirty="0" smtClean="0">
                <a:solidFill>
                  <a:schemeClr val="tx2"/>
                </a:solidFill>
                <a:effectLst>
                  <a:glow rad="101600">
                    <a:schemeClr val="bg1">
                      <a:alpha val="50000"/>
                    </a:schemeClr>
                  </a:glow>
                </a:effectLst>
              </a:rPr>
              <a:t>.</a:t>
            </a:r>
            <a:endParaRPr lang="en-US" i="0" dirty="0">
              <a:solidFill>
                <a:schemeClr val="tx2"/>
              </a:solidFill>
              <a:effectLst>
                <a:glow rad="101600">
                  <a:schemeClr val="bg1">
                    <a:alpha val="50000"/>
                  </a:schemeClr>
                </a:glow>
              </a:effectLst>
            </a:endParaRPr>
          </a:p>
        </p:txBody>
      </p:sp>
      <p:sp>
        <p:nvSpPr>
          <p:cNvPr id="15" name="Rounded Rectangle 14"/>
          <p:cNvSpPr/>
          <p:nvPr/>
        </p:nvSpPr>
        <p:spPr bwMode="auto">
          <a:xfrm rot="21268923" flipV="1">
            <a:off x="2793920" y="1582267"/>
            <a:ext cx="2592288" cy="864096"/>
          </a:xfrm>
          <a:prstGeom prst="roundRect">
            <a:avLst/>
          </a:prstGeom>
          <a:solidFill>
            <a:srgbClr val="FFFFFF"/>
          </a:solidFill>
          <a:ln w="38100" cap="flat" cmpd="sng" algn="ctr">
            <a:noFill/>
            <a:prstDash val="solid"/>
            <a:round/>
            <a:headEnd type="none" w="med" len="med"/>
            <a:tailEnd type="none" w="med" len="med"/>
          </a:ln>
          <a:effectLst>
            <a:glow rad="254000">
              <a:schemeClr val="tx1">
                <a:alpha val="75000"/>
              </a:schemeClr>
            </a:glow>
          </a:effectLst>
        </p:spPr>
        <p:txBody>
          <a:bodyPr vert="horz" wrap="square" lIns="91440" tIns="45720" rIns="91440" bIns="45720" numCol="1" rtlCol="0" anchor="t" anchorCtr="0" compatLnSpc="1">
            <a:prstTxWarp prst="textNoShape">
              <a:avLst/>
            </a:prstTxWarp>
            <a:scene3d>
              <a:camera prst="orthographicFront">
                <a:rot lat="0" lon="0" rev="10800000"/>
              </a:camera>
              <a:lightRig rig="threePt" dir="t"/>
            </a:scene3d>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teleological function</a:t>
            </a:r>
            <a:endParaRPr kumimoji="0" lang="en-US" sz="2200" b="0" i="0" u="none" strike="noStrike" cap="none" normalizeH="0" baseline="0" dirty="0">
              <a:ln>
                <a:noFill/>
              </a:ln>
              <a:solidFill>
                <a:schemeClr val="tx1"/>
              </a:solidFill>
              <a:effectLst/>
              <a:latin typeface="Myriad Web" charset="0"/>
            </a:endParaRPr>
          </a:p>
        </p:txBody>
      </p:sp>
      <p:sp>
        <p:nvSpPr>
          <p:cNvPr id="18" name="Rectangle 17"/>
          <p:cNvSpPr/>
          <p:nvPr/>
        </p:nvSpPr>
        <p:spPr bwMode="auto">
          <a:xfrm>
            <a:off x="0" y="0"/>
            <a:ext cx="9144000" cy="6858000"/>
          </a:xfrm>
          <a:prstGeom prst="rect">
            <a:avLst/>
          </a:prstGeom>
          <a:solidFill>
            <a:schemeClr val="tx1">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Text Box 2"/>
          <p:cNvSpPr txBox="1">
            <a:spLocks noChangeArrowheads="1"/>
          </p:cNvSpPr>
          <p:nvPr/>
        </p:nvSpPr>
        <p:spPr bwMode="auto">
          <a:xfrm>
            <a:off x="1456234" y="5013176"/>
            <a:ext cx="5708054" cy="771623"/>
          </a:xfrm>
          <a:prstGeom prst="rect">
            <a:avLst/>
          </a:prstGeom>
          <a:solidFill>
            <a:schemeClr val="tx1"/>
          </a:solidFill>
          <a:ln w="9525">
            <a:noFill/>
            <a:round/>
            <a:headEnd/>
            <a:tailEnd/>
          </a:ln>
          <a:effectLst>
            <a:glow rad="508000">
              <a:schemeClr val="tx1">
                <a:alpha val="75000"/>
              </a:schemeClr>
            </a:glow>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It is possible to represent goal-directed actions without representing intentions.</a:t>
            </a:r>
            <a:endParaRPr lang="en-US" i="0" dirty="0"/>
          </a:p>
        </p:txBody>
      </p:sp>
    </p:spTree>
    <p:extLst>
      <p:ext uri="{BB962C8B-B14F-4D97-AF65-F5344CB8AC3E}">
        <p14:creationId xmlns:p14="http://schemas.microsoft.com/office/powerpoint/2010/main" val="275679313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3212976"/>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could </a:t>
            </a:r>
            <a:r>
              <a:rPr lang="en-US" dirty="0" smtClean="0"/>
              <a:t>pure</a:t>
            </a:r>
            <a:r>
              <a:rPr lang="en-US" i="0" dirty="0" smtClean="0"/>
              <a:t> goal ascription work?</a:t>
            </a:r>
            <a:endParaRPr lang="en-US" i="0" dirty="0"/>
          </a:p>
        </p:txBody>
      </p:sp>
      <p:sp>
        <p:nvSpPr>
          <p:cNvPr id="3" name="Text Box 9"/>
          <p:cNvSpPr txBox="1">
            <a:spLocks noChangeArrowheads="1"/>
          </p:cNvSpPr>
          <p:nvPr/>
        </p:nvSpPr>
        <p:spPr bwMode="auto">
          <a:xfrm>
            <a:off x="2915816" y="3212976"/>
            <a:ext cx="43924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spcAft>
                <a:spcPct val="0"/>
              </a:spcAft>
            </a:pPr>
            <a:r>
              <a:rPr lang="en-GB" sz="4800" b="1" i="0" dirty="0" smtClean="0">
                <a:ln w="12700">
                  <a:solidFill>
                    <a:schemeClr val="tx1"/>
                  </a:solidFill>
                </a:ln>
                <a:solidFill>
                  <a:schemeClr val="tx1">
                    <a:alpha val="0"/>
                  </a:schemeClr>
                </a:solidFill>
                <a:effectLst>
                  <a:glow rad="203200">
                    <a:schemeClr val="bg1">
                      <a:alpha val="50000"/>
                    </a:schemeClr>
                  </a:glow>
                </a:effectLst>
              </a:rPr>
              <a:t>obstacle</a:t>
            </a:r>
            <a:endParaRPr lang="en-GB" sz="4800" i="0" dirty="0">
              <a:ln w="12700">
                <a:solidFill>
                  <a:schemeClr val="tx1"/>
                </a:solidFill>
              </a:ln>
              <a:solidFill>
                <a:schemeClr val="tx1">
                  <a:alpha val="0"/>
                </a:schemeClr>
              </a:solidFill>
              <a:effectLst>
                <a:glow rad="203200">
                  <a:schemeClr val="bg1">
                    <a:alpha val="50000"/>
                  </a:schemeClr>
                </a:glow>
              </a:effectLst>
            </a:endParaRPr>
          </a:p>
        </p:txBody>
      </p:sp>
      <p:cxnSp>
        <p:nvCxnSpPr>
          <p:cNvPr id="4" name="Straight Connector 3"/>
          <p:cNvCxnSpPr/>
          <p:nvPr/>
        </p:nvCxnSpPr>
        <p:spPr bwMode="auto">
          <a:xfrm flipV="1">
            <a:off x="2699792" y="3645024"/>
            <a:ext cx="2736304" cy="216024"/>
          </a:xfrm>
          <a:prstGeom prst="line">
            <a:avLst/>
          </a:prstGeom>
          <a:solidFill>
            <a:srgbClr val="00B8FF"/>
          </a:solidFill>
          <a:ln w="38100" cap="flat" cmpd="sng" algn="ctr">
            <a:solidFill>
              <a:srgbClr val="FF0000"/>
            </a:solidFill>
            <a:prstDash val="solid"/>
            <a:round/>
            <a:headEnd type="none" w="med" len="med"/>
            <a:tailEnd type="none" w="med" len="med"/>
          </a:ln>
          <a:effectLst/>
        </p:spPr>
      </p:cxnSp>
      <p:cxnSp>
        <p:nvCxnSpPr>
          <p:cNvPr id="7" name="Straight Connector 6"/>
          <p:cNvCxnSpPr/>
          <p:nvPr/>
        </p:nvCxnSpPr>
        <p:spPr bwMode="auto">
          <a:xfrm>
            <a:off x="3059832" y="3573016"/>
            <a:ext cx="2528664" cy="224408"/>
          </a:xfrm>
          <a:prstGeom prst="line">
            <a:avLst/>
          </a:prstGeom>
          <a:solidFill>
            <a:srgbClr val="00B8FF"/>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9729073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548681"/>
            <a:ext cx="7344816" cy="4834274"/>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tx1">
                    <a:lumMod val="50000"/>
                    <a:lumOff val="50000"/>
                  </a:schemeClr>
                </a:solidFill>
                <a:effectLst>
                  <a:glow rad="101600">
                    <a:srgbClr val="000000"/>
                  </a:glow>
                </a:effectLst>
              </a:rPr>
              <a:t>‘the perceptual origins of theory of </a:t>
            </a:r>
            <a:r>
              <a:rPr lang="en-US" i="0" dirty="0" smtClean="0">
                <a:solidFill>
                  <a:schemeClr val="tx1">
                    <a:lumMod val="50000"/>
                    <a:lumOff val="50000"/>
                  </a:schemeClr>
                </a:solidFill>
                <a:effectLst>
                  <a:glow rad="101600">
                    <a:srgbClr val="000000"/>
                  </a:glow>
                </a:effectLst>
              </a:rPr>
              <a:t>mind ... both </a:t>
            </a:r>
            <a:r>
              <a:rPr lang="en-US" i="0" dirty="0">
                <a:solidFill>
                  <a:schemeClr val="tx1">
                    <a:lumMod val="50000"/>
                    <a:lumOff val="50000"/>
                  </a:schemeClr>
                </a:solidFill>
                <a:effectLst>
                  <a:glow rad="101600">
                    <a:srgbClr val="000000"/>
                  </a:glow>
                </a:effectLst>
              </a:rPr>
              <a:t>causality and intention can be traced to perceptual </a:t>
            </a:r>
            <a:r>
              <a:rPr lang="en-US" i="0" dirty="0" smtClean="0">
                <a:solidFill>
                  <a:schemeClr val="tx1">
                    <a:lumMod val="50000"/>
                    <a:lumOff val="50000"/>
                  </a:schemeClr>
                </a:solidFill>
                <a:effectLst>
                  <a:glow rad="101600">
                    <a:srgbClr val="000000"/>
                  </a:glow>
                </a:effectLst>
              </a:rPr>
              <a:t>origins’</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tx1">
                    <a:lumMod val="50000"/>
                    <a:lumOff val="50000"/>
                  </a:schemeClr>
                </a:solidFill>
                <a:effectLst>
                  <a:glow rad="101600">
                    <a:srgbClr val="000000"/>
                  </a:glow>
                </a:effectLst>
              </a:rPr>
              <a:t>(</a:t>
            </a:r>
            <a:r>
              <a:rPr lang="en-US" i="0" dirty="0" err="1">
                <a:solidFill>
                  <a:schemeClr val="tx1">
                    <a:lumMod val="50000"/>
                    <a:lumOff val="50000"/>
                  </a:schemeClr>
                </a:solidFill>
                <a:effectLst>
                  <a:glow rad="101600">
                    <a:srgbClr val="000000"/>
                  </a:glow>
                </a:effectLst>
              </a:rPr>
              <a:t>Premack</a:t>
            </a:r>
            <a:r>
              <a:rPr lang="en-US" i="0" dirty="0">
                <a:solidFill>
                  <a:schemeClr val="tx1">
                    <a:lumMod val="50000"/>
                    <a:lumOff val="50000"/>
                  </a:schemeClr>
                </a:solidFill>
                <a:effectLst>
                  <a:glow rad="101600">
                    <a:srgbClr val="000000"/>
                  </a:glow>
                </a:effectLst>
              </a:rPr>
              <a:t> 1990: </a:t>
            </a:r>
            <a:r>
              <a:rPr lang="en-US" i="0" dirty="0" smtClean="0">
                <a:solidFill>
                  <a:schemeClr val="tx1">
                    <a:lumMod val="50000"/>
                    <a:lumOff val="50000"/>
                  </a:schemeClr>
                </a:solidFill>
                <a:effectLst>
                  <a:glow rad="101600">
                    <a:srgbClr val="000000"/>
                  </a:glow>
                </a:effectLst>
              </a:rPr>
              <a:t>15)</a:t>
            </a:r>
            <a:endParaRPr lang="en-US" i="0" dirty="0">
              <a:solidFill>
                <a:schemeClr val="tx1">
                  <a:lumMod val="50000"/>
                  <a:lumOff val="50000"/>
                </a:schemeClr>
              </a:solidFill>
              <a:effectLst>
                <a:glow rad="101600">
                  <a:srgbClr val="000000"/>
                </a:glow>
              </a:effectLst>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‘in </a:t>
            </a:r>
            <a:r>
              <a:rPr lang="en-US" i="0" dirty="0">
                <a:effectLst>
                  <a:glow rad="101600">
                    <a:srgbClr val="000000"/>
                  </a:glow>
                </a:effectLst>
              </a:rPr>
              <a:t>perceiving one object as having the intention of affecting another, the infant attributes to the object a representation of its </a:t>
            </a:r>
            <a:r>
              <a:rPr lang="en-US" i="0" dirty="0" smtClean="0">
                <a:effectLst>
                  <a:glow rad="101600">
                    <a:srgbClr val="000000"/>
                  </a:glow>
                </a:effectLst>
              </a:rPr>
              <a:t>intentions’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a:effectLst>
                  <a:glow rad="101600">
                    <a:srgbClr val="000000"/>
                  </a:glow>
                </a:effectLst>
              </a:rPr>
              <a:t>Premack</a:t>
            </a:r>
            <a:r>
              <a:rPr lang="en-US" i="0" dirty="0">
                <a:effectLst>
                  <a:glow rad="101600">
                    <a:srgbClr val="000000"/>
                  </a:glow>
                </a:effectLst>
              </a:rPr>
              <a:t> 1990: 14</a:t>
            </a:r>
            <a:r>
              <a:rPr lang="en-US" i="0" dirty="0" smtClean="0">
                <a:effectLst>
                  <a:glow rad="101600">
                    <a:srgbClr val="000000"/>
                  </a:glow>
                </a:effectLst>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solidFill>
                <a:schemeClr val="tx1">
                  <a:lumMod val="50000"/>
                  <a:lumOff val="50000"/>
                </a:schemeClr>
              </a:solidFill>
            </a:endParaRPr>
          </a:p>
          <a:p>
            <a:r>
              <a:rPr lang="en-US" i="0" dirty="0" smtClean="0">
                <a:solidFill>
                  <a:schemeClr val="tx1">
                    <a:lumMod val="50000"/>
                    <a:lumOff val="50000"/>
                  </a:schemeClr>
                </a:solidFill>
                <a:effectLst>
                  <a:glow rad="101600">
                    <a:srgbClr val="000000"/>
                  </a:glow>
                </a:effectLst>
              </a:rPr>
              <a:t>‘</a:t>
            </a:r>
            <a:r>
              <a:rPr lang="en-US" i="0" dirty="0">
                <a:solidFill>
                  <a:schemeClr val="tx1">
                    <a:lumMod val="50000"/>
                    <a:lumOff val="50000"/>
                  </a:schemeClr>
                </a:solidFill>
                <a:effectLst>
                  <a:glow rad="101600">
                    <a:srgbClr val="000000"/>
                  </a:glow>
                </a:effectLst>
              </a:rPr>
              <a:t>For the infant, objects </a:t>
            </a:r>
            <a:r>
              <a:rPr lang="en-US" i="0" dirty="0" smtClean="0">
                <a:solidFill>
                  <a:schemeClr val="tx1">
                    <a:lumMod val="50000"/>
                    <a:lumOff val="50000"/>
                  </a:schemeClr>
                </a:solidFill>
                <a:effectLst>
                  <a:glow rad="101600">
                    <a:srgbClr val="000000"/>
                  </a:glow>
                </a:effectLst>
              </a:rPr>
              <a:t>... have intention </a:t>
            </a:r>
            <a:r>
              <a:rPr lang="en-US" i="0" dirty="0">
                <a:solidFill>
                  <a:schemeClr val="tx1">
                    <a:lumMod val="50000"/>
                    <a:lumOff val="50000"/>
                  </a:schemeClr>
                </a:solidFill>
                <a:effectLst>
                  <a:glow rad="101600">
                    <a:srgbClr val="000000"/>
                  </a:glow>
                </a:effectLst>
              </a:rPr>
              <a:t>when their movements are self-propelled. </a:t>
            </a:r>
            <a:r>
              <a:rPr lang="en-US" i="0" dirty="0" smtClean="0">
                <a:solidFill>
                  <a:schemeClr val="tx1">
                    <a:lumMod val="50000"/>
                    <a:lumOff val="50000"/>
                  </a:schemeClr>
                </a:solidFill>
                <a:effectLst>
                  <a:glow rad="101600">
                    <a:srgbClr val="000000"/>
                  </a:glow>
                </a:effectLst>
              </a:rPr>
              <a:t> Whereas for common </a:t>
            </a:r>
            <a:r>
              <a:rPr lang="en-US" i="0" dirty="0">
                <a:solidFill>
                  <a:schemeClr val="tx1">
                    <a:lumMod val="50000"/>
                    <a:lumOff val="50000"/>
                  </a:schemeClr>
                </a:solidFill>
                <a:effectLst>
                  <a:glow rad="101600">
                    <a:srgbClr val="000000"/>
                  </a:glow>
                </a:effectLst>
              </a:rPr>
              <a:t>sense, intention </a:t>
            </a:r>
            <a:r>
              <a:rPr lang="en-US" i="0" dirty="0" smtClean="0">
                <a:solidFill>
                  <a:schemeClr val="tx1">
                    <a:lumMod val="50000"/>
                    <a:lumOff val="50000"/>
                  </a:schemeClr>
                </a:solidFill>
                <a:effectLst>
                  <a:glow rad="101600">
                    <a:srgbClr val="000000"/>
                  </a:glow>
                </a:effectLst>
              </a:rPr>
              <a:t>is an </a:t>
            </a:r>
            <a:r>
              <a:rPr lang="en-US" i="0" dirty="0">
                <a:solidFill>
                  <a:schemeClr val="tx1">
                    <a:lumMod val="50000"/>
                    <a:lumOff val="50000"/>
                  </a:schemeClr>
                </a:solidFill>
                <a:effectLst>
                  <a:glow rad="101600">
                    <a:srgbClr val="000000"/>
                  </a:glow>
                </a:effectLst>
              </a:rPr>
              <a:t>inferred state of mind based on evidence for desire, belief</a:t>
            </a:r>
            <a:r>
              <a:rPr lang="en-US" i="0" dirty="0" smtClean="0">
                <a:solidFill>
                  <a:schemeClr val="tx1">
                    <a:lumMod val="50000"/>
                    <a:lumOff val="50000"/>
                  </a:schemeClr>
                </a:solidFill>
                <a:effectLst>
                  <a:glow rad="101600">
                    <a:srgbClr val="000000"/>
                  </a:glow>
                </a:effectLst>
              </a:rPr>
              <a:t>, and planning.’ </a:t>
            </a:r>
          </a:p>
          <a:p>
            <a:pPr algn="r"/>
            <a:r>
              <a:rPr lang="en-US" i="0" dirty="0" smtClean="0">
                <a:solidFill>
                  <a:schemeClr val="tx1">
                    <a:lumMod val="50000"/>
                    <a:lumOff val="50000"/>
                  </a:schemeClr>
                </a:solidFill>
                <a:effectLst>
                  <a:glow rad="101600">
                    <a:srgbClr val="000000"/>
                  </a:glow>
                </a:effectLst>
              </a:rPr>
              <a:t>(</a:t>
            </a:r>
            <a:r>
              <a:rPr lang="en-US" i="0" dirty="0" err="1">
                <a:solidFill>
                  <a:schemeClr val="tx1">
                    <a:lumMod val="50000"/>
                    <a:lumOff val="50000"/>
                  </a:schemeClr>
                </a:solidFill>
                <a:effectLst>
                  <a:glow rad="101600">
                    <a:srgbClr val="000000"/>
                  </a:glow>
                </a:effectLst>
              </a:rPr>
              <a:t>Premack</a:t>
            </a:r>
            <a:r>
              <a:rPr lang="en-US" i="0" dirty="0">
                <a:solidFill>
                  <a:schemeClr val="tx1">
                    <a:lumMod val="50000"/>
                    <a:lumOff val="50000"/>
                  </a:schemeClr>
                </a:solidFill>
                <a:effectLst>
                  <a:glow rad="101600">
                    <a:srgbClr val="000000"/>
                  </a:glow>
                </a:effectLst>
              </a:rPr>
              <a:t> 1990: </a:t>
            </a:r>
            <a:r>
              <a:rPr lang="en-US" i="0" dirty="0" smtClean="0">
                <a:solidFill>
                  <a:schemeClr val="tx1">
                    <a:lumMod val="50000"/>
                    <a:lumOff val="50000"/>
                  </a:schemeClr>
                </a:solidFill>
                <a:effectLst>
                  <a:glow rad="101600">
                    <a:srgbClr val="000000"/>
                  </a:glow>
                </a:effectLst>
              </a:rPr>
              <a:t>12)</a:t>
            </a:r>
            <a:endParaRPr lang="en-US" i="0" dirty="0">
              <a:solidFill>
                <a:schemeClr val="tx1">
                  <a:lumMod val="50000"/>
                  <a:lumOff val="50000"/>
                </a:schemeClr>
              </a:solidFill>
              <a:effectLst>
                <a:glow rad="101600">
                  <a:srgbClr val="000000"/>
                </a:glow>
              </a:effectLst>
            </a:endParaRPr>
          </a:p>
        </p:txBody>
      </p:sp>
    </p:spTree>
    <p:extLst>
      <p:ext uri="{BB962C8B-B14F-4D97-AF65-F5344CB8AC3E}">
        <p14:creationId xmlns:p14="http://schemas.microsoft.com/office/powerpoint/2010/main" val="73771612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3212976"/>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could </a:t>
            </a:r>
            <a:r>
              <a:rPr lang="en-US" dirty="0" smtClean="0"/>
              <a:t>pure</a:t>
            </a:r>
            <a:r>
              <a:rPr lang="en-US" i="0" dirty="0" smtClean="0"/>
              <a:t> goal ascription work?</a:t>
            </a:r>
            <a:endParaRPr lang="en-US" i="0" dirty="0"/>
          </a:p>
        </p:txBody>
      </p:sp>
      <p:sp>
        <p:nvSpPr>
          <p:cNvPr id="2" name="Rectangle 1"/>
          <p:cNvSpPr/>
          <p:nvPr/>
        </p:nvSpPr>
        <p:spPr bwMode="auto">
          <a:xfrm>
            <a:off x="1331640" y="3212976"/>
            <a:ext cx="2304256" cy="504056"/>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Rectangle 11"/>
          <p:cNvSpPr/>
          <p:nvPr/>
        </p:nvSpPr>
        <p:spPr bwMode="auto">
          <a:xfrm>
            <a:off x="6084168" y="3212976"/>
            <a:ext cx="2304256" cy="504056"/>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3616701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548681"/>
            <a:ext cx="7344816"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tx1">
                    <a:lumMod val="50000"/>
                    <a:lumOff val="50000"/>
                  </a:schemeClr>
                </a:solidFill>
                <a:effectLst>
                  <a:glow rad="101600">
                    <a:srgbClr val="000000"/>
                  </a:glow>
                </a:effectLst>
              </a:rPr>
              <a:t>‘the perceptual origins of theory of </a:t>
            </a:r>
            <a:r>
              <a:rPr lang="en-US" i="0" dirty="0" smtClean="0">
                <a:solidFill>
                  <a:schemeClr val="tx1">
                    <a:lumMod val="50000"/>
                    <a:lumOff val="50000"/>
                  </a:schemeClr>
                </a:solidFill>
                <a:effectLst>
                  <a:glow rad="101600">
                    <a:srgbClr val="000000"/>
                  </a:glow>
                </a:effectLst>
              </a:rPr>
              <a:t>mind ... both </a:t>
            </a:r>
            <a:r>
              <a:rPr lang="en-US" i="0" dirty="0">
                <a:solidFill>
                  <a:schemeClr val="tx1">
                    <a:lumMod val="50000"/>
                    <a:lumOff val="50000"/>
                  </a:schemeClr>
                </a:solidFill>
                <a:effectLst>
                  <a:glow rad="101600">
                    <a:srgbClr val="000000"/>
                  </a:glow>
                </a:effectLst>
              </a:rPr>
              <a:t>causality and intention can be traced to perceptual </a:t>
            </a:r>
            <a:r>
              <a:rPr lang="en-US" i="0" dirty="0" smtClean="0">
                <a:solidFill>
                  <a:schemeClr val="tx1">
                    <a:lumMod val="50000"/>
                    <a:lumOff val="50000"/>
                  </a:schemeClr>
                </a:solidFill>
                <a:effectLst>
                  <a:glow rad="101600">
                    <a:srgbClr val="000000"/>
                  </a:glow>
                </a:effectLst>
              </a:rPr>
              <a:t>origins’</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tx1">
                    <a:lumMod val="50000"/>
                    <a:lumOff val="50000"/>
                  </a:schemeClr>
                </a:solidFill>
                <a:effectLst>
                  <a:glow rad="101600">
                    <a:srgbClr val="000000"/>
                  </a:glow>
                </a:effectLst>
              </a:rPr>
              <a:t>(</a:t>
            </a:r>
            <a:r>
              <a:rPr lang="en-US" i="0" dirty="0" err="1">
                <a:solidFill>
                  <a:schemeClr val="tx1">
                    <a:lumMod val="50000"/>
                    <a:lumOff val="50000"/>
                  </a:schemeClr>
                </a:solidFill>
                <a:effectLst>
                  <a:glow rad="101600">
                    <a:srgbClr val="000000"/>
                  </a:glow>
                </a:effectLst>
              </a:rPr>
              <a:t>Premack</a:t>
            </a:r>
            <a:r>
              <a:rPr lang="en-US" i="0" dirty="0">
                <a:solidFill>
                  <a:schemeClr val="tx1">
                    <a:lumMod val="50000"/>
                    <a:lumOff val="50000"/>
                  </a:schemeClr>
                </a:solidFill>
                <a:effectLst>
                  <a:glow rad="101600">
                    <a:srgbClr val="000000"/>
                  </a:glow>
                </a:effectLst>
              </a:rPr>
              <a:t> 1990: </a:t>
            </a:r>
            <a:r>
              <a:rPr lang="en-US" i="0" dirty="0" smtClean="0">
                <a:solidFill>
                  <a:schemeClr val="tx1">
                    <a:lumMod val="50000"/>
                    <a:lumOff val="50000"/>
                  </a:schemeClr>
                </a:solidFill>
                <a:effectLst>
                  <a:glow rad="101600">
                    <a:srgbClr val="000000"/>
                  </a:glow>
                </a:effectLst>
              </a:rPr>
              <a:t>15)</a:t>
            </a:r>
            <a:endParaRPr lang="en-US" i="0" dirty="0">
              <a:solidFill>
                <a:schemeClr val="tx1">
                  <a:lumMod val="50000"/>
                  <a:lumOff val="50000"/>
                </a:schemeClr>
              </a:solidFill>
              <a:effectLst>
                <a:glow rad="101600">
                  <a:srgbClr val="000000"/>
                </a:glow>
              </a:effectLst>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‘in </a:t>
            </a:r>
            <a:r>
              <a:rPr lang="en-US" i="0" dirty="0">
                <a:effectLst>
                  <a:glow rad="101600">
                    <a:srgbClr val="000000"/>
                  </a:glow>
                </a:effectLst>
              </a:rPr>
              <a:t>perceiving one object as having the intention of affecting another, the infant attributes to the object a representation of its </a:t>
            </a:r>
            <a:r>
              <a:rPr lang="en-US" i="0" dirty="0" smtClean="0">
                <a:effectLst>
                  <a:glow rad="101600">
                    <a:srgbClr val="000000"/>
                  </a:glow>
                </a:effectLst>
              </a:rPr>
              <a:t>intentions’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a:effectLst>
                  <a:glow rad="101600">
                    <a:srgbClr val="000000"/>
                  </a:glow>
                </a:effectLst>
              </a:rPr>
              <a:t>Premack</a:t>
            </a:r>
            <a:r>
              <a:rPr lang="en-US" i="0" dirty="0">
                <a:effectLst>
                  <a:glow rad="101600">
                    <a:srgbClr val="000000"/>
                  </a:glow>
                </a:effectLst>
              </a:rPr>
              <a:t> 1990: 14</a:t>
            </a:r>
            <a:r>
              <a:rPr lang="en-US" i="0" dirty="0" smtClean="0">
                <a:effectLst>
                  <a:glow rad="101600">
                    <a:srgbClr val="000000"/>
                  </a:glow>
                </a:effectLst>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solidFill>
                <a:schemeClr val="tx1">
                  <a:lumMod val="50000"/>
                  <a:lumOff val="50000"/>
                </a:schemeClr>
              </a:solidFill>
            </a:endParaRPr>
          </a:p>
        </p:txBody>
      </p:sp>
      <p:sp>
        <p:nvSpPr>
          <p:cNvPr id="3" name="Rectangle 2"/>
          <p:cNvSpPr>
            <a:spLocks noChangeArrowheads="1"/>
          </p:cNvSpPr>
          <p:nvPr/>
        </p:nvSpPr>
        <p:spPr bwMode="auto">
          <a:xfrm rot="21540000">
            <a:off x="3998972" y="4162595"/>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4" name="Rectangle 3"/>
          <p:cNvSpPr>
            <a:spLocks noChangeArrowheads="1"/>
          </p:cNvSpPr>
          <p:nvPr/>
        </p:nvSpPr>
        <p:spPr bwMode="auto">
          <a:xfrm>
            <a:off x="468313" y="4092168"/>
            <a:ext cx="57610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ja-JP" altLang="en-GB" i="0" dirty="0"/>
              <a:t>“</a:t>
            </a:r>
            <a:r>
              <a:rPr lang="en-GB" altLang="ja-JP" i="0" dirty="0"/>
              <a:t>chimpanzees understand … </a:t>
            </a:r>
            <a:r>
              <a:rPr lang="en-GB" altLang="ja-JP" i="0" dirty="0">
                <a:solidFill>
                  <a:srgbClr val="000000"/>
                </a:solidFill>
                <a:effectLst>
                  <a:glow>
                    <a:srgbClr val="FFFFFF"/>
                  </a:glow>
                </a:effectLst>
              </a:rPr>
              <a:t>intentions </a:t>
            </a:r>
            <a:r>
              <a:rPr lang="en-GB" altLang="ja-JP" i="0" dirty="0"/>
              <a:t>… perception and </a:t>
            </a:r>
            <a:r>
              <a:rPr lang="en-GB" altLang="ja-JP" i="0" dirty="0">
                <a:solidFill>
                  <a:srgbClr val="FFFFFF"/>
                </a:solidFill>
                <a:effectLst/>
              </a:rPr>
              <a:t>knowledge </a:t>
            </a:r>
            <a:r>
              <a:rPr lang="en-GB" altLang="ja-JP" i="0" dirty="0"/>
              <a:t>… Moreover, they understand how these psychological states work together to produce intentional action</a:t>
            </a:r>
            <a:r>
              <a:rPr lang="ja-JP" altLang="en-GB" i="0" dirty="0"/>
              <a:t>”</a:t>
            </a:r>
            <a:r>
              <a:rPr lang="en-GB" altLang="ja-JP" i="0" dirty="0"/>
              <a:t> </a:t>
            </a:r>
          </a:p>
          <a:p>
            <a:pPr algn="r"/>
            <a:r>
              <a:rPr lang="en-GB" i="0" dirty="0"/>
              <a:t>(Call &amp; Tomasello 2008:191)</a:t>
            </a:r>
          </a:p>
        </p:txBody>
      </p:sp>
      <p:pic>
        <p:nvPicPr>
          <p:cNvPr id="5" name="Picture 4"/>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6443663" y="3871088"/>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3861563"/>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59864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3212976"/>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a:t>
            </a:r>
            <a:r>
              <a:rPr lang="en-US" dirty="0" smtClean="0">
                <a:effectLst>
                  <a:glow rad="101600">
                    <a:srgbClr val="000000"/>
                  </a:glow>
                </a:effectLst>
              </a:rPr>
              <a:t>pure</a:t>
            </a:r>
            <a:r>
              <a:rPr lang="en-US" i="0" dirty="0" smtClean="0">
                <a:effectLst>
                  <a:glow rad="101600">
                    <a:srgbClr val="000000"/>
                  </a:glow>
                </a:effectLst>
              </a:rPr>
              <a:t> goal ascription work?</a:t>
            </a:r>
            <a:endParaRPr lang="en-US" i="0" dirty="0">
              <a:effectLst>
                <a:glow rad="101600">
                  <a:srgbClr val="000000"/>
                </a:glow>
              </a:effectLst>
            </a:endParaRPr>
          </a:p>
        </p:txBody>
      </p:sp>
    </p:spTree>
    <p:extLst>
      <p:ext uri="{BB962C8B-B14F-4D97-AF65-F5344CB8AC3E}">
        <p14:creationId xmlns:p14="http://schemas.microsoft.com/office/powerpoint/2010/main" val="358383794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547660"/>
            <a:ext cx="7344816" cy="1730860"/>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endParaRPr lang="en-US" i="0" dirty="0">
              <a:effectLst>
                <a:glow rad="101600">
                  <a:srgbClr val="000000"/>
                </a:glow>
              </a:effectLst>
            </a:endParaRPr>
          </a:p>
        </p:txBody>
      </p:sp>
    </p:spTree>
    <p:extLst>
      <p:ext uri="{BB962C8B-B14F-4D97-AF65-F5344CB8AC3E}">
        <p14:creationId xmlns:p14="http://schemas.microsoft.com/office/powerpoint/2010/main" val="5640751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547660"/>
            <a:ext cx="7344816" cy="2690096"/>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G is the teleological function of a?</a:t>
            </a:r>
            <a:endParaRPr lang="en-US" i="0" dirty="0">
              <a:effectLst>
                <a:glow rad="101600">
                  <a:srgbClr val="000000"/>
                </a:glow>
              </a:effectLst>
            </a:endParaRPr>
          </a:p>
        </p:txBody>
      </p:sp>
    </p:spTree>
    <p:extLst>
      <p:ext uri="{BB962C8B-B14F-4D97-AF65-F5344CB8AC3E}">
        <p14:creationId xmlns:p14="http://schemas.microsoft.com/office/powerpoint/2010/main" val="121015878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547660"/>
            <a:ext cx="7344816" cy="2690096"/>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causes G?</a:t>
            </a:r>
            <a:endParaRPr lang="en-US" i="0" dirty="0">
              <a:effectLst>
                <a:glow rad="101600">
                  <a:srgbClr val="000000"/>
                </a:glow>
              </a:effectLst>
            </a:endParaRPr>
          </a:p>
        </p:txBody>
      </p:sp>
    </p:spTree>
    <p:extLst>
      <p:ext uri="{BB962C8B-B14F-4D97-AF65-F5344CB8AC3E}">
        <p14:creationId xmlns:p14="http://schemas.microsoft.com/office/powerpoint/2010/main" val="21412163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347864" y="620688"/>
            <a:ext cx="720080" cy="432048"/>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899592" y="547660"/>
            <a:ext cx="7344816" cy="2690096"/>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causes G?</a:t>
            </a:r>
            <a:endParaRPr lang="en-US" i="0" dirty="0">
              <a:effectLst>
                <a:glow rad="101600">
                  <a:srgbClr val="000000"/>
                </a:glow>
              </a:effectLst>
            </a:endParaRPr>
          </a:p>
        </p:txBody>
      </p:sp>
    </p:spTree>
    <p:extLst>
      <p:ext uri="{BB962C8B-B14F-4D97-AF65-F5344CB8AC3E}">
        <p14:creationId xmlns:p14="http://schemas.microsoft.com/office/powerpoint/2010/main" val="34105842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600862" y="606258"/>
            <a:ext cx="1339290" cy="432048"/>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899592" y="547660"/>
            <a:ext cx="7344816" cy="2690096"/>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causes G?</a:t>
            </a:r>
            <a:endParaRPr lang="en-US" i="0" dirty="0">
              <a:effectLst>
                <a:glow rad="101600">
                  <a:srgbClr val="000000"/>
                </a:glow>
              </a:effectLst>
            </a:endParaRPr>
          </a:p>
        </p:txBody>
      </p:sp>
    </p:spTree>
    <p:extLst>
      <p:ext uri="{BB962C8B-B14F-4D97-AF65-F5344CB8AC3E}">
        <p14:creationId xmlns:p14="http://schemas.microsoft.com/office/powerpoint/2010/main" val="262918355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547660"/>
            <a:ext cx="7344816" cy="3028650"/>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t>
            </a:r>
            <a:r>
              <a:rPr lang="en-US" i="0" dirty="0" smtClean="0">
                <a:solidFill>
                  <a:schemeClr val="tx1"/>
                </a:solidFill>
                <a:effectLst>
                  <a:glow rad="101600">
                    <a:srgbClr val="000000"/>
                  </a:glow>
                </a:effectLst>
              </a:rPr>
              <a:t>a is the most justifiable action towards G available within the constraints of reality</a:t>
            </a:r>
          </a:p>
        </p:txBody>
      </p:sp>
    </p:spTree>
    <p:extLst>
      <p:ext uri="{BB962C8B-B14F-4D97-AF65-F5344CB8AC3E}">
        <p14:creationId xmlns:p14="http://schemas.microsoft.com/office/powerpoint/2010/main" val="42552924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547660"/>
            <a:ext cx="7344816" cy="5144614"/>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t>
            </a:r>
            <a:r>
              <a:rPr lang="en-US" i="0" dirty="0" smtClean="0">
                <a:solidFill>
                  <a:schemeClr val="tx1"/>
                </a:solidFill>
                <a:effectLst>
                  <a:glow rad="101600">
                    <a:srgbClr val="000000"/>
                  </a:glow>
                </a:effectLst>
              </a:rPr>
              <a:t>a is the most justifiable action towards G available within the constraints of reality</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‘an action can be explained by a goal state if, and only if, it is seen as the most justifiable action towards that goal state that is available within the constraints of reality’</a:t>
            </a:r>
          </a:p>
          <a:p>
            <a:pPr algn="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(Csibra &amp; Gergely 1998: 255)</a:t>
            </a:r>
            <a:endParaRPr lang="en-US" i="0" dirty="0">
              <a:effectLst>
                <a:glow rad="101600">
                  <a:srgbClr val="000000"/>
                </a:glow>
              </a:effectLst>
            </a:endParaRPr>
          </a:p>
        </p:txBody>
      </p:sp>
    </p:spTree>
    <p:extLst>
      <p:ext uri="{BB962C8B-B14F-4D97-AF65-F5344CB8AC3E}">
        <p14:creationId xmlns:p14="http://schemas.microsoft.com/office/powerpoint/2010/main" val="200169603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547660"/>
            <a:ext cx="7344816" cy="5144614"/>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is the most justifiable action towards G available within the constraints of reality</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‘an action can be explained by a goal state if, and only if, it is seen as the most justifiable action towards that goal state that is available within the constraints of reality’</a:t>
            </a:r>
          </a:p>
          <a:p>
            <a:pPr algn="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(Csibra &amp; Gergely 1998: 255)</a:t>
            </a:r>
            <a:endParaRPr lang="en-US" i="0" dirty="0">
              <a:effectLst>
                <a:glow rad="101600">
                  <a:srgbClr val="000000"/>
                </a:glow>
              </a:effectLst>
            </a:endParaRPr>
          </a:p>
        </p:txBody>
      </p:sp>
    </p:spTree>
    <p:extLst>
      <p:ext uri="{BB962C8B-B14F-4D97-AF65-F5344CB8AC3E}">
        <p14:creationId xmlns:p14="http://schemas.microsoft.com/office/powerpoint/2010/main" val="2122808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3212976"/>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could </a:t>
            </a:r>
            <a:r>
              <a:rPr lang="en-US" dirty="0" smtClean="0"/>
              <a:t>pure</a:t>
            </a:r>
            <a:r>
              <a:rPr lang="en-US" i="0" dirty="0" smtClean="0"/>
              <a:t> goal ascription work?</a:t>
            </a:r>
            <a:endParaRPr lang="en-US" i="0" dirty="0"/>
          </a:p>
        </p:txBody>
      </p:sp>
    </p:spTree>
    <p:extLst>
      <p:ext uri="{BB962C8B-B14F-4D97-AF65-F5344CB8AC3E}">
        <p14:creationId xmlns:p14="http://schemas.microsoft.com/office/powerpoint/2010/main" val="23843925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547660"/>
            <a:ext cx="7344816" cy="54831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tx1">
                    <a:lumMod val="50000"/>
                    <a:lumOff val="50000"/>
                  </a:schemeClr>
                </a:solidFill>
                <a:effectLst>
                  <a:glow rad="101600">
                    <a:srgbClr val="000000"/>
                  </a:glow>
                </a:effectLst>
              </a:rPr>
              <a:t>R(</a:t>
            </a:r>
            <a:r>
              <a:rPr lang="en-US" i="0" dirty="0" err="1" smtClean="0">
                <a:solidFill>
                  <a:schemeClr val="tx1">
                    <a:lumMod val="50000"/>
                    <a:lumOff val="50000"/>
                  </a:schemeClr>
                </a:solidFill>
                <a:effectLst>
                  <a:glow rad="101600">
                    <a:srgbClr val="000000"/>
                  </a:glow>
                </a:effectLst>
              </a:rPr>
              <a:t>a,G</a:t>
            </a:r>
            <a:r>
              <a:rPr lang="en-US" i="0" dirty="0" smtClean="0">
                <a:solidFill>
                  <a:schemeClr val="tx1">
                    <a:lumMod val="50000"/>
                    <a:lumOff val="50000"/>
                  </a:schemeClr>
                </a:solidFill>
                <a:effectLst>
                  <a:glow rad="101600">
                    <a:srgbClr val="000000"/>
                  </a:glow>
                </a:effectLst>
              </a:rPr>
              <a:t>) =</a:t>
            </a:r>
            <a:r>
              <a:rPr lang="en-US" i="0" baseline="-25000" dirty="0" err="1" smtClean="0">
                <a:solidFill>
                  <a:schemeClr val="tx1">
                    <a:lumMod val="50000"/>
                    <a:lumOff val="50000"/>
                  </a:schemeClr>
                </a:solidFill>
                <a:effectLst>
                  <a:glow rad="101600">
                    <a:srgbClr val="000000"/>
                  </a:glow>
                </a:effectLst>
              </a:rPr>
              <a:t>df</a:t>
            </a:r>
            <a:r>
              <a:rPr lang="en-US" i="0" dirty="0" smtClean="0">
                <a:solidFill>
                  <a:schemeClr val="tx1">
                    <a:lumMod val="50000"/>
                    <a:lumOff val="50000"/>
                  </a:schemeClr>
                </a:solidFill>
                <a:effectLst>
                  <a:glow rad="101600">
                    <a:srgbClr val="000000"/>
                  </a:glow>
                </a:effectLst>
              </a:rPr>
              <a:t> a is the most justifiable action towards G available within the constraints of reality</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‘an observed </a:t>
            </a:r>
            <a:r>
              <a:rPr lang="en-US" i="0" dirty="0" err="1">
                <a:effectLst>
                  <a:glow rad="101600">
                    <a:srgbClr val="000000"/>
                  </a:glow>
                </a:effectLst>
              </a:rPr>
              <a:t>behaviour</a:t>
            </a:r>
            <a:r>
              <a:rPr lang="en-US" i="0" dirty="0">
                <a:effectLst>
                  <a:glow rad="101600">
                    <a:srgbClr val="000000"/>
                  </a:glow>
                </a:effectLst>
              </a:rPr>
              <a:t> is interpreted as an action directed to a particular end state if it is judged to be the most efficient means available to the agent for achieving this goal in the given environment</a:t>
            </a:r>
            <a:r>
              <a:rPr lang="en-US" i="0" dirty="0" smtClean="0">
                <a:effectLst>
                  <a:glow rad="101600">
                    <a:srgbClr val="000000"/>
                  </a:glow>
                </a:effectLst>
              </a:rPr>
              <a:t>.’</a:t>
            </a:r>
          </a:p>
          <a:p>
            <a:pPr algn="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(Csibra &amp; Gergely forthcoming: 2)</a:t>
            </a:r>
            <a:endParaRPr lang="en-US" i="0" dirty="0">
              <a:effectLst>
                <a:glow rad="101600">
                  <a:srgbClr val="000000"/>
                </a:glow>
              </a:effectLst>
            </a:endParaRPr>
          </a:p>
        </p:txBody>
      </p:sp>
    </p:spTree>
    <p:extLst>
      <p:ext uri="{BB962C8B-B14F-4D97-AF65-F5344CB8AC3E}">
        <p14:creationId xmlns:p14="http://schemas.microsoft.com/office/powerpoint/2010/main" val="3551683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4960902" y="2780928"/>
            <a:ext cx="1051258" cy="432048"/>
          </a:xfrm>
          <a:prstGeom prst="rect">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899592" y="547660"/>
            <a:ext cx="7344816" cy="54831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is the most justifiable/</a:t>
            </a:r>
            <a:r>
              <a:rPr lang="en-US" i="0" dirty="0">
                <a:effectLst>
                  <a:glow rad="101600">
                    <a:srgbClr val="000000"/>
                  </a:glow>
                </a:effectLst>
              </a:rPr>
              <a:t>efficient </a:t>
            </a:r>
            <a:r>
              <a:rPr lang="en-US" i="0" dirty="0" smtClean="0">
                <a:effectLst>
                  <a:glow rad="101600">
                    <a:srgbClr val="000000"/>
                  </a:glow>
                </a:effectLst>
              </a:rPr>
              <a:t>action towards G available within the constraints of reality</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‘an observed </a:t>
            </a:r>
            <a:r>
              <a:rPr lang="en-US" i="0" dirty="0" err="1">
                <a:effectLst>
                  <a:glow rad="101600">
                    <a:srgbClr val="000000"/>
                  </a:glow>
                </a:effectLst>
              </a:rPr>
              <a:t>behaviour</a:t>
            </a:r>
            <a:r>
              <a:rPr lang="en-US" i="0" dirty="0">
                <a:effectLst>
                  <a:glow rad="101600">
                    <a:srgbClr val="000000"/>
                  </a:glow>
                </a:effectLst>
              </a:rPr>
              <a:t> is interpreted as an action directed to a particular end state if it is judged to be the most efficient means available to the agent for achieving this goal in the given environment</a:t>
            </a:r>
            <a:r>
              <a:rPr lang="en-US" i="0" dirty="0" smtClean="0">
                <a:effectLst>
                  <a:glow rad="101600">
                    <a:srgbClr val="000000"/>
                  </a:glow>
                </a:effectLst>
              </a:rPr>
              <a:t>.’</a:t>
            </a:r>
          </a:p>
          <a:p>
            <a:pPr algn="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(Csibra &amp; Gergely forthcoming: 2)</a:t>
            </a:r>
            <a:endParaRPr lang="en-US" i="0" dirty="0">
              <a:effectLst>
                <a:glow rad="101600">
                  <a:srgbClr val="000000"/>
                </a:glow>
              </a:effectLst>
            </a:endParaRPr>
          </a:p>
        </p:txBody>
      </p:sp>
    </p:spTree>
    <p:extLst>
      <p:ext uri="{BB962C8B-B14F-4D97-AF65-F5344CB8AC3E}">
        <p14:creationId xmlns:p14="http://schemas.microsoft.com/office/powerpoint/2010/main" val="24299266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547660"/>
            <a:ext cx="7344816" cy="54831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is the most justifiable/</a:t>
            </a:r>
            <a:r>
              <a:rPr lang="en-US" i="0" dirty="0">
                <a:effectLst>
                  <a:glow rad="101600">
                    <a:srgbClr val="000000"/>
                  </a:glow>
                </a:effectLst>
              </a:rPr>
              <a:t>efficient </a:t>
            </a:r>
            <a:r>
              <a:rPr lang="en-US" i="0" dirty="0" smtClean="0">
                <a:effectLst>
                  <a:glow rad="101600">
                    <a:srgbClr val="000000"/>
                  </a:glow>
                </a:effectLst>
              </a:rPr>
              <a:t>action towards G available within the constraints of reality</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solidFill>
                <a:srgbClr val="7F7F7F"/>
              </a:solidFill>
              <a:effectLst>
                <a:glow rad="101600">
                  <a:srgbClr val="000000"/>
                </a:glow>
              </a:effectLst>
            </a:endParaRPr>
          </a:p>
          <a:p>
            <a:pP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rgbClr val="7F7F7F"/>
                </a:solidFill>
                <a:effectLst>
                  <a:glow rad="101600">
                    <a:srgbClr val="000000"/>
                  </a:glow>
                </a:effectLst>
              </a:rPr>
              <a:t>‘an observed </a:t>
            </a:r>
            <a:r>
              <a:rPr lang="en-US" i="0" dirty="0" err="1">
                <a:solidFill>
                  <a:srgbClr val="7F7F7F"/>
                </a:solidFill>
                <a:effectLst>
                  <a:glow rad="101600">
                    <a:srgbClr val="000000"/>
                  </a:glow>
                </a:effectLst>
              </a:rPr>
              <a:t>behaviour</a:t>
            </a:r>
            <a:r>
              <a:rPr lang="en-US" i="0" dirty="0">
                <a:solidFill>
                  <a:srgbClr val="7F7F7F"/>
                </a:solidFill>
                <a:effectLst>
                  <a:glow rad="101600">
                    <a:srgbClr val="000000"/>
                  </a:glow>
                </a:effectLst>
              </a:rPr>
              <a:t> is interpreted as an action directed to a particular end state if it is judged to be the most efficient means available to the agent for achieving this goal in the given environment</a:t>
            </a:r>
            <a:r>
              <a:rPr lang="en-US" i="0" dirty="0" smtClean="0">
                <a:solidFill>
                  <a:srgbClr val="7F7F7F"/>
                </a:solidFill>
                <a:effectLst>
                  <a:glow rad="101600">
                    <a:srgbClr val="000000"/>
                  </a:glow>
                </a:effectLst>
              </a:rPr>
              <a:t>.’</a:t>
            </a:r>
          </a:p>
          <a:p>
            <a:pPr algn="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7F7F7F"/>
                </a:solidFill>
                <a:effectLst>
                  <a:glow rad="101600">
                    <a:srgbClr val="000000"/>
                  </a:glow>
                </a:effectLst>
              </a:rPr>
              <a:t>(Csibra &amp; Gergely forthcoming: 2)</a:t>
            </a:r>
            <a:endParaRPr lang="en-US" i="0" dirty="0">
              <a:solidFill>
                <a:srgbClr val="7F7F7F"/>
              </a:solidFill>
              <a:effectLst>
                <a:glow rad="101600">
                  <a:srgbClr val="000000"/>
                </a:glow>
              </a:effectLst>
            </a:endParaRPr>
          </a:p>
        </p:txBody>
      </p:sp>
    </p:spTree>
    <p:extLst>
      <p:ext uri="{BB962C8B-B14F-4D97-AF65-F5344CB8AC3E}">
        <p14:creationId xmlns:p14="http://schemas.microsoft.com/office/powerpoint/2010/main" val="32884683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078" y="562968"/>
            <a:ext cx="9149078" cy="432048"/>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899592" y="547660"/>
            <a:ext cx="7344816" cy="54831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is the most justifiable/</a:t>
            </a:r>
            <a:r>
              <a:rPr lang="en-US" i="0" dirty="0">
                <a:effectLst>
                  <a:glow rad="101600">
                    <a:srgbClr val="000000"/>
                  </a:glow>
                </a:effectLst>
              </a:rPr>
              <a:t>efficient </a:t>
            </a:r>
            <a:r>
              <a:rPr lang="en-US" i="0" dirty="0" smtClean="0">
                <a:effectLst>
                  <a:glow rad="101600">
                    <a:srgbClr val="000000"/>
                  </a:glow>
                </a:effectLst>
              </a:rPr>
              <a:t>action towards G available within the constraints of reality</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solidFill>
                <a:srgbClr val="7F7F7F"/>
              </a:solidFill>
              <a:effectLst>
                <a:glow rad="101600">
                  <a:srgbClr val="000000"/>
                </a:glow>
              </a:effectLst>
            </a:endParaRPr>
          </a:p>
          <a:p>
            <a:pP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rgbClr val="7F7F7F"/>
                </a:solidFill>
                <a:effectLst>
                  <a:glow rad="101600">
                    <a:srgbClr val="000000"/>
                  </a:glow>
                </a:effectLst>
              </a:rPr>
              <a:t>‘an observed </a:t>
            </a:r>
            <a:r>
              <a:rPr lang="en-US" i="0" dirty="0" err="1">
                <a:solidFill>
                  <a:srgbClr val="7F7F7F"/>
                </a:solidFill>
                <a:effectLst>
                  <a:glow rad="101600">
                    <a:srgbClr val="000000"/>
                  </a:glow>
                </a:effectLst>
              </a:rPr>
              <a:t>behaviour</a:t>
            </a:r>
            <a:r>
              <a:rPr lang="en-US" i="0" dirty="0">
                <a:solidFill>
                  <a:srgbClr val="7F7F7F"/>
                </a:solidFill>
                <a:effectLst>
                  <a:glow rad="101600">
                    <a:srgbClr val="000000"/>
                  </a:glow>
                </a:effectLst>
              </a:rPr>
              <a:t> is interpreted as an action directed to a particular end state if it is judged to be the most efficient means available to the agent for achieving this goal in the given environment</a:t>
            </a:r>
            <a:r>
              <a:rPr lang="en-US" i="0" dirty="0" smtClean="0">
                <a:solidFill>
                  <a:srgbClr val="7F7F7F"/>
                </a:solidFill>
                <a:effectLst>
                  <a:glow rad="101600">
                    <a:srgbClr val="000000"/>
                  </a:glow>
                </a:effectLst>
              </a:rPr>
              <a:t>.’</a:t>
            </a:r>
          </a:p>
          <a:p>
            <a:pPr algn="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7F7F7F"/>
                </a:solidFill>
                <a:effectLst>
                  <a:glow rad="101600">
                    <a:srgbClr val="000000"/>
                  </a:glow>
                </a:effectLst>
              </a:rPr>
              <a:t>(Csibra &amp; Gergely forthcoming: 2)</a:t>
            </a:r>
            <a:endParaRPr lang="en-US" i="0" dirty="0">
              <a:solidFill>
                <a:srgbClr val="7F7F7F"/>
              </a:solidFill>
              <a:effectLst>
                <a:glow rad="101600">
                  <a:srgbClr val="000000"/>
                </a:glow>
              </a:effectLst>
            </a:endParaRPr>
          </a:p>
        </p:txBody>
      </p:sp>
    </p:spTree>
    <p:extLst>
      <p:ext uri="{BB962C8B-B14F-4D97-AF65-F5344CB8AC3E}">
        <p14:creationId xmlns:p14="http://schemas.microsoft.com/office/powerpoint/2010/main" val="765389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020272" y="3140968"/>
            <a:ext cx="1051258" cy="432048"/>
          </a:xfrm>
          <a:prstGeom prst="rect">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a:off x="2123728" y="3501008"/>
            <a:ext cx="1224136" cy="432048"/>
          </a:xfrm>
          <a:prstGeom prst="rect">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bwMode="auto">
          <a:xfrm>
            <a:off x="-5078" y="562968"/>
            <a:ext cx="9149078" cy="432048"/>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899592" y="547660"/>
            <a:ext cx="7344816" cy="3367205"/>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is the most justifiable/</a:t>
            </a:r>
            <a:r>
              <a:rPr lang="en-US" i="0" dirty="0">
                <a:effectLst>
                  <a:glow rad="101600">
                    <a:srgbClr val="000000"/>
                  </a:glow>
                </a:effectLst>
              </a:rPr>
              <a:t>efficient </a:t>
            </a:r>
            <a:r>
              <a:rPr lang="en-US" i="0" dirty="0" smtClean="0">
                <a:effectLst>
                  <a:glow rad="101600">
                    <a:srgbClr val="000000"/>
                  </a:glow>
                </a:effectLst>
              </a:rPr>
              <a:t>action towards G available within the constraints of reality and G is desirable</a:t>
            </a:r>
          </a:p>
        </p:txBody>
      </p:sp>
    </p:spTree>
    <p:extLst>
      <p:ext uri="{BB962C8B-B14F-4D97-AF65-F5344CB8AC3E}">
        <p14:creationId xmlns:p14="http://schemas.microsoft.com/office/powerpoint/2010/main" val="409417071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078" y="562968"/>
            <a:ext cx="9149078" cy="432048"/>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899592" y="547660"/>
            <a:ext cx="7344816" cy="3367205"/>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is the most justifiable/</a:t>
            </a:r>
            <a:r>
              <a:rPr lang="en-US" i="0" dirty="0">
                <a:effectLst>
                  <a:glow rad="101600">
                    <a:srgbClr val="000000"/>
                  </a:glow>
                </a:effectLst>
              </a:rPr>
              <a:t>efficient </a:t>
            </a:r>
            <a:r>
              <a:rPr lang="en-US" i="0" dirty="0" smtClean="0">
                <a:effectLst>
                  <a:glow rad="101600">
                    <a:srgbClr val="000000"/>
                  </a:glow>
                </a:effectLst>
              </a:rPr>
              <a:t>action towards G available within the constraints of reality and G is desirable</a:t>
            </a:r>
          </a:p>
        </p:txBody>
      </p:sp>
    </p:spTree>
    <p:extLst>
      <p:ext uri="{BB962C8B-B14F-4D97-AF65-F5344CB8AC3E}">
        <p14:creationId xmlns:p14="http://schemas.microsoft.com/office/powerpoint/2010/main" val="24102402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078" y="562968"/>
            <a:ext cx="9149078" cy="432048"/>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Rectangle 4"/>
          <p:cNvSpPr/>
          <p:nvPr/>
        </p:nvSpPr>
        <p:spPr bwMode="auto">
          <a:xfrm rot="21540000">
            <a:off x="0" y="995158"/>
            <a:ext cx="9149078" cy="432048"/>
          </a:xfrm>
          <a:prstGeom prst="rect">
            <a:avLst/>
          </a:prstGeom>
          <a:solidFill>
            <a:srgbClr val="FFFF00">
              <a:alpha val="5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899592" y="547660"/>
            <a:ext cx="7344816" cy="3367205"/>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is the most justifiable/</a:t>
            </a:r>
            <a:r>
              <a:rPr lang="en-US" i="0" dirty="0">
                <a:effectLst>
                  <a:glow rad="101600">
                    <a:srgbClr val="000000"/>
                  </a:glow>
                </a:effectLst>
              </a:rPr>
              <a:t>efficient </a:t>
            </a:r>
            <a:r>
              <a:rPr lang="en-US" i="0" dirty="0" smtClean="0">
                <a:effectLst>
                  <a:glow rad="101600">
                    <a:srgbClr val="000000"/>
                  </a:glow>
                </a:effectLst>
              </a:rPr>
              <a:t>action towards G available within the constraints of reality and G is desirable</a:t>
            </a:r>
          </a:p>
        </p:txBody>
      </p:sp>
    </p:spTree>
    <p:extLst>
      <p:ext uri="{BB962C8B-B14F-4D97-AF65-F5344CB8AC3E}">
        <p14:creationId xmlns:p14="http://schemas.microsoft.com/office/powerpoint/2010/main" val="140664174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9592" y="908720"/>
            <a:ext cx="2808312"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bwMode="auto">
          <a:xfrm>
            <a:off x="4139952" y="606258"/>
            <a:ext cx="2880320"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899592" y="547660"/>
            <a:ext cx="7344816" cy="771623"/>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`Such </a:t>
            </a:r>
            <a:r>
              <a:rPr lang="en-US" i="0" dirty="0">
                <a:effectLst>
                  <a:glow rad="101600">
                    <a:srgbClr val="000000"/>
                  </a:glow>
                </a:effectLst>
              </a:rPr>
              <a:t>calculations require </a:t>
            </a:r>
            <a:r>
              <a:rPr lang="en-US" i="0" dirty="0">
                <a:solidFill>
                  <a:srgbClr val="000000"/>
                </a:solidFill>
                <a:effectLst>
                  <a:glow rad="101600">
                    <a:srgbClr val="FFFFFF"/>
                  </a:glow>
                </a:effectLst>
              </a:rPr>
              <a:t>detailed knowledge of biomechanical </a:t>
            </a:r>
            <a:r>
              <a:rPr lang="en-US" i="0" dirty="0" smtClean="0">
                <a:solidFill>
                  <a:srgbClr val="000000"/>
                </a:solidFill>
                <a:effectLst>
                  <a:glow rad="101600">
                    <a:srgbClr val="FFFFFF"/>
                  </a:glow>
                </a:effectLst>
              </a:rPr>
              <a:t>factors</a:t>
            </a:r>
            <a:endParaRPr lang="en-US" i="0" dirty="0">
              <a:effectLst>
                <a:glow rad="101600">
                  <a:srgbClr val="000000"/>
                </a:glow>
              </a:effectLst>
            </a:endParaRPr>
          </a:p>
        </p:txBody>
      </p:sp>
    </p:spTree>
    <p:extLst>
      <p:ext uri="{BB962C8B-B14F-4D97-AF65-F5344CB8AC3E}">
        <p14:creationId xmlns:p14="http://schemas.microsoft.com/office/powerpoint/2010/main" val="24905817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9592" y="908720"/>
            <a:ext cx="2808312"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bwMode="auto">
          <a:xfrm>
            <a:off x="4139952" y="606258"/>
            <a:ext cx="2880320"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a:off x="899592" y="1916832"/>
            <a:ext cx="1296144"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a:off x="971600" y="2924944"/>
            <a:ext cx="7056784"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6804248" y="2636912"/>
            <a:ext cx="1296144"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bwMode="auto">
          <a:xfrm>
            <a:off x="5940152" y="3645024"/>
            <a:ext cx="2016224"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899592" y="3933056"/>
            <a:ext cx="6912768"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899592" y="547660"/>
            <a:ext cx="7344816" cy="4975337"/>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`Such </a:t>
            </a:r>
            <a:r>
              <a:rPr lang="en-US" i="0" dirty="0">
                <a:effectLst>
                  <a:glow rad="101600">
                    <a:srgbClr val="000000"/>
                  </a:glow>
                </a:effectLst>
              </a:rPr>
              <a:t>calculations require </a:t>
            </a:r>
            <a:r>
              <a:rPr lang="en-US" i="0" dirty="0">
                <a:solidFill>
                  <a:srgbClr val="000000"/>
                </a:solidFill>
                <a:effectLst>
                  <a:glow rad="101600">
                    <a:srgbClr val="FFFFFF"/>
                  </a:glow>
                </a:effectLst>
              </a:rPr>
              <a:t>detailed knowledge of biomechanical factors </a:t>
            </a:r>
            <a:r>
              <a:rPr lang="en-US" i="0" dirty="0">
                <a:effectLst>
                  <a:glow rad="101600">
                    <a:srgbClr val="000000"/>
                  </a:glow>
                </a:effectLst>
              </a:rPr>
              <a:t>that determine the motion capabilities and energy expenditure of agents. However, in the absence of such knowledge, one can appeal to </a:t>
            </a:r>
            <a:r>
              <a:rPr lang="en-US" i="0" dirty="0">
                <a:solidFill>
                  <a:srgbClr val="000000"/>
                </a:solidFill>
                <a:effectLst>
                  <a:glow rad="101600">
                    <a:srgbClr val="FFFFFF"/>
                  </a:glow>
                </a:effectLst>
              </a:rPr>
              <a:t>heuristics </a:t>
            </a:r>
            <a:r>
              <a:rPr lang="en-US" i="0" dirty="0">
                <a:effectLst>
                  <a:glow rad="101600">
                    <a:srgbClr val="000000"/>
                  </a:glow>
                </a:effectLst>
              </a:rPr>
              <a:t>that approximate the results of these calculations on the basis of knowledge in other domains that is certainly available to young infants. For example, </a:t>
            </a:r>
            <a:r>
              <a:rPr lang="en-US" i="0" dirty="0">
                <a:solidFill>
                  <a:srgbClr val="000000"/>
                </a:solidFill>
                <a:effectLst>
                  <a:glow rad="101600">
                    <a:srgbClr val="FFFFFF"/>
                  </a:glow>
                </a:effectLst>
              </a:rPr>
              <a:t>the length of pathways can be assessed by geometrical calculations, </a:t>
            </a:r>
            <a:r>
              <a:rPr lang="en-US" i="0" dirty="0">
                <a:effectLst>
                  <a:glow rad="101600">
                    <a:srgbClr val="000000"/>
                  </a:glow>
                </a:effectLst>
              </a:rPr>
              <a:t>taking also into account some physical factors (like the impenetrability of solid objects). </a:t>
            </a:r>
            <a:r>
              <a:rPr lang="en-US" i="0" dirty="0" smtClean="0">
                <a:effectLst>
                  <a:glow rad="101600">
                    <a:srgbClr val="000000"/>
                  </a:glow>
                </a:effectLst>
              </a:rPr>
              <a:t>Similarly, </a:t>
            </a:r>
            <a:r>
              <a:rPr lang="en-US" i="0" dirty="0" smtClean="0">
                <a:solidFill>
                  <a:srgbClr val="000000"/>
                </a:solidFill>
                <a:effectLst>
                  <a:glow rad="101600">
                    <a:srgbClr val="FFFFFF"/>
                  </a:glow>
                </a:effectLst>
              </a:rPr>
              <a:t>the fewer steps an action sequence takes, the less effort it might require,</a:t>
            </a:r>
            <a:r>
              <a:rPr lang="en-US" i="0" dirty="0" smtClean="0">
                <a:effectLst>
                  <a:glow rad="101600">
                    <a:srgbClr val="000000"/>
                  </a:glow>
                </a:effectLst>
              </a:rPr>
              <a:t> and </a:t>
            </a:r>
            <a:r>
              <a:rPr lang="en-US" i="0" dirty="0">
                <a:effectLst>
                  <a:glow rad="101600">
                    <a:srgbClr val="000000"/>
                  </a:glow>
                </a:effectLst>
              </a:rPr>
              <a:t>so infants' numerical competence can also contribute to efficiency evaluation. </a:t>
            </a:r>
            <a:r>
              <a:rPr lang="en-US" i="0" dirty="0" smtClean="0">
                <a:effectLst>
                  <a:glow rad="101600">
                    <a:srgbClr val="000000"/>
                  </a:glow>
                </a:effectLst>
              </a:rPr>
              <a:t>‘</a:t>
            </a:r>
          </a:p>
          <a:p>
            <a:pPr algn="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Csibra &amp; Gergely (forthcoming </a:t>
            </a:r>
            <a:r>
              <a:rPr lang="en-US" i="0" dirty="0" err="1" smtClean="0">
                <a:effectLst>
                  <a:glow rad="101600">
                    <a:srgbClr val="000000"/>
                  </a:glow>
                </a:effectLst>
              </a:rPr>
              <a:t>ms</a:t>
            </a:r>
            <a:r>
              <a:rPr lang="en-US" i="0" dirty="0" smtClean="0">
                <a:effectLst>
                  <a:glow rad="101600">
                    <a:srgbClr val="000000"/>
                  </a:glow>
                </a:effectLst>
              </a:rPr>
              <a:t> p. 8)</a:t>
            </a:r>
            <a:endParaRPr lang="en-US" i="0" dirty="0">
              <a:effectLst>
                <a:glow rad="101600">
                  <a:srgbClr val="000000"/>
                </a:glow>
              </a:effectLst>
            </a:endParaRPr>
          </a:p>
        </p:txBody>
      </p:sp>
    </p:spTree>
    <p:extLst>
      <p:ext uri="{BB962C8B-B14F-4D97-AF65-F5344CB8AC3E}">
        <p14:creationId xmlns:p14="http://schemas.microsoft.com/office/powerpoint/2010/main" val="41493293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9592" y="908720"/>
            <a:ext cx="2808312"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bwMode="auto">
          <a:xfrm>
            <a:off x="4139952" y="606258"/>
            <a:ext cx="2880320" cy="432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899592" y="547660"/>
            <a:ext cx="7344816" cy="771623"/>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`Such </a:t>
            </a:r>
            <a:r>
              <a:rPr lang="en-US" i="0" dirty="0">
                <a:effectLst>
                  <a:glow rad="101600">
                    <a:srgbClr val="000000"/>
                  </a:glow>
                </a:effectLst>
              </a:rPr>
              <a:t>calculations require </a:t>
            </a:r>
            <a:r>
              <a:rPr lang="en-US" i="0" dirty="0">
                <a:solidFill>
                  <a:srgbClr val="000000"/>
                </a:solidFill>
                <a:effectLst>
                  <a:glow rad="101600">
                    <a:srgbClr val="FFFFFF"/>
                  </a:glow>
                </a:effectLst>
              </a:rPr>
              <a:t>detailed knowledge of biomechanical </a:t>
            </a:r>
            <a:r>
              <a:rPr lang="en-US" i="0" dirty="0" smtClean="0">
                <a:solidFill>
                  <a:srgbClr val="000000"/>
                </a:solidFill>
                <a:effectLst>
                  <a:glow rad="101600">
                    <a:srgbClr val="FFFFFF"/>
                  </a:glow>
                </a:effectLst>
              </a:rPr>
              <a:t>factors</a:t>
            </a:r>
            <a:endParaRPr lang="en-US" i="0" dirty="0">
              <a:effectLst>
                <a:glow rad="101600">
                  <a:srgbClr val="000000"/>
                </a:glow>
              </a:effectLst>
            </a:endParaRPr>
          </a:p>
        </p:txBody>
      </p:sp>
    </p:spTree>
    <p:extLst>
      <p:ext uri="{BB962C8B-B14F-4D97-AF65-F5344CB8AC3E}">
        <p14:creationId xmlns:p14="http://schemas.microsoft.com/office/powerpoint/2010/main" val="107795042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Text Box 2"/>
          <p:cNvSpPr txBox="1">
            <a:spLocks noChangeArrowheads="1"/>
          </p:cNvSpPr>
          <p:nvPr/>
        </p:nvSpPr>
        <p:spPr bwMode="auto">
          <a:xfrm>
            <a:off x="323528" y="4819799"/>
            <a:ext cx="2171725"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understanding goals</a:t>
            </a:r>
            <a:endParaRPr lang="en-GB" i="0" dirty="0">
              <a:effectLst>
                <a:glow rad="101600">
                  <a:srgbClr val="000000"/>
                </a:glow>
              </a:effectLst>
            </a:endParaRPr>
          </a:p>
        </p:txBody>
      </p:sp>
      <p:sp>
        <p:nvSpPr>
          <p:cNvPr id="4" name="Text Box 2"/>
          <p:cNvSpPr txBox="1">
            <a:spLocks noChangeArrowheads="1"/>
          </p:cNvSpPr>
          <p:nvPr/>
        </p:nvSpPr>
        <p:spPr bwMode="auto">
          <a:xfrm>
            <a:off x="1475656" y="3861048"/>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understanding distributive goals</a:t>
            </a:r>
            <a:endParaRPr lang="en-GB" i="0" dirty="0">
              <a:effectLst>
                <a:glow rad="101600">
                  <a:srgbClr val="000000"/>
                </a:glow>
              </a:effectLst>
            </a:endParaRPr>
          </a:p>
        </p:txBody>
      </p:sp>
      <p:sp>
        <p:nvSpPr>
          <p:cNvPr id="5" name="Text Box 2"/>
          <p:cNvSpPr txBox="1">
            <a:spLocks noChangeArrowheads="1"/>
          </p:cNvSpPr>
          <p:nvPr/>
        </p:nvSpPr>
        <p:spPr bwMode="auto">
          <a:xfrm rot="21540000">
            <a:off x="2627784" y="2960667"/>
            <a:ext cx="3312368"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a:t>
            </a:r>
            <a:r>
              <a:rPr lang="en-GB" i="0" dirty="0" err="1" smtClean="0">
                <a:effectLst>
                  <a:glow rad="101600">
                    <a:srgbClr val="000000"/>
                  </a:glow>
                </a:effectLst>
              </a:rPr>
              <a:t>mis</a:t>
            </a:r>
            <a:r>
              <a:rPr lang="en-GB" i="0" dirty="0" smtClean="0">
                <a:effectLst>
                  <a:glow rad="101600">
                    <a:srgbClr val="000000"/>
                  </a:glow>
                </a:effectLst>
              </a:rPr>
              <a:t>)understanding </a:t>
            </a:r>
            <a:r>
              <a:rPr lang="en-GB" i="0" dirty="0" smtClean="0">
                <a:effectLst>
                  <a:glow rad="101600">
                    <a:srgbClr val="000000"/>
                  </a:glow>
                </a:effectLst>
              </a:rPr>
              <a:t>ostensive communication</a:t>
            </a:r>
            <a:endParaRPr lang="en-GB" i="0" dirty="0">
              <a:effectLst>
                <a:glow rad="101600">
                  <a:srgbClr val="000000"/>
                </a:glow>
              </a:effectLst>
            </a:endParaRPr>
          </a:p>
        </p:txBody>
      </p:sp>
      <p:sp>
        <p:nvSpPr>
          <p:cNvPr id="7" name="Text Box 2"/>
          <p:cNvSpPr txBox="1">
            <a:spLocks noChangeArrowheads="1"/>
          </p:cNvSpPr>
          <p:nvPr/>
        </p:nvSpPr>
        <p:spPr bwMode="auto">
          <a:xfrm>
            <a:off x="4067944" y="2060848"/>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communication by language</a:t>
            </a:r>
            <a:endParaRPr lang="en-GB" i="0" dirty="0">
              <a:effectLst>
                <a:glow rad="101600">
                  <a:srgbClr val="000000"/>
                </a:glow>
              </a:effectLst>
            </a:endParaRPr>
          </a:p>
        </p:txBody>
      </p:sp>
      <p:sp>
        <p:nvSpPr>
          <p:cNvPr id="8" name="Text Box 2"/>
          <p:cNvSpPr txBox="1">
            <a:spLocks noChangeArrowheads="1"/>
          </p:cNvSpPr>
          <p:nvPr/>
        </p:nvSpPr>
        <p:spPr bwMode="auto">
          <a:xfrm rot="60000">
            <a:off x="5298557" y="1151805"/>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scene3d>
            <a:camera prst="orthographicFront">
              <a:rot lat="0" lon="0" rev="0"/>
            </a:camera>
            <a:lightRig rig="threePt" dir="t"/>
          </a:scene3d>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sophisticated theory of mind cognition</a:t>
            </a:r>
            <a:endParaRPr lang="en-GB" i="0" dirty="0">
              <a:effectLst>
                <a:glow rad="101600">
                  <a:srgbClr val="000000"/>
                </a:glow>
              </a:effectLst>
            </a:endParaRPr>
          </a:p>
        </p:txBody>
      </p:sp>
    </p:spTree>
    <p:extLst>
      <p:ext uri="{BB962C8B-B14F-4D97-AF65-F5344CB8AC3E}">
        <p14:creationId xmlns:p14="http://schemas.microsoft.com/office/powerpoint/2010/main" val="36367786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078" y="562968"/>
            <a:ext cx="9149078" cy="432048"/>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Rectangle 4"/>
          <p:cNvSpPr/>
          <p:nvPr/>
        </p:nvSpPr>
        <p:spPr bwMode="auto">
          <a:xfrm rot="21540000">
            <a:off x="0" y="995158"/>
            <a:ext cx="9149078" cy="432048"/>
          </a:xfrm>
          <a:prstGeom prst="rect">
            <a:avLst/>
          </a:prstGeom>
          <a:solidFill>
            <a:srgbClr val="FFFF00">
              <a:alpha val="5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899592" y="547660"/>
            <a:ext cx="7344816" cy="3367205"/>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is the most justifiable/</a:t>
            </a:r>
            <a:r>
              <a:rPr lang="en-US" i="0" dirty="0">
                <a:effectLst>
                  <a:glow rad="101600">
                    <a:srgbClr val="000000"/>
                  </a:glow>
                </a:effectLst>
              </a:rPr>
              <a:t>efficient </a:t>
            </a:r>
            <a:r>
              <a:rPr lang="en-US" i="0" dirty="0" smtClean="0">
                <a:effectLst>
                  <a:glow rad="101600">
                    <a:srgbClr val="000000"/>
                  </a:glow>
                </a:effectLst>
              </a:rPr>
              <a:t>action towards G available within the constraints of reality and G is desirable</a:t>
            </a:r>
          </a:p>
        </p:txBody>
      </p:sp>
    </p:spTree>
    <p:extLst>
      <p:ext uri="{BB962C8B-B14F-4D97-AF65-F5344CB8AC3E}">
        <p14:creationId xmlns:p14="http://schemas.microsoft.com/office/powerpoint/2010/main" val="24325262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AA_744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30"/>
            <a:ext cx="9144000" cy="6849070"/>
          </a:xfrm>
          <a:prstGeom prst="rect">
            <a:avLst/>
          </a:prstGeom>
        </p:spPr>
      </p:pic>
      <p:sp>
        <p:nvSpPr>
          <p:cNvPr id="7" name="Rectangle 3"/>
          <p:cNvSpPr>
            <a:spLocks noChangeArrowheads="1"/>
          </p:cNvSpPr>
          <p:nvPr/>
        </p:nvSpPr>
        <p:spPr bwMode="auto">
          <a:xfrm rot="10800000" flipH="1">
            <a:off x="0" y="260646"/>
            <a:ext cx="6012160" cy="1080122"/>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dirty="0"/>
          </a:p>
        </p:txBody>
      </p:sp>
      <p:sp>
        <p:nvSpPr>
          <p:cNvPr id="6" name="Text Box 2"/>
          <p:cNvSpPr txBox="1">
            <a:spLocks noChangeArrowheads="1"/>
          </p:cNvSpPr>
          <p:nvPr/>
        </p:nvSpPr>
        <p:spPr bwMode="auto">
          <a:xfrm>
            <a:off x="467544" y="547660"/>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Motor Planning</a:t>
            </a:r>
          </a:p>
        </p:txBody>
      </p:sp>
    </p:spTree>
    <p:extLst>
      <p:ext uri="{BB962C8B-B14F-4D97-AF65-F5344CB8AC3E}">
        <p14:creationId xmlns:p14="http://schemas.microsoft.com/office/powerpoint/2010/main" val="21422240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1043608" y="3212976"/>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lgn="ctr">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FFFFFF"/>
                </a:solidFill>
                <a:effectLst>
                  <a:glow rad="101600">
                    <a:srgbClr val="000000"/>
                  </a:glow>
                </a:effectLst>
              </a:rPr>
              <a:t>Motor planning occurs in action observation</a:t>
            </a:r>
          </a:p>
        </p:txBody>
      </p:sp>
    </p:spTree>
    <p:extLst>
      <p:ext uri="{BB962C8B-B14F-4D97-AF65-F5344CB8AC3E}">
        <p14:creationId xmlns:p14="http://schemas.microsoft.com/office/powerpoint/2010/main" val="4058887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2-10-31 at 10.20.28.png"/>
          <p:cNvPicPr>
            <a:picLocks noChangeAspect="1"/>
          </p:cNvPicPr>
          <p:nvPr/>
        </p:nvPicPr>
        <p:blipFill rotWithShape="1">
          <a:blip r:embed="rId3">
            <a:extLst>
              <a:ext uri="{28A0092B-C50C-407E-A947-70E740481C1C}">
                <a14:useLocalDpi xmlns:a14="http://schemas.microsoft.com/office/drawing/2010/main" val="0"/>
              </a:ext>
            </a:extLst>
          </a:blip>
          <a:srcRect l="62141" t="61442"/>
          <a:stretch/>
        </p:blipFill>
        <p:spPr>
          <a:xfrm>
            <a:off x="6075556" y="4213648"/>
            <a:ext cx="3068444" cy="2644352"/>
          </a:xfrm>
          <a:prstGeom prst="rect">
            <a:avLst/>
          </a:prstGeom>
        </p:spPr>
      </p:pic>
      <p:sp>
        <p:nvSpPr>
          <p:cNvPr id="6" name="Text Box 2"/>
          <p:cNvSpPr txBox="1">
            <a:spLocks noChangeArrowheads="1"/>
          </p:cNvSpPr>
          <p:nvPr/>
        </p:nvSpPr>
        <p:spPr bwMode="auto">
          <a:xfrm>
            <a:off x="179512" y="6309320"/>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solidFill>
                  <a:srgbClr val="FFFFFF"/>
                </a:solidFill>
                <a:effectLst>
                  <a:glow rad="101600">
                    <a:srgbClr val="000000"/>
                  </a:glow>
                </a:effectLst>
              </a:rPr>
              <a:t>source </a:t>
            </a:r>
            <a:r>
              <a:rPr lang="en-US" i="0" dirty="0" err="1" smtClean="0">
                <a:solidFill>
                  <a:srgbClr val="FFFFFF"/>
                </a:solidFill>
                <a:effectLst>
                  <a:glow rad="101600">
                    <a:srgbClr val="000000"/>
                  </a:glow>
                </a:effectLst>
              </a:rPr>
              <a:t>Kilner</a:t>
            </a:r>
            <a:r>
              <a:rPr lang="en-US" i="0" dirty="0" smtClean="0">
                <a:solidFill>
                  <a:srgbClr val="FFFFFF"/>
                </a:solidFill>
                <a:effectLst>
                  <a:glow rad="101600">
                    <a:srgbClr val="000000"/>
                  </a:glow>
                </a:effectLst>
              </a:rPr>
              <a:t> et al (2003)</a:t>
            </a:r>
          </a:p>
        </p:txBody>
      </p:sp>
    </p:spTree>
    <p:extLst>
      <p:ext uri="{BB962C8B-B14F-4D97-AF65-F5344CB8AC3E}">
        <p14:creationId xmlns:p14="http://schemas.microsoft.com/office/powerpoint/2010/main" val="36660785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2-10-31 at 10.20.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091" y="0"/>
            <a:ext cx="8104909" cy="6858000"/>
          </a:xfrm>
          <a:prstGeom prst="rect">
            <a:avLst/>
          </a:prstGeom>
        </p:spPr>
      </p:pic>
      <p:sp>
        <p:nvSpPr>
          <p:cNvPr id="6" name="Text Box 2"/>
          <p:cNvSpPr txBox="1">
            <a:spLocks noChangeArrowheads="1"/>
          </p:cNvSpPr>
          <p:nvPr/>
        </p:nvSpPr>
        <p:spPr bwMode="auto">
          <a:xfrm>
            <a:off x="179512" y="6309320"/>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ffectLst>
                  <a:glow rad="101600">
                    <a:srgbClr val="000000"/>
                  </a:glow>
                </a:effectLst>
              </a:rPr>
              <a:t>source </a:t>
            </a:r>
            <a:r>
              <a:rPr lang="en-US" i="0" dirty="0" err="1" smtClean="0">
                <a:solidFill>
                  <a:srgbClr val="000000"/>
                </a:solidFill>
                <a:effectLst>
                  <a:glow rad="101600">
                    <a:srgbClr val="FFFFFF"/>
                  </a:glow>
                </a:effectLst>
              </a:rPr>
              <a:t>Kilner</a:t>
            </a:r>
            <a:r>
              <a:rPr lang="en-US" i="0" dirty="0" smtClean="0">
                <a:solidFill>
                  <a:srgbClr val="000000"/>
                </a:solidFill>
                <a:effectLst>
                  <a:glow rad="101600">
                    <a:srgbClr val="FFFFFF"/>
                  </a:glow>
                </a:effectLst>
              </a:rPr>
              <a:t> et al (2003)</a:t>
            </a:r>
          </a:p>
        </p:txBody>
      </p:sp>
    </p:spTree>
    <p:extLst>
      <p:ext uri="{BB962C8B-B14F-4D97-AF65-F5344CB8AC3E}">
        <p14:creationId xmlns:p14="http://schemas.microsoft.com/office/powerpoint/2010/main" val="31546064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2-10-31 at 10.20.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091" y="0"/>
            <a:ext cx="8104909" cy="6858000"/>
          </a:xfrm>
          <a:prstGeom prst="rect">
            <a:avLst/>
          </a:prstGeom>
        </p:spPr>
      </p:pic>
      <p:sp>
        <p:nvSpPr>
          <p:cNvPr id="6" name="Text Box 2"/>
          <p:cNvSpPr txBox="1">
            <a:spLocks noChangeArrowheads="1"/>
          </p:cNvSpPr>
          <p:nvPr/>
        </p:nvSpPr>
        <p:spPr bwMode="auto">
          <a:xfrm>
            <a:off x="179512" y="6309320"/>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ffectLst>
                  <a:glow rad="101600">
                    <a:srgbClr val="000000"/>
                  </a:glow>
                </a:effectLst>
              </a:rPr>
              <a:t>source </a:t>
            </a:r>
            <a:r>
              <a:rPr lang="en-US" i="0" dirty="0" err="1" smtClean="0">
                <a:solidFill>
                  <a:srgbClr val="000000"/>
                </a:solidFill>
                <a:effectLst>
                  <a:glow rad="101600">
                    <a:srgbClr val="FFFFFF"/>
                  </a:glow>
                </a:effectLst>
              </a:rPr>
              <a:t>Kilner</a:t>
            </a:r>
            <a:r>
              <a:rPr lang="en-US" i="0" dirty="0" smtClean="0">
                <a:solidFill>
                  <a:srgbClr val="000000"/>
                </a:solidFill>
                <a:effectLst>
                  <a:glow rad="101600">
                    <a:srgbClr val="FFFFFF"/>
                  </a:glow>
                </a:effectLst>
              </a:rPr>
              <a:t> et al (2003)</a:t>
            </a:r>
          </a:p>
        </p:txBody>
      </p:sp>
      <p:pic>
        <p:nvPicPr>
          <p:cNvPr id="4" name="Picture 3" descr="Screen shot 2012-10-31 at 10.22.48.png"/>
          <p:cNvPicPr>
            <a:picLocks noChangeAspect="1"/>
          </p:cNvPicPr>
          <p:nvPr/>
        </p:nvPicPr>
        <p:blipFill rotWithShape="1">
          <a:blip r:embed="rId4">
            <a:extLst>
              <a:ext uri="{28A0092B-C50C-407E-A947-70E740481C1C}">
                <a14:useLocalDpi xmlns:a14="http://schemas.microsoft.com/office/drawing/2010/main" val="0"/>
              </a:ext>
            </a:extLst>
          </a:blip>
          <a:srcRect l="6155" t="60816" r="73012"/>
          <a:stretch/>
        </p:blipFill>
        <p:spPr>
          <a:xfrm>
            <a:off x="3459163" y="4365104"/>
            <a:ext cx="1904925" cy="2038932"/>
          </a:xfrm>
          <a:prstGeom prst="rect">
            <a:avLst/>
          </a:prstGeom>
        </p:spPr>
      </p:pic>
    </p:spTree>
    <p:extLst>
      <p:ext uri="{BB962C8B-B14F-4D97-AF65-F5344CB8AC3E}">
        <p14:creationId xmlns:p14="http://schemas.microsoft.com/office/powerpoint/2010/main" val="29379282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2-10-31 at 10.20.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091" y="0"/>
            <a:ext cx="8104909" cy="6858000"/>
          </a:xfrm>
          <a:prstGeom prst="rect">
            <a:avLst/>
          </a:prstGeom>
        </p:spPr>
      </p:pic>
      <p:sp>
        <p:nvSpPr>
          <p:cNvPr id="6" name="Text Box 2"/>
          <p:cNvSpPr txBox="1">
            <a:spLocks noChangeArrowheads="1"/>
          </p:cNvSpPr>
          <p:nvPr/>
        </p:nvSpPr>
        <p:spPr bwMode="auto">
          <a:xfrm>
            <a:off x="179512" y="6309320"/>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ffectLst>
                  <a:glow rad="101600">
                    <a:srgbClr val="000000"/>
                  </a:glow>
                </a:effectLst>
              </a:rPr>
              <a:t>source </a:t>
            </a:r>
            <a:r>
              <a:rPr lang="en-US" i="0" dirty="0" err="1" smtClean="0">
                <a:solidFill>
                  <a:srgbClr val="000000"/>
                </a:solidFill>
                <a:effectLst>
                  <a:glow rad="101600">
                    <a:srgbClr val="FFFFFF"/>
                  </a:glow>
                </a:effectLst>
              </a:rPr>
              <a:t>Kilner</a:t>
            </a:r>
            <a:r>
              <a:rPr lang="en-US" i="0" dirty="0" smtClean="0">
                <a:solidFill>
                  <a:srgbClr val="000000"/>
                </a:solidFill>
                <a:effectLst>
                  <a:glow rad="101600">
                    <a:srgbClr val="FFFFFF"/>
                  </a:glow>
                </a:effectLst>
              </a:rPr>
              <a:t> et al (2003)</a:t>
            </a:r>
          </a:p>
        </p:txBody>
      </p:sp>
      <p:pic>
        <p:nvPicPr>
          <p:cNvPr id="4" name="Picture 3" descr="Screen shot 2012-10-31 at 10.22.48.png"/>
          <p:cNvPicPr>
            <a:picLocks noChangeAspect="1"/>
          </p:cNvPicPr>
          <p:nvPr/>
        </p:nvPicPr>
        <p:blipFill rotWithShape="1">
          <a:blip r:embed="rId4">
            <a:extLst>
              <a:ext uri="{28A0092B-C50C-407E-A947-70E740481C1C}">
                <a14:useLocalDpi xmlns:a14="http://schemas.microsoft.com/office/drawing/2010/main" val="0"/>
              </a:ext>
            </a:extLst>
          </a:blip>
          <a:srcRect l="6155" t="60816" r="73012"/>
          <a:stretch/>
        </p:blipFill>
        <p:spPr>
          <a:xfrm>
            <a:off x="3459163" y="4365104"/>
            <a:ext cx="1904925" cy="2038932"/>
          </a:xfrm>
          <a:prstGeom prst="rect">
            <a:avLst/>
          </a:prstGeom>
        </p:spPr>
      </p:pic>
      <p:pic>
        <p:nvPicPr>
          <p:cNvPr id="5" name="Picture 4" descr="Screen shot 2012-10-31 at 10.22.48.png"/>
          <p:cNvPicPr>
            <a:picLocks noChangeAspect="1"/>
          </p:cNvPicPr>
          <p:nvPr/>
        </p:nvPicPr>
        <p:blipFill rotWithShape="1">
          <a:blip r:embed="rId4">
            <a:extLst>
              <a:ext uri="{28A0092B-C50C-407E-A947-70E740481C1C}">
                <a14:useLocalDpi xmlns:a14="http://schemas.microsoft.com/office/drawing/2010/main" val="0"/>
              </a:ext>
            </a:extLst>
          </a:blip>
          <a:srcRect l="28723" t="61093" r="47919"/>
          <a:stretch/>
        </p:blipFill>
        <p:spPr>
          <a:xfrm>
            <a:off x="6468623" y="4365104"/>
            <a:ext cx="2135825" cy="2024502"/>
          </a:xfrm>
          <a:prstGeom prst="rect">
            <a:avLst/>
          </a:prstGeom>
        </p:spPr>
      </p:pic>
    </p:spTree>
    <p:extLst>
      <p:ext uri="{BB962C8B-B14F-4D97-AF65-F5344CB8AC3E}">
        <p14:creationId xmlns:p14="http://schemas.microsoft.com/office/powerpoint/2010/main" val="3963907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2-10-31 at 10.20.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091" y="0"/>
            <a:ext cx="8104909" cy="6858000"/>
          </a:xfrm>
          <a:prstGeom prst="rect">
            <a:avLst/>
          </a:prstGeom>
        </p:spPr>
      </p:pic>
      <p:sp>
        <p:nvSpPr>
          <p:cNvPr id="6" name="Text Box 2"/>
          <p:cNvSpPr txBox="1">
            <a:spLocks noChangeArrowheads="1"/>
          </p:cNvSpPr>
          <p:nvPr/>
        </p:nvSpPr>
        <p:spPr bwMode="auto">
          <a:xfrm>
            <a:off x="179512" y="6309320"/>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ffectLst>
                  <a:glow rad="101600">
                    <a:srgbClr val="000000"/>
                  </a:glow>
                </a:effectLst>
              </a:rPr>
              <a:t>source </a:t>
            </a:r>
            <a:r>
              <a:rPr lang="en-US" i="0" dirty="0" err="1" smtClean="0">
                <a:solidFill>
                  <a:srgbClr val="000000"/>
                </a:solidFill>
                <a:effectLst>
                  <a:glow rad="101600">
                    <a:srgbClr val="FFFFFF"/>
                  </a:glow>
                </a:effectLst>
              </a:rPr>
              <a:t>Kilner</a:t>
            </a:r>
            <a:r>
              <a:rPr lang="en-US" i="0" dirty="0" smtClean="0">
                <a:solidFill>
                  <a:srgbClr val="000000"/>
                </a:solidFill>
                <a:effectLst>
                  <a:glow rad="101600">
                    <a:srgbClr val="FFFFFF"/>
                  </a:glow>
                </a:effectLst>
              </a:rPr>
              <a:t> et al (2003)</a:t>
            </a:r>
          </a:p>
        </p:txBody>
      </p:sp>
      <p:pic>
        <p:nvPicPr>
          <p:cNvPr id="4" name="Picture 3" descr="Screen shot 2012-10-31 at 10.22.48.png"/>
          <p:cNvPicPr>
            <a:picLocks noChangeAspect="1"/>
          </p:cNvPicPr>
          <p:nvPr/>
        </p:nvPicPr>
        <p:blipFill rotWithShape="1">
          <a:blip r:embed="rId4">
            <a:extLst>
              <a:ext uri="{28A0092B-C50C-407E-A947-70E740481C1C}">
                <a14:useLocalDpi xmlns:a14="http://schemas.microsoft.com/office/drawing/2010/main" val="0"/>
              </a:ext>
            </a:extLst>
          </a:blip>
          <a:srcRect l="6155" t="60816" r="73012"/>
          <a:stretch/>
        </p:blipFill>
        <p:spPr>
          <a:xfrm>
            <a:off x="3459163" y="4365104"/>
            <a:ext cx="1904925" cy="2038932"/>
          </a:xfrm>
          <a:prstGeom prst="rect">
            <a:avLst/>
          </a:prstGeom>
        </p:spPr>
      </p:pic>
      <p:pic>
        <p:nvPicPr>
          <p:cNvPr id="5" name="Picture 4" descr="Screen shot 2012-10-31 at 10.22.48.png"/>
          <p:cNvPicPr>
            <a:picLocks noChangeAspect="1"/>
          </p:cNvPicPr>
          <p:nvPr/>
        </p:nvPicPr>
        <p:blipFill rotWithShape="1">
          <a:blip r:embed="rId4">
            <a:extLst>
              <a:ext uri="{28A0092B-C50C-407E-A947-70E740481C1C}">
                <a14:useLocalDpi xmlns:a14="http://schemas.microsoft.com/office/drawing/2010/main" val="0"/>
              </a:ext>
            </a:extLst>
          </a:blip>
          <a:srcRect l="28723" t="61093" r="47919"/>
          <a:stretch/>
        </p:blipFill>
        <p:spPr>
          <a:xfrm>
            <a:off x="6468623" y="4365104"/>
            <a:ext cx="2135825" cy="2024502"/>
          </a:xfrm>
          <a:prstGeom prst="rect">
            <a:avLst/>
          </a:prstGeom>
        </p:spPr>
      </p:pic>
      <p:pic>
        <p:nvPicPr>
          <p:cNvPr id="7" name="Picture 6" descr="Screen shot 2012-10-31 at 10.22.48.png"/>
          <p:cNvPicPr>
            <a:picLocks noChangeAspect="1"/>
          </p:cNvPicPr>
          <p:nvPr/>
        </p:nvPicPr>
        <p:blipFill rotWithShape="1">
          <a:blip r:embed="rId4">
            <a:extLst>
              <a:ext uri="{28A0092B-C50C-407E-A947-70E740481C1C}">
                <a14:useLocalDpi xmlns:a14="http://schemas.microsoft.com/office/drawing/2010/main" val="0"/>
              </a:ext>
            </a:extLst>
          </a:blip>
          <a:srcRect l="5366" t="13948" r="72065" b="46395"/>
          <a:stretch/>
        </p:blipFill>
        <p:spPr>
          <a:xfrm>
            <a:off x="3491880" y="1412776"/>
            <a:ext cx="2063669" cy="2063533"/>
          </a:xfrm>
          <a:prstGeom prst="rect">
            <a:avLst/>
          </a:prstGeom>
        </p:spPr>
      </p:pic>
      <p:pic>
        <p:nvPicPr>
          <p:cNvPr id="8" name="Picture 7" descr="Screen shot 2012-10-31 at 10.22.48.png"/>
          <p:cNvPicPr>
            <a:picLocks noChangeAspect="1"/>
          </p:cNvPicPr>
          <p:nvPr/>
        </p:nvPicPr>
        <p:blipFill rotWithShape="1">
          <a:blip r:embed="rId4">
            <a:extLst>
              <a:ext uri="{28A0092B-C50C-407E-A947-70E740481C1C}">
                <a14:useLocalDpi xmlns:a14="http://schemas.microsoft.com/office/drawing/2010/main" val="0"/>
              </a:ext>
            </a:extLst>
          </a:blip>
          <a:srcRect l="27303" t="13116" r="49813" b="46117"/>
          <a:stretch/>
        </p:blipFill>
        <p:spPr>
          <a:xfrm>
            <a:off x="6444208" y="1412776"/>
            <a:ext cx="2092531" cy="2121254"/>
          </a:xfrm>
          <a:prstGeom prst="rect">
            <a:avLst/>
          </a:prstGeom>
        </p:spPr>
      </p:pic>
    </p:spTree>
    <p:extLst>
      <p:ext uri="{BB962C8B-B14F-4D97-AF65-F5344CB8AC3E}">
        <p14:creationId xmlns:p14="http://schemas.microsoft.com/office/powerpoint/2010/main" val="20408068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2-10-31 at 10.20.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091" y="0"/>
            <a:ext cx="8104909" cy="6858000"/>
          </a:xfrm>
          <a:prstGeom prst="rect">
            <a:avLst/>
          </a:prstGeom>
        </p:spPr>
      </p:pic>
      <p:pic>
        <p:nvPicPr>
          <p:cNvPr id="4" name="Picture 3" descr="Screen shot 2012-10-31 at 10.22.48.png"/>
          <p:cNvPicPr>
            <a:picLocks noChangeAspect="1"/>
          </p:cNvPicPr>
          <p:nvPr/>
        </p:nvPicPr>
        <p:blipFill rotWithShape="1">
          <a:blip r:embed="rId4">
            <a:extLst>
              <a:ext uri="{28A0092B-C50C-407E-A947-70E740481C1C}">
                <a14:useLocalDpi xmlns:a14="http://schemas.microsoft.com/office/drawing/2010/main" val="0"/>
              </a:ext>
            </a:extLst>
          </a:blip>
          <a:srcRect l="6155" t="60816" r="73012"/>
          <a:stretch/>
        </p:blipFill>
        <p:spPr>
          <a:xfrm>
            <a:off x="3459163" y="4365104"/>
            <a:ext cx="1904925" cy="2038932"/>
          </a:xfrm>
          <a:prstGeom prst="rect">
            <a:avLst/>
          </a:prstGeom>
        </p:spPr>
      </p:pic>
      <p:pic>
        <p:nvPicPr>
          <p:cNvPr id="5" name="Picture 4" descr="Screen shot 2012-10-31 at 10.22.48.png"/>
          <p:cNvPicPr>
            <a:picLocks noChangeAspect="1"/>
          </p:cNvPicPr>
          <p:nvPr/>
        </p:nvPicPr>
        <p:blipFill rotWithShape="1">
          <a:blip r:embed="rId4">
            <a:extLst>
              <a:ext uri="{28A0092B-C50C-407E-A947-70E740481C1C}">
                <a14:useLocalDpi xmlns:a14="http://schemas.microsoft.com/office/drawing/2010/main" val="0"/>
              </a:ext>
            </a:extLst>
          </a:blip>
          <a:srcRect l="28723" t="61093" r="47919"/>
          <a:stretch/>
        </p:blipFill>
        <p:spPr>
          <a:xfrm>
            <a:off x="6468623" y="4365104"/>
            <a:ext cx="2135825" cy="2024502"/>
          </a:xfrm>
          <a:prstGeom prst="rect">
            <a:avLst/>
          </a:prstGeom>
        </p:spPr>
      </p:pic>
      <p:pic>
        <p:nvPicPr>
          <p:cNvPr id="7" name="Picture 6" descr="Screen shot 2012-10-31 at 10.22.48.png"/>
          <p:cNvPicPr>
            <a:picLocks noChangeAspect="1"/>
          </p:cNvPicPr>
          <p:nvPr/>
        </p:nvPicPr>
        <p:blipFill rotWithShape="1">
          <a:blip r:embed="rId4">
            <a:extLst>
              <a:ext uri="{28A0092B-C50C-407E-A947-70E740481C1C}">
                <a14:useLocalDpi xmlns:a14="http://schemas.microsoft.com/office/drawing/2010/main" val="0"/>
              </a:ext>
            </a:extLst>
          </a:blip>
          <a:srcRect l="5366" t="13948" r="72065" b="46395"/>
          <a:stretch/>
        </p:blipFill>
        <p:spPr>
          <a:xfrm>
            <a:off x="3491880" y="1412776"/>
            <a:ext cx="2063669" cy="2063533"/>
          </a:xfrm>
          <a:prstGeom prst="rect">
            <a:avLst/>
          </a:prstGeom>
        </p:spPr>
      </p:pic>
      <p:pic>
        <p:nvPicPr>
          <p:cNvPr id="8" name="Picture 7" descr="Screen shot 2012-10-31 at 10.22.48.png"/>
          <p:cNvPicPr>
            <a:picLocks noChangeAspect="1"/>
          </p:cNvPicPr>
          <p:nvPr/>
        </p:nvPicPr>
        <p:blipFill rotWithShape="1">
          <a:blip r:embed="rId4">
            <a:extLst>
              <a:ext uri="{28A0092B-C50C-407E-A947-70E740481C1C}">
                <a14:useLocalDpi xmlns:a14="http://schemas.microsoft.com/office/drawing/2010/main" val="0"/>
              </a:ext>
            </a:extLst>
          </a:blip>
          <a:srcRect l="27303" t="13116" r="49813" b="46117"/>
          <a:stretch/>
        </p:blipFill>
        <p:spPr>
          <a:xfrm>
            <a:off x="6444208" y="1412776"/>
            <a:ext cx="2092531" cy="2121254"/>
          </a:xfrm>
          <a:prstGeom prst="rect">
            <a:avLst/>
          </a:prstGeom>
        </p:spPr>
      </p:pic>
      <p:pic>
        <p:nvPicPr>
          <p:cNvPr id="9" name="Picture 8" descr="Screen shot 2012-10-31 at 10.22.48.png"/>
          <p:cNvPicPr>
            <a:picLocks noChangeAspect="1"/>
          </p:cNvPicPr>
          <p:nvPr/>
        </p:nvPicPr>
        <p:blipFill rotWithShape="1">
          <a:blip r:embed="rId4">
            <a:extLst>
              <a:ext uri="{28A0092B-C50C-407E-A947-70E740481C1C}">
                <a14:useLocalDpi xmlns:a14="http://schemas.microsoft.com/office/drawing/2010/main" val="0"/>
              </a:ext>
            </a:extLst>
          </a:blip>
          <a:srcRect l="53344"/>
          <a:stretch/>
        </p:blipFill>
        <p:spPr>
          <a:xfrm>
            <a:off x="1039091" y="-7439"/>
            <a:ext cx="5628905" cy="6865439"/>
          </a:xfrm>
          <a:prstGeom prst="rect">
            <a:avLst/>
          </a:prstGeom>
        </p:spPr>
      </p:pic>
      <p:sp>
        <p:nvSpPr>
          <p:cNvPr id="6" name="Text Box 2"/>
          <p:cNvSpPr txBox="1">
            <a:spLocks noChangeArrowheads="1"/>
          </p:cNvSpPr>
          <p:nvPr/>
        </p:nvSpPr>
        <p:spPr bwMode="auto">
          <a:xfrm>
            <a:off x="179512" y="6309320"/>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ffectLst>
                  <a:glow rad="101600">
                    <a:srgbClr val="000000"/>
                  </a:glow>
                </a:effectLst>
              </a:rPr>
              <a:t>source </a:t>
            </a:r>
            <a:r>
              <a:rPr lang="en-US" i="0" dirty="0" err="1" smtClean="0">
                <a:solidFill>
                  <a:srgbClr val="000000"/>
                </a:solidFill>
                <a:effectLst>
                  <a:glow rad="101600">
                    <a:srgbClr val="FFFFFF"/>
                  </a:glow>
                </a:effectLst>
              </a:rPr>
              <a:t>Kilner</a:t>
            </a:r>
            <a:r>
              <a:rPr lang="en-US" i="0" dirty="0" smtClean="0">
                <a:solidFill>
                  <a:srgbClr val="000000"/>
                </a:solidFill>
                <a:effectLst>
                  <a:glow rad="101600">
                    <a:srgbClr val="FFFFFF"/>
                  </a:glow>
                </a:effectLst>
              </a:rPr>
              <a:t> et al (2003)</a:t>
            </a:r>
          </a:p>
        </p:txBody>
      </p:sp>
    </p:spTree>
    <p:extLst>
      <p:ext uri="{BB962C8B-B14F-4D97-AF65-F5344CB8AC3E}">
        <p14:creationId xmlns:p14="http://schemas.microsoft.com/office/powerpoint/2010/main" val="11949052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8520" y="-1"/>
            <a:ext cx="9271702" cy="6957393"/>
          </a:xfrm>
          <a:prstGeom prst="rect">
            <a:avLst/>
          </a:prstGeom>
        </p:spPr>
      </p:pic>
      <p:sp>
        <p:nvSpPr>
          <p:cNvPr id="4" name="Text Box 2"/>
          <p:cNvSpPr txBox="1">
            <a:spLocks noChangeArrowheads="1"/>
          </p:cNvSpPr>
          <p:nvPr/>
        </p:nvSpPr>
        <p:spPr bwMode="auto">
          <a:xfrm>
            <a:off x="179512" y="6309320"/>
            <a:ext cx="7632848" cy="4330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solidFill>
                  <a:srgbClr val="FFFFFF"/>
                </a:solidFill>
                <a:effectLst>
                  <a:glow rad="101600">
                    <a:srgbClr val="000000"/>
                  </a:glow>
                </a:effectLst>
              </a:rPr>
              <a:t>source </a:t>
            </a:r>
            <a:r>
              <a:rPr lang="en-US" i="0" dirty="0" err="1" smtClean="0">
                <a:solidFill>
                  <a:srgbClr val="FFFFFF"/>
                </a:solidFill>
                <a:effectLst>
                  <a:glow rad="101600">
                    <a:srgbClr val="000000"/>
                  </a:glow>
                </a:effectLst>
              </a:rPr>
              <a:t>Costantini</a:t>
            </a:r>
            <a:r>
              <a:rPr lang="en-US" i="0" dirty="0" err="1">
                <a:solidFill>
                  <a:srgbClr val="FFFFFF"/>
                </a:solidFill>
                <a:effectLst>
                  <a:glow rad="101600">
                    <a:srgbClr val="000000"/>
                  </a:glow>
                </a:effectLst>
              </a:rPr>
              <a:t>,</a:t>
            </a:r>
            <a:r>
              <a:rPr lang="en-US" i="0" dirty="0" err="1" smtClean="0">
                <a:solidFill>
                  <a:srgbClr val="FFFFFF"/>
                </a:solidFill>
                <a:effectLst>
                  <a:glow rad="101600">
                    <a:srgbClr val="000000"/>
                  </a:glow>
                </a:effectLst>
              </a:rPr>
              <a:t>Ambrosini</a:t>
            </a:r>
            <a:r>
              <a:rPr lang="en-US" i="0" dirty="0" err="1">
                <a:solidFill>
                  <a:srgbClr val="FFFFFF"/>
                </a:solidFill>
                <a:effectLst>
                  <a:glow rad="101600">
                    <a:srgbClr val="000000"/>
                  </a:glow>
                </a:effectLst>
              </a:rPr>
              <a:t>,</a:t>
            </a:r>
            <a:r>
              <a:rPr lang="en-US" i="0" dirty="0" err="1" smtClean="0">
                <a:solidFill>
                  <a:srgbClr val="FFFFFF"/>
                </a:solidFill>
                <a:effectLst>
                  <a:glow rad="101600">
                    <a:srgbClr val="000000"/>
                  </a:glow>
                </a:effectLst>
              </a:rPr>
              <a:t>Cardellicchio</a:t>
            </a:r>
            <a:r>
              <a:rPr lang="en-US" i="0" dirty="0" smtClean="0">
                <a:solidFill>
                  <a:srgbClr val="FFFFFF"/>
                </a:solidFill>
                <a:effectLst>
                  <a:glow rad="101600">
                    <a:srgbClr val="000000"/>
                  </a:glow>
                </a:effectLst>
              </a:rPr>
              <a:t> &amp; Sinigaglia (2012)</a:t>
            </a:r>
          </a:p>
        </p:txBody>
      </p:sp>
    </p:spTree>
    <p:extLst>
      <p:ext uri="{BB962C8B-B14F-4D97-AF65-F5344CB8AC3E}">
        <p14:creationId xmlns:p14="http://schemas.microsoft.com/office/powerpoint/2010/main" val="16547231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3212976"/>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Mindreading is acting in reverse</a:t>
            </a:r>
            <a:endParaRPr lang="en-US" i="0" dirty="0"/>
          </a:p>
        </p:txBody>
      </p:sp>
    </p:spTree>
    <p:extLst>
      <p:ext uri="{BB962C8B-B14F-4D97-AF65-F5344CB8AC3E}">
        <p14:creationId xmlns:p14="http://schemas.microsoft.com/office/powerpoint/2010/main" val="35207706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1043608" y="1290530"/>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lgn="ctr">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FFFFFF"/>
                </a:solidFill>
                <a:effectLst>
                  <a:glow rad="101600">
                    <a:srgbClr val="000000"/>
                  </a:glow>
                </a:effectLst>
              </a:rPr>
              <a:t>Motor planning can facilitate goal judgments</a:t>
            </a:r>
          </a:p>
        </p:txBody>
      </p:sp>
    </p:spTree>
    <p:extLst>
      <p:ext uri="{BB962C8B-B14F-4D97-AF65-F5344CB8AC3E}">
        <p14:creationId xmlns:p14="http://schemas.microsoft.com/office/powerpoint/2010/main" val="8484121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000614" y="0"/>
            <a:ext cx="3107890" cy="6858000"/>
          </a:xfrm>
          <a:prstGeom prst="rect">
            <a:avLst/>
          </a:prstGeom>
        </p:spPr>
      </p:pic>
      <p:sp>
        <p:nvSpPr>
          <p:cNvPr id="6" name="Text Box 2"/>
          <p:cNvSpPr txBox="1">
            <a:spLocks noChangeArrowheads="1"/>
          </p:cNvSpPr>
          <p:nvPr/>
        </p:nvSpPr>
        <p:spPr bwMode="auto">
          <a:xfrm>
            <a:off x="1043608" y="1290530"/>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lgn="ctr">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FFFFFF"/>
                </a:solidFill>
                <a:effectLst>
                  <a:glow rad="101600">
                    <a:srgbClr val="000000"/>
                  </a:glow>
                </a:effectLst>
              </a:rPr>
              <a:t>Motor planning can facilitate goal judgments</a:t>
            </a:r>
          </a:p>
        </p:txBody>
      </p:sp>
      <p:sp>
        <p:nvSpPr>
          <p:cNvPr id="4" name="Text Box 2"/>
          <p:cNvSpPr txBox="1">
            <a:spLocks noChangeArrowheads="1"/>
          </p:cNvSpPr>
          <p:nvPr/>
        </p:nvSpPr>
        <p:spPr bwMode="auto">
          <a:xfrm>
            <a:off x="611560" y="2226634"/>
            <a:ext cx="7848872" cy="221047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FFFFFF"/>
                </a:solidFill>
                <a:effectLst>
                  <a:glow rad="101600">
                    <a:srgbClr val="000000"/>
                  </a:glow>
                </a:effectLst>
              </a:rPr>
              <a:t>Training effects (</a:t>
            </a:r>
            <a:r>
              <a:rPr lang="en-US" i="0" dirty="0" err="1" smtClean="0">
                <a:solidFill>
                  <a:srgbClr val="FFFFFF"/>
                </a:solidFill>
                <a:effectLst>
                  <a:glow rad="101600">
                    <a:srgbClr val="000000"/>
                  </a:glow>
                </a:effectLst>
              </a:rPr>
              <a:t>Casile</a:t>
            </a:r>
            <a:r>
              <a:rPr lang="en-US" i="0" dirty="0" smtClean="0">
                <a:solidFill>
                  <a:srgbClr val="FFFFFF"/>
                </a:solidFill>
                <a:effectLst>
                  <a:glow rad="101600">
                    <a:srgbClr val="000000"/>
                  </a:glow>
                </a:effectLst>
              </a:rPr>
              <a:t> &amp; Giese 2006)</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FFFFFF"/>
                </a:solidFill>
                <a:effectLst>
                  <a:glow rad="101600">
                    <a:srgbClr val="000000"/>
                  </a:glow>
                </a:effectLst>
              </a:rPr>
              <a:t>TMS to motor cortex slows goal judgments (</a:t>
            </a:r>
            <a:r>
              <a:rPr lang="en-US" i="0" dirty="0" err="1" smtClean="0">
                <a:solidFill>
                  <a:srgbClr val="FFFFFF"/>
                </a:solidFill>
                <a:effectLst>
                  <a:glow rad="101600">
                    <a:srgbClr val="000000"/>
                  </a:glow>
                </a:effectLst>
              </a:rPr>
              <a:t>Urgesi</a:t>
            </a:r>
            <a:r>
              <a:rPr lang="en-US" i="0" dirty="0" smtClean="0">
                <a:solidFill>
                  <a:srgbClr val="FFFFFF"/>
                </a:solidFill>
                <a:effectLst>
                  <a:glow rad="101600">
                    <a:srgbClr val="000000"/>
                  </a:glow>
                </a:effectLst>
              </a:rPr>
              <a:t> et al 2007)</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FFFFFF"/>
                </a:solidFill>
                <a:effectLst>
                  <a:glow rad="101600">
                    <a:srgbClr val="000000"/>
                  </a:glow>
                </a:effectLst>
              </a:rPr>
              <a:t>Hemiplegia with inaccuracy in corresponding goal judgments (</a:t>
            </a:r>
            <a:r>
              <a:rPr lang="en-US" i="0" dirty="0" err="1" smtClean="0">
                <a:solidFill>
                  <a:srgbClr val="FFFFFF"/>
                </a:solidFill>
                <a:effectLst>
                  <a:glow rad="101600">
                    <a:srgbClr val="000000"/>
                  </a:glow>
                </a:effectLst>
              </a:rPr>
              <a:t>Serino</a:t>
            </a:r>
            <a:r>
              <a:rPr lang="en-US" i="0" dirty="0" smtClean="0">
                <a:solidFill>
                  <a:srgbClr val="FFFFFF"/>
                </a:solidFill>
                <a:effectLst>
                  <a:glow rad="101600">
                    <a:srgbClr val="000000"/>
                  </a:glow>
                </a:effectLst>
              </a:rPr>
              <a:t> et al 2009)</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FFFFFF"/>
                </a:solidFill>
                <a:effectLst>
                  <a:glow rad="101600">
                    <a:srgbClr val="000000"/>
                  </a:glow>
                </a:effectLst>
              </a:rPr>
              <a:t>Limb </a:t>
            </a:r>
            <a:r>
              <a:rPr lang="en-US" i="0" dirty="0" err="1" smtClean="0">
                <a:solidFill>
                  <a:srgbClr val="FFFFFF"/>
                </a:solidFill>
                <a:effectLst>
                  <a:glow rad="101600">
                    <a:srgbClr val="000000"/>
                  </a:glow>
                </a:effectLst>
              </a:rPr>
              <a:t>vs</a:t>
            </a:r>
            <a:r>
              <a:rPr lang="en-US" i="0" dirty="0" smtClean="0">
                <a:solidFill>
                  <a:srgbClr val="FFFFFF"/>
                </a:solidFill>
                <a:effectLst>
                  <a:glow rad="101600">
                    <a:srgbClr val="000000"/>
                  </a:glow>
                </a:effectLst>
              </a:rPr>
              <a:t> </a:t>
            </a:r>
            <a:r>
              <a:rPr lang="en-US" i="0" dirty="0" err="1" smtClean="0">
                <a:solidFill>
                  <a:srgbClr val="FFFFFF"/>
                </a:solidFill>
                <a:effectLst>
                  <a:glow rad="101600">
                    <a:srgbClr val="000000"/>
                  </a:glow>
                </a:effectLst>
              </a:rPr>
              <a:t>buccofacial</a:t>
            </a:r>
            <a:r>
              <a:rPr lang="en-US" i="0" dirty="0" smtClean="0">
                <a:solidFill>
                  <a:srgbClr val="FFFFFF"/>
                </a:solidFill>
                <a:effectLst>
                  <a:glow rad="101600">
                    <a:srgbClr val="000000"/>
                  </a:glow>
                </a:effectLst>
              </a:rPr>
              <a:t> apraxia (</a:t>
            </a:r>
            <a:r>
              <a:rPr lang="en-US" i="0" dirty="0" err="1" smtClean="0">
                <a:solidFill>
                  <a:srgbClr val="FFFFFF"/>
                </a:solidFill>
                <a:effectLst>
                  <a:glow rad="101600">
                    <a:srgbClr val="000000"/>
                  </a:glow>
                </a:effectLst>
              </a:rPr>
              <a:t>Pazzaglia</a:t>
            </a:r>
            <a:r>
              <a:rPr lang="en-US" i="0" dirty="0" smtClean="0">
                <a:solidFill>
                  <a:srgbClr val="FFFFFF"/>
                </a:solidFill>
                <a:effectLst>
                  <a:glow rad="101600">
                    <a:srgbClr val="000000"/>
                  </a:glow>
                </a:effectLst>
              </a:rPr>
              <a:t>)</a:t>
            </a:r>
          </a:p>
        </p:txBody>
      </p:sp>
    </p:spTree>
    <p:extLst>
      <p:ext uri="{BB962C8B-B14F-4D97-AF65-F5344CB8AC3E}">
        <p14:creationId xmlns:p14="http://schemas.microsoft.com/office/powerpoint/2010/main" val="51184597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971600" y="3068960"/>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lgn="ctr">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FFFFFF"/>
                </a:solidFill>
                <a:effectLst>
                  <a:glow rad="101600">
                    <a:srgbClr val="000000"/>
                  </a:glow>
                </a:effectLst>
              </a:rPr>
              <a:t>Planning as Goal Ascription</a:t>
            </a:r>
          </a:p>
        </p:txBody>
      </p:sp>
    </p:spTree>
    <p:extLst>
      <p:ext uri="{BB962C8B-B14F-4D97-AF65-F5344CB8AC3E}">
        <p14:creationId xmlns:p14="http://schemas.microsoft.com/office/powerpoint/2010/main" val="41113665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547660"/>
            <a:ext cx="7344816" cy="5144614"/>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is the most justifiable/</a:t>
            </a:r>
            <a:r>
              <a:rPr lang="en-US" i="0" dirty="0">
                <a:effectLst>
                  <a:glow rad="101600">
                    <a:srgbClr val="000000"/>
                  </a:glow>
                </a:effectLst>
              </a:rPr>
              <a:t>efficient </a:t>
            </a:r>
            <a:r>
              <a:rPr lang="en-US" i="0" dirty="0" smtClean="0">
                <a:effectLst>
                  <a:glow rad="101600">
                    <a:srgbClr val="000000"/>
                  </a:glow>
                </a:effectLst>
              </a:rPr>
              <a:t>action towards G available within the constraints of reality and G is desirable</a:t>
            </a: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baseline="-25000" dirty="0" smtClean="0">
                <a:effectLst>
                  <a:glow rad="101600">
                    <a:srgbClr val="000000"/>
                  </a:glow>
                </a:effectLst>
              </a:rPr>
              <a:t>M</a:t>
            </a:r>
            <a:r>
              <a:rPr lang="en-US" i="0" dirty="0" smtClean="0">
                <a:effectLst>
                  <a:glow rad="101600">
                    <a:srgbClr val="000000"/>
                  </a:glow>
                </a:effectLst>
              </a:rPr>
              <a:t>(</a:t>
            </a:r>
            <a:r>
              <a:rPr lang="en-US" i="0" dirty="0" err="1">
                <a:effectLst>
                  <a:glow rad="101600">
                    <a:srgbClr val="000000"/>
                  </a:glow>
                </a:effectLst>
              </a:rPr>
              <a:t>a,G</a:t>
            </a:r>
            <a:r>
              <a:rPr lang="en-US" i="0" dirty="0">
                <a:effectLst>
                  <a:glow rad="101600">
                    <a:srgbClr val="000000"/>
                  </a:glow>
                </a:effectLst>
              </a:rPr>
              <a:t>) =</a:t>
            </a:r>
            <a:r>
              <a:rPr lang="en-US" i="0" baseline="-25000" dirty="0" err="1">
                <a:effectLst>
                  <a:glow rad="101600">
                    <a:srgbClr val="000000"/>
                  </a:glow>
                </a:effectLst>
              </a:rPr>
              <a:t>df</a:t>
            </a:r>
            <a:r>
              <a:rPr lang="en-US" i="0" dirty="0">
                <a:effectLst>
                  <a:glow rad="101600">
                    <a:srgbClr val="000000"/>
                  </a:glow>
                </a:effectLst>
              </a:rPr>
              <a:t> </a:t>
            </a:r>
            <a:r>
              <a:rPr lang="en-US" i="0" dirty="0" smtClean="0">
                <a:effectLst>
                  <a:glow rad="101600">
                    <a:srgbClr val="000000"/>
                  </a:glow>
                </a:effectLst>
              </a:rPr>
              <a:t>if planning mechanism </a:t>
            </a:r>
            <a:r>
              <a:rPr lang="en-US" dirty="0" smtClean="0">
                <a:effectLst>
                  <a:glow rad="101600">
                    <a:srgbClr val="000000"/>
                  </a:glow>
                </a:effectLst>
              </a:rPr>
              <a:t>M</a:t>
            </a:r>
            <a:r>
              <a:rPr lang="en-US" i="0" dirty="0" smtClean="0">
                <a:effectLst>
                  <a:glow rad="101600">
                    <a:srgbClr val="000000"/>
                  </a:glow>
                </a:effectLst>
              </a:rPr>
              <a:t> were tasked with producing outcome </a:t>
            </a:r>
            <a:r>
              <a:rPr lang="en-US" dirty="0" smtClean="0">
                <a:effectLst>
                  <a:glow rad="101600">
                    <a:srgbClr val="000000"/>
                  </a:glow>
                </a:effectLst>
              </a:rPr>
              <a:t>G </a:t>
            </a:r>
            <a:r>
              <a:rPr lang="en-US" i="0" dirty="0" smtClean="0">
                <a:effectLst>
                  <a:glow rad="101600">
                    <a:srgbClr val="000000"/>
                  </a:glow>
                </a:effectLst>
              </a:rPr>
              <a:t>it would plan action </a:t>
            </a:r>
            <a:r>
              <a:rPr lang="en-US" dirty="0" smtClean="0">
                <a:effectLst>
                  <a:glow rad="101600">
                    <a:srgbClr val="000000"/>
                  </a:glow>
                </a:effectLst>
              </a:rPr>
              <a:t>a</a:t>
            </a:r>
            <a:r>
              <a:rPr lang="en-US" i="0" dirty="0" smtClean="0">
                <a:effectLst>
                  <a:glow rad="101600">
                    <a:srgbClr val="000000"/>
                  </a:glow>
                </a:effectLst>
              </a:rPr>
              <a:t>.</a:t>
            </a: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ndParaRPr>
          </a:p>
        </p:txBody>
      </p:sp>
    </p:spTree>
    <p:extLst>
      <p:ext uri="{BB962C8B-B14F-4D97-AF65-F5344CB8AC3E}">
        <p14:creationId xmlns:p14="http://schemas.microsoft.com/office/powerpoint/2010/main" val="275327572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5078" y="1527932"/>
            <a:ext cx="9149078" cy="720080"/>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899592" y="547660"/>
            <a:ext cx="7344816" cy="5144614"/>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is the most justifiable/</a:t>
            </a:r>
            <a:r>
              <a:rPr lang="en-US" i="0" dirty="0">
                <a:effectLst>
                  <a:glow rad="101600">
                    <a:srgbClr val="000000"/>
                  </a:glow>
                </a:effectLst>
              </a:rPr>
              <a:t>efficient </a:t>
            </a:r>
            <a:r>
              <a:rPr lang="en-US" i="0" dirty="0" smtClean="0">
                <a:effectLst>
                  <a:glow rad="101600">
                    <a:srgbClr val="000000"/>
                  </a:glow>
                </a:effectLst>
              </a:rPr>
              <a:t>action towards G available within the constraints of reality and G is desirable</a:t>
            </a: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baseline="-25000" dirty="0" smtClean="0">
                <a:effectLst>
                  <a:glow rad="101600">
                    <a:srgbClr val="000000"/>
                  </a:glow>
                </a:effectLst>
              </a:rPr>
              <a:t>M</a:t>
            </a:r>
            <a:r>
              <a:rPr lang="en-US" i="0" dirty="0" smtClean="0">
                <a:effectLst>
                  <a:glow rad="101600">
                    <a:srgbClr val="000000"/>
                  </a:glow>
                </a:effectLst>
              </a:rPr>
              <a:t>(</a:t>
            </a:r>
            <a:r>
              <a:rPr lang="en-US" i="0" dirty="0" err="1">
                <a:effectLst>
                  <a:glow rad="101600">
                    <a:srgbClr val="000000"/>
                  </a:glow>
                </a:effectLst>
              </a:rPr>
              <a:t>a,G</a:t>
            </a:r>
            <a:r>
              <a:rPr lang="en-US" i="0" dirty="0">
                <a:effectLst>
                  <a:glow rad="101600">
                    <a:srgbClr val="000000"/>
                  </a:glow>
                </a:effectLst>
              </a:rPr>
              <a:t>) =</a:t>
            </a:r>
            <a:r>
              <a:rPr lang="en-US" i="0" baseline="-25000" dirty="0" err="1">
                <a:effectLst>
                  <a:glow rad="101600">
                    <a:srgbClr val="000000"/>
                  </a:glow>
                </a:effectLst>
              </a:rPr>
              <a:t>df</a:t>
            </a:r>
            <a:r>
              <a:rPr lang="en-US" i="0" dirty="0">
                <a:effectLst>
                  <a:glow rad="101600">
                    <a:srgbClr val="000000"/>
                  </a:glow>
                </a:effectLst>
              </a:rPr>
              <a:t> </a:t>
            </a:r>
            <a:r>
              <a:rPr lang="en-US" i="0" dirty="0" smtClean="0">
                <a:effectLst>
                  <a:glow rad="101600">
                    <a:srgbClr val="000000"/>
                  </a:glow>
                </a:effectLst>
              </a:rPr>
              <a:t>if planning mechanism </a:t>
            </a:r>
            <a:r>
              <a:rPr lang="en-US" dirty="0" smtClean="0">
                <a:effectLst>
                  <a:glow rad="101600">
                    <a:srgbClr val="000000"/>
                  </a:glow>
                </a:effectLst>
              </a:rPr>
              <a:t>M</a:t>
            </a:r>
            <a:r>
              <a:rPr lang="en-US" i="0" dirty="0" smtClean="0">
                <a:effectLst>
                  <a:glow rad="101600">
                    <a:srgbClr val="000000"/>
                  </a:glow>
                </a:effectLst>
              </a:rPr>
              <a:t> were tasked with producing outcome </a:t>
            </a:r>
            <a:r>
              <a:rPr lang="en-US" dirty="0" smtClean="0">
                <a:effectLst>
                  <a:glow rad="101600">
                    <a:srgbClr val="000000"/>
                  </a:glow>
                </a:effectLst>
              </a:rPr>
              <a:t>G </a:t>
            </a:r>
            <a:r>
              <a:rPr lang="en-US" i="0" dirty="0" smtClean="0">
                <a:effectLst>
                  <a:glow rad="101600">
                    <a:srgbClr val="000000"/>
                  </a:glow>
                </a:effectLst>
              </a:rPr>
              <a:t>it would plan action </a:t>
            </a:r>
            <a:r>
              <a:rPr lang="en-US" dirty="0" smtClean="0">
                <a:effectLst>
                  <a:glow rad="101600">
                    <a:srgbClr val="000000"/>
                  </a:glow>
                </a:effectLst>
              </a:rPr>
              <a:t>a</a:t>
            </a:r>
            <a:r>
              <a:rPr lang="en-US" i="0" dirty="0" smtClean="0">
                <a:effectLst>
                  <a:glow rad="101600">
                    <a:srgbClr val="000000"/>
                  </a:glow>
                </a:effectLst>
              </a:rPr>
              <a:t>.</a:t>
            </a: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ndParaRPr>
          </a:p>
        </p:txBody>
      </p:sp>
    </p:spTree>
    <p:extLst>
      <p:ext uri="{BB962C8B-B14F-4D97-AF65-F5344CB8AC3E}">
        <p14:creationId xmlns:p14="http://schemas.microsoft.com/office/powerpoint/2010/main" val="228048605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5078" y="1052736"/>
            <a:ext cx="9149078" cy="432048"/>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899592" y="547660"/>
            <a:ext cx="7344816" cy="5144614"/>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is the most justifiable/</a:t>
            </a:r>
            <a:r>
              <a:rPr lang="en-US" i="0" dirty="0">
                <a:effectLst>
                  <a:glow rad="101600">
                    <a:srgbClr val="000000"/>
                  </a:glow>
                </a:effectLst>
              </a:rPr>
              <a:t>efficient </a:t>
            </a:r>
            <a:r>
              <a:rPr lang="en-US" i="0" dirty="0" smtClean="0">
                <a:effectLst>
                  <a:glow rad="101600">
                    <a:srgbClr val="000000"/>
                  </a:glow>
                </a:effectLst>
              </a:rPr>
              <a:t>action towards G available within the constraints of reality and G is desirable</a:t>
            </a: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baseline="-25000" dirty="0" smtClean="0">
                <a:effectLst>
                  <a:glow rad="101600">
                    <a:srgbClr val="000000"/>
                  </a:glow>
                </a:effectLst>
              </a:rPr>
              <a:t>M</a:t>
            </a:r>
            <a:r>
              <a:rPr lang="en-US" i="0" dirty="0" smtClean="0">
                <a:effectLst>
                  <a:glow rad="101600">
                    <a:srgbClr val="000000"/>
                  </a:glow>
                </a:effectLst>
              </a:rPr>
              <a:t>(</a:t>
            </a:r>
            <a:r>
              <a:rPr lang="en-US" i="0" dirty="0" err="1">
                <a:effectLst>
                  <a:glow rad="101600">
                    <a:srgbClr val="000000"/>
                  </a:glow>
                </a:effectLst>
              </a:rPr>
              <a:t>a,G</a:t>
            </a:r>
            <a:r>
              <a:rPr lang="en-US" i="0" dirty="0">
                <a:effectLst>
                  <a:glow rad="101600">
                    <a:srgbClr val="000000"/>
                  </a:glow>
                </a:effectLst>
              </a:rPr>
              <a:t>) =</a:t>
            </a:r>
            <a:r>
              <a:rPr lang="en-US" i="0" baseline="-25000" dirty="0" err="1">
                <a:effectLst>
                  <a:glow rad="101600">
                    <a:srgbClr val="000000"/>
                  </a:glow>
                </a:effectLst>
              </a:rPr>
              <a:t>df</a:t>
            </a:r>
            <a:r>
              <a:rPr lang="en-US" i="0" dirty="0">
                <a:effectLst>
                  <a:glow rad="101600">
                    <a:srgbClr val="000000"/>
                  </a:glow>
                </a:effectLst>
              </a:rPr>
              <a:t> </a:t>
            </a:r>
            <a:r>
              <a:rPr lang="en-US" i="0" dirty="0" smtClean="0">
                <a:effectLst>
                  <a:glow rad="101600">
                    <a:srgbClr val="000000"/>
                  </a:glow>
                </a:effectLst>
              </a:rPr>
              <a:t>if planning mechanism </a:t>
            </a:r>
            <a:r>
              <a:rPr lang="en-US" dirty="0" smtClean="0">
                <a:effectLst>
                  <a:glow rad="101600">
                    <a:srgbClr val="000000"/>
                  </a:glow>
                </a:effectLst>
              </a:rPr>
              <a:t>M</a:t>
            </a:r>
            <a:r>
              <a:rPr lang="en-US" i="0" dirty="0" smtClean="0">
                <a:effectLst>
                  <a:glow rad="101600">
                    <a:srgbClr val="000000"/>
                  </a:glow>
                </a:effectLst>
              </a:rPr>
              <a:t> were tasked with producing outcome </a:t>
            </a:r>
            <a:r>
              <a:rPr lang="en-US" dirty="0" smtClean="0">
                <a:effectLst>
                  <a:glow rad="101600">
                    <a:srgbClr val="000000"/>
                  </a:glow>
                </a:effectLst>
              </a:rPr>
              <a:t>G </a:t>
            </a:r>
            <a:r>
              <a:rPr lang="en-US" i="0" dirty="0" smtClean="0">
                <a:effectLst>
                  <a:glow rad="101600">
                    <a:srgbClr val="000000"/>
                  </a:glow>
                </a:effectLst>
              </a:rPr>
              <a:t>it would plan action </a:t>
            </a:r>
            <a:r>
              <a:rPr lang="en-US" dirty="0" smtClean="0">
                <a:effectLst>
                  <a:glow rad="101600">
                    <a:srgbClr val="000000"/>
                  </a:glow>
                </a:effectLst>
              </a:rPr>
              <a:t>a</a:t>
            </a:r>
            <a:r>
              <a:rPr lang="en-US" i="0" dirty="0" smtClean="0">
                <a:effectLst>
                  <a:glow rad="101600">
                    <a:srgbClr val="000000"/>
                  </a:glow>
                </a:effectLst>
              </a:rPr>
              <a:t>.</a:t>
            </a: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ndParaRPr>
          </a:p>
        </p:txBody>
      </p:sp>
    </p:spTree>
    <p:extLst>
      <p:ext uri="{BB962C8B-B14F-4D97-AF65-F5344CB8AC3E}">
        <p14:creationId xmlns:p14="http://schemas.microsoft.com/office/powerpoint/2010/main" val="377720810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5078" y="577398"/>
            <a:ext cx="9149078" cy="432048"/>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899592" y="547660"/>
            <a:ext cx="7344816" cy="5144614"/>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is the most justifiable/</a:t>
            </a:r>
            <a:r>
              <a:rPr lang="en-US" i="0" dirty="0">
                <a:effectLst>
                  <a:glow rad="101600">
                    <a:srgbClr val="000000"/>
                  </a:glow>
                </a:effectLst>
              </a:rPr>
              <a:t>efficient </a:t>
            </a:r>
            <a:r>
              <a:rPr lang="en-US" i="0" dirty="0" smtClean="0">
                <a:effectLst>
                  <a:glow rad="101600">
                    <a:srgbClr val="000000"/>
                  </a:glow>
                </a:effectLst>
              </a:rPr>
              <a:t>action towards G available within the constraints of reality and G is desirable</a:t>
            </a: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baseline="-25000" dirty="0" smtClean="0">
                <a:effectLst>
                  <a:glow rad="101600">
                    <a:srgbClr val="000000"/>
                  </a:glow>
                </a:effectLst>
              </a:rPr>
              <a:t>M</a:t>
            </a:r>
            <a:r>
              <a:rPr lang="en-US" i="0" dirty="0" smtClean="0">
                <a:effectLst>
                  <a:glow rad="101600">
                    <a:srgbClr val="000000"/>
                  </a:glow>
                </a:effectLst>
              </a:rPr>
              <a:t>(</a:t>
            </a:r>
            <a:r>
              <a:rPr lang="en-US" i="0" dirty="0" err="1">
                <a:effectLst>
                  <a:glow rad="101600">
                    <a:srgbClr val="000000"/>
                  </a:glow>
                </a:effectLst>
              </a:rPr>
              <a:t>a,G</a:t>
            </a:r>
            <a:r>
              <a:rPr lang="en-US" i="0" dirty="0">
                <a:effectLst>
                  <a:glow rad="101600">
                    <a:srgbClr val="000000"/>
                  </a:glow>
                </a:effectLst>
              </a:rPr>
              <a:t>) =</a:t>
            </a:r>
            <a:r>
              <a:rPr lang="en-US" i="0" baseline="-25000" dirty="0" err="1">
                <a:effectLst>
                  <a:glow rad="101600">
                    <a:srgbClr val="000000"/>
                  </a:glow>
                </a:effectLst>
              </a:rPr>
              <a:t>df</a:t>
            </a:r>
            <a:r>
              <a:rPr lang="en-US" i="0" dirty="0">
                <a:effectLst>
                  <a:glow rad="101600">
                    <a:srgbClr val="000000"/>
                  </a:glow>
                </a:effectLst>
              </a:rPr>
              <a:t> </a:t>
            </a:r>
            <a:r>
              <a:rPr lang="en-US" i="0" dirty="0" smtClean="0">
                <a:effectLst>
                  <a:glow rad="101600">
                    <a:srgbClr val="000000"/>
                  </a:glow>
                </a:effectLst>
              </a:rPr>
              <a:t>if planning mechanism </a:t>
            </a:r>
            <a:r>
              <a:rPr lang="en-US" dirty="0" smtClean="0">
                <a:effectLst>
                  <a:glow rad="101600">
                    <a:srgbClr val="000000"/>
                  </a:glow>
                </a:effectLst>
              </a:rPr>
              <a:t>M</a:t>
            </a:r>
            <a:r>
              <a:rPr lang="en-US" i="0" dirty="0" smtClean="0">
                <a:effectLst>
                  <a:glow rad="101600">
                    <a:srgbClr val="000000"/>
                  </a:glow>
                </a:effectLst>
              </a:rPr>
              <a:t> were tasked with producing outcome </a:t>
            </a:r>
            <a:r>
              <a:rPr lang="en-US" dirty="0" smtClean="0">
                <a:effectLst>
                  <a:glow rad="101600">
                    <a:srgbClr val="000000"/>
                  </a:glow>
                </a:effectLst>
              </a:rPr>
              <a:t>G </a:t>
            </a:r>
            <a:r>
              <a:rPr lang="en-US" i="0" dirty="0" smtClean="0">
                <a:effectLst>
                  <a:glow rad="101600">
                    <a:srgbClr val="000000"/>
                  </a:glow>
                </a:effectLst>
              </a:rPr>
              <a:t>it would plan action </a:t>
            </a:r>
            <a:r>
              <a:rPr lang="en-US" dirty="0" smtClean="0">
                <a:effectLst>
                  <a:glow rad="101600">
                    <a:srgbClr val="000000"/>
                  </a:glow>
                </a:effectLst>
              </a:rPr>
              <a:t>a</a:t>
            </a:r>
            <a:r>
              <a:rPr lang="en-US" i="0" dirty="0" smtClean="0">
                <a:effectLst>
                  <a:glow rad="101600">
                    <a:srgbClr val="000000"/>
                  </a:glow>
                </a:effectLst>
              </a:rPr>
              <a:t>.</a:t>
            </a: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ndParaRPr>
          </a:p>
        </p:txBody>
      </p:sp>
    </p:spTree>
    <p:extLst>
      <p:ext uri="{BB962C8B-B14F-4D97-AF65-F5344CB8AC3E}">
        <p14:creationId xmlns:p14="http://schemas.microsoft.com/office/powerpoint/2010/main" val="2814741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283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547660"/>
            <a:ext cx="7344816" cy="5144614"/>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t>
            </a:r>
            <a:br>
              <a:rPr lang="en-US" i="0" dirty="0" smtClean="0">
                <a:effectLst>
                  <a:glow rad="101600">
                    <a:srgbClr val="000000"/>
                  </a:glow>
                </a:effectLst>
              </a:rPr>
            </a:br>
            <a:endParaRPr lang="en-US" i="0" dirty="0" smtClean="0">
              <a:effectLst>
                <a:glow rad="101600">
                  <a:srgbClr val="000000"/>
                </a:glow>
              </a:effectLst>
            </a:endParaRP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‘goal attribution requires that agents expend the least possible amount of energy within their motor constraints to achieve a certain end’</a:t>
            </a:r>
          </a:p>
          <a:p>
            <a:pPr algn="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(Southgate et al, 2008: 1061)</a:t>
            </a:r>
            <a:endParaRPr lang="en-US" i="0" dirty="0">
              <a:effectLst>
                <a:glow rad="101600">
                  <a:srgbClr val="000000"/>
                </a:glow>
              </a:effectLst>
            </a:endParaRPr>
          </a:p>
        </p:txBody>
      </p:sp>
    </p:spTree>
    <p:extLst>
      <p:ext uri="{BB962C8B-B14F-4D97-AF65-F5344CB8AC3E}">
        <p14:creationId xmlns:p14="http://schemas.microsoft.com/office/powerpoint/2010/main" val="34736595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00862" y="606258"/>
            <a:ext cx="1339290" cy="432048"/>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899592" y="547660"/>
            <a:ext cx="7344816" cy="5144614"/>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is the most justifiable action towards G available within the constraints of reality</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‘an action can be explained by a goal state if, and only if, it is seen as the most justifiable action towards that goal state that is available within the constraints of reality’</a:t>
            </a:r>
          </a:p>
          <a:p>
            <a:pPr algn="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(Csibra &amp; Gergely 1998: 255)</a:t>
            </a:r>
            <a:endParaRPr lang="en-US" i="0" dirty="0">
              <a:effectLst>
                <a:glow rad="101600">
                  <a:srgbClr val="000000"/>
                </a:glow>
              </a:effectLst>
            </a:endParaRPr>
          </a:p>
        </p:txBody>
      </p:sp>
    </p:spTree>
    <p:extLst>
      <p:ext uri="{BB962C8B-B14F-4D97-AF65-F5344CB8AC3E}">
        <p14:creationId xmlns:p14="http://schemas.microsoft.com/office/powerpoint/2010/main" val="294338073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2"/>
          <p:cNvSpPr txBox="1">
            <a:spLocks noChangeArrowheads="1"/>
          </p:cNvSpPr>
          <p:nvPr/>
        </p:nvSpPr>
        <p:spPr bwMode="auto">
          <a:xfrm>
            <a:off x="1487488" y="1341438"/>
            <a:ext cx="19621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prepare infant </a:t>
            </a:r>
          </a:p>
        </p:txBody>
      </p:sp>
      <p:sp>
        <p:nvSpPr>
          <p:cNvPr id="35842" name="Text Box 3"/>
          <p:cNvSpPr txBox="1">
            <a:spLocks noChangeArrowheads="1"/>
          </p:cNvSpPr>
          <p:nvPr/>
        </p:nvSpPr>
        <p:spPr bwMode="auto">
          <a:xfrm>
            <a:off x="3768725" y="1341438"/>
            <a:ext cx="19605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prepare nappy</a:t>
            </a:r>
          </a:p>
        </p:txBody>
      </p:sp>
      <p:sp>
        <p:nvSpPr>
          <p:cNvPr id="35843" name="Text Box 4"/>
          <p:cNvSpPr txBox="1">
            <a:spLocks noChangeArrowheads="1"/>
          </p:cNvSpPr>
          <p:nvPr/>
        </p:nvSpPr>
        <p:spPr bwMode="auto">
          <a:xfrm>
            <a:off x="6273800" y="1341438"/>
            <a:ext cx="13160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assemble</a:t>
            </a:r>
          </a:p>
        </p:txBody>
      </p:sp>
      <p:sp>
        <p:nvSpPr>
          <p:cNvPr id="35844" name="Line 5"/>
          <p:cNvSpPr>
            <a:spLocks noChangeShapeType="1"/>
          </p:cNvSpPr>
          <p:nvPr/>
        </p:nvSpPr>
        <p:spPr bwMode="auto">
          <a:xfrm flipH="1" flipV="1">
            <a:off x="4719638" y="476250"/>
            <a:ext cx="1797050"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45" name="Line 6"/>
          <p:cNvSpPr>
            <a:spLocks noChangeShapeType="1"/>
          </p:cNvSpPr>
          <p:nvPr/>
        </p:nvSpPr>
        <p:spPr bwMode="auto">
          <a:xfrm flipV="1">
            <a:off x="2922588" y="476250"/>
            <a:ext cx="1797050"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46" name="Line 7"/>
          <p:cNvSpPr>
            <a:spLocks noChangeShapeType="1"/>
          </p:cNvSpPr>
          <p:nvPr/>
        </p:nvSpPr>
        <p:spPr bwMode="auto">
          <a:xfrm flipH="1" flipV="1">
            <a:off x="4716463" y="476250"/>
            <a:ext cx="0" cy="71913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47" name="Text Box 8"/>
          <p:cNvSpPr txBox="1">
            <a:spLocks noChangeArrowheads="1"/>
          </p:cNvSpPr>
          <p:nvPr/>
        </p:nvSpPr>
        <p:spPr bwMode="auto">
          <a:xfrm>
            <a:off x="3781425" y="188913"/>
            <a:ext cx="1908175" cy="4270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change nappy</a:t>
            </a:r>
          </a:p>
        </p:txBody>
      </p:sp>
      <p:sp>
        <p:nvSpPr>
          <p:cNvPr id="35848" name="AutoShape 9"/>
          <p:cNvSpPr>
            <a:spLocks noChangeArrowheads="1"/>
          </p:cNvSpPr>
          <p:nvPr/>
        </p:nvSpPr>
        <p:spPr bwMode="auto">
          <a:xfrm rot="-5400000">
            <a:off x="-488950" y="852488"/>
            <a:ext cx="1655763" cy="4651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pPr algn="ctr"/>
            <a:r>
              <a:rPr lang="en-GB" i="0">
                <a:solidFill>
                  <a:schemeClr val="tx1"/>
                </a:solidFill>
              </a:rPr>
              <a:t>plans</a:t>
            </a:r>
          </a:p>
        </p:txBody>
      </p:sp>
    </p:spTree>
    <p:extLst>
      <p:ext uri="{BB962C8B-B14F-4D97-AF65-F5344CB8AC3E}">
        <p14:creationId xmlns:p14="http://schemas.microsoft.com/office/powerpoint/2010/main" val="29512413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3719578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7" name="Rectangle 6"/>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2748733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45000" contrast="30000"/>
                    </a14:imgEffect>
                  </a14:imgLayer>
                </a14:imgProps>
              </a:ext>
            </a:extLst>
          </a:blip>
          <a:stretch>
            <a:fillRect/>
          </a:stretch>
        </p:blipFill>
        <p:spPr>
          <a:xfrm>
            <a:off x="0" y="4294591"/>
            <a:ext cx="9144000" cy="2545773"/>
          </a:xfrm>
          <a:prstGeom prst="rect">
            <a:avLst/>
          </a:prstGeom>
        </p:spPr>
      </p:pic>
      <p:sp>
        <p:nvSpPr>
          <p:cNvPr id="8" name="Rectangle 7"/>
          <p:cNvSpPr/>
          <p:nvPr/>
        </p:nvSpPr>
        <p:spPr>
          <a:xfrm>
            <a:off x="0" y="4006225"/>
            <a:ext cx="4104456" cy="430887"/>
          </a:xfrm>
          <a:prstGeom prst="rect">
            <a:avLst/>
          </a:prstGeom>
        </p:spPr>
        <p:txBody>
          <a:bodyPr wrap="square">
            <a:spAutoFit/>
          </a:bodyPr>
          <a:lstStyle/>
          <a:p>
            <a:r>
              <a:rPr lang="en-US" i="0" dirty="0" err="1" smtClean="0">
                <a:solidFill>
                  <a:srgbClr val="FFFFFF"/>
                </a:solidFill>
                <a:effectLst>
                  <a:glow rad="101600">
                    <a:srgbClr val="000000"/>
                  </a:glow>
                </a:effectLst>
              </a:rPr>
              <a:t>Villiger</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2" name="Rectangle 1"/>
          <p:cNvSpPr/>
          <p:nvPr/>
        </p:nvSpPr>
        <p:spPr bwMode="auto">
          <a:xfrm>
            <a:off x="4355976" y="0"/>
            <a:ext cx="4788024" cy="4221088"/>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14149190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45000" contrast="30000"/>
                    </a14:imgEffect>
                  </a14:imgLayer>
                </a14:imgProps>
              </a:ext>
            </a:extLst>
          </a:blip>
          <a:stretch>
            <a:fillRect/>
          </a:stretch>
        </p:blipFill>
        <p:spPr>
          <a:xfrm>
            <a:off x="0" y="4294591"/>
            <a:ext cx="9144000" cy="2545773"/>
          </a:xfrm>
          <a:prstGeom prst="rect">
            <a:avLst/>
          </a:prstGeom>
        </p:spPr>
      </p:pic>
      <p:sp>
        <p:nvSpPr>
          <p:cNvPr id="8" name="Rectangle 7"/>
          <p:cNvSpPr/>
          <p:nvPr/>
        </p:nvSpPr>
        <p:spPr>
          <a:xfrm>
            <a:off x="0" y="4006225"/>
            <a:ext cx="4104456" cy="430887"/>
          </a:xfrm>
          <a:prstGeom prst="rect">
            <a:avLst/>
          </a:prstGeom>
        </p:spPr>
        <p:txBody>
          <a:bodyPr wrap="square">
            <a:spAutoFit/>
          </a:bodyPr>
          <a:lstStyle/>
          <a:p>
            <a:r>
              <a:rPr lang="en-US" i="0" dirty="0" err="1" smtClean="0">
                <a:solidFill>
                  <a:srgbClr val="FFFFFF"/>
                </a:solidFill>
                <a:effectLst>
                  <a:glow rad="101600">
                    <a:srgbClr val="000000"/>
                  </a:glow>
                </a:effectLst>
              </a:rPr>
              <a:t>Villiger</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2" name="Rectangle 1"/>
          <p:cNvSpPr/>
          <p:nvPr/>
        </p:nvSpPr>
        <p:spPr bwMode="auto">
          <a:xfrm>
            <a:off x="0" y="0"/>
            <a:ext cx="9144000" cy="6858000"/>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304762489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25783469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004048" y="5284427"/>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5270132"/>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5284427"/>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5" name="Rectangle 14"/>
          <p:cNvSpPr/>
          <p:nvPr/>
        </p:nvSpPr>
        <p:spPr>
          <a:xfrm>
            <a:off x="827584"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4853539"/>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5645627"/>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4852378"/>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485295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5717055"/>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grpSp>
        <p:nvGrpSpPr>
          <p:cNvPr id="38" name="Group 37"/>
          <p:cNvGrpSpPr/>
          <p:nvPr/>
        </p:nvGrpSpPr>
        <p:grpSpPr>
          <a:xfrm>
            <a:off x="4067944" y="6076515"/>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6076515"/>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6076515"/>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6093296"/>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6076515"/>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5298722"/>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5284427"/>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7521563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endCxn id="20" idx="0"/>
          </p:cNvCxnSpPr>
          <p:nvPr/>
        </p:nvCxnSpPr>
        <p:spPr bwMode="auto">
          <a:xfrm>
            <a:off x="4427984" y="3988283"/>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3987121"/>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3988283"/>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3988283"/>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3987121"/>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3988283"/>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3987121"/>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5284427"/>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5270132"/>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5284427"/>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5" name="Rectangle 14"/>
          <p:cNvSpPr/>
          <p:nvPr/>
        </p:nvSpPr>
        <p:spPr>
          <a:xfrm>
            <a:off x="827584"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4853539"/>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5645627"/>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4852378"/>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3556234"/>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3556234"/>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3556234"/>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485295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5717055"/>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4" name="Straight Connector 33"/>
          <p:cNvCxnSpPr>
            <a:stCxn id="25" idx="2"/>
          </p:cNvCxnSpPr>
          <p:nvPr/>
        </p:nvCxnSpPr>
        <p:spPr bwMode="auto">
          <a:xfrm flipH="1">
            <a:off x="1331640" y="3987121"/>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3988283"/>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3987121"/>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3988283"/>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6076515"/>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6076515"/>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6076515"/>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6093296"/>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6076515"/>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5298722"/>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5284427"/>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6782552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0197144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bwMode="auto">
          <a:xfrm>
            <a:off x="0" y="2060848"/>
            <a:ext cx="9144000" cy="4797152"/>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2" name="Rectangle 81"/>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8746863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bwMode="auto">
          <a:xfrm>
            <a:off x="0" y="2060848"/>
            <a:ext cx="9144000" cy="4797152"/>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2" name="Rectangle 81"/>
          <p:cNvSpPr/>
          <p:nvPr/>
        </p:nvSpPr>
        <p:spPr>
          <a:xfrm>
            <a:off x="5184576" y="715343"/>
            <a:ext cx="3635896" cy="769441"/>
          </a:xfrm>
          <a:prstGeom prst="rect">
            <a:avLst/>
          </a:prstGeom>
        </p:spPr>
        <p:txBody>
          <a:bodyPr wrap="square">
            <a:spAutoFit/>
          </a:bodyPr>
          <a:lstStyle/>
          <a:p>
            <a:r>
              <a:rPr lang="en-US" i="0" dirty="0" smtClean="0">
                <a:effectLst>
                  <a:glow rad="101600">
                    <a:srgbClr val="000000"/>
                  </a:glow>
                </a:effectLst>
              </a:rPr>
              <a:t>Some motor representations represent outcomes</a:t>
            </a:r>
            <a:endParaRPr lang="en-US" i="0" dirty="0">
              <a:effectLst>
                <a:glow rad="101600">
                  <a:srgbClr val="000000"/>
                </a:glow>
              </a:effectLst>
            </a:endParaRPr>
          </a:p>
        </p:txBody>
      </p:sp>
      <p:sp>
        <p:nvSpPr>
          <p:cNvPr id="83" name="Right Brace 82"/>
          <p:cNvSpPr/>
          <p:nvPr/>
        </p:nvSpPr>
        <p:spPr bwMode="auto">
          <a:xfrm>
            <a:off x="4716016" y="188640"/>
            <a:ext cx="360040" cy="1800200"/>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23309574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2"/>
          <p:cNvSpPr txBox="1">
            <a:spLocks noChangeArrowheads="1"/>
          </p:cNvSpPr>
          <p:nvPr/>
        </p:nvSpPr>
        <p:spPr bwMode="auto">
          <a:xfrm>
            <a:off x="590550" y="2544763"/>
            <a:ext cx="16541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strip clothes</a:t>
            </a:r>
          </a:p>
        </p:txBody>
      </p:sp>
      <p:sp>
        <p:nvSpPr>
          <p:cNvPr id="36866" name="Text Box 3"/>
          <p:cNvSpPr txBox="1">
            <a:spLocks noChangeArrowheads="1"/>
          </p:cNvSpPr>
          <p:nvPr/>
        </p:nvSpPr>
        <p:spPr bwMode="auto">
          <a:xfrm>
            <a:off x="2659063" y="2544763"/>
            <a:ext cx="14525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clean bum</a:t>
            </a:r>
          </a:p>
        </p:txBody>
      </p:sp>
      <p:sp>
        <p:nvSpPr>
          <p:cNvPr id="36867" name="Text Box 4"/>
          <p:cNvSpPr txBox="1">
            <a:spLocks noChangeArrowheads="1"/>
          </p:cNvSpPr>
          <p:nvPr/>
        </p:nvSpPr>
        <p:spPr bwMode="auto">
          <a:xfrm>
            <a:off x="4337050" y="2544763"/>
            <a:ext cx="812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open</a:t>
            </a:r>
          </a:p>
        </p:txBody>
      </p:sp>
      <p:sp>
        <p:nvSpPr>
          <p:cNvPr id="36868" name="Text Box 5"/>
          <p:cNvSpPr txBox="1">
            <a:spLocks noChangeArrowheads="1"/>
          </p:cNvSpPr>
          <p:nvPr/>
        </p:nvSpPr>
        <p:spPr bwMode="auto">
          <a:xfrm>
            <a:off x="5272088" y="2544763"/>
            <a:ext cx="16144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place under</a:t>
            </a:r>
          </a:p>
        </p:txBody>
      </p:sp>
      <p:sp>
        <p:nvSpPr>
          <p:cNvPr id="36869" name="Text Box 6"/>
          <p:cNvSpPr txBox="1">
            <a:spLocks noChangeArrowheads="1"/>
          </p:cNvSpPr>
          <p:nvPr/>
        </p:nvSpPr>
        <p:spPr bwMode="auto">
          <a:xfrm>
            <a:off x="7137400" y="2544763"/>
            <a:ext cx="15065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close studs</a:t>
            </a:r>
          </a:p>
        </p:txBody>
      </p:sp>
      <p:sp>
        <p:nvSpPr>
          <p:cNvPr id="36870" name="Text Box 7"/>
          <p:cNvSpPr txBox="1">
            <a:spLocks noChangeArrowheads="1"/>
          </p:cNvSpPr>
          <p:nvPr/>
        </p:nvSpPr>
        <p:spPr bwMode="auto">
          <a:xfrm>
            <a:off x="1487488" y="1341438"/>
            <a:ext cx="19621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prepare infant </a:t>
            </a:r>
          </a:p>
        </p:txBody>
      </p:sp>
      <p:sp>
        <p:nvSpPr>
          <p:cNvPr id="36871" name="Text Box 8"/>
          <p:cNvSpPr txBox="1">
            <a:spLocks noChangeArrowheads="1"/>
          </p:cNvSpPr>
          <p:nvPr/>
        </p:nvSpPr>
        <p:spPr bwMode="auto">
          <a:xfrm>
            <a:off x="3768725" y="1341438"/>
            <a:ext cx="19605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prepare nappy</a:t>
            </a:r>
          </a:p>
        </p:txBody>
      </p:sp>
      <p:sp>
        <p:nvSpPr>
          <p:cNvPr id="36872" name="Text Box 9"/>
          <p:cNvSpPr txBox="1">
            <a:spLocks noChangeArrowheads="1"/>
          </p:cNvSpPr>
          <p:nvPr/>
        </p:nvSpPr>
        <p:spPr bwMode="auto">
          <a:xfrm>
            <a:off x="6273800" y="1341438"/>
            <a:ext cx="13160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assemble</a:t>
            </a:r>
          </a:p>
        </p:txBody>
      </p:sp>
      <p:sp>
        <p:nvSpPr>
          <p:cNvPr id="36873" name="Line 10"/>
          <p:cNvSpPr>
            <a:spLocks noChangeShapeType="1"/>
          </p:cNvSpPr>
          <p:nvPr/>
        </p:nvSpPr>
        <p:spPr bwMode="auto">
          <a:xfrm flipV="1">
            <a:off x="1547813"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6874" name="Line 11"/>
          <p:cNvSpPr>
            <a:spLocks noChangeShapeType="1"/>
          </p:cNvSpPr>
          <p:nvPr/>
        </p:nvSpPr>
        <p:spPr bwMode="auto">
          <a:xfrm flipH="1" flipV="1">
            <a:off x="2482850"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6875" name="Line 12"/>
          <p:cNvSpPr>
            <a:spLocks noChangeShapeType="1"/>
          </p:cNvSpPr>
          <p:nvPr/>
        </p:nvSpPr>
        <p:spPr bwMode="auto">
          <a:xfrm flipV="1">
            <a:off x="6013450"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6876" name="Line 13"/>
          <p:cNvSpPr>
            <a:spLocks noChangeShapeType="1"/>
          </p:cNvSpPr>
          <p:nvPr/>
        </p:nvSpPr>
        <p:spPr bwMode="auto">
          <a:xfrm flipH="1" flipV="1">
            <a:off x="6948488"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6877" name="Line 14"/>
          <p:cNvSpPr>
            <a:spLocks noChangeShapeType="1"/>
          </p:cNvSpPr>
          <p:nvPr/>
        </p:nvSpPr>
        <p:spPr bwMode="auto">
          <a:xfrm flipH="1" flipV="1">
            <a:off x="4786313" y="1844675"/>
            <a:ext cx="0" cy="71913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6878" name="Line 15"/>
          <p:cNvSpPr>
            <a:spLocks noChangeShapeType="1"/>
          </p:cNvSpPr>
          <p:nvPr/>
        </p:nvSpPr>
        <p:spPr bwMode="auto">
          <a:xfrm flipH="1" flipV="1">
            <a:off x="4719638" y="476250"/>
            <a:ext cx="1797050"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6879" name="Line 16"/>
          <p:cNvSpPr>
            <a:spLocks noChangeShapeType="1"/>
          </p:cNvSpPr>
          <p:nvPr/>
        </p:nvSpPr>
        <p:spPr bwMode="auto">
          <a:xfrm flipV="1">
            <a:off x="2922588" y="476250"/>
            <a:ext cx="1797050"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6880" name="Line 17"/>
          <p:cNvSpPr>
            <a:spLocks noChangeShapeType="1"/>
          </p:cNvSpPr>
          <p:nvPr/>
        </p:nvSpPr>
        <p:spPr bwMode="auto">
          <a:xfrm flipH="1" flipV="1">
            <a:off x="4716463" y="476250"/>
            <a:ext cx="0" cy="71913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6881" name="Text Box 18"/>
          <p:cNvSpPr txBox="1">
            <a:spLocks noChangeArrowheads="1"/>
          </p:cNvSpPr>
          <p:nvPr/>
        </p:nvSpPr>
        <p:spPr bwMode="auto">
          <a:xfrm>
            <a:off x="3781425" y="188913"/>
            <a:ext cx="1908175" cy="4270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change nappy</a:t>
            </a:r>
          </a:p>
        </p:txBody>
      </p:sp>
      <p:sp>
        <p:nvSpPr>
          <p:cNvPr id="36882" name="AutoShape 19"/>
          <p:cNvSpPr>
            <a:spLocks noChangeArrowheads="1"/>
          </p:cNvSpPr>
          <p:nvPr/>
        </p:nvSpPr>
        <p:spPr bwMode="auto">
          <a:xfrm rot="-5400000">
            <a:off x="-488950" y="852488"/>
            <a:ext cx="1655763" cy="4651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pPr algn="ctr"/>
            <a:r>
              <a:rPr lang="en-GB" i="0">
                <a:solidFill>
                  <a:schemeClr val="tx1"/>
                </a:solidFill>
              </a:rPr>
              <a:t>plans</a:t>
            </a:r>
          </a:p>
        </p:txBody>
      </p:sp>
      <p:sp>
        <p:nvSpPr>
          <p:cNvPr id="36883" name="AutoShape 20"/>
          <p:cNvSpPr>
            <a:spLocks noChangeArrowheads="1"/>
          </p:cNvSpPr>
          <p:nvPr/>
        </p:nvSpPr>
        <p:spPr bwMode="auto">
          <a:xfrm rot="-5400000">
            <a:off x="-200025" y="2368550"/>
            <a:ext cx="1081088" cy="4651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pPr algn="ctr"/>
            <a:r>
              <a:rPr lang="en-GB" i="0">
                <a:solidFill>
                  <a:schemeClr val="tx1"/>
                </a:solidFill>
              </a:rPr>
              <a:t>goals</a:t>
            </a:r>
          </a:p>
        </p:txBody>
      </p:sp>
    </p:spTree>
    <p:extLst>
      <p:ext uri="{BB962C8B-B14F-4D97-AF65-F5344CB8AC3E}">
        <p14:creationId xmlns:p14="http://schemas.microsoft.com/office/powerpoint/2010/main" val="40936021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9220456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3907263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25513" y="3212466"/>
            <a:ext cx="7292975" cy="433068"/>
          </a:xfrm>
          <a:prstGeom prst="rect">
            <a:avLst/>
          </a:prstGeom>
          <a:noFill/>
          <a:ln w="9525">
            <a:noFill/>
            <a:round/>
            <a:headEnd/>
            <a:tailEnd/>
          </a:ln>
          <a:effectLst/>
        </p:spPr>
        <p:txBody>
          <a:bodyPr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motor representation = intention ?  No !</a:t>
            </a:r>
            <a:endParaRPr lang="en-US" i="0" dirty="0"/>
          </a:p>
        </p:txBody>
      </p:sp>
      <p:sp>
        <p:nvSpPr>
          <p:cNvPr id="4" name="Rectangle 3"/>
          <p:cNvSpPr/>
          <p:nvPr/>
        </p:nvSpPr>
        <p:spPr bwMode="auto">
          <a:xfrm>
            <a:off x="6372200" y="3212976"/>
            <a:ext cx="720080"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594742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25513" y="3212466"/>
            <a:ext cx="7292975" cy="433068"/>
          </a:xfrm>
          <a:prstGeom prst="rect">
            <a:avLst/>
          </a:prstGeom>
          <a:noFill/>
          <a:ln w="9525">
            <a:noFill/>
            <a:round/>
            <a:headEnd/>
            <a:tailEnd/>
          </a:ln>
          <a:effectLst/>
        </p:spPr>
        <p:txBody>
          <a:bodyPr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motor representation = intention ?  No !</a:t>
            </a:r>
            <a:endParaRPr lang="en-US" i="0" dirty="0"/>
          </a:p>
        </p:txBody>
      </p:sp>
    </p:spTree>
    <p:extLst>
      <p:ext uri="{BB962C8B-B14F-4D97-AF65-F5344CB8AC3E}">
        <p14:creationId xmlns:p14="http://schemas.microsoft.com/office/powerpoint/2010/main" val="18832527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28305001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4528" y="980728"/>
            <a:ext cx="2987824" cy="1785104"/>
          </a:xfrm>
          <a:prstGeom prst="rect">
            <a:avLst/>
          </a:prstGeom>
        </p:spPr>
        <p:txBody>
          <a:bodyPr wrap="square">
            <a:spAutoFit/>
          </a:bodyPr>
          <a:lstStyle/>
          <a:p>
            <a:r>
              <a:rPr lang="en-US" i="0" dirty="0" smtClean="0">
                <a:effectLst>
                  <a:glow rad="101600">
                    <a:srgbClr val="000000"/>
                  </a:glow>
                </a:effectLst>
              </a:rPr>
              <a:t>Take </a:t>
            </a:r>
            <a:r>
              <a:rPr lang="en-US" i="0" dirty="0">
                <a:effectLst>
                  <a:glow rad="101600">
                    <a:srgbClr val="000000"/>
                  </a:glow>
                </a:effectLst>
              </a:rPr>
              <a:t>RER B and get out at the Luxembourg station, from there it's less than 5 minutes walk.</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296622" y="980728"/>
            <a:ext cx="2987824" cy="1446550"/>
          </a:xfrm>
          <a:prstGeom prst="rect">
            <a:avLst/>
          </a:prstGeom>
        </p:spPr>
        <p:txBody>
          <a:bodyPr wrap="square">
            <a:spAutoFit/>
          </a:bodyPr>
          <a:lstStyle/>
          <a:p>
            <a:r>
              <a:rPr lang="en-US" i="0" dirty="0" smtClean="0">
                <a:effectLst>
                  <a:glow rad="101600">
                    <a:srgbClr val="000000"/>
                  </a:glow>
                </a:effectLst>
              </a:rPr>
              <a:t>Head down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26806167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446550"/>
          </a:xfrm>
          <a:prstGeom prst="rect">
            <a:avLst/>
          </a:prstGeom>
        </p:spPr>
        <p:txBody>
          <a:bodyPr wrap="square">
            <a:spAutoFit/>
          </a:bodyPr>
          <a:lstStyle/>
          <a:p>
            <a:r>
              <a:rPr lang="en-US" i="0" dirty="0" smtClean="0">
                <a:effectLst>
                  <a:glow rad="101600">
                    <a:srgbClr val="000000"/>
                  </a:glow>
                </a:effectLst>
              </a:rPr>
              <a:t>Head down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39031079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4048" y="980728"/>
            <a:ext cx="2987824" cy="1446550"/>
          </a:xfrm>
          <a:prstGeom prst="rect">
            <a:avLst/>
          </a:prstGeom>
        </p:spPr>
        <p:txBody>
          <a:bodyPr wrap="square">
            <a:spAutoFit/>
          </a:bodyPr>
          <a:lstStyle/>
          <a:p>
            <a:r>
              <a:rPr lang="en-US" i="0" dirty="0" smtClean="0">
                <a:effectLst>
                  <a:glow rad="101600">
                    <a:srgbClr val="000000"/>
                  </a:glow>
                </a:effectLst>
              </a:rPr>
              <a:t>e.g. rapid identification of key landmarks; slow translation into compass directions</a:t>
            </a:r>
            <a:endParaRPr lang="en-US" i="0" dirty="0">
              <a:effectLst>
                <a:glow rad="101600">
                  <a:srgbClr val="000000"/>
                </a:glow>
              </a:effectLst>
            </a:endParaRPr>
          </a:p>
        </p:txBody>
      </p:sp>
      <p:sp>
        <p:nvSpPr>
          <p:cNvPr id="14" name="Rectangle 13"/>
          <p:cNvSpPr/>
          <p:nvPr/>
        </p:nvSpPr>
        <p:spPr>
          <a:xfrm>
            <a:off x="1296622" y="980728"/>
            <a:ext cx="2987824" cy="1446550"/>
          </a:xfrm>
          <a:prstGeom prst="rect">
            <a:avLst/>
          </a:prstGeom>
        </p:spPr>
        <p:txBody>
          <a:bodyPr wrap="square">
            <a:spAutoFit/>
          </a:bodyPr>
          <a:lstStyle/>
          <a:p>
            <a:r>
              <a:rPr lang="en-US" i="0" dirty="0" smtClean="0">
                <a:effectLst>
                  <a:glow rad="101600">
                    <a:srgbClr val="000000"/>
                  </a:glow>
                </a:effectLst>
              </a:rPr>
              <a:t>Head down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
        <p:nvSpPr>
          <p:cNvPr id="10" name="Rectangle 9"/>
          <p:cNvSpPr/>
          <p:nvPr/>
        </p:nvSpPr>
        <p:spPr>
          <a:xfrm>
            <a:off x="5119632" y="3212976"/>
            <a:ext cx="2987824" cy="1446550"/>
          </a:xfrm>
          <a:prstGeom prst="rect">
            <a:avLst/>
          </a:prstGeom>
        </p:spPr>
        <p:txBody>
          <a:bodyPr wrap="square">
            <a:spAutoFit/>
          </a:bodyPr>
          <a:lstStyle/>
          <a:p>
            <a:r>
              <a:rPr lang="en-US" i="0" dirty="0" smtClean="0">
                <a:effectLst>
                  <a:glow rad="101600">
                    <a:srgbClr val="000000"/>
                  </a:glow>
                </a:effectLst>
              </a:rPr>
              <a:t>Rapid identification of direction of start from end (projection-dependent)</a:t>
            </a:r>
            <a:endParaRPr lang="en-US" i="0" dirty="0">
              <a:effectLst>
                <a:glow rad="101600">
                  <a:srgbClr val="000000"/>
                </a:glow>
              </a:effectLst>
            </a:endParaRPr>
          </a:p>
        </p:txBody>
      </p:sp>
      <p:sp>
        <p:nvSpPr>
          <p:cNvPr id="11" name="Rectangle 10"/>
          <p:cNvSpPr/>
          <p:nvPr/>
        </p:nvSpPr>
        <p:spPr>
          <a:xfrm rot="5400000">
            <a:off x="7019691" y="3213557"/>
            <a:ext cx="3456385"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performance&gt;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7983000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12383653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42284070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2"/>
          <p:cNvSpPr txBox="1">
            <a:spLocks noChangeArrowheads="1"/>
          </p:cNvSpPr>
          <p:nvPr/>
        </p:nvSpPr>
        <p:spPr bwMode="auto">
          <a:xfrm>
            <a:off x="590550" y="2544763"/>
            <a:ext cx="16541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strip clothes</a:t>
            </a:r>
          </a:p>
        </p:txBody>
      </p:sp>
      <p:sp>
        <p:nvSpPr>
          <p:cNvPr id="37890" name="Text Box 3"/>
          <p:cNvSpPr txBox="1">
            <a:spLocks noChangeArrowheads="1"/>
          </p:cNvSpPr>
          <p:nvPr/>
        </p:nvSpPr>
        <p:spPr bwMode="auto">
          <a:xfrm>
            <a:off x="2659063" y="2544763"/>
            <a:ext cx="14525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clean bum</a:t>
            </a:r>
          </a:p>
        </p:txBody>
      </p:sp>
      <p:sp>
        <p:nvSpPr>
          <p:cNvPr id="37891" name="Text Box 4"/>
          <p:cNvSpPr txBox="1">
            <a:spLocks noChangeArrowheads="1"/>
          </p:cNvSpPr>
          <p:nvPr/>
        </p:nvSpPr>
        <p:spPr bwMode="auto">
          <a:xfrm>
            <a:off x="4337050" y="2544763"/>
            <a:ext cx="812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open</a:t>
            </a:r>
          </a:p>
        </p:txBody>
      </p:sp>
      <p:sp>
        <p:nvSpPr>
          <p:cNvPr id="37892" name="Text Box 5"/>
          <p:cNvSpPr txBox="1">
            <a:spLocks noChangeArrowheads="1"/>
          </p:cNvSpPr>
          <p:nvPr/>
        </p:nvSpPr>
        <p:spPr bwMode="auto">
          <a:xfrm>
            <a:off x="5272088" y="2544763"/>
            <a:ext cx="16144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place under</a:t>
            </a:r>
          </a:p>
        </p:txBody>
      </p:sp>
      <p:sp>
        <p:nvSpPr>
          <p:cNvPr id="37893" name="Text Box 6"/>
          <p:cNvSpPr txBox="1">
            <a:spLocks noChangeArrowheads="1"/>
          </p:cNvSpPr>
          <p:nvPr/>
        </p:nvSpPr>
        <p:spPr bwMode="auto">
          <a:xfrm>
            <a:off x="7137400" y="2544763"/>
            <a:ext cx="15065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close studs</a:t>
            </a:r>
          </a:p>
        </p:txBody>
      </p:sp>
      <p:sp>
        <p:nvSpPr>
          <p:cNvPr id="37894" name="Text Box 7"/>
          <p:cNvSpPr txBox="1">
            <a:spLocks noChangeArrowheads="1"/>
          </p:cNvSpPr>
          <p:nvPr/>
        </p:nvSpPr>
        <p:spPr bwMode="auto">
          <a:xfrm>
            <a:off x="1487488" y="1341438"/>
            <a:ext cx="19621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prepare infant </a:t>
            </a:r>
          </a:p>
        </p:txBody>
      </p:sp>
      <p:sp>
        <p:nvSpPr>
          <p:cNvPr id="37895" name="Text Box 8"/>
          <p:cNvSpPr txBox="1">
            <a:spLocks noChangeArrowheads="1"/>
          </p:cNvSpPr>
          <p:nvPr/>
        </p:nvSpPr>
        <p:spPr bwMode="auto">
          <a:xfrm>
            <a:off x="3768725" y="1341438"/>
            <a:ext cx="19605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prepare nappy</a:t>
            </a:r>
          </a:p>
        </p:txBody>
      </p:sp>
      <p:sp>
        <p:nvSpPr>
          <p:cNvPr id="37896" name="Text Box 9"/>
          <p:cNvSpPr txBox="1">
            <a:spLocks noChangeArrowheads="1"/>
          </p:cNvSpPr>
          <p:nvPr/>
        </p:nvSpPr>
        <p:spPr bwMode="auto">
          <a:xfrm>
            <a:off x="6273800" y="1341438"/>
            <a:ext cx="13160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assemble</a:t>
            </a:r>
          </a:p>
        </p:txBody>
      </p:sp>
      <p:sp>
        <p:nvSpPr>
          <p:cNvPr id="37897" name="Line 10"/>
          <p:cNvSpPr>
            <a:spLocks noChangeShapeType="1"/>
          </p:cNvSpPr>
          <p:nvPr/>
        </p:nvSpPr>
        <p:spPr bwMode="auto">
          <a:xfrm flipV="1">
            <a:off x="1547813"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7898" name="Line 11"/>
          <p:cNvSpPr>
            <a:spLocks noChangeShapeType="1"/>
          </p:cNvSpPr>
          <p:nvPr/>
        </p:nvSpPr>
        <p:spPr bwMode="auto">
          <a:xfrm flipH="1" flipV="1">
            <a:off x="2482850"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7899" name="Line 12"/>
          <p:cNvSpPr>
            <a:spLocks noChangeShapeType="1"/>
          </p:cNvSpPr>
          <p:nvPr/>
        </p:nvSpPr>
        <p:spPr bwMode="auto">
          <a:xfrm flipV="1">
            <a:off x="6013450"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7900" name="Line 13"/>
          <p:cNvSpPr>
            <a:spLocks noChangeShapeType="1"/>
          </p:cNvSpPr>
          <p:nvPr/>
        </p:nvSpPr>
        <p:spPr bwMode="auto">
          <a:xfrm flipH="1" flipV="1">
            <a:off x="6948488" y="1844675"/>
            <a:ext cx="936625"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7901" name="Line 14"/>
          <p:cNvSpPr>
            <a:spLocks noChangeShapeType="1"/>
          </p:cNvSpPr>
          <p:nvPr/>
        </p:nvSpPr>
        <p:spPr bwMode="auto">
          <a:xfrm flipH="1" flipV="1">
            <a:off x="4786313" y="1844675"/>
            <a:ext cx="0" cy="71913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7902" name="Line 15"/>
          <p:cNvSpPr>
            <a:spLocks noChangeShapeType="1"/>
          </p:cNvSpPr>
          <p:nvPr/>
        </p:nvSpPr>
        <p:spPr bwMode="auto">
          <a:xfrm flipH="1" flipV="1">
            <a:off x="4719638" y="476250"/>
            <a:ext cx="1797050"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7903" name="Line 16"/>
          <p:cNvSpPr>
            <a:spLocks noChangeShapeType="1"/>
          </p:cNvSpPr>
          <p:nvPr/>
        </p:nvSpPr>
        <p:spPr bwMode="auto">
          <a:xfrm flipV="1">
            <a:off x="2922588" y="476250"/>
            <a:ext cx="1797050"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7904" name="Line 17"/>
          <p:cNvSpPr>
            <a:spLocks noChangeShapeType="1"/>
          </p:cNvSpPr>
          <p:nvPr/>
        </p:nvSpPr>
        <p:spPr bwMode="auto">
          <a:xfrm flipH="1" flipV="1">
            <a:off x="4716463" y="476250"/>
            <a:ext cx="0" cy="71913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7905" name="Text Box 18"/>
          <p:cNvSpPr txBox="1">
            <a:spLocks noChangeArrowheads="1"/>
          </p:cNvSpPr>
          <p:nvPr/>
        </p:nvSpPr>
        <p:spPr bwMode="auto">
          <a:xfrm>
            <a:off x="3781425" y="188913"/>
            <a:ext cx="1908175" cy="4270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change nappy</a:t>
            </a:r>
          </a:p>
        </p:txBody>
      </p:sp>
      <p:sp>
        <p:nvSpPr>
          <p:cNvPr id="37906" name="Rectangle 19"/>
          <p:cNvSpPr>
            <a:spLocks noChangeArrowheads="1"/>
          </p:cNvSpPr>
          <p:nvPr/>
        </p:nvSpPr>
        <p:spPr bwMode="auto">
          <a:xfrm>
            <a:off x="250825" y="3386138"/>
            <a:ext cx="859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sz="2400" i="0">
                <a:sym typeface="Ipa-sams Uclphon1 SILSophiaL" charset="0"/>
              </a:rPr>
              <a:t>… /reach X/ /grasp X/ /grasp Y/  /pull Y/ /scoop X/ /Y out of X/ …</a:t>
            </a:r>
          </a:p>
        </p:txBody>
      </p:sp>
      <p:sp>
        <p:nvSpPr>
          <p:cNvPr id="37907" name="AutoShape 20"/>
          <p:cNvSpPr>
            <a:spLocks noChangeArrowheads="1"/>
          </p:cNvSpPr>
          <p:nvPr/>
        </p:nvSpPr>
        <p:spPr bwMode="auto">
          <a:xfrm rot="-5400000">
            <a:off x="-488950" y="852488"/>
            <a:ext cx="1655763" cy="4651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pPr algn="ctr"/>
            <a:r>
              <a:rPr lang="en-GB" i="0">
                <a:solidFill>
                  <a:schemeClr val="tx1"/>
                </a:solidFill>
              </a:rPr>
              <a:t>plans</a:t>
            </a:r>
          </a:p>
        </p:txBody>
      </p:sp>
      <p:sp>
        <p:nvSpPr>
          <p:cNvPr id="37908" name="AutoShape 21"/>
          <p:cNvSpPr>
            <a:spLocks noChangeArrowheads="1"/>
          </p:cNvSpPr>
          <p:nvPr/>
        </p:nvSpPr>
        <p:spPr bwMode="auto">
          <a:xfrm rot="-5400000">
            <a:off x="-553244" y="3945732"/>
            <a:ext cx="1787525" cy="4651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spAutoFit/>
          </a:bodyPr>
          <a:lstStyle/>
          <a:p>
            <a:pPr algn="ctr"/>
            <a:r>
              <a:rPr lang="en-GB" i="0">
                <a:solidFill>
                  <a:schemeClr val="tx1"/>
                </a:solidFill>
              </a:rPr>
              <a:t>motor action</a:t>
            </a:r>
          </a:p>
        </p:txBody>
      </p:sp>
      <p:sp>
        <p:nvSpPr>
          <p:cNvPr id="37909" name="AutoShape 22"/>
          <p:cNvSpPr>
            <a:spLocks noChangeArrowheads="1"/>
          </p:cNvSpPr>
          <p:nvPr/>
        </p:nvSpPr>
        <p:spPr bwMode="auto">
          <a:xfrm rot="-5400000">
            <a:off x="-200025" y="2368550"/>
            <a:ext cx="1081088" cy="4651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pPr algn="ctr"/>
            <a:r>
              <a:rPr lang="en-GB" i="0">
                <a:solidFill>
                  <a:schemeClr val="tx1"/>
                </a:solidFill>
              </a:rPr>
              <a:t>goals</a:t>
            </a:r>
          </a:p>
        </p:txBody>
      </p:sp>
    </p:spTree>
    <p:extLst>
      <p:ext uri="{BB962C8B-B14F-4D97-AF65-F5344CB8AC3E}">
        <p14:creationId xmlns:p14="http://schemas.microsoft.com/office/powerpoint/2010/main" val="20663347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17"/>
          <p:cNvSpPr>
            <a:spLocks noChangeArrowheads="1"/>
          </p:cNvSpPr>
          <p:nvPr/>
        </p:nvSpPr>
        <p:spPr bwMode="auto">
          <a:xfrm>
            <a:off x="3267348" y="4222750"/>
            <a:ext cx="1441450" cy="1441450"/>
          </a:xfrm>
          <a:prstGeom prst="ellipse">
            <a:avLst/>
          </a:prstGeom>
          <a:solidFill>
            <a:schemeClr val="tx1">
              <a:lumMod val="75000"/>
              <a:lumOff val="25000"/>
              <a:alpha val="50000"/>
            </a:schemeClr>
          </a:solidFill>
          <a:ln>
            <a:noFill/>
          </a:ln>
          <a:effectLst/>
        </p:spPr>
        <p:txBody>
          <a:bodyPr wrap="none" anchor="ctr"/>
          <a:lstStyle/>
          <a:p>
            <a:endParaRPr lang="en-US" dirty="0"/>
          </a:p>
        </p:txBody>
      </p:sp>
      <p:sp>
        <p:nvSpPr>
          <p:cNvPr id="31" name="Oval 18"/>
          <p:cNvSpPr>
            <a:spLocks noChangeArrowheads="1"/>
          </p:cNvSpPr>
          <p:nvPr/>
        </p:nvSpPr>
        <p:spPr bwMode="auto">
          <a:xfrm>
            <a:off x="3635648"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8" name="Oval 17"/>
          <p:cNvSpPr>
            <a:spLocks noChangeArrowheads="1"/>
          </p:cNvSpPr>
          <p:nvPr/>
        </p:nvSpPr>
        <p:spPr bwMode="auto">
          <a:xfrm>
            <a:off x="3648596" y="4222750"/>
            <a:ext cx="1441450" cy="1441450"/>
          </a:xfrm>
          <a:prstGeom prst="ellipse">
            <a:avLst/>
          </a:prstGeom>
          <a:solidFill>
            <a:schemeClr val="bg1">
              <a:lumMod val="50000"/>
              <a:alpha val="50000"/>
            </a:schemeClr>
          </a:solidFill>
          <a:ln>
            <a:noFill/>
          </a:ln>
          <a:effectLst/>
        </p:spPr>
        <p:txBody>
          <a:bodyPr wrap="none" anchor="ctr"/>
          <a:lstStyle/>
          <a:p>
            <a:endParaRPr lang="en-US" dirty="0"/>
          </a:p>
        </p:txBody>
      </p:sp>
      <p:sp>
        <p:nvSpPr>
          <p:cNvPr id="29"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2" name="Oval 17"/>
          <p:cNvSpPr>
            <a:spLocks noChangeArrowheads="1"/>
          </p:cNvSpPr>
          <p:nvPr/>
        </p:nvSpPr>
        <p:spPr bwMode="auto">
          <a:xfrm>
            <a:off x="4032994" y="4222750"/>
            <a:ext cx="1441450" cy="1441450"/>
          </a:xfrm>
          <a:prstGeom prst="ellipse">
            <a:avLst/>
          </a:prstGeom>
          <a:solidFill>
            <a:schemeClr val="bg1">
              <a:lumMod val="75000"/>
              <a:alpha val="50000"/>
            </a:schemeClr>
          </a:solidFill>
          <a:ln>
            <a:noFill/>
          </a:ln>
          <a:effectLst/>
        </p:spPr>
        <p:txBody>
          <a:bodyPr wrap="none" anchor="ctr"/>
          <a:lstStyle/>
          <a:p>
            <a:endParaRPr lang="en-US" dirty="0"/>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40056167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1" name="Rectangle 20"/>
          <p:cNvSpPr/>
          <p:nvPr/>
        </p:nvSpPr>
        <p:spPr>
          <a:xfrm>
            <a:off x="2195736" y="1196752"/>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3</a:t>
            </a:r>
            <a:endParaRPr lang="en-US" i="0" dirty="0">
              <a:solidFill>
                <a:srgbClr val="000000"/>
              </a:solidFill>
              <a:effectLst/>
            </a:endParaRPr>
          </a:p>
        </p:txBody>
      </p:sp>
      <p:sp>
        <p:nvSpPr>
          <p:cNvPr id="18" name="Lightning Bolt 17"/>
          <p:cNvSpPr/>
          <p:nvPr/>
        </p:nvSpPr>
        <p:spPr bwMode="auto">
          <a:xfrm rot="470342">
            <a:off x="1999937" y="1481693"/>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22" name="Oval 17"/>
          <p:cNvSpPr>
            <a:spLocks noChangeArrowheads="1"/>
          </p:cNvSpPr>
          <p:nvPr/>
        </p:nvSpPr>
        <p:spPr bwMode="auto">
          <a:xfrm>
            <a:off x="3267348" y="4222750"/>
            <a:ext cx="1441450" cy="1441450"/>
          </a:xfrm>
          <a:prstGeom prst="ellipse">
            <a:avLst/>
          </a:prstGeom>
          <a:solidFill>
            <a:schemeClr val="tx1">
              <a:lumMod val="75000"/>
              <a:lumOff val="25000"/>
              <a:alpha val="50000"/>
            </a:schemeClr>
          </a:solidFill>
          <a:ln>
            <a:noFill/>
          </a:ln>
          <a:effectLst/>
        </p:spPr>
        <p:txBody>
          <a:bodyPr wrap="none" anchor="ctr"/>
          <a:lstStyle/>
          <a:p>
            <a:endParaRPr lang="en-US" dirty="0"/>
          </a:p>
        </p:txBody>
      </p:sp>
      <p:sp>
        <p:nvSpPr>
          <p:cNvPr id="23" name="Oval 18"/>
          <p:cNvSpPr>
            <a:spLocks noChangeArrowheads="1"/>
          </p:cNvSpPr>
          <p:nvPr/>
        </p:nvSpPr>
        <p:spPr bwMode="auto">
          <a:xfrm>
            <a:off x="3635648"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7"/>
          <p:cNvSpPr>
            <a:spLocks noChangeArrowheads="1"/>
          </p:cNvSpPr>
          <p:nvPr/>
        </p:nvSpPr>
        <p:spPr bwMode="auto">
          <a:xfrm>
            <a:off x="3648596" y="4222750"/>
            <a:ext cx="1441450" cy="1441450"/>
          </a:xfrm>
          <a:prstGeom prst="ellipse">
            <a:avLst/>
          </a:prstGeom>
          <a:solidFill>
            <a:schemeClr val="bg1">
              <a:lumMod val="50000"/>
              <a:alpha val="50000"/>
            </a:schemeClr>
          </a:solidFill>
          <a:ln>
            <a:noFill/>
          </a:ln>
          <a:effectLst/>
        </p:spPr>
        <p:txBody>
          <a:bodyPr wrap="none" anchor="ctr"/>
          <a:lstStyle/>
          <a:p>
            <a:endParaRPr lang="en-US" dirty="0"/>
          </a:p>
        </p:txBody>
      </p:sp>
      <p:sp>
        <p:nvSpPr>
          <p:cNvPr id="26"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7" name="Oval 17"/>
          <p:cNvSpPr>
            <a:spLocks noChangeArrowheads="1"/>
          </p:cNvSpPr>
          <p:nvPr/>
        </p:nvSpPr>
        <p:spPr bwMode="auto">
          <a:xfrm>
            <a:off x="4032994" y="4222750"/>
            <a:ext cx="1441450" cy="1441450"/>
          </a:xfrm>
          <a:prstGeom prst="ellipse">
            <a:avLst/>
          </a:prstGeom>
          <a:solidFill>
            <a:schemeClr val="bg1">
              <a:lumMod val="75000"/>
              <a:alpha val="50000"/>
            </a:schemeClr>
          </a:solidFill>
          <a:ln>
            <a:noFill/>
          </a:ln>
          <a:effectLst/>
        </p:spPr>
        <p:txBody>
          <a:bodyPr wrap="none" anchor="ctr"/>
          <a:lstStyle/>
          <a:p>
            <a:endParaRPr lang="en-US" dirty="0"/>
          </a:p>
        </p:txBody>
      </p:sp>
      <p:sp>
        <p:nvSpPr>
          <p:cNvPr id="28"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9"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6013665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1" name="Rectangle 20"/>
          <p:cNvSpPr/>
          <p:nvPr/>
        </p:nvSpPr>
        <p:spPr>
          <a:xfrm>
            <a:off x="2195736" y="1196752"/>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3</a:t>
            </a:r>
            <a:endParaRPr lang="en-US" i="0" dirty="0">
              <a:solidFill>
                <a:srgbClr val="000000"/>
              </a:solidFill>
              <a:effectLst/>
            </a:endParaRPr>
          </a:p>
        </p:txBody>
      </p:sp>
      <p:sp>
        <p:nvSpPr>
          <p:cNvPr id="18" name="Lightning Bolt 17"/>
          <p:cNvSpPr/>
          <p:nvPr/>
        </p:nvSpPr>
        <p:spPr bwMode="auto">
          <a:xfrm rot="470342">
            <a:off x="1999937" y="1481693"/>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pic>
        <p:nvPicPr>
          <p:cNvPr id="4" name="Picture 3"/>
          <p:cNvPicPr>
            <a:picLocks noChangeAspect="1"/>
          </p:cNvPicPr>
          <p:nvPr/>
        </p:nvPicPr>
        <p:blipFill>
          <a:blip r:embed="rId3"/>
          <a:stretch>
            <a:fillRect/>
          </a:stretch>
        </p:blipFill>
        <p:spPr>
          <a:xfrm rot="16200000">
            <a:off x="1684536" y="3934217"/>
            <a:ext cx="2159000" cy="2235200"/>
          </a:xfrm>
          <a:prstGeom prst="rect">
            <a:avLst/>
          </a:prstGeom>
        </p:spPr>
      </p:pic>
      <p:pic>
        <p:nvPicPr>
          <p:cNvPr id="5" name="Picture 4"/>
          <p:cNvPicPr>
            <a:picLocks noChangeAspect="1"/>
          </p:cNvPicPr>
          <p:nvPr/>
        </p:nvPicPr>
        <p:blipFill>
          <a:blip r:embed="rId4"/>
          <a:stretch>
            <a:fillRect/>
          </a:stretch>
        </p:blipFill>
        <p:spPr>
          <a:xfrm rot="16200000">
            <a:off x="5068912" y="3934217"/>
            <a:ext cx="2311400" cy="2286000"/>
          </a:xfrm>
          <a:prstGeom prst="rect">
            <a:avLst/>
          </a:prstGeom>
        </p:spPr>
      </p:pic>
      <p:sp>
        <p:nvSpPr>
          <p:cNvPr id="25" name="Rectangle 24"/>
          <p:cNvSpPr/>
          <p:nvPr/>
        </p:nvSpPr>
        <p:spPr>
          <a:xfrm>
            <a:off x="5796136" y="6022449"/>
            <a:ext cx="2987824" cy="430887"/>
          </a:xfrm>
          <a:prstGeom prst="rect">
            <a:avLst/>
          </a:prstGeom>
        </p:spPr>
        <p:txBody>
          <a:bodyPr wrap="square">
            <a:spAutoFit/>
          </a:bodyPr>
          <a:lstStyle/>
          <a:p>
            <a:pPr algn="r"/>
            <a:r>
              <a:rPr lang="en-US" i="0" dirty="0" err="1" smtClean="0">
                <a:effectLst>
                  <a:glow rad="101600">
                    <a:srgbClr val="000000"/>
                  </a:glow>
                </a:effectLst>
              </a:rPr>
              <a:t>Fiori</a:t>
            </a:r>
            <a:r>
              <a:rPr lang="en-US" i="0" dirty="0" smtClean="0">
                <a:effectLst>
                  <a:glow rad="101600">
                    <a:srgbClr val="000000"/>
                  </a:glow>
                </a:effectLst>
              </a:rPr>
              <a:t> et al (submitted)</a:t>
            </a:r>
            <a:endParaRPr lang="en-US" i="0" dirty="0">
              <a:effectLst>
                <a:glow rad="101600">
                  <a:srgbClr val="000000"/>
                </a:glow>
              </a:effectLst>
            </a:endParaRPr>
          </a:p>
        </p:txBody>
      </p:sp>
    </p:spTree>
    <p:extLst>
      <p:ext uri="{BB962C8B-B14F-4D97-AF65-F5344CB8AC3E}">
        <p14:creationId xmlns:p14="http://schemas.microsoft.com/office/powerpoint/2010/main" val="15860942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1" name="Rectangle 20"/>
          <p:cNvSpPr/>
          <p:nvPr/>
        </p:nvSpPr>
        <p:spPr>
          <a:xfrm>
            <a:off x="2195736" y="1196752"/>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3</a:t>
            </a:r>
            <a:endParaRPr lang="en-US" i="0" dirty="0">
              <a:solidFill>
                <a:srgbClr val="000000"/>
              </a:solidFill>
              <a:effectLst/>
            </a:endParaRPr>
          </a:p>
        </p:txBody>
      </p:sp>
      <p:sp>
        <p:nvSpPr>
          <p:cNvPr id="18" name="Lightning Bolt 17"/>
          <p:cNvSpPr/>
          <p:nvPr/>
        </p:nvSpPr>
        <p:spPr bwMode="auto">
          <a:xfrm rot="470342">
            <a:off x="1999937" y="1481693"/>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22" name="Rectangle 21"/>
          <p:cNvSpPr/>
          <p:nvPr/>
        </p:nvSpPr>
        <p:spPr>
          <a:xfrm>
            <a:off x="683568" y="4078233"/>
            <a:ext cx="2987824" cy="430887"/>
          </a:xfrm>
          <a:prstGeom prst="rect">
            <a:avLst/>
          </a:prstGeom>
        </p:spPr>
        <p:txBody>
          <a:bodyPr wrap="square">
            <a:spAutoFit/>
          </a:bodyPr>
          <a:lstStyle/>
          <a:p>
            <a:pPr algn="ctr"/>
            <a:r>
              <a:rPr lang="en-US" i="0" dirty="0" smtClean="0">
                <a:effectLst>
                  <a:glow rad="101600">
                    <a:srgbClr val="000000"/>
                  </a:glow>
                </a:effectLst>
              </a:rPr>
              <a:t>imagine (cognitive)</a:t>
            </a:r>
            <a:endParaRPr lang="en-US" i="0" dirty="0">
              <a:effectLst>
                <a:glow rad="101600">
                  <a:srgbClr val="000000"/>
                </a:glow>
              </a:effectLst>
            </a:endParaRPr>
          </a:p>
        </p:txBody>
      </p:sp>
      <p:sp>
        <p:nvSpPr>
          <p:cNvPr id="23" name="Rectangle 22"/>
          <p:cNvSpPr/>
          <p:nvPr/>
        </p:nvSpPr>
        <p:spPr>
          <a:xfrm>
            <a:off x="2555776" y="4509120"/>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 name="Rectangle 1"/>
          <p:cNvSpPr/>
          <p:nvPr/>
        </p:nvSpPr>
        <p:spPr>
          <a:xfrm>
            <a:off x="899592" y="692696"/>
            <a:ext cx="7560840" cy="3312368"/>
          </a:xfrm>
          <a:prstGeom prst="rect">
            <a:avLst/>
          </a:prstGeom>
          <a:solidFill>
            <a:schemeClr val="tx1">
              <a:alpha val="67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Right Bracket 23"/>
          <p:cNvSpPr/>
          <p:nvPr/>
        </p:nvSpPr>
        <p:spPr bwMode="auto">
          <a:xfrm>
            <a:off x="3686696" y="1700808"/>
            <a:ext cx="504056" cy="30963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a:xfrm>
            <a:off x="4067944" y="41490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4</a:t>
            </a:r>
            <a:endParaRPr lang="en-US" i="0" dirty="0">
              <a:solidFill>
                <a:srgbClr val="000000"/>
              </a:solidFill>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25" name="Lightning Bolt 24"/>
          <p:cNvSpPr/>
          <p:nvPr/>
        </p:nvSpPr>
        <p:spPr bwMode="auto">
          <a:xfrm rot="470342">
            <a:off x="4021683" y="3811714"/>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3140605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Tree>
    <p:extLst>
      <p:ext uri="{BB962C8B-B14F-4D97-AF65-F5344CB8AC3E}">
        <p14:creationId xmlns:p14="http://schemas.microsoft.com/office/powerpoint/2010/main" val="36228987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3" name="Rectangle 2"/>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Tree>
    <p:extLst>
      <p:ext uri="{BB962C8B-B14F-4D97-AF65-F5344CB8AC3E}">
        <p14:creationId xmlns:p14="http://schemas.microsoft.com/office/powerpoint/2010/main" val="24230592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Tree>
    <p:extLst>
      <p:ext uri="{BB962C8B-B14F-4D97-AF65-F5344CB8AC3E}">
        <p14:creationId xmlns:p14="http://schemas.microsoft.com/office/powerpoint/2010/main" val="28596215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2267646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7219864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1484784"/>
            <a:ext cx="4427984" cy="1368152"/>
          </a:xfrm>
          <a:prstGeom prst="rect">
            <a:avLst/>
          </a:prstGeom>
          <a:gradFill flip="none" rotWithShape="1">
            <a:gsLst>
              <a:gs pos="0">
                <a:schemeClr val="bg2">
                  <a:lumMod val="50000"/>
                </a:schemeClr>
              </a:gs>
              <a:gs pos="100000">
                <a:schemeClr val="bg2">
                  <a:lumMod val="50000"/>
                  <a:alpha val="0"/>
                </a:schemeClr>
              </a:gs>
              <a:gs pos="23000">
                <a:schemeClr val="bg2">
                  <a:lumMod val="50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323528" y="188640"/>
            <a:ext cx="4104456" cy="3816429"/>
          </a:xfrm>
          <a:prstGeom prst="rect">
            <a:avLst/>
          </a:prstGeom>
        </p:spPr>
        <p:txBody>
          <a:bodyPr wrap="square">
            <a:spAutoFit/>
          </a:bodyPr>
          <a:lstStyle/>
          <a:p>
            <a:r>
              <a:rPr lang="en-US" i="0" dirty="0" smtClean="0">
                <a:effectLst>
                  <a:glow rad="101600">
                    <a:srgbClr val="000000"/>
                  </a:glow>
                </a:effectLst>
              </a:rPr>
              <a:t>Only representations with a common format can be inferentially integrated.</a:t>
            </a:r>
          </a:p>
          <a:p>
            <a:endParaRPr lang="en-US" i="0" dirty="0" smtClean="0">
              <a:effectLst>
                <a:glow rad="101600">
                  <a:srgbClr val="000000"/>
                </a:glow>
              </a:effectLst>
            </a:endParaRPr>
          </a:p>
          <a:p>
            <a:r>
              <a:rPr lang="en-US" i="0" dirty="0" smtClean="0">
                <a:effectLst>
                  <a:glow rad="101600">
                    <a:srgbClr val="000000"/>
                  </a:glow>
                </a:effectLst>
              </a:rPr>
              <a:t>Any two intentions can be inferentially integrated in practical reasoning.</a:t>
            </a:r>
          </a:p>
          <a:p>
            <a:endParaRPr lang="en-US" i="0" dirty="0" smtClean="0">
              <a:effectLst>
                <a:glow rad="101600">
                  <a:srgbClr val="000000"/>
                </a:glow>
              </a:effectLst>
            </a:endParaRPr>
          </a:p>
          <a:p>
            <a:r>
              <a:rPr lang="en-US" i="0" dirty="0" smtClean="0">
                <a:effectLst>
                  <a:glow rad="101600">
                    <a:srgbClr val="000000"/>
                  </a:glow>
                </a:effectLst>
              </a:rPr>
              <a:t>My intention that I visit Glasgow on Monday is a propositional attitude.</a:t>
            </a:r>
            <a:endParaRPr lang="en-US" i="0" dirty="0">
              <a:effectLst>
                <a:glow rad="101600">
                  <a:srgbClr val="000000"/>
                </a:glow>
              </a:effectLst>
            </a:endParaRPr>
          </a:p>
        </p:txBody>
      </p:sp>
      <p:sp>
        <p:nvSpPr>
          <p:cNvPr id="4" name="Rectangle 3"/>
          <p:cNvSpPr/>
          <p:nvPr/>
        </p:nvSpPr>
        <p:spPr>
          <a:xfrm>
            <a:off x="4968552" y="1479555"/>
            <a:ext cx="4572000" cy="1107996"/>
          </a:xfrm>
          <a:prstGeom prst="rect">
            <a:avLst/>
          </a:prstGeom>
        </p:spPr>
        <p:txBody>
          <a:bodyPr>
            <a:spAutoFit/>
          </a:bodyPr>
          <a:lstStyle/>
          <a:p>
            <a:endParaRPr lang="en-US" i="0" dirty="0" smtClean="0">
              <a:effectLst>
                <a:glow rad="101600">
                  <a:srgbClr val="000000"/>
                </a:glow>
              </a:effectLst>
            </a:endParaRPr>
          </a:p>
          <a:p>
            <a:r>
              <a:rPr lang="en-US" i="0" dirty="0" smtClean="0">
                <a:effectLst>
                  <a:glow rad="101600">
                    <a:srgbClr val="000000"/>
                  </a:glow>
                </a:effectLst>
              </a:rPr>
              <a:t>All intentions are propositional attitudes.</a:t>
            </a:r>
            <a:endParaRPr lang="en-US" i="0" dirty="0">
              <a:effectLst>
                <a:glow rad="101600">
                  <a:srgbClr val="000000"/>
                </a:glow>
              </a:effectLst>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propositional </a:t>
            </a:r>
            <a:r>
              <a:rPr lang="en-US" i="0" dirty="0">
                <a:effectLst>
                  <a:glow rad="101600">
                    <a:srgbClr val="000000"/>
                  </a:glow>
                </a:effectLst>
              </a:rPr>
              <a:t>attitudes</a:t>
            </a:r>
            <a:r>
              <a:rPr lang="en-US" i="0" dirty="0" smtClean="0">
                <a:effectLst>
                  <a:glow rad="101600">
                    <a:srgbClr val="000000"/>
                  </a:glow>
                </a:effectLst>
              </a:rPr>
              <a:t>.</a:t>
            </a:r>
            <a:endParaRPr lang="en-US" i="0" dirty="0">
              <a:effectLst>
                <a:glow rad="101600">
                  <a:srgbClr val="000000"/>
                </a:glow>
              </a:effectLst>
            </a:endParaRPr>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intentions</a:t>
            </a:r>
            <a:endParaRPr lang="en-US" i="0" dirty="0">
              <a:effectLst>
                <a:glow rad="101600">
                  <a:srgbClr val="000000"/>
                </a:glow>
              </a:effectLst>
            </a:endParaRPr>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7361884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49212</TotalTime>
  <Words>6504</Words>
  <Application>Microsoft Macintosh PowerPoint</Application>
  <PresentationFormat>On-screen Show (4:3)</PresentationFormat>
  <Paragraphs>952</Paragraphs>
  <Slides>122</Slides>
  <Notes>110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122</vt:i4>
      </vt:variant>
    </vt:vector>
  </HeadingPairs>
  <TitlesOfParts>
    <vt:vector size="124" baseType="lpstr">
      <vt:lpstr>Office Theme</vt:lpstr>
      <vt:lpstr>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2022</cp:revision>
  <cp:lastPrinted>2011-05-18T13:59:56Z</cp:lastPrinted>
  <dcterms:created xsi:type="dcterms:W3CDTF">2010-11-22T10:27:15Z</dcterms:created>
  <dcterms:modified xsi:type="dcterms:W3CDTF">2012-10-31T09:48:46Z</dcterms:modified>
  <cp:category/>
</cp:coreProperties>
</file>