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9"/>
  </p:notesMasterIdLst>
  <p:handoutMasterIdLst>
    <p:handoutMasterId r:id="rId60"/>
  </p:handoutMasterIdLst>
  <p:sldIdLst>
    <p:sldId id="779" r:id="rId2"/>
    <p:sldId id="983" r:id="rId3"/>
    <p:sldId id="1035" r:id="rId4"/>
    <p:sldId id="1036" r:id="rId5"/>
    <p:sldId id="1032" r:id="rId6"/>
    <p:sldId id="1033" r:id="rId7"/>
    <p:sldId id="1034" r:id="rId8"/>
    <p:sldId id="985" r:id="rId9"/>
    <p:sldId id="1037" r:id="rId10"/>
    <p:sldId id="987" r:id="rId11"/>
    <p:sldId id="968" r:id="rId12"/>
    <p:sldId id="1038" r:id="rId13"/>
    <p:sldId id="969" r:id="rId14"/>
    <p:sldId id="988" r:id="rId15"/>
    <p:sldId id="989" r:id="rId16"/>
    <p:sldId id="990" r:id="rId17"/>
    <p:sldId id="991" r:id="rId18"/>
    <p:sldId id="992" r:id="rId19"/>
    <p:sldId id="993" r:id="rId20"/>
    <p:sldId id="994" r:id="rId21"/>
    <p:sldId id="995" r:id="rId22"/>
    <p:sldId id="996" r:id="rId23"/>
    <p:sldId id="997" r:id="rId24"/>
    <p:sldId id="998" r:id="rId25"/>
    <p:sldId id="999" r:id="rId26"/>
    <p:sldId id="1000" r:id="rId27"/>
    <p:sldId id="1001" r:id="rId28"/>
    <p:sldId id="1002" r:id="rId29"/>
    <p:sldId id="1003" r:id="rId30"/>
    <p:sldId id="1005" r:id="rId31"/>
    <p:sldId id="1007" r:id="rId32"/>
    <p:sldId id="1008" r:id="rId33"/>
    <p:sldId id="1009" r:id="rId34"/>
    <p:sldId id="1010" r:id="rId35"/>
    <p:sldId id="1011" r:id="rId36"/>
    <p:sldId id="1012" r:id="rId37"/>
    <p:sldId id="1013" r:id="rId38"/>
    <p:sldId id="1014" r:id="rId39"/>
    <p:sldId id="1015" r:id="rId40"/>
    <p:sldId id="1016" r:id="rId41"/>
    <p:sldId id="1017" r:id="rId42"/>
    <p:sldId id="1018" r:id="rId43"/>
    <p:sldId id="1019" r:id="rId44"/>
    <p:sldId id="1020" r:id="rId45"/>
    <p:sldId id="1021" r:id="rId46"/>
    <p:sldId id="1022" r:id="rId47"/>
    <p:sldId id="1023" r:id="rId48"/>
    <p:sldId id="1024" r:id="rId49"/>
    <p:sldId id="1025" r:id="rId50"/>
    <p:sldId id="1026" r:id="rId51"/>
    <p:sldId id="1027" r:id="rId52"/>
    <p:sldId id="1028" r:id="rId53"/>
    <p:sldId id="1029" r:id="rId54"/>
    <p:sldId id="1006" r:id="rId55"/>
    <p:sldId id="1004" r:id="rId56"/>
    <p:sldId id="979" r:id="rId57"/>
    <p:sldId id="978" r:id="rId58"/>
  </p:sldIdLst>
  <p:sldSz cx="9144000" cy="6858000" type="screen4x3"/>
  <p:notesSz cx="9925050" cy="6796088"/>
  <p:defaultTextStyle>
    <a:defPPr>
      <a:defRPr lang="en-GB"/>
    </a:defPPr>
    <a:lvl1pPr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1pPr>
    <a:lvl2pPr marL="742950" indent="-28575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2pPr>
    <a:lvl3pPr marL="11430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3pPr>
    <a:lvl4pPr marL="16002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4pPr>
    <a:lvl5pPr marL="20574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5pPr>
    <a:lvl6pPr marL="2286000" algn="l" defTabSz="457200" rtl="0" eaLnBrk="1" latinLnBrk="0" hangingPunct="1">
      <a:defRPr sz="2200" i="1" kern="1200">
        <a:solidFill>
          <a:schemeClr val="bg1"/>
        </a:solidFill>
        <a:latin typeface="Myriad Web" charset="0"/>
        <a:ea typeface="+mn-ea"/>
        <a:cs typeface="+mn-cs"/>
      </a:defRPr>
    </a:lvl6pPr>
    <a:lvl7pPr marL="2743200" algn="l" defTabSz="457200" rtl="0" eaLnBrk="1" latinLnBrk="0" hangingPunct="1">
      <a:defRPr sz="2200" i="1" kern="1200">
        <a:solidFill>
          <a:schemeClr val="bg1"/>
        </a:solidFill>
        <a:latin typeface="Myriad Web" charset="0"/>
        <a:ea typeface="+mn-ea"/>
        <a:cs typeface="+mn-cs"/>
      </a:defRPr>
    </a:lvl7pPr>
    <a:lvl8pPr marL="3200400" algn="l" defTabSz="457200" rtl="0" eaLnBrk="1" latinLnBrk="0" hangingPunct="1">
      <a:defRPr sz="2200" i="1" kern="1200">
        <a:solidFill>
          <a:schemeClr val="bg1"/>
        </a:solidFill>
        <a:latin typeface="Myriad Web" charset="0"/>
        <a:ea typeface="+mn-ea"/>
        <a:cs typeface="+mn-cs"/>
      </a:defRPr>
    </a:lvl8pPr>
    <a:lvl9pPr marL="3657600" algn="l" defTabSz="457200" rtl="0" eaLnBrk="1" latinLnBrk="0" hangingPunct="1">
      <a:defRPr sz="2200" i="1" kern="1200">
        <a:solidFill>
          <a:schemeClr val="bg1"/>
        </a:solidFill>
        <a:latin typeface="Myriad Web"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100"/>
    <a:srgbClr val="003300"/>
    <a:srgbClr val="0F3B00"/>
    <a:srgbClr val="FBB7B7"/>
    <a:srgbClr val="FF6666"/>
    <a:srgbClr val="FF0000"/>
    <a:srgbClr val="FF0080"/>
    <a:srgbClr val="DADD34"/>
    <a:srgbClr val="470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3" autoAdjust="0"/>
    <p:restoredTop sz="87218" autoAdjust="0"/>
  </p:normalViewPr>
  <p:slideViewPr>
    <p:cSldViewPr>
      <p:cViewPr>
        <p:scale>
          <a:sx n="103" d="100"/>
          <a:sy n="103" d="100"/>
        </p:scale>
        <p:origin x="-1240" y="-96"/>
      </p:cViewPr>
      <p:guideLst>
        <p:guide orient="horz" pos="2160"/>
        <p:guide pos="2880"/>
      </p:guideLst>
    </p:cSldViewPr>
  </p:slideViewPr>
  <p:outlineViewPr>
    <p:cViewPr varScale="1">
      <p:scale>
        <a:sx n="170" d="200"/>
        <a:sy n="170" d="200"/>
      </p:scale>
      <p:origin x="0" y="0"/>
    </p:cViewPr>
  </p:outlineViewPr>
  <p:notesTextViewPr>
    <p:cViewPr>
      <p:scale>
        <a:sx n="100" d="100"/>
        <a:sy n="100" d="100"/>
      </p:scale>
      <p:origin x="0" y="0"/>
    </p:cViewPr>
  </p:notesTextViewPr>
  <p:sorterViewPr>
    <p:cViewPr>
      <p:scale>
        <a:sx n="171" d="100"/>
        <a:sy n="171" d="100"/>
      </p:scale>
      <p:origin x="0" y="0"/>
    </p:cViewPr>
  </p:sorterViewPr>
  <p:notesViewPr>
    <p:cSldViewPr>
      <p:cViewPr varScale="1">
        <p:scale>
          <a:sx n="59" d="100"/>
          <a:sy n="59" d="100"/>
        </p:scale>
        <p:origin x="-1752" y="-72"/>
      </p:cViewPr>
      <p:guideLst>
        <p:guide orient="horz" pos="1972"/>
        <p:guide pos="315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handoutMaster" Target="handoutMasters/handoutMaster1.xml"/><Relationship Id="rId61" Type="http://schemas.openxmlformats.org/officeDocument/2006/relationships/printerSettings" Target="printerSettings/printerSettings1.bin"/><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0624" cy="34024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2109" y="0"/>
            <a:ext cx="4300622" cy="340240"/>
          </a:xfrm>
          <a:prstGeom prst="rect">
            <a:avLst/>
          </a:prstGeom>
        </p:spPr>
        <p:txBody>
          <a:bodyPr vert="horz" lIns="91440" tIns="45720" rIns="91440" bIns="45720" rtlCol="0"/>
          <a:lstStyle>
            <a:lvl1pPr algn="r">
              <a:defRPr sz="1200"/>
            </a:lvl1pPr>
          </a:lstStyle>
          <a:p>
            <a:fld id="{4E0FDDF2-C6EA-E74A-AE03-E3FFBD43675E}" type="datetimeFigureOut">
              <a:rPr lang="en-US" smtClean="0"/>
              <a:t>10/09/2012</a:t>
            </a:fld>
            <a:endParaRPr lang="en-US"/>
          </a:p>
        </p:txBody>
      </p:sp>
      <p:sp>
        <p:nvSpPr>
          <p:cNvPr id="4" name="Footer Placeholder 3"/>
          <p:cNvSpPr>
            <a:spLocks noGrp="1"/>
          </p:cNvSpPr>
          <p:nvPr>
            <p:ph type="ftr" sz="quarter" idx="2"/>
          </p:nvPr>
        </p:nvSpPr>
        <p:spPr>
          <a:xfrm>
            <a:off x="1" y="6454762"/>
            <a:ext cx="4300624" cy="34024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2109" y="6454762"/>
            <a:ext cx="4300622" cy="340240"/>
          </a:xfrm>
          <a:prstGeom prst="rect">
            <a:avLst/>
          </a:prstGeom>
        </p:spPr>
        <p:txBody>
          <a:bodyPr vert="horz" lIns="91440" tIns="45720" rIns="91440" bIns="45720" rtlCol="0" anchor="b"/>
          <a:lstStyle>
            <a:lvl1pPr algn="r">
              <a:defRPr sz="1200"/>
            </a:lvl1pPr>
          </a:lstStyle>
          <a:p>
            <a:fld id="{001C0338-6385-944D-8706-B32062A53F56}" type="slidenum">
              <a:rPr lang="en-US" smtClean="0"/>
              <a:t>‹#›</a:t>
            </a:fld>
            <a:endParaRPr lang="en-US"/>
          </a:p>
        </p:txBody>
      </p:sp>
    </p:spTree>
    <p:extLst>
      <p:ext uri="{BB962C8B-B14F-4D97-AF65-F5344CB8AC3E}">
        <p14:creationId xmlns:p14="http://schemas.microsoft.com/office/powerpoint/2010/main" val="1118753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9925050" cy="6796088"/>
          </a:xfrm>
          <a:prstGeom prst="roundRect">
            <a:avLst>
              <a:gd name="adj" fmla="val 23"/>
            </a:avLst>
          </a:prstGeom>
          <a:solidFill>
            <a:srgbClr val="FFFFFF"/>
          </a:solidFill>
          <a:ln w="9525">
            <a:noFill/>
            <a:round/>
            <a:headEnd/>
            <a:tailEnd/>
          </a:ln>
          <a:effectLst/>
        </p:spPr>
        <p:txBody>
          <a:bodyPr wrap="none" anchor="ctr">
            <a:prstTxWarp prst="textNoShape">
              <a:avLst/>
            </a:prstTxWarp>
          </a:bodyPr>
          <a:lstStyle/>
          <a:p>
            <a:endParaRPr lang="en-US"/>
          </a:p>
        </p:txBody>
      </p:sp>
      <p:sp>
        <p:nvSpPr>
          <p:cNvPr id="2050" name="Text Box 2"/>
          <p:cNvSpPr txBox="1">
            <a:spLocks noChangeArrowheads="1"/>
          </p:cNvSpPr>
          <p:nvPr/>
        </p:nvSpPr>
        <p:spPr bwMode="auto">
          <a:xfrm>
            <a:off x="0"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1" name="Text Box 3"/>
          <p:cNvSpPr txBox="1">
            <a:spLocks noChangeArrowheads="1"/>
          </p:cNvSpPr>
          <p:nvPr/>
        </p:nvSpPr>
        <p:spPr bwMode="auto">
          <a:xfrm>
            <a:off x="5622109"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2" name="Rectangle 4"/>
          <p:cNvSpPr>
            <a:spLocks noGrp="1" noRot="1" noChangeAspect="1" noChangeArrowheads="1"/>
          </p:cNvSpPr>
          <p:nvPr>
            <p:ph type="sldImg"/>
          </p:nvPr>
        </p:nvSpPr>
        <p:spPr bwMode="auto">
          <a:xfrm>
            <a:off x="3263900" y="509588"/>
            <a:ext cx="3397250" cy="2547937"/>
          </a:xfrm>
          <a:prstGeom prst="rect">
            <a:avLst/>
          </a:prstGeom>
          <a:noFill/>
          <a:ln w="9360">
            <a:solidFill>
              <a:srgbClr val="000000"/>
            </a:solidFill>
            <a:miter lim="800000"/>
            <a:headEnd/>
            <a:tailEnd/>
          </a:ln>
          <a:effectLst/>
        </p:spPr>
      </p:sp>
      <p:sp>
        <p:nvSpPr>
          <p:cNvPr id="2053" name="Rectangle 5"/>
          <p:cNvSpPr>
            <a:spLocks noGrp="1" noChangeArrowheads="1"/>
          </p:cNvSpPr>
          <p:nvPr>
            <p:ph type="body"/>
          </p:nvPr>
        </p:nvSpPr>
        <p:spPr bwMode="auto">
          <a:xfrm>
            <a:off x="992273" y="3228468"/>
            <a:ext cx="7940504" cy="305780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a:p>
        </p:txBody>
      </p:sp>
      <p:sp>
        <p:nvSpPr>
          <p:cNvPr id="2054" name="Text Box 6"/>
          <p:cNvSpPr txBox="1">
            <a:spLocks noChangeArrowheads="1"/>
          </p:cNvSpPr>
          <p:nvPr/>
        </p:nvSpPr>
        <p:spPr bwMode="auto">
          <a:xfrm>
            <a:off x="0" y="6454762"/>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5" name="Rectangle 7"/>
          <p:cNvSpPr>
            <a:spLocks noGrp="1" noChangeArrowheads="1"/>
          </p:cNvSpPr>
          <p:nvPr>
            <p:ph type="sldNum"/>
          </p:nvPr>
        </p:nvSpPr>
        <p:spPr bwMode="auto">
          <a:xfrm>
            <a:off x="5622109" y="6454762"/>
            <a:ext cx="4300622" cy="33915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charset="0"/>
                <a:ea typeface="Arial" charset="0"/>
                <a:cs typeface="Arial" charset="0"/>
              </a:defRPr>
            </a:lvl1pPr>
          </a:lstStyle>
          <a:p>
            <a:fld id="{24688D03-F045-B643-BD3A-F95C8B91471A}" type="slidenum">
              <a:rPr lang="en-GB"/>
              <a:pPr/>
              <a:t>‹#›</a:t>
            </a:fld>
            <a:endParaRPr lang="en-GB"/>
          </a:p>
        </p:txBody>
      </p:sp>
    </p:spTree>
    <p:extLst>
      <p:ext uri="{BB962C8B-B14F-4D97-AF65-F5344CB8AC3E}">
        <p14:creationId xmlns:p14="http://schemas.microsoft.com/office/powerpoint/2010/main" val="198635358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Mindreading is ... </a:t>
            </a:r>
          </a:p>
          <a:p>
            <a:r>
              <a:rPr lang="en-US" dirty="0" smtClean="0"/>
              <a:t>A joint action is an event with two or more agents.  Paradigm</a:t>
            </a:r>
            <a:r>
              <a:rPr lang="en-US" baseline="0" dirty="0" smtClean="0"/>
              <a:t> examples include painting a house together, pushing levers in sequence together to make a dog puppet sing, and tapping our fingers together.</a:t>
            </a:r>
            <a:endParaRPr lang="en-US" dirty="0" smtClean="0"/>
          </a:p>
          <a:p>
            <a:r>
              <a:rPr lang="en-US" dirty="0" smtClean="0"/>
              <a:t>In this course I want us to attempt three tasks ...  The first task</a:t>
            </a:r>
            <a:r>
              <a:rPr lang="en-US" baseline="0" dirty="0" smtClean="0"/>
              <a:t> is DECOMPOSITION </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11</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integrating</a:t>
            </a:r>
            <a:r>
              <a:rPr lang="en-US" baseline="0" dirty="0" smtClean="0"/>
              <a:t> joint action</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12</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sz="1200" kern="1200" dirty="0" smtClean="0">
                <a:solidFill>
                  <a:srgbClr val="000000"/>
                </a:solidFill>
                <a:latin typeface="Times New Roman" charset="0"/>
                <a:ea typeface="+mn-ea"/>
                <a:cs typeface="+mn-cs"/>
              </a:rPr>
              <a:t>We want some philosophical tools to help us with these tasks.</a:t>
            </a:r>
          </a:p>
          <a:p>
            <a:r>
              <a:rPr lang="en-US" sz="1200" kern="1200" dirty="0" smtClean="0">
                <a:solidFill>
                  <a:srgbClr val="000000"/>
                </a:solidFill>
                <a:latin typeface="Times New Roman" charset="0"/>
                <a:ea typeface="+mn-ea"/>
                <a:cs typeface="+mn-cs"/>
              </a:rPr>
              <a:t>Where to look?</a:t>
            </a:r>
          </a:p>
          <a:p>
            <a:r>
              <a:rPr lang="en-US" sz="1200" kern="1200" dirty="0" smtClean="0">
                <a:solidFill>
                  <a:srgbClr val="000000"/>
                </a:solidFill>
                <a:latin typeface="Times New Roman" charset="0"/>
                <a:ea typeface="+mn-ea"/>
                <a:cs typeface="+mn-cs"/>
              </a:rPr>
              <a:t>A variety of new and established philosophical ideas that might usefully inform experimental research on mindreading or on joint action (or both) but have so far been neglected or misunderstood by cognitive scientists. </a:t>
            </a:r>
          </a:p>
          <a:p>
            <a:r>
              <a:rPr lang="en-US" sz="1200" kern="1200" dirty="0" smtClean="0">
                <a:solidFill>
                  <a:srgbClr val="000000"/>
                </a:solidFill>
                <a:latin typeface="Times New Roman" charset="0"/>
                <a:ea typeface="+mn-ea"/>
                <a:cs typeface="+mn-cs"/>
              </a:rPr>
              <a:t>I want to start on our three</a:t>
            </a:r>
            <a:r>
              <a:rPr lang="en-US" sz="1200" kern="1200" baseline="0" dirty="0" smtClean="0">
                <a:solidFill>
                  <a:srgbClr val="000000"/>
                </a:solidFill>
                <a:latin typeface="Times New Roman" charset="0"/>
                <a:ea typeface="+mn-ea"/>
                <a:cs typeface="+mn-cs"/>
              </a:rPr>
              <a:t> tasks by going right back and asking what actions are and what mental states are ...</a:t>
            </a:r>
            <a:endParaRPr lang="en-US" sz="1200" kern="1200" dirty="0" smtClean="0">
              <a:solidFill>
                <a:srgbClr val="000000"/>
              </a:solidFill>
              <a:latin typeface="Times New Roman" charset="0"/>
              <a:ea typeface="+mn-ea"/>
              <a:cs typeface="+mn-cs"/>
            </a:endParaRPr>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13</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t>
            </a:r>
            <a:r>
              <a:rPr lang="en-US" baseline="0" dirty="0" smtClean="0"/>
              <a:t> which I’ll do in the first lecture next week.  </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14</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Then</a:t>
            </a:r>
            <a:r>
              <a:rPr lang="en-US" baseline="0" dirty="0" smtClean="0"/>
              <a:t> I want to talk about this question: What could someone represent that would enable them, at least within limits, to track another’s beliefs?</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15</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idea that mindreading might be</a:t>
            </a:r>
            <a:r>
              <a:rPr lang="en-US" baseline="0" dirty="0" smtClean="0"/>
              <a:t> a modular process needs more careful examination than it has been given</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16</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Donald</a:t>
            </a:r>
            <a:r>
              <a:rPr lang="en-US" baseline="0" dirty="0" smtClean="0"/>
              <a:t> Davidson’s question: </a:t>
            </a:r>
            <a:r>
              <a:rPr lang="en-US" dirty="0" smtClean="0"/>
              <a:t>What could someone know that would enable her to know</a:t>
            </a:r>
            <a:r>
              <a:rPr lang="en-US" baseline="0" dirty="0" smtClean="0"/>
              <a:t> another’s thoughts and actions?</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17</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There’s some high-quality philosophical literature on action and intention that is</a:t>
            </a:r>
            <a:r>
              <a:rPr lang="en-US" baseline="0" dirty="0" smtClean="0"/>
              <a:t> worth exploring.  </a:t>
            </a:r>
            <a:r>
              <a:rPr lang="en-US" dirty="0" smtClean="0"/>
              <a:t>Not all actions involve intentions.  </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18</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Goal ascription</a:t>
            </a:r>
            <a:r>
              <a:rPr lang="en-US" baseline="0" dirty="0" smtClean="0"/>
              <a:t> is ... </a:t>
            </a:r>
            <a:r>
              <a:rPr lang="en-US" dirty="0" smtClean="0"/>
              <a:t>Two theories of</a:t>
            </a:r>
            <a:r>
              <a:rPr lang="en-US" baseline="0" dirty="0" smtClean="0"/>
              <a:t> how goal ascription might be possible: one based on teleology, the other based on motor awareness of action.  I’ll argue that nether can be the full story as they have complementary limits, and that both are important parts of a larger story.  </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19</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Finally</a:t>
            </a:r>
            <a:r>
              <a:rPr lang="en-US" baseline="0" dirty="0" smtClean="0"/>
              <a:t> time to turn our attention properly onto joint action ...</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20</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End up by considering what</a:t>
            </a:r>
            <a:r>
              <a:rPr lang="en-US" baseline="0" dirty="0" smtClean="0"/>
              <a:t> a decade of work in the </a:t>
            </a:r>
            <a:r>
              <a:rPr lang="en-US" baseline="0" dirty="0" err="1" smtClean="0"/>
              <a:t>Somby</a:t>
            </a:r>
            <a:r>
              <a:rPr lang="en-US" baseline="0" dirty="0" smtClean="0"/>
              <a:t> lab (here at CEU) tells us about the nature of joint action.</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we need ways of decomposing mindreading in something like the way that actual reading can be decomposed into orthographic, lexical, syntactic, semantic and pragmatic components.</a:t>
            </a:r>
            <a:endParaRPr lang="en-US" dirty="0" smtClean="0"/>
          </a:p>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21</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I don’t intend</a:t>
            </a:r>
            <a:r>
              <a:rPr lang="en-US" sz="1200" kern="1200" baseline="0" dirty="0" smtClean="0">
                <a:solidFill>
                  <a:srgbClr val="000000"/>
                </a:solidFill>
                <a:latin typeface="Times New Roman" charset="0"/>
                <a:ea typeface="+mn-ea"/>
                <a:cs typeface="+mn-cs"/>
              </a:rPr>
              <a:t> to paint a big picture ... the idea is rather to provide some philosophical tools that might useful across a range of scientific research ... You don’t have to by a story to </a:t>
            </a:r>
            <a:r>
              <a:rPr lang="en-US" sz="1200" kern="1200" baseline="0" dirty="0" err="1" smtClean="0">
                <a:solidFill>
                  <a:srgbClr val="000000"/>
                </a:solidFill>
                <a:latin typeface="Times New Roman" charset="0"/>
                <a:ea typeface="+mn-ea"/>
                <a:cs typeface="+mn-cs"/>
              </a:rPr>
              <a:t>follw</a:t>
            </a:r>
            <a:r>
              <a:rPr lang="en-US" sz="1200" kern="1200" baseline="0" dirty="0" smtClean="0">
                <a:solidFill>
                  <a:srgbClr val="000000"/>
                </a:solidFill>
                <a:latin typeface="Times New Roman" charset="0"/>
                <a:ea typeface="+mn-ea"/>
                <a:cs typeface="+mn-cs"/>
              </a:rPr>
              <a:t> these lectures ... but I do start from the premise that we do not adequately understand what mindreading and joint action are.</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22</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let me explain adequately ...</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23</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don’t understand joint action ... obvious</a:t>
            </a:r>
            <a:r>
              <a:rPr lang="en-US" sz="1200" kern="1200" baseline="0" dirty="0" smtClean="0">
                <a:solidFill>
                  <a:srgbClr val="000000"/>
                </a:solidFill>
                <a:latin typeface="Times New Roman" charset="0"/>
                <a:ea typeface="+mn-ea"/>
                <a:cs typeface="+mn-cs"/>
              </a:rPr>
              <a:t> from variety of accounts (one per philosopher)</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24</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25</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26</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27</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28</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29</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This is harder ... we can define it s</a:t>
            </a:r>
            <a:r>
              <a:rPr lang="en-US" sz="1200" kern="1200" baseline="0" dirty="0" smtClean="0">
                <a:solidFill>
                  <a:srgbClr val="000000"/>
                </a:solidFill>
                <a:latin typeface="Times New Roman" charset="0"/>
                <a:ea typeface="+mn-ea"/>
                <a:cs typeface="+mn-cs"/>
              </a:rPr>
              <a:t>o ... but if we go one step deeper and ask what mental states are, or what actions are, we quickly find ourselves in trouble ...  Let’s look at what mental states are ... content / attitude (see lecture notes)</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30</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This is harder ... we can define it s</a:t>
            </a:r>
            <a:r>
              <a:rPr lang="en-US" sz="1200" kern="1200" baseline="0" dirty="0" smtClean="0">
                <a:solidFill>
                  <a:srgbClr val="000000"/>
                </a:solidFill>
                <a:latin typeface="Times New Roman" charset="0"/>
                <a:ea typeface="+mn-ea"/>
                <a:cs typeface="+mn-cs"/>
              </a:rPr>
              <a:t>o ... but if we go one step deeper and ask what mental states are, or what actions are, we quickly find ourselves in trouble ...  Let’s look at what mental states are ... content / attitude (see lecture notes)</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3</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First Task: we need ways of decomposing mindreading in something like the way that actual reading can be decomposed into orthographic, lexical, syntactic, semantic and pragmatic components.</a:t>
            </a: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kern="1200" dirty="0" smtClean="0">
              <a:solidFill>
                <a:srgbClr val="000000"/>
              </a:solidFill>
              <a:latin typeface="Times New Roman" charset="0"/>
              <a:ea typeface="+mn-ea"/>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was last week (we considered these experiments in detail)</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31</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was last week (we considered these experiments in detail)</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32</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but there are</a:t>
            </a:r>
            <a:r>
              <a:rPr lang="en-GB" baseline="0" dirty="0" smtClean="0"/>
              <a:t> a lot more experiments we might consider</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33</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Call these A-tasks.  Two conjectures.  First, there</a:t>
            </a:r>
            <a:r>
              <a:rPr lang="en-GB" baseline="0" dirty="0" smtClean="0"/>
              <a:t> is a single competence which these tasks measure.  Second, this competence is an ability to represent belief.</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34</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3-year-olds fail a wide</a:t>
            </a:r>
            <a:r>
              <a:rPr lang="en-US" baseline="0" dirty="0" smtClean="0"/>
              <a:t> variety of tasks where they are asked about a false belief, or  asked to predict how someone with a false belief will act, or asked to predict what someone with a false belief will desire, or to </a:t>
            </a:r>
            <a:r>
              <a:rPr lang="en-US" baseline="0" dirty="0" err="1" smtClean="0"/>
              <a:t>retrodict</a:t>
            </a:r>
            <a:r>
              <a:rPr lang="en-US" baseline="0" dirty="0" smtClean="0"/>
              <a:t> a false belief after being shown how someone acts.  Further, lots of factors make no difference to 3-year-olds’ performance: they fail tasks about other’s beliefs and they fail tasks about their own beliefs; they fail when they are merely observers as well as when they are actively involved; they fail when a verbal response is required and also when an nonverbal communicative response or even a </a:t>
            </a:r>
            <a:r>
              <a:rPr lang="en-US" baseline="0" dirty="0" err="1" smtClean="0"/>
              <a:t>noncommunicative</a:t>
            </a:r>
            <a:r>
              <a:rPr lang="en-US" baseline="0" dirty="0" smtClean="0"/>
              <a:t> response (such as hiding an object) is required.</a:t>
            </a:r>
          </a:p>
          <a:p>
            <a:endParaRPr lang="en-US" baseline="0" dirty="0" smtClean="0"/>
          </a:p>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36</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3-year-olds fail a wide</a:t>
            </a:r>
            <a:r>
              <a:rPr lang="en-US" baseline="0" dirty="0" smtClean="0"/>
              <a:t> variety of tasks where they are asked about a false belief, or  asked to predict how someone with a false belief will act, or asked to predict what someone with a false belief will desire, or to </a:t>
            </a:r>
            <a:r>
              <a:rPr lang="en-US" baseline="0" dirty="0" err="1" smtClean="0"/>
              <a:t>retrodict</a:t>
            </a:r>
            <a:r>
              <a:rPr lang="en-US" baseline="0" dirty="0" smtClean="0"/>
              <a:t> a false belief after being shown how someone acts.  Further, lots of factors make no difference to 3-year-olds’ performance: they fail tasks about other’s beliefs and they fail tasks about their own beliefs; they fail when they are merely observers as well as when they are actively involved; they fail when a verbal response is required and also when an nonverbal communicative response or even a </a:t>
            </a:r>
            <a:r>
              <a:rPr lang="en-US" baseline="0" dirty="0" err="1" smtClean="0"/>
              <a:t>noncommunicative</a:t>
            </a:r>
            <a:r>
              <a:rPr lang="en-US" baseline="0" dirty="0" smtClean="0"/>
              <a:t> response (such as hiding an object) is required.</a:t>
            </a:r>
          </a:p>
          <a:p>
            <a:endParaRPr lang="en-US" baseline="0" dirty="0" smtClean="0"/>
          </a:p>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37</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3-year-olds fail a wide</a:t>
            </a:r>
            <a:r>
              <a:rPr lang="en-US" baseline="0" dirty="0" smtClean="0"/>
              <a:t> variety of tasks where they are asked about a false belief, or  asked to predict how someone with a false belief will act, or asked to predict what someone with a false belief will desire, or to </a:t>
            </a:r>
            <a:r>
              <a:rPr lang="en-US" baseline="0" dirty="0" err="1" smtClean="0"/>
              <a:t>retrodict</a:t>
            </a:r>
            <a:r>
              <a:rPr lang="en-US" baseline="0" dirty="0" smtClean="0"/>
              <a:t> a false belief after being shown how someone acts.  Further, lots of factors make no difference to 3-year-olds’ performance: they fail tasks about other’s beliefs and they fail tasks about their own beliefs; they fail when they are merely observers as well as when they are actively involved; they fail when a verbal response is required and also when an nonverbal communicative response or even a </a:t>
            </a:r>
            <a:r>
              <a:rPr lang="en-US" baseline="0" dirty="0" err="1" smtClean="0"/>
              <a:t>noncommunicative</a:t>
            </a:r>
            <a:r>
              <a:rPr lang="en-US" baseline="0" dirty="0" smtClean="0"/>
              <a:t> response (such as hiding an object) is required.</a:t>
            </a:r>
          </a:p>
          <a:p>
            <a:endParaRPr lang="en-US" baseline="0" dirty="0" smtClean="0"/>
          </a:p>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38</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3-year-olds fail a wide</a:t>
            </a:r>
            <a:r>
              <a:rPr lang="en-US" baseline="0" dirty="0" smtClean="0"/>
              <a:t> variety of tasks where they are asked about a false belief, or  asked to predict how someone with a false belief will act, or asked to predict what someone with a false belief will desire, or to </a:t>
            </a:r>
            <a:r>
              <a:rPr lang="en-US" baseline="0" dirty="0" err="1" smtClean="0"/>
              <a:t>retrodict</a:t>
            </a:r>
            <a:r>
              <a:rPr lang="en-US" baseline="0" dirty="0" smtClean="0"/>
              <a:t> a false belief after being shown how someone acts.  Further, lots of factors make no difference to 3-year-olds’ performance: they fail tasks about other’s beliefs and they fail tasks about their own beliefs; they fail when they are merely observers as well as when they are actively involved; they fail when a verbal response is required and also when an nonverbal communicative response or even a </a:t>
            </a:r>
            <a:r>
              <a:rPr lang="en-US" baseline="0" dirty="0" err="1" smtClean="0"/>
              <a:t>noncommunicative</a:t>
            </a:r>
            <a:r>
              <a:rPr lang="en-US" baseline="0" dirty="0" smtClean="0"/>
              <a:t> response (such as hiding an object) is required.</a:t>
            </a:r>
          </a:p>
          <a:p>
            <a:endParaRPr lang="en-US" baseline="0" dirty="0" smtClean="0"/>
          </a:p>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39</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Despite all this variation and more, the B-tasks all appear to measure a single developmental transition for success on them is</a:t>
            </a:r>
            <a:r>
              <a:rPr lang="en-US" sz="1200" kern="1200" baseline="0" dirty="0" smtClean="0">
                <a:solidFill>
                  <a:srgbClr val="000000"/>
                </a:solidFill>
                <a:latin typeface="Times New Roman" charset="0"/>
                <a:ea typeface="+mn-ea"/>
                <a:cs typeface="+mn-cs"/>
              </a:rPr>
              <a:t> highly correlated</a:t>
            </a:r>
            <a:r>
              <a:rPr lang="en-US" sz="1200" kern="1200" dirty="0" smtClean="0">
                <a:solidFill>
                  <a:srgbClr val="000000"/>
                </a:solidFill>
                <a:latin typeface="Times New Roman" charset="0"/>
                <a:ea typeface="+mn-ea"/>
                <a:cs typeface="+mn-cs"/>
              </a:rPr>
              <a:t> (Wellman et al. 2001).</a:t>
            </a:r>
          </a:p>
          <a:p>
            <a:r>
              <a:rPr lang="en-US" dirty="0" smtClean="0"/>
              <a:t>The natural explanation for subjects’ failure is that they cannot </a:t>
            </a:r>
            <a:r>
              <a:rPr lang="en-US" smtClean="0"/>
              <a:t>represent beliefs.</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40</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Putting the two claims together gives us a contradiction.  which claim should we reject?</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42</a:t>
            </a:fld>
            <a:endParaRPr lang="en-GB"/>
          </a:p>
        </p:txBody>
      </p:sp>
    </p:spTree>
    <p:extLst>
      <p:ext uri="{BB962C8B-B14F-4D97-AF65-F5344CB8AC3E}">
        <p14:creationId xmlns:p14="http://schemas.microsoft.com/office/powerpoint/2010/main" val="1221126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4</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conspiracy</a:t>
            </a:r>
            <a:r>
              <a:rPr lang="en-US" baseline="0" dirty="0" smtClean="0"/>
              <a:t> by scientists to confuse philosophers.</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43</a:t>
            </a:fld>
            <a:endParaRPr lang="en-GB"/>
          </a:p>
        </p:txBody>
      </p:sp>
    </p:spTree>
    <p:extLst>
      <p:ext uri="{BB962C8B-B14F-4D97-AF65-F5344CB8AC3E}">
        <p14:creationId xmlns:p14="http://schemas.microsoft.com/office/powerpoint/2010/main" val="9791961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we should reject this premise?</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44</a:t>
            </a:fld>
            <a:endParaRPr lang="en-GB"/>
          </a:p>
        </p:txBody>
      </p:sp>
    </p:spTree>
    <p:extLst>
      <p:ext uri="{BB962C8B-B14F-4D97-AF65-F5344CB8AC3E}">
        <p14:creationId xmlns:p14="http://schemas.microsoft.com/office/powerpoint/2010/main" val="2470074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variety in both measures and types of task makes hard to question on methodological grounds.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People did initially try to suggest that infants were merely representing patterns of </a:t>
            </a:r>
            <a:r>
              <a:rPr lang="en-US" dirty="0" err="1" smtClean="0"/>
              <a:t>behaviour</a:t>
            </a:r>
            <a:r>
              <a:rPr lang="en-US" dirty="0" smtClean="0"/>
              <a:t>.</a:t>
            </a:r>
            <a:r>
              <a:rPr lang="en-US" baseline="0" dirty="0" smtClean="0"/>
              <a:t>  Given that we don’t know much about infants’ actual </a:t>
            </a:r>
            <a:r>
              <a:rPr lang="en-US" baseline="0" dirty="0" err="1" smtClean="0"/>
              <a:t>behaviour</a:t>
            </a:r>
            <a:r>
              <a:rPr lang="en-US" baseline="0" dirty="0" smtClean="0"/>
              <a:t> reading capacities, it is hard to evaluate this hypothesis.  Certainly no one has shown that infants’ are able to track the sorts of patterns of </a:t>
            </a:r>
            <a:r>
              <a:rPr lang="en-US" baseline="0" dirty="0" err="1" smtClean="0"/>
              <a:t>behaviour</a:t>
            </a:r>
            <a:r>
              <a:rPr lang="en-US" baseline="0" dirty="0" smtClean="0"/>
              <a:t> they would need to track in order to solve false belief tasks.</a:t>
            </a:r>
            <a:endParaRPr lang="en-US" dirty="0" smtClean="0"/>
          </a:p>
          <a:p>
            <a:r>
              <a:rPr lang="en-US" sz="1200" kern="1200" dirty="0" smtClean="0">
                <a:solidFill>
                  <a:srgbClr val="000000"/>
                </a:solidFill>
                <a:latin typeface="Times New Roman" charset="0"/>
                <a:ea typeface="+mn-ea"/>
                <a:cs typeface="+mn-cs"/>
              </a:rPr>
              <a:t>[while some have proposed that infants might be tracking </a:t>
            </a:r>
            <a:r>
              <a:rPr lang="en-US" sz="1200" kern="1200" dirty="0" err="1" smtClean="0">
                <a:solidFill>
                  <a:srgbClr val="000000"/>
                </a:solidFill>
                <a:latin typeface="Times New Roman" charset="0"/>
                <a:ea typeface="+mn-ea"/>
                <a:cs typeface="+mn-cs"/>
              </a:rPr>
              <a:t>behaviour</a:t>
            </a:r>
            <a:r>
              <a:rPr lang="en-US" sz="1200" kern="1200" dirty="0" smtClean="0">
                <a:solidFill>
                  <a:srgbClr val="000000"/>
                </a:solidFill>
                <a:latin typeface="Times New Roman" charset="0"/>
                <a:ea typeface="+mn-ea"/>
                <a:cs typeface="+mn-cs"/>
              </a:rPr>
              <a:t> only Perner &amp; Ruffman (2005); Ruffman &amp; Perner (2005), this proposal faces several objections (e.g. Song et al. 2008).]</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45</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we’re stuck with the second premise.</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46</a:t>
            </a:fld>
            <a:endParaRPr lang="en-GB"/>
          </a:p>
        </p:txBody>
      </p:sp>
    </p:spTree>
    <p:extLst>
      <p:ext uri="{BB962C8B-B14F-4D97-AF65-F5344CB8AC3E}">
        <p14:creationId xmlns:p14="http://schemas.microsoft.com/office/powerpoint/2010/main" val="824254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might attempt to reject this claim on the grounds that the B-tasks impose demands which</a:t>
            </a:r>
            <a:r>
              <a:rPr lang="en-US" baseline="0" dirty="0" smtClean="0"/>
              <a:t> are </a:t>
            </a:r>
            <a:r>
              <a:rPr lang="en-US" dirty="0" smtClean="0"/>
              <a:t>extraneous in the sense that they are not a consequence merely of being required to represent false beliefs</a:t>
            </a:r>
          </a:p>
          <a:p>
            <a:r>
              <a:rPr lang="en-US" dirty="0" smtClean="0"/>
              <a:t>(proponents of this view include </a:t>
            </a:r>
          </a:p>
          <a:p>
            <a:r>
              <a:rPr lang="en-US" dirty="0" smtClean="0"/>
              <a:t>	\</a:t>
            </a:r>
            <a:r>
              <a:rPr lang="en-US" dirty="0" err="1" smtClean="0"/>
              <a:t>citealp</a:t>
            </a:r>
            <a:r>
              <a:rPr lang="en-US" dirty="0" smtClean="0"/>
              <a:t>[p.\ 417]{Carpenter:2002gc},</a:t>
            </a:r>
          </a:p>
          <a:p>
            <a:r>
              <a:rPr lang="en-US" dirty="0" smtClean="0"/>
              <a:t>	\</a:t>
            </a:r>
            <a:r>
              <a:rPr lang="en-US" dirty="0" err="1" smtClean="0"/>
              <a:t>citealp</a:t>
            </a:r>
            <a:r>
              <a:rPr lang="en-US" dirty="0" smtClean="0"/>
              <a:t>{Bloom:2000bt}, and</a:t>
            </a:r>
          </a:p>
          <a:p>
            <a:r>
              <a:rPr lang="en-US" dirty="0" smtClean="0"/>
              <a:t>	\</a:t>
            </a:r>
            <a:r>
              <a:rPr lang="en-US" dirty="0" err="1" smtClean="0"/>
              <a:t>citealp</a:t>
            </a:r>
            <a:r>
              <a:rPr lang="en-US" dirty="0" smtClean="0"/>
              <a:t>{Leslie:1998nq}).</a:t>
            </a:r>
          </a:p>
        </p:txBody>
      </p:sp>
      <p:sp>
        <p:nvSpPr>
          <p:cNvPr id="4" name="Slide Number Placeholder 3"/>
          <p:cNvSpPr>
            <a:spLocks noGrp="1"/>
          </p:cNvSpPr>
          <p:nvPr>
            <p:ph type="sldNum" idx="10"/>
          </p:nvPr>
        </p:nvSpPr>
        <p:spPr/>
        <p:txBody>
          <a:bodyPr/>
          <a:lstStyle/>
          <a:p>
            <a:fld id="{24688D03-F045-B643-BD3A-F95C8B91471A}" type="slidenum">
              <a:rPr lang="en-GB" smtClean="0"/>
              <a:pPr/>
              <a:t>47</a:t>
            </a:fld>
            <a:endParaRPr lang="en-GB"/>
          </a:p>
        </p:txBody>
      </p:sp>
    </p:spTree>
    <p:extLst>
      <p:ext uri="{BB962C8B-B14F-4D97-AF65-F5344CB8AC3E}">
        <p14:creationId xmlns:p14="http://schemas.microsoft.com/office/powerpoint/2010/main" val="38825677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i="0" dirty="0" smtClean="0"/>
              <a:t>The thesis we are considering is this: All B-tasks impose a requirement (or set of requirements) other than the requirement to represent a false belief.  Children fail B-tasks not because they cannot</a:t>
            </a:r>
            <a:r>
              <a:rPr lang="en-US" i="0" baseline="0" dirty="0" smtClean="0"/>
              <a:t> represent beliefs but because they fail to meet the extraneous requirement.</a:t>
            </a:r>
            <a:endParaRPr lang="en-US" i="0" dirty="0" smtClean="0"/>
          </a:p>
          <a:p>
            <a:endParaRPr lang="en-US" dirty="0" smtClean="0"/>
          </a:p>
          <a:p>
            <a:r>
              <a:rPr lang="en-US" dirty="0" smtClean="0"/>
              <a:t>But what could the extraneous requirement be?</a:t>
            </a:r>
          </a:p>
        </p:txBody>
      </p:sp>
      <p:sp>
        <p:nvSpPr>
          <p:cNvPr id="4" name="Slide Number Placeholder 3"/>
          <p:cNvSpPr>
            <a:spLocks noGrp="1"/>
          </p:cNvSpPr>
          <p:nvPr>
            <p:ph type="sldNum" idx="10"/>
          </p:nvPr>
        </p:nvSpPr>
        <p:spPr/>
        <p:txBody>
          <a:bodyPr/>
          <a:lstStyle/>
          <a:p>
            <a:fld id="{24688D03-F045-B643-BD3A-F95C8B91471A}" type="slidenum">
              <a:rPr lang="en-GB" smtClean="0"/>
              <a:pPr/>
              <a:t>48</a:t>
            </a:fld>
            <a:endParaRPr lang="en-GB"/>
          </a:p>
        </p:txBody>
      </p:sp>
    </p:spTree>
    <p:extLst>
      <p:ext uri="{BB962C8B-B14F-4D97-AF65-F5344CB8AC3E}">
        <p14:creationId xmlns:p14="http://schemas.microsoft.com/office/powerpoint/2010/main" val="38825677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rgbClr val="000000"/>
                </a:solidFill>
                <a:latin typeface="Times New Roman" charset="0"/>
                <a:ea typeface="+mn-ea"/>
                <a:cs typeface="+mn-cs"/>
              </a:rPr>
              <a:t>First note that the proposal is harder to defend than sometimes assumed. For instance, philosophers sometimes mistakenly assume that all B-tasks involve language or communication, whereas A-tasks do not. But some A-tasks involve language and communication (Knudsen &amp; Liszkowski 2012; Song et al. 2008) and there are non-verbal B-tasks (Call &amp; Tomasello 1999; Low 2010 Study 2). </a:t>
            </a:r>
          </a:p>
          <a:p>
            <a:endParaRPr lang="en-US" sz="1200" kern="1200" dirty="0" smtClean="0">
              <a:solidFill>
                <a:srgbClr val="000000"/>
              </a:solidFill>
              <a:latin typeface="Times New Roman" charset="0"/>
              <a:ea typeface="+mn-ea"/>
              <a:cs typeface="+mn-cs"/>
            </a:endParaRPr>
          </a:p>
          <a:p>
            <a:r>
              <a:rPr lang="en-US" sz="1200" kern="1200" dirty="0" smtClean="0">
                <a:solidFill>
                  <a:srgbClr val="000000"/>
                </a:solidFill>
                <a:latin typeface="Times New Roman" charset="0"/>
                <a:ea typeface="+mn-ea"/>
                <a:cs typeface="+mn-cs"/>
              </a:rPr>
              <a:t>There is a more general problem facing attempts to identify the Extraneous Requirement. there is much variation among the B-tasks. It is not just that some are verbal whereas others are nonverbal. It is also that some involve prediction whereas others involve </a:t>
            </a:r>
            <a:r>
              <a:rPr lang="en-US" sz="1200" kern="1200" dirty="0" err="1" smtClean="0">
                <a:solidFill>
                  <a:srgbClr val="000000"/>
                </a:solidFill>
                <a:latin typeface="Times New Roman" charset="0"/>
                <a:ea typeface="+mn-ea"/>
                <a:cs typeface="+mn-cs"/>
              </a:rPr>
              <a:t>retrodiction</a:t>
            </a:r>
            <a:r>
              <a:rPr lang="en-US" sz="1200" kern="1200" dirty="0" smtClean="0">
                <a:solidFill>
                  <a:srgbClr val="000000"/>
                </a:solidFill>
                <a:latin typeface="Times New Roman" charset="0"/>
                <a:ea typeface="+mn-ea"/>
                <a:cs typeface="+mn-cs"/>
              </a:rPr>
              <a:t> or justification (e.g. </a:t>
            </a:r>
            <a:r>
              <a:rPr lang="en-US" sz="1200" kern="1200" dirty="0" err="1" smtClean="0">
                <a:solidFill>
                  <a:srgbClr val="000000"/>
                </a:solidFill>
                <a:latin typeface="Times New Roman" charset="0"/>
                <a:ea typeface="+mn-ea"/>
                <a:cs typeface="+mn-cs"/>
              </a:rPr>
              <a:t>Wimmer</a:t>
            </a:r>
            <a:r>
              <a:rPr lang="en-US" sz="1200" kern="1200" dirty="0" smtClean="0">
                <a:solidFill>
                  <a:srgbClr val="000000"/>
                </a:solidFill>
                <a:latin typeface="Times New Roman" charset="0"/>
                <a:ea typeface="+mn-ea"/>
                <a:cs typeface="+mn-cs"/>
              </a:rPr>
              <a:t> &amp; </a:t>
            </a:r>
            <a:r>
              <a:rPr lang="en-US" sz="1200" kern="1200" dirty="0" err="1" smtClean="0">
                <a:solidFill>
                  <a:srgbClr val="000000"/>
                </a:solidFill>
                <a:latin typeface="Times New Roman" charset="0"/>
                <a:ea typeface="+mn-ea"/>
                <a:cs typeface="+mn-cs"/>
              </a:rPr>
              <a:t>Mayringer</a:t>
            </a:r>
            <a:r>
              <a:rPr lang="en-US" sz="1200" kern="1200" dirty="0" smtClean="0">
                <a:solidFill>
                  <a:srgbClr val="000000"/>
                </a:solidFill>
                <a:latin typeface="Times New Roman" charset="0"/>
                <a:ea typeface="+mn-ea"/>
                <a:cs typeface="+mn-cs"/>
              </a:rPr>
              <a:t> 1998), some concern the first-person perspective, whereas others involve a second- or third-person perspective (e.g. Gopnik &amp; Slaughter 1991), some involve interaction whereas in others the subject is a mere observer (e.g. Chandler et al. 1989), and some involve prediction actions whereas others involve predicting desires (</a:t>
            </a:r>
            <a:r>
              <a:rPr lang="en-US" sz="1200" kern="1200" dirty="0" err="1" smtClean="0">
                <a:solidFill>
                  <a:srgbClr val="000000"/>
                </a:solidFill>
                <a:latin typeface="Times New Roman" charset="0"/>
                <a:ea typeface="+mn-ea"/>
                <a:cs typeface="+mn-cs"/>
              </a:rPr>
              <a:t>Astington</a:t>
            </a:r>
            <a:r>
              <a:rPr lang="en-US" sz="1200" kern="1200" dirty="0" smtClean="0">
                <a:solidFill>
                  <a:srgbClr val="000000"/>
                </a:solidFill>
                <a:latin typeface="Times New Roman" charset="0"/>
                <a:ea typeface="+mn-ea"/>
                <a:cs typeface="+mn-cs"/>
              </a:rPr>
              <a:t> &amp; Gopnik 1991) or selecting an argument appropriate for someone with a false belief (</a:t>
            </a:r>
            <a:r>
              <a:rPr lang="en-US" sz="1200" kern="1200" dirty="0" err="1" smtClean="0">
                <a:solidFill>
                  <a:srgbClr val="000000"/>
                </a:solidFill>
                <a:latin typeface="Times New Roman" charset="0"/>
                <a:ea typeface="+mn-ea"/>
                <a:cs typeface="+mn-cs"/>
              </a:rPr>
              <a:t>Bartsch</a:t>
            </a:r>
            <a:r>
              <a:rPr lang="en-US" sz="1200" kern="1200" dirty="0" smtClean="0">
                <a:solidFill>
                  <a:srgbClr val="000000"/>
                </a:solidFill>
                <a:latin typeface="Times New Roman" charset="0"/>
                <a:ea typeface="+mn-ea"/>
                <a:cs typeface="+mn-cs"/>
              </a:rPr>
              <a:t> &amp; London 2000). Despite all this variation and more, the B-tasks all appear to measure a single developmental transition (Wellman et al. 2001).</a:t>
            </a:r>
          </a:p>
          <a:p>
            <a:endParaRPr lang="en-US" sz="1200" kern="1200" dirty="0" smtClean="0">
              <a:solidFill>
                <a:srgbClr val="000000"/>
              </a:solidFill>
              <a:latin typeface="Times New Roman" charset="0"/>
              <a:ea typeface="+mn-ea"/>
              <a:cs typeface="+mn-cs"/>
            </a:endParaRPr>
          </a:p>
        </p:txBody>
      </p:sp>
      <p:sp>
        <p:nvSpPr>
          <p:cNvPr id="4" name="Slide Number Placeholder 3"/>
          <p:cNvSpPr>
            <a:spLocks noGrp="1"/>
          </p:cNvSpPr>
          <p:nvPr>
            <p:ph type="sldNum" idx="10"/>
          </p:nvPr>
        </p:nvSpPr>
        <p:spPr/>
        <p:txBody>
          <a:bodyPr/>
          <a:lstStyle/>
          <a:p>
            <a:fld id="{24688D03-F045-B643-BD3A-F95C8B91471A}" type="slidenum">
              <a:rPr lang="en-GB" smtClean="0"/>
              <a:pPr/>
              <a:t>49</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Further,  </a:t>
            </a:r>
            <a:r>
              <a:rPr lang="en-US" sz="1200" kern="1200" dirty="0" smtClean="0">
                <a:solidFill>
                  <a:srgbClr val="000000"/>
                </a:solidFill>
                <a:latin typeface="Times New Roman" charset="0"/>
                <a:ea typeface="+mn-ea"/>
                <a:cs typeface="+mn-cs"/>
              </a:rPr>
              <a:t>children who fail </a:t>
            </a:r>
            <a:r>
              <a:rPr lang="en-US" sz="1200" b="0" kern="1200" dirty="0" smtClean="0">
                <a:solidFill>
                  <a:srgbClr val="000000"/>
                </a:solidFill>
                <a:latin typeface="Times New Roman" charset="0"/>
                <a:ea typeface="+mn-ea"/>
                <a:cs typeface="+mn-cs"/>
              </a:rPr>
              <a:t>B</a:t>
            </a:r>
            <a:r>
              <a:rPr lang="en-US" sz="1200" kern="1200" dirty="0" smtClean="0">
                <a:solidFill>
                  <a:srgbClr val="000000"/>
                </a:solidFill>
                <a:latin typeface="Times New Roman" charset="0"/>
                <a:ea typeface="+mn-ea"/>
                <a:cs typeface="+mn-cs"/>
              </a:rPr>
              <a:t>-tasks can answer questions about perception or </a:t>
            </a:r>
            <a:r>
              <a:rPr lang="en-US" sz="1200" kern="1200" dirty="0" err="1" smtClean="0">
                <a:solidFill>
                  <a:srgbClr val="000000"/>
                </a:solidFill>
                <a:latin typeface="Times New Roman" charset="0"/>
                <a:ea typeface="+mn-ea"/>
                <a:cs typeface="+mn-cs"/>
              </a:rPr>
              <a:t>pretence</a:t>
            </a:r>
            <a:r>
              <a:rPr lang="en-US" sz="1200" kern="1200" dirty="0" smtClean="0">
                <a:solidFill>
                  <a:srgbClr val="000000"/>
                </a:solidFill>
                <a:latin typeface="Times New Roman" charset="0"/>
                <a:ea typeface="+mn-ea"/>
                <a:cs typeface="+mn-cs"/>
              </a:rPr>
              <a:t> that are word-for-word identical with the questions about false belief that they cannot answer correctly (Gopnik et al. 1994; see also Cluster 1996). So the Extraneous Requirement cannot be straightforwardly linked to language or communication. </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50</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But</a:t>
            </a:r>
            <a:r>
              <a:rPr lang="en-US" baseline="0" dirty="0" smtClean="0"/>
              <a:t> there is a family of candidates for the Extraneous Requirement.</a:t>
            </a: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For a wide range of research has shown that success on B-tasks depends</a:t>
            </a:r>
            <a:r>
              <a:rPr lang="en-US" baseline="0" dirty="0" smtClean="0"/>
              <a:t> on executive function, working memory and attention.  This is true in two senses: first, developmentally, success on B-tasks comes with the acquisition of EF, working memory and so on.  Second, even in adults success on B-tasks appears to consume these resources.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So have we found the Extraneous Requirement?  No, I don</a:t>
            </a:r>
            <a:r>
              <a:rPr lang="fr-FR" baseline="0" dirty="0" smtClean="0"/>
              <a:t>’</a:t>
            </a:r>
            <a:r>
              <a:rPr lang="en-US" baseline="0" dirty="0" smtClean="0"/>
              <a:t>t think  It is a mistake to assume that representing false belief---or, indeed, representing any propositional attitude---does not intrinsically demand cognitive resources such as inhibitory control.</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On any standard view, propositional attitudes such as beliefs form complex causal structures, have arbitrarily nest-able contents, interact with each other in </a:t>
            </a:r>
            <a:r>
              <a:rPr lang="en-US" baseline="0" dirty="0" err="1" smtClean="0"/>
              <a:t>uncodifiably</a:t>
            </a:r>
            <a:r>
              <a:rPr lang="en-US" baseline="0" dirty="0" smtClean="0"/>
              <a:t> complex ways and are individuated by their causal and normative roles in explaining thoughts and actions \</a:t>
            </a:r>
            <a:r>
              <a:rPr lang="en-US" baseline="0" dirty="0" err="1" smtClean="0"/>
              <a:t>citep</a:t>
            </a:r>
            <a:r>
              <a:rPr lang="en-US" baseline="0" dirty="0" smtClean="0"/>
              <a:t>[]{en_809, en_249}.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If there is anything representing which should consume scarce cognitive resources it is surely states with this combination of properties.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So there are sound theoretical reasons to suppose that representing false beliefs could intrinsically require inhibitory control and working memory \</a:t>
            </a:r>
            <a:r>
              <a:rPr lang="en-US" baseline="0" dirty="0" err="1" smtClean="0"/>
              <a:t>citep</a:t>
            </a:r>
            <a:r>
              <a:rPr lang="en-US" baseline="0" dirty="0" smtClean="0"/>
              <a:t>[see also][]{Russell:1999vr}.</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kern="1200" baseline="0" dirty="0" smtClean="0">
              <a:solidFill>
                <a:srgbClr val="000000"/>
              </a:solidFill>
              <a:latin typeface="Times New Roman" charset="0"/>
              <a:ea typeface="+mn-ea"/>
              <a:cs typeface="+mn-cs"/>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This means: it *might* be that B-tasks impose an extraneous requirement.  But the mere fact that success depends on inhibitory control, attention and working memory does not imply that these B-tasks impose extraneous requirements.</a:t>
            </a:r>
            <a:endParaRPr lang="en-US" sz="1200" kern="1200" dirty="0" smtClean="0">
              <a:solidFill>
                <a:srgbClr val="000000"/>
              </a:solidFill>
              <a:latin typeface="Times New Roman" charset="0"/>
              <a:ea typeface="+mn-ea"/>
              <a:cs typeface="+mn-cs"/>
            </a:endParaRPr>
          </a:p>
        </p:txBody>
      </p:sp>
      <p:sp>
        <p:nvSpPr>
          <p:cNvPr id="4" name="Slide Number Placeholder 3"/>
          <p:cNvSpPr>
            <a:spLocks noGrp="1"/>
          </p:cNvSpPr>
          <p:nvPr>
            <p:ph type="sldNum" idx="10"/>
          </p:nvPr>
        </p:nvSpPr>
        <p:spPr/>
        <p:txBody>
          <a:bodyPr/>
          <a:lstStyle/>
          <a:p>
            <a:fld id="{24688D03-F045-B643-BD3A-F95C8B91471A}" type="slidenum">
              <a:rPr lang="en-GB" smtClean="0"/>
              <a:pPr/>
              <a:t>51</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a:t>
            </a:r>
            <a:r>
              <a:rPr lang="fr-FR" dirty="0" smtClean="0"/>
              <a:t>’</a:t>
            </a:r>
            <a:r>
              <a:rPr lang="en-US" dirty="0" err="1" smtClean="0"/>
              <a:t>ve</a:t>
            </a:r>
            <a:r>
              <a:rPr lang="en-US" dirty="0" smtClean="0"/>
              <a:t> argued so far is that we cannot straightforwardly reject any single premise of this argument.</a:t>
            </a:r>
          </a:p>
          <a:p>
            <a:r>
              <a:rPr lang="en-US" dirty="0" smtClean="0"/>
              <a:t>So we should look for non-straightforward ways to resolve the problem</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52</a:t>
            </a:fld>
            <a:endParaRPr lang="en-GB"/>
          </a:p>
        </p:txBody>
      </p:sp>
    </p:spTree>
    <p:extLst>
      <p:ext uri="{BB962C8B-B14F-4D97-AF65-F5344CB8AC3E}">
        <p14:creationId xmlns:p14="http://schemas.microsoft.com/office/powerpoint/2010/main" val="1221126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5</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Second Task: we need theoretically coherent and empirically motivated ways of distinguishing kinds of mindreading</a:t>
            </a: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 could a non-straightforward</a:t>
            </a:r>
            <a:r>
              <a:rPr lang="en-GB" baseline="0" dirty="0" smtClean="0"/>
              <a:t> resolution involve?  First note that we get this kind of pattern in a variety of areas including physical cognition.</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53</a:t>
            </a:fld>
            <a:endParaRPr lang="en-GB"/>
          </a:p>
        </p:txBody>
      </p:sp>
    </p:spTree>
    <p:extLst>
      <p:ext uri="{BB962C8B-B14F-4D97-AF65-F5344CB8AC3E}">
        <p14:creationId xmlns:p14="http://schemas.microsoft.com/office/powerpoint/2010/main" val="12211260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54</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This is harder ... we can define it s</a:t>
            </a:r>
            <a:r>
              <a:rPr lang="en-US" sz="1200" kern="1200" baseline="0" dirty="0" smtClean="0">
                <a:solidFill>
                  <a:srgbClr val="000000"/>
                </a:solidFill>
                <a:latin typeface="Times New Roman" charset="0"/>
                <a:ea typeface="+mn-ea"/>
                <a:cs typeface="+mn-cs"/>
              </a:rPr>
              <a:t>o ... but if we go one step deeper and ask what mental states are, or what actions are, we quickly find ourselves in trouble ...  Let’s look at what mental states are ... content / attitude (see lecture notes)</a:t>
            </a:r>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55</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In</a:t>
            </a:r>
            <a:r>
              <a:rPr lang="en-US" sz="1200" kern="1200" baseline="0" dirty="0" smtClean="0">
                <a:solidFill>
                  <a:srgbClr val="000000"/>
                </a:solidFill>
                <a:latin typeface="Times New Roman" charset="0"/>
                <a:ea typeface="+mn-ea"/>
                <a:cs typeface="+mn-cs"/>
              </a:rPr>
              <a:t> conclusion: the message for today is that we don’t </a:t>
            </a:r>
            <a:r>
              <a:rPr lang="en-US" sz="1200" kern="1200" baseline="0" dirty="0" err="1" smtClean="0">
                <a:solidFill>
                  <a:srgbClr val="000000"/>
                </a:solidFill>
                <a:latin typeface="Times New Roman" charset="0"/>
                <a:ea typeface="+mn-ea"/>
                <a:cs typeface="+mn-cs"/>
              </a:rPr>
              <a:t>adqeuately</a:t>
            </a:r>
            <a:r>
              <a:rPr lang="en-US" sz="1200" kern="1200" baseline="0" dirty="0" smtClean="0">
                <a:solidFill>
                  <a:srgbClr val="000000"/>
                </a:solidFill>
                <a:latin typeface="Times New Roman" charset="0"/>
                <a:ea typeface="+mn-ea"/>
                <a:cs typeface="+mn-cs"/>
              </a:rPr>
              <a:t> understand what mindreading and joint action are ... the way start to remedy that is to go right back and think about what actions are and what mental states are, and that’s what we’ll do next week ... if you decide to take the course of course.</a:t>
            </a:r>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56</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Mindreading is ... </a:t>
            </a:r>
          </a:p>
          <a:p>
            <a:r>
              <a:rPr lang="en-US" dirty="0" smtClean="0"/>
              <a:t>A joint action is an event with two or more agents.  Paradigm</a:t>
            </a:r>
            <a:r>
              <a:rPr lang="en-US" baseline="0" dirty="0" smtClean="0"/>
              <a:t> examples include painting a house together, pushing levers in sequence together to make a dog puppet sing, and tapping our fingers together.</a:t>
            </a:r>
            <a:endParaRPr lang="en-US" dirty="0" smtClean="0"/>
          </a:p>
          <a:p>
            <a:r>
              <a:rPr lang="en-US" dirty="0" smtClean="0"/>
              <a:t>In this course I want us to attempt three tasks ...  The first task</a:t>
            </a:r>
            <a:r>
              <a:rPr lang="en-US" baseline="0" dirty="0" smtClean="0"/>
              <a:t> is DECOMPOSITION </a:t>
            </a:r>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57</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6</a:t>
            </a:fld>
            <a:endParaRPr lang="en-GB"/>
          </a:p>
        </p:txBody>
      </p:sp>
    </p:spTree>
    <p:extLst>
      <p:ext uri="{BB962C8B-B14F-4D97-AF65-F5344CB8AC3E}">
        <p14:creationId xmlns:p14="http://schemas.microsoft.com/office/powerpoint/2010/main" val="2433537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8</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Third Task: We</a:t>
            </a:r>
            <a:r>
              <a:rPr lang="en-US" sz="1200" kern="1200" baseline="0" dirty="0" smtClean="0">
                <a:solidFill>
                  <a:srgbClr val="000000"/>
                </a:solidFill>
                <a:latin typeface="Times New Roman" charset="0"/>
                <a:ea typeface="+mn-ea"/>
                <a:cs typeface="+mn-cs"/>
              </a:rPr>
              <a:t> need ways of understanding how joint action might involve more than the coordinated and cooperative </a:t>
            </a:r>
            <a:r>
              <a:rPr lang="en-US" sz="1200" kern="1200" baseline="0" dirty="0" err="1" smtClean="0">
                <a:solidFill>
                  <a:srgbClr val="000000"/>
                </a:solidFill>
                <a:latin typeface="Times New Roman" charset="0"/>
                <a:ea typeface="+mn-ea"/>
                <a:cs typeface="+mn-cs"/>
              </a:rPr>
              <a:t>behaviours</a:t>
            </a:r>
            <a:r>
              <a:rPr lang="en-US" sz="1200" kern="1200" baseline="0" dirty="0" smtClean="0">
                <a:solidFill>
                  <a:srgbClr val="000000"/>
                </a:solidFill>
                <a:latin typeface="Times New Roman" charset="0"/>
                <a:ea typeface="+mn-ea"/>
                <a:cs typeface="+mn-cs"/>
              </a:rPr>
              <a:t> exhibited by some insects, while also not requiring sophisticated forms of mindreading at close to the limits of what human adults are capable of ....</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I</a:t>
            </a:r>
            <a:r>
              <a:rPr lang="en-US" baseline="0" dirty="0" smtClean="0"/>
              <a:t> don’t fully understand this, but </a:t>
            </a:r>
            <a:r>
              <a:rPr lang="en-US" dirty="0" smtClean="0"/>
              <a:t>if this is right, .... [*as before</a:t>
            </a:r>
            <a:r>
              <a:rPr lang="en-US" baseline="0" dirty="0" smtClean="0"/>
              <a:t> but </a:t>
            </a:r>
            <a:r>
              <a:rPr lang="en-US" i="1" baseline="0" dirty="0" smtClean="0"/>
              <a:t>ground </a:t>
            </a:r>
            <a:r>
              <a:rPr lang="en-US" i="0" baseline="0" dirty="0" smtClean="0"/>
              <a:t>instead of </a:t>
            </a:r>
            <a:r>
              <a:rPr lang="en-US" i="1" baseline="0" dirty="0" smtClean="0"/>
              <a:t>drive</a:t>
            </a:r>
            <a:r>
              <a:rPr lang="en-US" baseline="0" dirty="0" smtClean="0"/>
              <a:t>]</a:t>
            </a:r>
            <a:endParaRPr lang="en-US" dirty="0" smtClean="0"/>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I</a:t>
            </a:r>
            <a:r>
              <a:rPr lang="en-US" baseline="0" dirty="0" smtClean="0"/>
              <a:t> don’t fully understand this, but </a:t>
            </a:r>
            <a:r>
              <a:rPr lang="en-US" dirty="0" smtClean="0"/>
              <a:t>if this is right, .... [*as before</a:t>
            </a:r>
            <a:r>
              <a:rPr lang="en-US" baseline="0" dirty="0" smtClean="0"/>
              <a:t> but </a:t>
            </a:r>
            <a:r>
              <a:rPr lang="en-US" i="1" baseline="0" dirty="0" smtClean="0"/>
              <a:t>ground </a:t>
            </a:r>
            <a:r>
              <a:rPr lang="en-US" i="0" baseline="0" dirty="0" smtClean="0"/>
              <a:t>instead of </a:t>
            </a:r>
            <a:r>
              <a:rPr lang="en-US" i="1" baseline="0" dirty="0" smtClean="0"/>
              <a:t>drive</a:t>
            </a:r>
            <a:r>
              <a:rPr lang="en-US" baseline="0" dirty="0" smtClean="0"/>
              <a:t>]</a:t>
            </a:r>
            <a:endParaRPr lang="en-US" dirty="0" smtClean="0"/>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US"/>
          </a:p>
        </p:txBody>
      </p:sp>
      <p:sp>
        <p:nvSpPr>
          <p:cNvPr id="4" name="Slide Number Placeholder 3"/>
          <p:cNvSpPr>
            <a:spLocks noGrp="1"/>
          </p:cNvSpPr>
          <p:nvPr>
            <p:ph type="sldNum" idx="10"/>
          </p:nvPr>
        </p:nvSpPr>
        <p:spPr/>
        <p:txBody>
          <a:bodyPr/>
          <a:lstStyle>
            <a:lvl1pPr>
              <a:defRPr smtClean="0"/>
            </a:lvl1pPr>
          </a:lstStyle>
          <a:p>
            <a:fld id="{9C96DDB7-5383-CA45-AD3D-5196D0FCCB9A}"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E2727F65-CFBD-7B43-9322-F698D8F3C317}"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40"/>
            <a:ext cx="2055813" cy="5849937"/>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40"/>
            <a:ext cx="6019800" cy="5849937"/>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6EC32BFB-CBF2-654C-B5C8-1CDFD3505040}"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5AA26255-1DD8-884C-AD22-BA390A2AFD6C}"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Slide Number Placeholder 3"/>
          <p:cNvSpPr>
            <a:spLocks noGrp="1"/>
          </p:cNvSpPr>
          <p:nvPr>
            <p:ph type="sldNum" idx="10"/>
          </p:nvPr>
        </p:nvSpPr>
        <p:spPr/>
        <p:txBody>
          <a:bodyPr/>
          <a:lstStyle>
            <a:lvl1pPr>
              <a:defRPr smtClean="0"/>
            </a:lvl1pPr>
          </a:lstStyle>
          <a:p>
            <a:fld id="{ABEC096B-64A2-7B44-875A-6A9EE250669C}"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1" y="1600202"/>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6613" y="1600202"/>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Slide Number Placeholder 4"/>
          <p:cNvSpPr>
            <a:spLocks noGrp="1"/>
          </p:cNvSpPr>
          <p:nvPr>
            <p:ph type="sldNum" idx="10"/>
          </p:nvPr>
        </p:nvSpPr>
        <p:spPr/>
        <p:txBody>
          <a:bodyPr/>
          <a:lstStyle>
            <a:lvl1pPr>
              <a:defRPr smtClean="0"/>
            </a:lvl1pPr>
          </a:lstStyle>
          <a:p>
            <a:fld id="{DC2370D3-9E53-A24E-98F4-CB586A07843D}"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Slide Number Placeholder 6"/>
          <p:cNvSpPr>
            <a:spLocks noGrp="1"/>
          </p:cNvSpPr>
          <p:nvPr>
            <p:ph type="sldNum" idx="10"/>
          </p:nvPr>
        </p:nvSpPr>
        <p:spPr/>
        <p:txBody>
          <a:bodyPr/>
          <a:lstStyle>
            <a:lvl1pPr>
              <a:defRPr smtClean="0"/>
            </a:lvl1pPr>
          </a:lstStyle>
          <a:p>
            <a:fld id="{1D0F75B7-7646-154B-BC7D-5F83700AF1EA}"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Slide Number Placeholder 2"/>
          <p:cNvSpPr>
            <a:spLocks noGrp="1"/>
          </p:cNvSpPr>
          <p:nvPr>
            <p:ph type="sldNum" idx="10"/>
          </p:nvPr>
        </p:nvSpPr>
        <p:spPr/>
        <p:txBody>
          <a:bodyPr/>
          <a:lstStyle>
            <a:lvl1pPr>
              <a:defRPr smtClean="0"/>
            </a:lvl1pPr>
          </a:lstStyle>
          <a:p>
            <a:fld id="{80E5B2F3-B621-B146-B91D-6D8C2EE9574A}"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smtClean="0"/>
            </a:lvl1pPr>
          </a:lstStyle>
          <a:p>
            <a:fld id="{39FA33B3-5ED0-C34D-B375-AF24041DBFE4}"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D6CBCF18-5E33-6E4D-ACAC-1EEF9BC3580E}"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809F3D21-02CA-4945-8B05-F691DF056F1C}"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1" y="274638"/>
            <a:ext cx="8228013" cy="1141412"/>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457201" y="1600202"/>
            <a:ext cx="8228013" cy="45243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Text Box 3"/>
          <p:cNvSpPr txBox="1">
            <a:spLocks noChangeArrowheads="1"/>
          </p:cNvSpPr>
          <p:nvPr/>
        </p:nvSpPr>
        <p:spPr bwMode="auto">
          <a:xfrm>
            <a:off x="457200" y="6245225"/>
            <a:ext cx="2133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8" name="Text Box 4"/>
          <p:cNvSpPr txBox="1">
            <a:spLocks noChangeArrowheads="1"/>
          </p:cNvSpPr>
          <p:nvPr/>
        </p:nvSpPr>
        <p:spPr bwMode="auto">
          <a:xfrm>
            <a:off x="3124200" y="6245225"/>
            <a:ext cx="2895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9" name="Rectangle 5"/>
          <p:cNvSpPr>
            <a:spLocks noGrp="1" noChangeArrowheads="1"/>
          </p:cNvSpPr>
          <p:nvPr>
            <p:ph type="sldNum"/>
          </p:nvPr>
        </p:nvSpPr>
        <p:spPr bwMode="auto">
          <a:xfrm>
            <a:off x="6553201" y="6245227"/>
            <a:ext cx="2132013" cy="4746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mn-lt"/>
                <a:ea typeface="+mn-ea"/>
                <a:cs typeface="+mn-cs"/>
              </a:defRPr>
            </a:lvl1pPr>
          </a:lstStyle>
          <a:p>
            <a:fld id="{CA622B62-27B7-D444-97B6-2EBD5876234C}"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2pPr>
      <a:lvl3pPr marL="1143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3pPr>
      <a:lvl4pPr marL="1600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4pPr>
      <a:lvl5pPr marL="20574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5pPr>
      <a:lvl6pPr marL="25146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6pPr>
      <a:lvl7pPr marL="29718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7pPr>
      <a:lvl8pPr marL="3429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8pPr>
      <a:lvl9pPr marL="3886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charset="0"/>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charset="0"/>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1" Type="http://schemas.openxmlformats.org/officeDocument/2006/relationships/image" Target="../media/image10.png"/><Relationship Id="rId12"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6.png"/><Relationship Id="rId4" Type="http://schemas.microsoft.com/office/2007/relationships/hdphoto" Target="../media/hdphoto1.wdp"/><Relationship Id="rId5" Type="http://schemas.openxmlformats.org/officeDocument/2006/relationships/image" Target="../media/image7.png"/><Relationship Id="rId6" Type="http://schemas.microsoft.com/office/2007/relationships/hdphoto" Target="../media/hdphoto2.wdp"/><Relationship Id="rId7" Type="http://schemas.openxmlformats.org/officeDocument/2006/relationships/image" Target="../media/image8.png"/><Relationship Id="rId8" Type="http://schemas.microsoft.com/office/2007/relationships/hdphoto" Target="../media/hdphoto3.wdp"/><Relationship Id="rId9" Type="http://schemas.openxmlformats.org/officeDocument/2006/relationships/image" Target="../media/image9.png"/><Relationship Id="rId10" Type="http://schemas.microsoft.com/office/2007/relationships/hdphoto" Target="../media/hdphoto4.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3.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 Id="rId3" Type="http://schemas.openxmlformats.org/officeDocument/2006/relationships/image" Target="../media/image1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microsoft.com/office/2007/relationships/hdphoto" Target="../media/hdphoto1.wdp"/><Relationship Id="rId5" Type="http://schemas.openxmlformats.org/officeDocument/2006/relationships/image" Target="../media/image7.png"/><Relationship Id="rId6"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SC_4803_crop_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525"/>
            <a:ext cx="9144000" cy="6858000"/>
          </a:xfrm>
          <a:prstGeom prst="rect">
            <a:avLst/>
          </a:prstGeom>
        </p:spPr>
      </p:pic>
      <p:sp>
        <p:nvSpPr>
          <p:cNvPr id="9" name="Text Box 9"/>
          <p:cNvSpPr txBox="1">
            <a:spLocks noChangeArrowheads="1"/>
          </p:cNvSpPr>
          <p:nvPr/>
        </p:nvSpPr>
        <p:spPr bwMode="auto">
          <a:xfrm>
            <a:off x="4788420" y="5822997"/>
            <a:ext cx="39600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spcBef>
                <a:spcPct val="50000"/>
              </a:spcBef>
            </a:pPr>
            <a:r>
              <a:rPr lang="en-GB" sz="2400" i="0" dirty="0" err="1" smtClean="0">
                <a:solidFill>
                  <a:schemeClr val="tx1"/>
                </a:solidFill>
                <a:effectLst>
                  <a:glow rad="304800">
                    <a:schemeClr val="bg1">
                      <a:alpha val="34000"/>
                    </a:schemeClr>
                  </a:glow>
                </a:effectLst>
              </a:rPr>
              <a:t>butterfillS</a:t>
            </a:r>
            <a:r>
              <a:rPr lang="en-GB" sz="2400" i="0" dirty="0" err="1" smtClean="0">
                <a:solidFill>
                  <a:schemeClr val="tx1"/>
                </a:solidFill>
                <a:effectLst>
                  <a:glow rad="304800">
                    <a:schemeClr val="bg1">
                      <a:alpha val="34000"/>
                    </a:schemeClr>
                  </a:glow>
                </a:effectLst>
              </a:rPr>
              <a:t>@ceu.hu</a:t>
            </a:r>
            <a:endParaRPr lang="en-GB" sz="2400" i="0" dirty="0">
              <a:solidFill>
                <a:schemeClr val="tx1"/>
              </a:solidFill>
              <a:effectLst>
                <a:glow rad="304800">
                  <a:schemeClr val="bg1">
                    <a:alpha val="34000"/>
                  </a:schemeClr>
                </a:glow>
              </a:effectLst>
            </a:endParaRPr>
          </a:p>
        </p:txBody>
      </p:sp>
      <p:sp>
        <p:nvSpPr>
          <p:cNvPr id="6" name="Text Box 9"/>
          <p:cNvSpPr txBox="1">
            <a:spLocks noChangeArrowheads="1"/>
          </p:cNvSpPr>
          <p:nvPr/>
        </p:nvSpPr>
        <p:spPr bwMode="auto">
          <a:xfrm>
            <a:off x="4788420" y="5822997"/>
            <a:ext cx="39600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spcBef>
                <a:spcPct val="50000"/>
              </a:spcBef>
            </a:pPr>
            <a:r>
              <a:rPr lang="en-GB" sz="2400" i="0" dirty="0" err="1" smtClean="0">
                <a:solidFill>
                  <a:schemeClr val="tx1"/>
                </a:solidFill>
                <a:effectLst>
                  <a:glow rad="101600">
                    <a:schemeClr val="bg1">
                      <a:alpha val="78000"/>
                    </a:schemeClr>
                  </a:glow>
                </a:effectLst>
              </a:rPr>
              <a:t>butterfillS</a:t>
            </a:r>
            <a:r>
              <a:rPr lang="en-GB" sz="2400" i="0" dirty="0" err="1" smtClean="0">
                <a:solidFill>
                  <a:schemeClr val="tx1"/>
                </a:solidFill>
                <a:effectLst>
                  <a:glow rad="101600">
                    <a:schemeClr val="bg1">
                      <a:alpha val="78000"/>
                    </a:schemeClr>
                  </a:glow>
                </a:effectLst>
              </a:rPr>
              <a:t>@ceu.hu</a:t>
            </a:r>
            <a:endParaRPr lang="en-GB" sz="2400" i="0" dirty="0">
              <a:solidFill>
                <a:schemeClr val="tx1"/>
              </a:solidFill>
              <a:effectLst>
                <a:glow rad="101600">
                  <a:schemeClr val="bg1">
                    <a:alpha val="78000"/>
                  </a:schemeClr>
                </a:glow>
              </a:effectLst>
            </a:endParaRPr>
          </a:p>
        </p:txBody>
      </p:sp>
      <p:sp>
        <p:nvSpPr>
          <p:cNvPr id="17" name="Text Box 9"/>
          <p:cNvSpPr txBox="1">
            <a:spLocks noChangeArrowheads="1"/>
          </p:cNvSpPr>
          <p:nvPr/>
        </p:nvSpPr>
        <p:spPr bwMode="auto">
          <a:xfrm>
            <a:off x="755576" y="260648"/>
            <a:ext cx="80645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spcAft>
                <a:spcPct val="0"/>
              </a:spcAft>
            </a:pPr>
            <a:r>
              <a:rPr lang="en-GB" sz="4800" b="1" i="0" dirty="0" smtClean="0">
                <a:ln w="12700">
                  <a:solidFill>
                    <a:schemeClr val="bg1"/>
                  </a:solidFill>
                </a:ln>
                <a:solidFill>
                  <a:schemeClr val="tx1">
                    <a:alpha val="0"/>
                  </a:schemeClr>
                </a:solidFill>
                <a:effectLst>
                  <a:glow rad="203200">
                    <a:schemeClr val="bg1">
                      <a:alpha val="50000"/>
                    </a:schemeClr>
                  </a:glow>
                </a:effectLst>
              </a:rPr>
              <a:t>Mindreading &amp; Joint Action</a:t>
            </a:r>
            <a:endParaRPr lang="en-GB" sz="4800" i="0" dirty="0">
              <a:ln w="12700">
                <a:solidFill>
                  <a:schemeClr val="bg1"/>
                </a:solidFill>
              </a:ln>
              <a:solidFill>
                <a:schemeClr val="tx1">
                  <a:alpha val="0"/>
                </a:schemeClr>
              </a:solidFill>
              <a:effectLst>
                <a:glow rad="203200">
                  <a:schemeClr val="bg1">
                    <a:alpha val="50000"/>
                  </a:schemeClr>
                </a:glow>
              </a:effectLst>
            </a:endParaRPr>
          </a:p>
        </p:txBody>
      </p:sp>
      <p:sp>
        <p:nvSpPr>
          <p:cNvPr id="8" name="Text Box 9"/>
          <p:cNvSpPr txBox="1">
            <a:spLocks noChangeArrowheads="1"/>
          </p:cNvSpPr>
          <p:nvPr/>
        </p:nvSpPr>
        <p:spPr bwMode="auto">
          <a:xfrm>
            <a:off x="755576" y="260648"/>
            <a:ext cx="80645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spcAft>
                <a:spcPct val="0"/>
              </a:spcAft>
            </a:pPr>
            <a:r>
              <a:rPr lang="en-GB" sz="4800" b="1" i="0" dirty="0" smtClean="0">
                <a:ln w="12700">
                  <a:solidFill>
                    <a:schemeClr val="bg1"/>
                  </a:solidFill>
                </a:ln>
                <a:solidFill>
                  <a:schemeClr val="tx1">
                    <a:alpha val="0"/>
                  </a:schemeClr>
                </a:solidFill>
                <a:effectLst>
                  <a:glow rad="50800">
                    <a:srgbClr val="470FBF">
                      <a:alpha val="50000"/>
                    </a:srgbClr>
                  </a:glow>
                </a:effectLst>
              </a:rPr>
              <a:t>Mindreading &amp; Joint Action</a:t>
            </a:r>
            <a:endParaRPr lang="en-GB" sz="4800" i="0" dirty="0">
              <a:ln w="12700">
                <a:solidFill>
                  <a:schemeClr val="bg1"/>
                </a:solidFill>
              </a:ln>
              <a:solidFill>
                <a:schemeClr val="tx1">
                  <a:alpha val="0"/>
                </a:schemeClr>
              </a:solidFill>
              <a:effectLst>
                <a:glow rad="50800">
                  <a:srgbClr val="470FBF">
                    <a:alpha val="50000"/>
                  </a:srgbClr>
                </a:glow>
              </a:effectLst>
            </a:endParaRPr>
          </a:p>
        </p:txBody>
      </p:sp>
      <p:sp>
        <p:nvSpPr>
          <p:cNvPr id="7" name="Text Box 9"/>
          <p:cNvSpPr txBox="1">
            <a:spLocks noChangeArrowheads="1"/>
          </p:cNvSpPr>
          <p:nvPr/>
        </p:nvSpPr>
        <p:spPr bwMode="auto">
          <a:xfrm>
            <a:off x="35496" y="653787"/>
            <a:ext cx="80645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spcAft>
                <a:spcPct val="0"/>
              </a:spcAft>
            </a:pPr>
            <a:r>
              <a:rPr lang="en-GB" sz="4800" b="1" i="0" dirty="0" smtClean="0">
                <a:effectLst>
                  <a:glow rad="101600">
                    <a:srgbClr val="000000"/>
                  </a:glow>
                </a:effectLst>
              </a:rPr>
              <a:t>1. Introduction </a:t>
            </a:r>
            <a:endParaRPr lang="en-GB" sz="4800" i="0" dirty="0">
              <a:effectLst>
                <a:glow rad="101600">
                  <a:srgbClr val="000000"/>
                </a:glow>
              </a:effectLst>
            </a:endParaRPr>
          </a:p>
        </p:txBody>
      </p:sp>
    </p:spTree>
    <p:extLst>
      <p:ext uri="{BB962C8B-B14F-4D97-AF65-F5344CB8AC3E}">
        <p14:creationId xmlns:p14="http://schemas.microsoft.com/office/powerpoint/2010/main" val="415548653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cstate="screen">
            <a:grayscl/>
            <a:extLst>
              <a:ext uri="{BEBA8EAE-BF5A-486C-A8C5-ECC9F3942E4B}">
                <a14:imgProps xmlns:a14="http://schemas.microsoft.com/office/drawing/2010/main">
                  <a14:imgLayer r:embed="rId4">
                    <a14:imgEffect>
                      <a14:backgroundRemoval t="3205" b="94872" l="10000" r="93846">
                        <a14:foregroundMark x1="33077" y1="12821" x2="41538" y2="12821"/>
                        <a14:foregroundMark x1="39231" y1="4487" x2="43846" y2="7051"/>
                        <a14:foregroundMark x1="46154" y1="83974" x2="49231" y2="83974"/>
                        <a14:foregroundMark x1="77692" y1="83974" x2="63846" y2="86538"/>
                        <a14:foregroundMark x1="30769" y1="84615" x2="42308" y2="86538"/>
                        <a14:foregroundMark x1="18462" y1="94872" x2="40769" y2="94872"/>
                        <a14:foregroundMark x1="81538" y1="89744" x2="93846" y2="94872"/>
                        <a14:foregroundMark x1="34615" y1="59615" x2="43077" y2="59615"/>
                      </a14:backgroundRemoval>
                    </a14:imgEffect>
                    <a14:imgEffect>
                      <a14:brightnessContrast bright="40000" contrast="20000"/>
                    </a14:imgEffect>
                  </a14:imgLayer>
                </a14:imgProps>
              </a:ext>
              <a:ext uri="{28A0092B-C50C-407E-A947-70E740481C1C}">
                <a14:useLocalDpi xmlns:a14="http://schemas.microsoft.com/office/drawing/2010/main"/>
              </a:ext>
            </a:extLst>
          </a:blip>
          <a:srcRect b="3983"/>
          <a:stretch/>
        </p:blipFill>
        <p:spPr>
          <a:xfrm>
            <a:off x="1619674" y="3577872"/>
            <a:ext cx="1651000" cy="1902284"/>
          </a:xfrm>
          <a:prstGeom prst="rect">
            <a:avLst/>
          </a:prstGeom>
        </p:spPr>
      </p:pic>
      <p:pic>
        <p:nvPicPr>
          <p:cNvPr id="7" name="Picture 6"/>
          <p:cNvPicPr>
            <a:picLocks noChangeAspect="1"/>
          </p:cNvPicPr>
          <p:nvPr/>
        </p:nvPicPr>
        <p:blipFill rotWithShape="1">
          <a:blip r:embed="rId5">
            <a:grayscl/>
            <a:extLst>
              <a:ext uri="{BEBA8EAE-BF5A-486C-A8C5-ECC9F3942E4B}">
                <a14:imgProps xmlns:a14="http://schemas.microsoft.com/office/drawing/2010/main">
                  <a14:imgLayer r:embed="rId6">
                    <a14:imgEffect>
                      <a14:backgroundRemoval t="2500" b="90000" l="4225" r="89437">
                        <a14:foregroundMark x1="39437" y1="68000" x2="23239" y2="82500"/>
                        <a14:foregroundMark x1="41549" y1="78500" x2="76761" y2="78500"/>
                        <a14:foregroundMark x1="45775" y1="85000" x2="14085" y2="87500"/>
                        <a14:foregroundMark x1="12676" y1="76000" x2="12676" y2="67500"/>
                        <a14:foregroundMark x1="62676" y1="6000" x2="71127" y2="11500"/>
                        <a14:foregroundMark x1="63380" y1="2500" x2="59859" y2="2500"/>
                        <a14:foregroundMark x1="75352" y1="65000" x2="85915" y2="84000"/>
                        <a14:foregroundMark x1="52817" y1="87000" x2="43662" y2="89000"/>
                        <a14:foregroundMark x1="12676" y1="64500" x2="29577" y2="61000"/>
                        <a14:foregroundMark x1="11268" y1="81500" x2="4225" y2="86000"/>
                        <a14:foregroundMark x1="6338" y1="76500" x2="6338" y2="70000"/>
                        <a14:foregroundMark x1="57042" y1="87000" x2="57042" y2="88500"/>
                      </a14:backgroundRemoval>
                    </a14:imgEffect>
                    <a14:imgEffect>
                      <a14:brightnessContrast contrast="20000"/>
                    </a14:imgEffect>
                  </a14:imgLayer>
                </a14:imgProps>
              </a:ext>
            </a:extLst>
          </a:blip>
          <a:srcRect b="21942"/>
          <a:stretch/>
        </p:blipFill>
        <p:spPr>
          <a:xfrm flipH="1">
            <a:off x="2699793" y="3501008"/>
            <a:ext cx="1800200" cy="1979148"/>
          </a:xfrm>
          <a:prstGeom prst="rect">
            <a:avLst/>
          </a:prstGeom>
        </p:spPr>
      </p:pic>
      <p:pic>
        <p:nvPicPr>
          <p:cNvPr id="8" name="Picture 7" descr="tomasello_cutout.gif"/>
          <p:cNvPicPr>
            <a:picLocks noChangeAspect="1"/>
          </p:cNvPicPr>
          <p:nvPr/>
        </p:nvPicPr>
        <p:blipFill>
          <a:blip r:embed="rId7" cstate="screen">
            <a:extLst>
              <a:ext uri="{BEBA8EAE-BF5A-486C-A8C5-ECC9F3942E4B}">
                <a14:imgProps xmlns:a14="http://schemas.microsoft.com/office/drawing/2010/main">
                  <a14:imgLayer r:embed="rId8">
                    <a14:imgEffect>
                      <a14:brightnessContrast bright="15000" contrast="15000"/>
                    </a14:imgEffect>
                  </a14:imgLayer>
                </a14:imgProps>
              </a:ext>
              <a:ext uri="{28A0092B-C50C-407E-A947-70E740481C1C}">
                <a14:useLocalDpi xmlns:a14="http://schemas.microsoft.com/office/drawing/2010/main"/>
              </a:ext>
            </a:extLst>
          </a:blip>
          <a:stretch>
            <a:fillRect/>
          </a:stretch>
        </p:blipFill>
        <p:spPr>
          <a:xfrm>
            <a:off x="5240698" y="902330"/>
            <a:ext cx="1840634" cy="2088232"/>
          </a:xfrm>
          <a:prstGeom prst="rect">
            <a:avLst/>
          </a:prstGeom>
        </p:spPr>
      </p:pic>
      <p:pic>
        <p:nvPicPr>
          <p:cNvPr id="9" name="Picture 8"/>
          <p:cNvPicPr>
            <a:picLocks noChangeAspect="1"/>
          </p:cNvPicPr>
          <p:nvPr/>
        </p:nvPicPr>
        <p:blipFill rotWithShape="1">
          <a:blip r:embed="rId9">
            <a:extLst>
              <a:ext uri="{BEBA8EAE-BF5A-486C-A8C5-ECC9F3942E4B}">
                <a14:imgProps xmlns:a14="http://schemas.microsoft.com/office/drawing/2010/main">
                  <a14:imgLayer r:embed="rId10">
                    <a14:imgEffect>
                      <a14:backgroundRemoval t="5161" b="90000" l="9778" r="89778">
                        <a14:foregroundMark x1="68889" y1="24516" x2="63111" y2="26129"/>
                        <a14:foregroundMark x1="55111" y1="7097" x2="45778" y2="7097"/>
                        <a14:foregroundMark x1="58222" y1="5161" x2="52889" y2="5806"/>
                        <a14:foregroundMark x1="63556" y1="7097" x2="62222" y2="8387"/>
                        <a14:foregroundMark x1="63556" y1="63226" x2="63556" y2="63226"/>
                        <a14:foregroundMark x1="63111" y1="70645" x2="60444" y2="71613"/>
                        <a14:foregroundMark x1="67556" y1="72581" x2="62667" y2="74516"/>
                        <a14:foregroundMark x1="28000" y1="51613" x2="25333" y2="56452"/>
                        <a14:foregroundMark x1="19556" y1="58065" x2="30667" y2="58710"/>
                        <a14:foregroundMark x1="18667" y1="61613" x2="10667" y2="62903"/>
                        <a14:foregroundMark x1="67111" y1="60645" x2="69333" y2="61935"/>
                      </a14:backgroundRemoval>
                    </a14:imgEffect>
                  </a14:imgLayer>
                </a14:imgProps>
              </a:ext>
            </a:extLst>
          </a:blip>
          <a:srcRect l="10959" b="37960"/>
          <a:stretch/>
        </p:blipFill>
        <p:spPr>
          <a:xfrm flipH="1">
            <a:off x="6084168" y="907126"/>
            <a:ext cx="1944216" cy="1866428"/>
          </a:xfrm>
          <a:prstGeom prst="rect">
            <a:avLst/>
          </a:prstGeom>
        </p:spPr>
      </p:pic>
      <p:sp>
        <p:nvSpPr>
          <p:cNvPr id="10" name="Rectangle 9"/>
          <p:cNvSpPr/>
          <p:nvPr/>
        </p:nvSpPr>
        <p:spPr>
          <a:xfrm>
            <a:off x="467545" y="5301208"/>
            <a:ext cx="4555926" cy="1107996"/>
          </a:xfrm>
          <a:prstGeom prst="rect">
            <a:avLst/>
          </a:prstGeom>
        </p:spPr>
        <p:txBody>
          <a:bodyPr wrap="square">
            <a:spAutoFit/>
          </a:bodyPr>
          <a:lstStyle/>
          <a:p>
            <a:r>
              <a:rPr lang="en-US" i="0" dirty="0" smtClean="0">
                <a:effectLst>
                  <a:glow rad="101600">
                    <a:schemeClr val="tx1">
                      <a:alpha val="75000"/>
                    </a:schemeClr>
                  </a:glow>
                </a:effectLst>
              </a:rPr>
              <a:t>“</a:t>
            </a:r>
            <a:r>
              <a:rPr lang="en-US" i="0" dirty="0">
                <a:effectLst>
                  <a:glow rad="101600">
                    <a:schemeClr val="tx1">
                      <a:alpha val="75000"/>
                    </a:schemeClr>
                  </a:glow>
                </a:effectLst>
              </a:rPr>
              <a:t>perception, action, and cognition are grounded in social </a:t>
            </a:r>
            <a:r>
              <a:rPr lang="en-US" i="0" dirty="0" smtClean="0">
                <a:effectLst>
                  <a:glow rad="101600">
                    <a:schemeClr val="tx1">
                      <a:alpha val="75000"/>
                    </a:schemeClr>
                  </a:glow>
                </a:effectLst>
              </a:rPr>
              <a:t>interaction”</a:t>
            </a:r>
          </a:p>
          <a:p>
            <a:pPr algn="r"/>
            <a:r>
              <a:rPr lang="en-US" i="0" dirty="0" smtClean="0">
                <a:effectLst>
                  <a:glow rad="101600">
                    <a:schemeClr val="tx1">
                      <a:alpha val="75000"/>
                    </a:schemeClr>
                  </a:glow>
                </a:effectLst>
              </a:rPr>
              <a:t>(</a:t>
            </a:r>
            <a:r>
              <a:rPr lang="en-US" i="0" dirty="0" err="1" smtClean="0">
                <a:effectLst>
                  <a:glow rad="101600">
                    <a:schemeClr val="tx1">
                      <a:alpha val="75000"/>
                    </a:schemeClr>
                  </a:glow>
                </a:effectLst>
              </a:rPr>
              <a:t>Sebanz</a:t>
            </a:r>
            <a:r>
              <a:rPr lang="en-US" i="0" dirty="0" smtClean="0">
                <a:effectLst>
                  <a:glow rad="101600">
                    <a:schemeClr val="tx1">
                      <a:alpha val="75000"/>
                    </a:schemeClr>
                  </a:glow>
                </a:effectLst>
              </a:rPr>
              <a:t> &amp; </a:t>
            </a:r>
            <a:r>
              <a:rPr lang="en-US" i="0" dirty="0" err="1" smtClean="0">
                <a:effectLst>
                  <a:glow rad="101600">
                    <a:schemeClr val="tx1">
                      <a:alpha val="75000"/>
                    </a:schemeClr>
                  </a:glow>
                </a:effectLst>
              </a:rPr>
              <a:t>Knoblich</a:t>
            </a:r>
            <a:r>
              <a:rPr lang="en-US" i="0" dirty="0" smtClean="0">
                <a:effectLst>
                  <a:glow rad="101600">
                    <a:schemeClr val="tx1">
                      <a:alpha val="75000"/>
                    </a:schemeClr>
                  </a:glow>
                </a:effectLst>
              </a:rPr>
              <a:t> 2008)</a:t>
            </a:r>
            <a:endParaRPr lang="en-US" i="0" dirty="0">
              <a:effectLst>
                <a:glow rad="101600">
                  <a:schemeClr val="tx1">
                    <a:alpha val="75000"/>
                  </a:schemeClr>
                </a:glow>
              </a:effectLst>
            </a:endParaRPr>
          </a:p>
        </p:txBody>
      </p:sp>
      <p:pic>
        <p:nvPicPr>
          <p:cNvPr id="14" name="Picture 13" descr="moll.jpg"/>
          <p:cNvPicPr>
            <a:picLocks noChangeAspect="1"/>
          </p:cNvPicPr>
          <p:nvPr/>
        </p:nvPicPr>
        <p:blipFill rotWithShape="1">
          <a:blip r:embed="rId11">
            <a:grayscl/>
            <a:extLst>
              <a:ext uri="{BEBA8EAE-BF5A-486C-A8C5-ECC9F3942E4B}">
                <a14:imgProps xmlns:a14="http://schemas.microsoft.com/office/drawing/2010/main">
                  <a14:imgLayer r:embed="rId12">
                    <a14:imgEffect>
                      <a14:backgroundRemoval t="5000" b="99167" l="10000" r="90000">
                        <a14:foregroundMark x1="32500" y1="16667" x2="46250" y2="30833"/>
                        <a14:foregroundMark x1="43750" y1="5833" x2="43750" y2="24167"/>
                        <a14:foregroundMark x1="72500" y1="73333" x2="63125" y2="87500"/>
                        <a14:foregroundMark x1="43750" y1="82500" x2="70625" y2="82500"/>
                        <a14:foregroundMark x1="42500" y1="75833" x2="33125" y2="99167"/>
                        <a14:foregroundMark x1="12500" y1="85833" x2="10000" y2="97500"/>
                        <a14:backgroundMark x1="65000" y1="41667" x2="73125" y2="43333"/>
                        <a14:backgroundMark x1="66250" y1="52500" x2="75000" y2="52500"/>
                        <a14:backgroundMark x1="26250" y1="54167" x2="26250" y2="49167"/>
                      </a14:backgroundRemoval>
                    </a14:imgEffect>
                    <a14:imgEffect>
                      <a14:artisticGlowDiffused trans="50000" intensity="2"/>
                    </a14:imgEffect>
                    <a14:imgEffect>
                      <a14:colorTemperature colorTemp="8565"/>
                    </a14:imgEffect>
                    <a14:imgEffect>
                      <a14:brightnessContrast bright="54000" contrast="48000"/>
                    </a14:imgEffect>
                  </a14:imgLayer>
                </a14:imgProps>
              </a:ext>
              <a:ext uri="{28A0092B-C50C-407E-A947-70E740481C1C}">
                <a14:useLocalDpi xmlns:a14="http://schemas.microsoft.com/office/drawing/2010/main" val="0"/>
              </a:ext>
            </a:extLst>
          </a:blip>
          <a:srcRect r="36771" b="19556"/>
          <a:stretch/>
        </p:blipFill>
        <p:spPr>
          <a:xfrm>
            <a:off x="3779913" y="908721"/>
            <a:ext cx="1920001" cy="1832063"/>
          </a:xfrm>
          <a:prstGeom prst="rect">
            <a:avLst/>
          </a:prstGeom>
        </p:spPr>
      </p:pic>
      <p:sp>
        <p:nvSpPr>
          <p:cNvPr id="15" name="Rectangle 14"/>
          <p:cNvSpPr/>
          <p:nvPr/>
        </p:nvSpPr>
        <p:spPr>
          <a:xfrm>
            <a:off x="4285172" y="2558514"/>
            <a:ext cx="4555926" cy="1446550"/>
          </a:xfrm>
          <a:prstGeom prst="rect">
            <a:avLst/>
          </a:prstGeom>
        </p:spPr>
        <p:txBody>
          <a:bodyPr wrap="square">
            <a:spAutoFit/>
          </a:bodyPr>
          <a:lstStyle/>
          <a:p>
            <a:r>
              <a:rPr lang="en-US" i="0" dirty="0">
                <a:effectLst>
                  <a:glow rad="101600">
                    <a:schemeClr val="tx1">
                      <a:alpha val="75000"/>
                    </a:schemeClr>
                  </a:glow>
                </a:effectLst>
              </a:rPr>
              <a:t>“the unique aspects of human cognition ... were driven by, or even constituted by, social co</a:t>
            </a:r>
            <a:r>
              <a:rPr lang="en-US" i="0" dirty="0" smtClean="0">
                <a:effectLst>
                  <a:glow rad="101600">
                    <a:schemeClr val="tx1">
                      <a:alpha val="75000"/>
                    </a:schemeClr>
                  </a:glow>
                </a:effectLst>
              </a:rPr>
              <a:t>-operation”</a:t>
            </a:r>
          </a:p>
          <a:p>
            <a:pPr algn="r"/>
            <a:r>
              <a:rPr lang="en-US" i="0" dirty="0" smtClean="0">
                <a:effectLst>
                  <a:glow rad="101600">
                    <a:schemeClr val="tx1">
                      <a:alpha val="75000"/>
                    </a:schemeClr>
                  </a:glow>
                </a:effectLst>
              </a:rPr>
              <a:t>(Moll &amp; </a:t>
            </a:r>
            <a:r>
              <a:rPr lang="en-US" i="0" dirty="0" err="1" smtClean="0">
                <a:effectLst>
                  <a:glow rad="101600">
                    <a:schemeClr val="tx1">
                      <a:alpha val="75000"/>
                    </a:schemeClr>
                  </a:glow>
                </a:effectLst>
              </a:rPr>
              <a:t>Tomasello</a:t>
            </a:r>
            <a:r>
              <a:rPr lang="en-US" i="0" dirty="0" smtClean="0">
                <a:effectLst>
                  <a:glow rad="101600">
                    <a:schemeClr val="tx1">
                      <a:alpha val="75000"/>
                    </a:schemeClr>
                  </a:glow>
                </a:effectLst>
              </a:rPr>
              <a:t> 2007)</a:t>
            </a:r>
            <a:endParaRPr lang="en-US" i="0" dirty="0">
              <a:effectLst>
                <a:glow rad="101600">
                  <a:schemeClr val="tx1">
                    <a:alpha val="75000"/>
                  </a:schemeClr>
                </a:glow>
              </a:effectLst>
            </a:endParaRPr>
          </a:p>
        </p:txBody>
      </p:sp>
    </p:spTree>
    <p:extLst>
      <p:ext uri="{BB962C8B-B14F-4D97-AF65-F5344CB8AC3E}">
        <p14:creationId xmlns:p14="http://schemas.microsoft.com/office/powerpoint/2010/main" val="39980971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3472052" y="3213557"/>
            <a:ext cx="219991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effectLst>
                  <a:glow rad="101600">
                    <a:srgbClr val="000000"/>
                  </a:glow>
                </a:effectLst>
              </a:rPr>
              <a:t>fourth challenge</a:t>
            </a:r>
            <a:endParaRPr lang="en-GB" i="0" dirty="0">
              <a:effectLst>
                <a:glow rad="101600">
                  <a:srgbClr val="000000"/>
                </a:glow>
              </a:effectLst>
            </a:endParaRPr>
          </a:p>
        </p:txBody>
      </p:sp>
    </p:spTree>
    <p:extLst>
      <p:ext uri="{BB962C8B-B14F-4D97-AF65-F5344CB8AC3E}">
        <p14:creationId xmlns:p14="http://schemas.microsoft.com/office/powerpoint/2010/main" val="216231378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3328579" y="3213557"/>
            <a:ext cx="248684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t>philosophical tools</a:t>
            </a:r>
            <a:endParaRPr lang="en-GB" i="0" dirty="0"/>
          </a:p>
        </p:txBody>
      </p:sp>
    </p:spTree>
    <p:extLst>
      <p:ext uri="{BB962C8B-B14F-4D97-AF65-F5344CB8AC3E}">
        <p14:creationId xmlns:p14="http://schemas.microsoft.com/office/powerpoint/2010/main" val="187536243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260648"/>
            <a:ext cx="9144000" cy="720080"/>
          </a:xfrm>
          <a:prstGeom prst="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Text Box 7"/>
          <p:cNvSpPr txBox="1">
            <a:spLocks noChangeArrowheads="1"/>
          </p:cNvSpPr>
          <p:nvPr/>
        </p:nvSpPr>
        <p:spPr bwMode="auto">
          <a:xfrm>
            <a:off x="467544" y="404664"/>
            <a:ext cx="7660361" cy="477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Aft>
                <a:spcPts val="2200"/>
              </a:spcAft>
            </a:pPr>
            <a:r>
              <a:rPr lang="en-GB" i="0" dirty="0">
                <a:effectLst>
                  <a:glow rad="101600">
                    <a:srgbClr val="000000"/>
                  </a:glow>
                </a:effectLst>
              </a:rPr>
              <a:t>What Are Mental States</a:t>
            </a:r>
            <a:r>
              <a:rPr lang="en-GB" i="0" dirty="0" smtClean="0">
                <a:effectLst>
                  <a:glow rad="101600">
                    <a:srgbClr val="000000"/>
                  </a:glow>
                </a:effectLst>
              </a:rPr>
              <a:t>?</a:t>
            </a:r>
          </a:p>
          <a:p>
            <a:pPr>
              <a:spcAft>
                <a:spcPts val="2200"/>
              </a:spcAft>
            </a:pPr>
            <a:r>
              <a:rPr lang="en-GB" i="0" dirty="0">
                <a:effectLst>
                  <a:glow rad="101600">
                    <a:srgbClr val="000000"/>
                  </a:glow>
                </a:effectLst>
              </a:rPr>
              <a:t>Tracking, Measuring and Representing </a:t>
            </a:r>
            <a:r>
              <a:rPr lang="en-GB" i="0" dirty="0" smtClean="0">
                <a:effectLst>
                  <a:glow rad="101600">
                    <a:srgbClr val="000000"/>
                  </a:glow>
                </a:effectLst>
              </a:rPr>
              <a:t>Beliefs</a:t>
            </a:r>
          </a:p>
          <a:p>
            <a:pPr>
              <a:spcAft>
                <a:spcPts val="2200"/>
              </a:spcAft>
            </a:pPr>
            <a:r>
              <a:rPr lang="en-GB" i="0" dirty="0">
                <a:effectLst>
                  <a:glow rad="101600">
                    <a:srgbClr val="000000"/>
                  </a:glow>
                </a:effectLst>
              </a:rPr>
              <a:t>What is Core Knowledge (or Modularity)</a:t>
            </a:r>
            <a:r>
              <a:rPr lang="en-GB" i="0" dirty="0" smtClean="0">
                <a:effectLst>
                  <a:glow rad="101600">
                    <a:srgbClr val="000000"/>
                  </a:glow>
                </a:effectLst>
              </a:rPr>
              <a:t>?</a:t>
            </a:r>
          </a:p>
          <a:p>
            <a:pPr>
              <a:spcAft>
                <a:spcPts val="2200"/>
              </a:spcAft>
            </a:pPr>
            <a:r>
              <a:rPr lang="en-GB" i="0" dirty="0">
                <a:effectLst>
                  <a:glow rad="101600">
                    <a:srgbClr val="000000"/>
                  </a:glow>
                </a:effectLst>
              </a:rPr>
              <a:t>Radical </a:t>
            </a:r>
            <a:r>
              <a:rPr lang="en-GB" i="0" dirty="0" smtClean="0">
                <a:effectLst>
                  <a:glow rad="101600">
                    <a:srgbClr val="000000"/>
                  </a:glow>
                </a:effectLst>
              </a:rPr>
              <a:t>Interpretation</a:t>
            </a:r>
          </a:p>
          <a:p>
            <a:pPr>
              <a:spcAft>
                <a:spcPts val="2200"/>
              </a:spcAft>
            </a:pPr>
            <a:r>
              <a:rPr lang="en-GB" i="0" dirty="0">
                <a:effectLst>
                  <a:glow rad="101600">
                    <a:srgbClr val="000000"/>
                  </a:glow>
                </a:effectLst>
              </a:rPr>
              <a:t>Actions, Intentions and </a:t>
            </a:r>
            <a:r>
              <a:rPr lang="en-GB" i="0" dirty="0" smtClean="0">
                <a:effectLst>
                  <a:glow rad="101600">
                    <a:srgbClr val="000000"/>
                  </a:glow>
                </a:effectLst>
              </a:rPr>
              <a:t>Goals</a:t>
            </a:r>
          </a:p>
          <a:p>
            <a:pPr>
              <a:spcAft>
                <a:spcPts val="2200"/>
              </a:spcAft>
            </a:pPr>
            <a:r>
              <a:rPr lang="en-GB" i="0" dirty="0">
                <a:effectLst>
                  <a:glow rad="101600">
                    <a:srgbClr val="000000"/>
                  </a:glow>
                </a:effectLst>
              </a:rPr>
              <a:t>Goal Ascription: the Teleological Stance and Motor </a:t>
            </a:r>
            <a:r>
              <a:rPr lang="en-GB" i="0" dirty="0" smtClean="0">
                <a:effectLst>
                  <a:glow rad="101600">
                    <a:srgbClr val="000000"/>
                  </a:glow>
                </a:effectLst>
              </a:rPr>
              <a:t>Awareness</a:t>
            </a:r>
          </a:p>
          <a:p>
            <a:pPr>
              <a:spcAft>
                <a:spcPts val="2200"/>
              </a:spcAft>
            </a:pPr>
            <a:r>
              <a:rPr lang="en-GB" i="0" dirty="0">
                <a:effectLst>
                  <a:glow rad="101600">
                    <a:srgbClr val="000000"/>
                  </a:glow>
                </a:effectLst>
              </a:rPr>
              <a:t>What Is Joint Action</a:t>
            </a:r>
            <a:r>
              <a:rPr lang="en-GB" i="0" dirty="0" smtClean="0">
                <a:effectLst>
                  <a:glow rad="101600">
                    <a:srgbClr val="000000"/>
                  </a:glow>
                </a:effectLst>
              </a:rPr>
              <a:t>?</a:t>
            </a:r>
          </a:p>
          <a:p>
            <a:pPr>
              <a:spcAft>
                <a:spcPts val="2200"/>
              </a:spcAft>
            </a:pPr>
            <a:r>
              <a:rPr lang="en-GB" i="0" dirty="0">
                <a:effectLst>
                  <a:glow rad="101600">
                    <a:srgbClr val="000000"/>
                  </a:glow>
                </a:effectLst>
              </a:rPr>
              <a:t>Shared Intention and Motor Representation in Joint Action</a:t>
            </a:r>
            <a:endParaRPr lang="en-GB" i="0" dirty="0">
              <a:effectLst>
                <a:glow rad="101600">
                  <a:srgbClr val="000000"/>
                </a:glow>
              </a:effectLst>
            </a:endParaRPr>
          </a:p>
        </p:txBody>
      </p:sp>
    </p:spTree>
    <p:extLst>
      <p:ext uri="{BB962C8B-B14F-4D97-AF65-F5344CB8AC3E}">
        <p14:creationId xmlns:p14="http://schemas.microsoft.com/office/powerpoint/2010/main" val="347355456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871733"/>
            <a:ext cx="9144000" cy="720080"/>
          </a:xfrm>
          <a:prstGeom prst="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Text Box 7"/>
          <p:cNvSpPr txBox="1">
            <a:spLocks noChangeArrowheads="1"/>
          </p:cNvSpPr>
          <p:nvPr/>
        </p:nvSpPr>
        <p:spPr bwMode="auto">
          <a:xfrm>
            <a:off x="467544" y="404664"/>
            <a:ext cx="7660361" cy="477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Aft>
                <a:spcPts val="2200"/>
              </a:spcAft>
            </a:pPr>
            <a:r>
              <a:rPr lang="en-GB" i="0" dirty="0">
                <a:effectLst>
                  <a:glow rad="101600">
                    <a:srgbClr val="000000"/>
                  </a:glow>
                </a:effectLst>
              </a:rPr>
              <a:t>What Are Mental States</a:t>
            </a:r>
            <a:r>
              <a:rPr lang="en-GB" i="0" dirty="0" smtClean="0">
                <a:effectLst>
                  <a:glow rad="101600">
                    <a:srgbClr val="000000"/>
                  </a:glow>
                </a:effectLst>
              </a:rPr>
              <a:t>?</a:t>
            </a:r>
          </a:p>
          <a:p>
            <a:pPr>
              <a:spcAft>
                <a:spcPts val="2200"/>
              </a:spcAft>
            </a:pPr>
            <a:r>
              <a:rPr lang="en-GB" i="0" dirty="0">
                <a:effectLst>
                  <a:glow rad="101600">
                    <a:srgbClr val="000000"/>
                  </a:glow>
                </a:effectLst>
              </a:rPr>
              <a:t>Tracking, Measuring and Representing </a:t>
            </a:r>
            <a:r>
              <a:rPr lang="en-GB" i="0" dirty="0" smtClean="0">
                <a:effectLst>
                  <a:glow rad="101600">
                    <a:srgbClr val="000000"/>
                  </a:glow>
                </a:effectLst>
              </a:rPr>
              <a:t>Beliefs</a:t>
            </a:r>
          </a:p>
          <a:p>
            <a:pPr>
              <a:spcAft>
                <a:spcPts val="2200"/>
              </a:spcAft>
            </a:pPr>
            <a:r>
              <a:rPr lang="en-GB" i="0" dirty="0">
                <a:effectLst>
                  <a:glow rad="101600">
                    <a:srgbClr val="000000"/>
                  </a:glow>
                </a:effectLst>
              </a:rPr>
              <a:t>What is Core Knowledge (or Modularity)</a:t>
            </a:r>
            <a:r>
              <a:rPr lang="en-GB" i="0" dirty="0" smtClean="0">
                <a:effectLst>
                  <a:glow rad="101600">
                    <a:srgbClr val="000000"/>
                  </a:glow>
                </a:effectLst>
              </a:rPr>
              <a:t>?</a:t>
            </a:r>
          </a:p>
          <a:p>
            <a:pPr>
              <a:spcAft>
                <a:spcPts val="2200"/>
              </a:spcAft>
            </a:pPr>
            <a:r>
              <a:rPr lang="en-GB" i="0" dirty="0">
                <a:effectLst>
                  <a:glow rad="101600">
                    <a:srgbClr val="000000"/>
                  </a:glow>
                </a:effectLst>
              </a:rPr>
              <a:t>Radical </a:t>
            </a:r>
            <a:r>
              <a:rPr lang="en-GB" i="0" dirty="0" smtClean="0">
                <a:effectLst>
                  <a:glow rad="101600">
                    <a:srgbClr val="000000"/>
                  </a:glow>
                </a:effectLst>
              </a:rPr>
              <a:t>Interpretation</a:t>
            </a:r>
          </a:p>
          <a:p>
            <a:pPr>
              <a:spcAft>
                <a:spcPts val="2200"/>
              </a:spcAft>
            </a:pPr>
            <a:r>
              <a:rPr lang="en-GB" i="0" dirty="0">
                <a:effectLst>
                  <a:glow rad="101600">
                    <a:srgbClr val="000000"/>
                  </a:glow>
                </a:effectLst>
              </a:rPr>
              <a:t>Actions, Intentions and </a:t>
            </a:r>
            <a:r>
              <a:rPr lang="en-GB" i="0" dirty="0" smtClean="0">
                <a:effectLst>
                  <a:glow rad="101600">
                    <a:srgbClr val="000000"/>
                  </a:glow>
                </a:effectLst>
              </a:rPr>
              <a:t>Goals</a:t>
            </a:r>
          </a:p>
          <a:p>
            <a:pPr>
              <a:spcAft>
                <a:spcPts val="2200"/>
              </a:spcAft>
            </a:pPr>
            <a:r>
              <a:rPr lang="en-GB" i="0" dirty="0">
                <a:effectLst>
                  <a:glow rad="101600">
                    <a:srgbClr val="000000"/>
                  </a:glow>
                </a:effectLst>
              </a:rPr>
              <a:t>Goal Ascription: the Teleological Stance and Motor </a:t>
            </a:r>
            <a:r>
              <a:rPr lang="en-GB" i="0" dirty="0" smtClean="0">
                <a:effectLst>
                  <a:glow rad="101600">
                    <a:srgbClr val="000000"/>
                  </a:glow>
                </a:effectLst>
              </a:rPr>
              <a:t>Awareness</a:t>
            </a:r>
          </a:p>
          <a:p>
            <a:pPr>
              <a:spcAft>
                <a:spcPts val="2200"/>
              </a:spcAft>
            </a:pPr>
            <a:r>
              <a:rPr lang="en-GB" i="0" dirty="0">
                <a:effectLst>
                  <a:glow rad="101600">
                    <a:srgbClr val="000000"/>
                  </a:glow>
                </a:effectLst>
              </a:rPr>
              <a:t>What Is Joint Action</a:t>
            </a:r>
            <a:r>
              <a:rPr lang="en-GB" i="0" dirty="0" smtClean="0">
                <a:effectLst>
                  <a:glow rad="101600">
                    <a:srgbClr val="000000"/>
                  </a:glow>
                </a:effectLst>
              </a:rPr>
              <a:t>?</a:t>
            </a:r>
          </a:p>
          <a:p>
            <a:pPr>
              <a:spcAft>
                <a:spcPts val="2200"/>
              </a:spcAft>
            </a:pPr>
            <a:r>
              <a:rPr lang="en-GB" i="0" dirty="0">
                <a:effectLst>
                  <a:glow rad="101600">
                    <a:srgbClr val="000000"/>
                  </a:glow>
                </a:effectLst>
              </a:rPr>
              <a:t>Shared Intention and Motor Representation in Joint Action</a:t>
            </a:r>
            <a:endParaRPr lang="en-GB" i="0" dirty="0">
              <a:effectLst>
                <a:glow rad="101600">
                  <a:srgbClr val="000000"/>
                </a:glow>
              </a:effectLst>
            </a:endParaRPr>
          </a:p>
        </p:txBody>
      </p:sp>
    </p:spTree>
    <p:extLst>
      <p:ext uri="{BB962C8B-B14F-4D97-AF65-F5344CB8AC3E}">
        <p14:creationId xmlns:p14="http://schemas.microsoft.com/office/powerpoint/2010/main" val="406857725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1509442"/>
            <a:ext cx="9144000" cy="720080"/>
          </a:xfrm>
          <a:prstGeom prst="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Text Box 7"/>
          <p:cNvSpPr txBox="1">
            <a:spLocks noChangeArrowheads="1"/>
          </p:cNvSpPr>
          <p:nvPr/>
        </p:nvSpPr>
        <p:spPr bwMode="auto">
          <a:xfrm>
            <a:off x="467544" y="404664"/>
            <a:ext cx="7660361" cy="477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Aft>
                <a:spcPts val="2200"/>
              </a:spcAft>
            </a:pPr>
            <a:r>
              <a:rPr lang="en-GB" i="0" dirty="0">
                <a:effectLst>
                  <a:glow rad="101600">
                    <a:srgbClr val="000000"/>
                  </a:glow>
                </a:effectLst>
              </a:rPr>
              <a:t>What Are Mental States</a:t>
            </a:r>
            <a:r>
              <a:rPr lang="en-GB" i="0" dirty="0" smtClean="0">
                <a:effectLst>
                  <a:glow rad="101600">
                    <a:srgbClr val="000000"/>
                  </a:glow>
                </a:effectLst>
              </a:rPr>
              <a:t>?</a:t>
            </a:r>
          </a:p>
          <a:p>
            <a:pPr>
              <a:spcAft>
                <a:spcPts val="2200"/>
              </a:spcAft>
            </a:pPr>
            <a:r>
              <a:rPr lang="en-GB" i="0" dirty="0">
                <a:effectLst>
                  <a:glow rad="101600">
                    <a:srgbClr val="000000"/>
                  </a:glow>
                </a:effectLst>
              </a:rPr>
              <a:t>Tracking, Measuring and Representing </a:t>
            </a:r>
            <a:r>
              <a:rPr lang="en-GB" i="0" dirty="0" smtClean="0">
                <a:effectLst>
                  <a:glow rad="101600">
                    <a:srgbClr val="000000"/>
                  </a:glow>
                </a:effectLst>
              </a:rPr>
              <a:t>Beliefs</a:t>
            </a:r>
          </a:p>
          <a:p>
            <a:pPr>
              <a:spcAft>
                <a:spcPts val="2200"/>
              </a:spcAft>
            </a:pPr>
            <a:r>
              <a:rPr lang="en-GB" i="0" dirty="0">
                <a:effectLst>
                  <a:glow rad="101600">
                    <a:srgbClr val="000000"/>
                  </a:glow>
                </a:effectLst>
              </a:rPr>
              <a:t>What is Core Knowledge (or Modularity)</a:t>
            </a:r>
            <a:r>
              <a:rPr lang="en-GB" i="0" dirty="0" smtClean="0">
                <a:effectLst>
                  <a:glow rad="101600">
                    <a:srgbClr val="000000"/>
                  </a:glow>
                </a:effectLst>
              </a:rPr>
              <a:t>?</a:t>
            </a:r>
          </a:p>
          <a:p>
            <a:pPr>
              <a:spcAft>
                <a:spcPts val="2200"/>
              </a:spcAft>
            </a:pPr>
            <a:r>
              <a:rPr lang="en-GB" i="0" dirty="0">
                <a:effectLst>
                  <a:glow rad="101600">
                    <a:srgbClr val="000000"/>
                  </a:glow>
                </a:effectLst>
              </a:rPr>
              <a:t>Radical </a:t>
            </a:r>
            <a:r>
              <a:rPr lang="en-GB" i="0" dirty="0" smtClean="0">
                <a:effectLst>
                  <a:glow rad="101600">
                    <a:srgbClr val="000000"/>
                  </a:glow>
                </a:effectLst>
              </a:rPr>
              <a:t>Interpretation</a:t>
            </a:r>
          </a:p>
          <a:p>
            <a:pPr>
              <a:spcAft>
                <a:spcPts val="2200"/>
              </a:spcAft>
            </a:pPr>
            <a:r>
              <a:rPr lang="en-GB" i="0" dirty="0">
                <a:effectLst>
                  <a:glow rad="101600">
                    <a:srgbClr val="000000"/>
                  </a:glow>
                </a:effectLst>
              </a:rPr>
              <a:t>Actions, Intentions and </a:t>
            </a:r>
            <a:r>
              <a:rPr lang="en-GB" i="0" dirty="0" smtClean="0">
                <a:effectLst>
                  <a:glow rad="101600">
                    <a:srgbClr val="000000"/>
                  </a:glow>
                </a:effectLst>
              </a:rPr>
              <a:t>Goals</a:t>
            </a:r>
          </a:p>
          <a:p>
            <a:pPr>
              <a:spcAft>
                <a:spcPts val="2200"/>
              </a:spcAft>
            </a:pPr>
            <a:r>
              <a:rPr lang="en-GB" i="0" dirty="0">
                <a:effectLst>
                  <a:glow rad="101600">
                    <a:srgbClr val="000000"/>
                  </a:glow>
                </a:effectLst>
              </a:rPr>
              <a:t>Goal Ascription: the Teleological Stance and Motor </a:t>
            </a:r>
            <a:r>
              <a:rPr lang="en-GB" i="0" dirty="0" smtClean="0">
                <a:effectLst>
                  <a:glow rad="101600">
                    <a:srgbClr val="000000"/>
                  </a:glow>
                </a:effectLst>
              </a:rPr>
              <a:t>Awareness</a:t>
            </a:r>
          </a:p>
          <a:p>
            <a:pPr>
              <a:spcAft>
                <a:spcPts val="2200"/>
              </a:spcAft>
            </a:pPr>
            <a:r>
              <a:rPr lang="en-GB" i="0" dirty="0">
                <a:effectLst>
                  <a:glow rad="101600">
                    <a:srgbClr val="000000"/>
                  </a:glow>
                </a:effectLst>
              </a:rPr>
              <a:t>What Is Joint Action</a:t>
            </a:r>
            <a:r>
              <a:rPr lang="en-GB" i="0" dirty="0" smtClean="0">
                <a:effectLst>
                  <a:glow rad="101600">
                    <a:srgbClr val="000000"/>
                  </a:glow>
                </a:effectLst>
              </a:rPr>
              <a:t>?</a:t>
            </a:r>
          </a:p>
          <a:p>
            <a:pPr>
              <a:spcAft>
                <a:spcPts val="2200"/>
              </a:spcAft>
            </a:pPr>
            <a:r>
              <a:rPr lang="en-GB" i="0" dirty="0">
                <a:effectLst>
                  <a:glow rad="101600">
                    <a:srgbClr val="000000"/>
                  </a:glow>
                </a:effectLst>
              </a:rPr>
              <a:t>Shared Intention and Motor Representation in Joint Action</a:t>
            </a:r>
            <a:endParaRPr lang="en-GB" i="0" dirty="0">
              <a:effectLst>
                <a:glow rad="101600">
                  <a:srgbClr val="000000"/>
                </a:glow>
              </a:effectLst>
            </a:endParaRPr>
          </a:p>
        </p:txBody>
      </p:sp>
    </p:spTree>
    <p:extLst>
      <p:ext uri="{BB962C8B-B14F-4D97-AF65-F5344CB8AC3E}">
        <p14:creationId xmlns:p14="http://schemas.microsoft.com/office/powerpoint/2010/main" val="392629372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2132856"/>
            <a:ext cx="9144000" cy="720080"/>
          </a:xfrm>
          <a:prstGeom prst="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Text Box 7"/>
          <p:cNvSpPr txBox="1">
            <a:spLocks noChangeArrowheads="1"/>
          </p:cNvSpPr>
          <p:nvPr/>
        </p:nvSpPr>
        <p:spPr bwMode="auto">
          <a:xfrm>
            <a:off x="467544" y="404664"/>
            <a:ext cx="7660361" cy="477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Aft>
                <a:spcPts val="2200"/>
              </a:spcAft>
            </a:pPr>
            <a:r>
              <a:rPr lang="en-GB" i="0" dirty="0">
                <a:effectLst>
                  <a:glow rad="101600">
                    <a:srgbClr val="000000"/>
                  </a:glow>
                </a:effectLst>
              </a:rPr>
              <a:t>What Are Mental States</a:t>
            </a:r>
            <a:r>
              <a:rPr lang="en-GB" i="0" dirty="0" smtClean="0">
                <a:effectLst>
                  <a:glow rad="101600">
                    <a:srgbClr val="000000"/>
                  </a:glow>
                </a:effectLst>
              </a:rPr>
              <a:t>?</a:t>
            </a:r>
          </a:p>
          <a:p>
            <a:pPr>
              <a:spcAft>
                <a:spcPts val="2200"/>
              </a:spcAft>
            </a:pPr>
            <a:r>
              <a:rPr lang="en-GB" i="0" dirty="0">
                <a:effectLst>
                  <a:glow rad="101600">
                    <a:srgbClr val="000000"/>
                  </a:glow>
                </a:effectLst>
              </a:rPr>
              <a:t>Tracking, Measuring and Representing </a:t>
            </a:r>
            <a:r>
              <a:rPr lang="en-GB" i="0" dirty="0" smtClean="0">
                <a:effectLst>
                  <a:glow rad="101600">
                    <a:srgbClr val="000000"/>
                  </a:glow>
                </a:effectLst>
              </a:rPr>
              <a:t>Beliefs</a:t>
            </a:r>
          </a:p>
          <a:p>
            <a:pPr>
              <a:spcAft>
                <a:spcPts val="2200"/>
              </a:spcAft>
            </a:pPr>
            <a:r>
              <a:rPr lang="en-GB" i="0" dirty="0">
                <a:effectLst>
                  <a:glow rad="101600">
                    <a:srgbClr val="000000"/>
                  </a:glow>
                </a:effectLst>
              </a:rPr>
              <a:t>What is Core Knowledge (or Modularity)</a:t>
            </a:r>
            <a:r>
              <a:rPr lang="en-GB" i="0" dirty="0" smtClean="0">
                <a:effectLst>
                  <a:glow rad="101600">
                    <a:srgbClr val="000000"/>
                  </a:glow>
                </a:effectLst>
              </a:rPr>
              <a:t>?</a:t>
            </a:r>
          </a:p>
          <a:p>
            <a:pPr>
              <a:spcAft>
                <a:spcPts val="2200"/>
              </a:spcAft>
            </a:pPr>
            <a:r>
              <a:rPr lang="en-GB" i="0" dirty="0">
                <a:effectLst>
                  <a:glow rad="101600">
                    <a:srgbClr val="000000"/>
                  </a:glow>
                </a:effectLst>
              </a:rPr>
              <a:t>Radical </a:t>
            </a:r>
            <a:r>
              <a:rPr lang="en-GB" i="0" dirty="0" smtClean="0">
                <a:effectLst>
                  <a:glow rad="101600">
                    <a:srgbClr val="000000"/>
                  </a:glow>
                </a:effectLst>
              </a:rPr>
              <a:t>Interpretation</a:t>
            </a:r>
          </a:p>
          <a:p>
            <a:pPr>
              <a:spcAft>
                <a:spcPts val="2200"/>
              </a:spcAft>
            </a:pPr>
            <a:r>
              <a:rPr lang="en-GB" i="0" dirty="0">
                <a:effectLst>
                  <a:glow rad="101600">
                    <a:srgbClr val="000000"/>
                  </a:glow>
                </a:effectLst>
              </a:rPr>
              <a:t>Actions, Intentions and </a:t>
            </a:r>
            <a:r>
              <a:rPr lang="en-GB" i="0" dirty="0" smtClean="0">
                <a:effectLst>
                  <a:glow rad="101600">
                    <a:srgbClr val="000000"/>
                  </a:glow>
                </a:effectLst>
              </a:rPr>
              <a:t>Goals</a:t>
            </a:r>
          </a:p>
          <a:p>
            <a:pPr>
              <a:spcAft>
                <a:spcPts val="2200"/>
              </a:spcAft>
            </a:pPr>
            <a:r>
              <a:rPr lang="en-GB" i="0" dirty="0">
                <a:effectLst>
                  <a:glow rad="101600">
                    <a:srgbClr val="000000"/>
                  </a:glow>
                </a:effectLst>
              </a:rPr>
              <a:t>Goal Ascription: the Teleological Stance and Motor </a:t>
            </a:r>
            <a:r>
              <a:rPr lang="en-GB" i="0" dirty="0" smtClean="0">
                <a:effectLst>
                  <a:glow rad="101600">
                    <a:srgbClr val="000000"/>
                  </a:glow>
                </a:effectLst>
              </a:rPr>
              <a:t>Awareness</a:t>
            </a:r>
          </a:p>
          <a:p>
            <a:pPr>
              <a:spcAft>
                <a:spcPts val="2200"/>
              </a:spcAft>
            </a:pPr>
            <a:r>
              <a:rPr lang="en-GB" i="0" dirty="0">
                <a:effectLst>
                  <a:glow rad="101600">
                    <a:srgbClr val="000000"/>
                  </a:glow>
                </a:effectLst>
              </a:rPr>
              <a:t>What Is Joint Action</a:t>
            </a:r>
            <a:r>
              <a:rPr lang="en-GB" i="0" dirty="0" smtClean="0">
                <a:effectLst>
                  <a:glow rad="101600">
                    <a:srgbClr val="000000"/>
                  </a:glow>
                </a:effectLst>
              </a:rPr>
              <a:t>?</a:t>
            </a:r>
          </a:p>
          <a:p>
            <a:pPr>
              <a:spcAft>
                <a:spcPts val="2200"/>
              </a:spcAft>
            </a:pPr>
            <a:r>
              <a:rPr lang="en-GB" i="0" dirty="0">
                <a:effectLst>
                  <a:glow rad="101600">
                    <a:srgbClr val="000000"/>
                  </a:glow>
                </a:effectLst>
              </a:rPr>
              <a:t>Shared Intention and Motor Representation in Joint Action</a:t>
            </a:r>
            <a:endParaRPr lang="en-GB" i="0" dirty="0">
              <a:effectLst>
                <a:glow rad="101600">
                  <a:srgbClr val="000000"/>
                </a:glow>
              </a:effectLst>
            </a:endParaRPr>
          </a:p>
        </p:txBody>
      </p:sp>
    </p:spTree>
    <p:extLst>
      <p:ext uri="{BB962C8B-B14F-4D97-AF65-F5344CB8AC3E}">
        <p14:creationId xmlns:p14="http://schemas.microsoft.com/office/powerpoint/2010/main" val="347187799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2708920"/>
            <a:ext cx="9144000" cy="720080"/>
          </a:xfrm>
          <a:prstGeom prst="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Text Box 7"/>
          <p:cNvSpPr txBox="1">
            <a:spLocks noChangeArrowheads="1"/>
          </p:cNvSpPr>
          <p:nvPr/>
        </p:nvSpPr>
        <p:spPr bwMode="auto">
          <a:xfrm>
            <a:off x="467544" y="404664"/>
            <a:ext cx="7660361" cy="477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Aft>
                <a:spcPts val="2200"/>
              </a:spcAft>
            </a:pPr>
            <a:r>
              <a:rPr lang="en-GB" i="0" dirty="0">
                <a:effectLst>
                  <a:glow rad="101600">
                    <a:srgbClr val="000000"/>
                  </a:glow>
                </a:effectLst>
              </a:rPr>
              <a:t>What Are Mental States</a:t>
            </a:r>
            <a:r>
              <a:rPr lang="en-GB" i="0" dirty="0" smtClean="0">
                <a:effectLst>
                  <a:glow rad="101600">
                    <a:srgbClr val="000000"/>
                  </a:glow>
                </a:effectLst>
              </a:rPr>
              <a:t>?</a:t>
            </a:r>
          </a:p>
          <a:p>
            <a:pPr>
              <a:spcAft>
                <a:spcPts val="2200"/>
              </a:spcAft>
            </a:pPr>
            <a:r>
              <a:rPr lang="en-GB" i="0" dirty="0">
                <a:effectLst>
                  <a:glow rad="101600">
                    <a:srgbClr val="000000"/>
                  </a:glow>
                </a:effectLst>
              </a:rPr>
              <a:t>Tracking, Measuring and Representing </a:t>
            </a:r>
            <a:r>
              <a:rPr lang="en-GB" i="0" dirty="0" smtClean="0">
                <a:effectLst>
                  <a:glow rad="101600">
                    <a:srgbClr val="000000"/>
                  </a:glow>
                </a:effectLst>
              </a:rPr>
              <a:t>Beliefs</a:t>
            </a:r>
          </a:p>
          <a:p>
            <a:pPr>
              <a:spcAft>
                <a:spcPts val="2200"/>
              </a:spcAft>
            </a:pPr>
            <a:r>
              <a:rPr lang="en-GB" i="0" dirty="0">
                <a:effectLst>
                  <a:glow rad="101600">
                    <a:srgbClr val="000000"/>
                  </a:glow>
                </a:effectLst>
              </a:rPr>
              <a:t>What is Core Knowledge (or Modularity)</a:t>
            </a:r>
            <a:r>
              <a:rPr lang="en-GB" i="0" dirty="0" smtClean="0">
                <a:effectLst>
                  <a:glow rad="101600">
                    <a:srgbClr val="000000"/>
                  </a:glow>
                </a:effectLst>
              </a:rPr>
              <a:t>?</a:t>
            </a:r>
          </a:p>
          <a:p>
            <a:pPr>
              <a:spcAft>
                <a:spcPts val="2200"/>
              </a:spcAft>
            </a:pPr>
            <a:r>
              <a:rPr lang="en-GB" i="0" dirty="0">
                <a:effectLst>
                  <a:glow rad="101600">
                    <a:srgbClr val="000000"/>
                  </a:glow>
                </a:effectLst>
              </a:rPr>
              <a:t>Radical </a:t>
            </a:r>
            <a:r>
              <a:rPr lang="en-GB" i="0" dirty="0" smtClean="0">
                <a:effectLst>
                  <a:glow rad="101600">
                    <a:srgbClr val="000000"/>
                  </a:glow>
                </a:effectLst>
              </a:rPr>
              <a:t>Interpretation</a:t>
            </a:r>
          </a:p>
          <a:p>
            <a:pPr>
              <a:spcAft>
                <a:spcPts val="2200"/>
              </a:spcAft>
            </a:pPr>
            <a:r>
              <a:rPr lang="en-GB" i="0" dirty="0">
                <a:effectLst>
                  <a:glow rad="101600">
                    <a:srgbClr val="000000"/>
                  </a:glow>
                </a:effectLst>
              </a:rPr>
              <a:t>Actions, Intentions and </a:t>
            </a:r>
            <a:r>
              <a:rPr lang="en-GB" i="0" dirty="0" smtClean="0">
                <a:effectLst>
                  <a:glow rad="101600">
                    <a:srgbClr val="000000"/>
                  </a:glow>
                </a:effectLst>
              </a:rPr>
              <a:t>Goals</a:t>
            </a:r>
          </a:p>
          <a:p>
            <a:pPr>
              <a:spcAft>
                <a:spcPts val="2200"/>
              </a:spcAft>
            </a:pPr>
            <a:r>
              <a:rPr lang="en-GB" i="0" dirty="0">
                <a:effectLst>
                  <a:glow rad="101600">
                    <a:srgbClr val="000000"/>
                  </a:glow>
                </a:effectLst>
              </a:rPr>
              <a:t>Goal Ascription: the Teleological Stance and Motor </a:t>
            </a:r>
            <a:r>
              <a:rPr lang="en-GB" i="0" dirty="0" smtClean="0">
                <a:effectLst>
                  <a:glow rad="101600">
                    <a:srgbClr val="000000"/>
                  </a:glow>
                </a:effectLst>
              </a:rPr>
              <a:t>Awareness</a:t>
            </a:r>
          </a:p>
          <a:p>
            <a:pPr>
              <a:spcAft>
                <a:spcPts val="2200"/>
              </a:spcAft>
            </a:pPr>
            <a:r>
              <a:rPr lang="en-GB" i="0" dirty="0">
                <a:effectLst>
                  <a:glow rad="101600">
                    <a:srgbClr val="000000"/>
                  </a:glow>
                </a:effectLst>
              </a:rPr>
              <a:t>What Is Joint Action</a:t>
            </a:r>
            <a:r>
              <a:rPr lang="en-GB" i="0" dirty="0" smtClean="0">
                <a:effectLst>
                  <a:glow rad="101600">
                    <a:srgbClr val="000000"/>
                  </a:glow>
                </a:effectLst>
              </a:rPr>
              <a:t>?</a:t>
            </a:r>
          </a:p>
          <a:p>
            <a:pPr>
              <a:spcAft>
                <a:spcPts val="2200"/>
              </a:spcAft>
            </a:pPr>
            <a:r>
              <a:rPr lang="en-GB" i="0" dirty="0">
                <a:effectLst>
                  <a:glow rad="101600">
                    <a:srgbClr val="000000"/>
                  </a:glow>
                </a:effectLst>
              </a:rPr>
              <a:t>Shared Intention and Motor Representation in Joint Action</a:t>
            </a:r>
            <a:endParaRPr lang="en-GB" i="0" dirty="0">
              <a:effectLst>
                <a:glow rad="101600">
                  <a:srgbClr val="000000"/>
                </a:glow>
              </a:effectLst>
            </a:endParaRPr>
          </a:p>
        </p:txBody>
      </p:sp>
    </p:spTree>
    <p:extLst>
      <p:ext uri="{BB962C8B-B14F-4D97-AF65-F5344CB8AC3E}">
        <p14:creationId xmlns:p14="http://schemas.microsoft.com/office/powerpoint/2010/main" val="10323765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3356992"/>
            <a:ext cx="9144000" cy="720080"/>
          </a:xfrm>
          <a:prstGeom prst="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Text Box 7"/>
          <p:cNvSpPr txBox="1">
            <a:spLocks noChangeArrowheads="1"/>
          </p:cNvSpPr>
          <p:nvPr/>
        </p:nvSpPr>
        <p:spPr bwMode="auto">
          <a:xfrm>
            <a:off x="467544" y="404664"/>
            <a:ext cx="7660361" cy="477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Aft>
                <a:spcPts val="2200"/>
              </a:spcAft>
            </a:pPr>
            <a:r>
              <a:rPr lang="en-GB" i="0" dirty="0">
                <a:effectLst>
                  <a:glow rad="101600">
                    <a:srgbClr val="000000"/>
                  </a:glow>
                </a:effectLst>
              </a:rPr>
              <a:t>What Are Mental States</a:t>
            </a:r>
            <a:r>
              <a:rPr lang="en-GB" i="0" dirty="0" smtClean="0">
                <a:effectLst>
                  <a:glow rad="101600">
                    <a:srgbClr val="000000"/>
                  </a:glow>
                </a:effectLst>
              </a:rPr>
              <a:t>?</a:t>
            </a:r>
          </a:p>
          <a:p>
            <a:pPr>
              <a:spcAft>
                <a:spcPts val="2200"/>
              </a:spcAft>
            </a:pPr>
            <a:r>
              <a:rPr lang="en-GB" i="0" dirty="0">
                <a:effectLst>
                  <a:glow rad="101600">
                    <a:srgbClr val="000000"/>
                  </a:glow>
                </a:effectLst>
              </a:rPr>
              <a:t>Tracking, Measuring and Representing </a:t>
            </a:r>
            <a:r>
              <a:rPr lang="en-GB" i="0" dirty="0" smtClean="0">
                <a:effectLst>
                  <a:glow rad="101600">
                    <a:srgbClr val="000000"/>
                  </a:glow>
                </a:effectLst>
              </a:rPr>
              <a:t>Beliefs</a:t>
            </a:r>
          </a:p>
          <a:p>
            <a:pPr>
              <a:spcAft>
                <a:spcPts val="2200"/>
              </a:spcAft>
            </a:pPr>
            <a:r>
              <a:rPr lang="en-GB" i="0" dirty="0">
                <a:effectLst>
                  <a:glow rad="101600">
                    <a:srgbClr val="000000"/>
                  </a:glow>
                </a:effectLst>
              </a:rPr>
              <a:t>What is Core Knowledge (or Modularity)</a:t>
            </a:r>
            <a:r>
              <a:rPr lang="en-GB" i="0" dirty="0" smtClean="0">
                <a:effectLst>
                  <a:glow rad="101600">
                    <a:srgbClr val="000000"/>
                  </a:glow>
                </a:effectLst>
              </a:rPr>
              <a:t>?</a:t>
            </a:r>
          </a:p>
          <a:p>
            <a:pPr>
              <a:spcAft>
                <a:spcPts val="2200"/>
              </a:spcAft>
            </a:pPr>
            <a:r>
              <a:rPr lang="en-GB" i="0" dirty="0">
                <a:effectLst>
                  <a:glow rad="101600">
                    <a:srgbClr val="000000"/>
                  </a:glow>
                </a:effectLst>
              </a:rPr>
              <a:t>Radical </a:t>
            </a:r>
            <a:r>
              <a:rPr lang="en-GB" i="0" dirty="0" smtClean="0">
                <a:effectLst>
                  <a:glow rad="101600">
                    <a:srgbClr val="000000"/>
                  </a:glow>
                </a:effectLst>
              </a:rPr>
              <a:t>Interpretation</a:t>
            </a:r>
          </a:p>
          <a:p>
            <a:pPr>
              <a:spcAft>
                <a:spcPts val="2200"/>
              </a:spcAft>
            </a:pPr>
            <a:r>
              <a:rPr lang="en-GB" i="0" dirty="0">
                <a:effectLst>
                  <a:glow rad="101600">
                    <a:srgbClr val="000000"/>
                  </a:glow>
                </a:effectLst>
              </a:rPr>
              <a:t>Actions, Intentions and </a:t>
            </a:r>
            <a:r>
              <a:rPr lang="en-GB" i="0" dirty="0" smtClean="0">
                <a:effectLst>
                  <a:glow rad="101600">
                    <a:srgbClr val="000000"/>
                  </a:glow>
                </a:effectLst>
              </a:rPr>
              <a:t>Goals</a:t>
            </a:r>
          </a:p>
          <a:p>
            <a:pPr>
              <a:spcAft>
                <a:spcPts val="2200"/>
              </a:spcAft>
            </a:pPr>
            <a:r>
              <a:rPr lang="en-GB" i="0" dirty="0">
                <a:effectLst>
                  <a:glow rad="101600">
                    <a:srgbClr val="000000"/>
                  </a:glow>
                </a:effectLst>
              </a:rPr>
              <a:t>Goal Ascription: the Teleological Stance and Motor </a:t>
            </a:r>
            <a:r>
              <a:rPr lang="en-GB" i="0" dirty="0" smtClean="0">
                <a:effectLst>
                  <a:glow rad="101600">
                    <a:srgbClr val="000000"/>
                  </a:glow>
                </a:effectLst>
              </a:rPr>
              <a:t>Awareness</a:t>
            </a:r>
          </a:p>
          <a:p>
            <a:pPr>
              <a:spcAft>
                <a:spcPts val="2200"/>
              </a:spcAft>
            </a:pPr>
            <a:r>
              <a:rPr lang="en-GB" i="0" dirty="0">
                <a:effectLst>
                  <a:glow rad="101600">
                    <a:srgbClr val="000000"/>
                  </a:glow>
                </a:effectLst>
              </a:rPr>
              <a:t>What Is Joint Action</a:t>
            </a:r>
            <a:r>
              <a:rPr lang="en-GB" i="0" dirty="0" smtClean="0">
                <a:effectLst>
                  <a:glow rad="101600">
                    <a:srgbClr val="000000"/>
                  </a:glow>
                </a:effectLst>
              </a:rPr>
              <a:t>?</a:t>
            </a:r>
          </a:p>
          <a:p>
            <a:pPr>
              <a:spcAft>
                <a:spcPts val="2200"/>
              </a:spcAft>
            </a:pPr>
            <a:r>
              <a:rPr lang="en-GB" i="0" dirty="0">
                <a:effectLst>
                  <a:glow rad="101600">
                    <a:srgbClr val="000000"/>
                  </a:glow>
                </a:effectLst>
              </a:rPr>
              <a:t>Shared Intention and Motor Representation in Joint Action</a:t>
            </a:r>
            <a:endParaRPr lang="en-GB" i="0" dirty="0">
              <a:effectLst>
                <a:glow rad="101600">
                  <a:srgbClr val="000000"/>
                </a:glow>
              </a:effectLst>
            </a:endParaRPr>
          </a:p>
        </p:txBody>
      </p:sp>
    </p:spTree>
    <p:extLst>
      <p:ext uri="{BB962C8B-B14F-4D97-AF65-F5344CB8AC3E}">
        <p14:creationId xmlns:p14="http://schemas.microsoft.com/office/powerpoint/2010/main" val="101845370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3933056"/>
            <a:ext cx="9144000" cy="720080"/>
          </a:xfrm>
          <a:prstGeom prst="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Text Box 7"/>
          <p:cNvSpPr txBox="1">
            <a:spLocks noChangeArrowheads="1"/>
          </p:cNvSpPr>
          <p:nvPr/>
        </p:nvSpPr>
        <p:spPr bwMode="auto">
          <a:xfrm>
            <a:off x="467544" y="404664"/>
            <a:ext cx="7660361" cy="477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Aft>
                <a:spcPts val="2200"/>
              </a:spcAft>
            </a:pPr>
            <a:r>
              <a:rPr lang="en-GB" i="0" dirty="0">
                <a:effectLst>
                  <a:glow rad="101600">
                    <a:srgbClr val="000000"/>
                  </a:glow>
                </a:effectLst>
              </a:rPr>
              <a:t>What Are Mental States</a:t>
            </a:r>
            <a:r>
              <a:rPr lang="en-GB" i="0" dirty="0" smtClean="0">
                <a:effectLst>
                  <a:glow rad="101600">
                    <a:srgbClr val="000000"/>
                  </a:glow>
                </a:effectLst>
              </a:rPr>
              <a:t>?</a:t>
            </a:r>
          </a:p>
          <a:p>
            <a:pPr>
              <a:spcAft>
                <a:spcPts val="2200"/>
              </a:spcAft>
            </a:pPr>
            <a:r>
              <a:rPr lang="en-GB" i="0" dirty="0">
                <a:effectLst>
                  <a:glow rad="101600">
                    <a:srgbClr val="000000"/>
                  </a:glow>
                </a:effectLst>
              </a:rPr>
              <a:t>Tracking, Measuring and Representing </a:t>
            </a:r>
            <a:r>
              <a:rPr lang="en-GB" i="0" dirty="0" smtClean="0">
                <a:effectLst>
                  <a:glow rad="101600">
                    <a:srgbClr val="000000"/>
                  </a:glow>
                </a:effectLst>
              </a:rPr>
              <a:t>Beliefs</a:t>
            </a:r>
          </a:p>
          <a:p>
            <a:pPr>
              <a:spcAft>
                <a:spcPts val="2200"/>
              </a:spcAft>
            </a:pPr>
            <a:r>
              <a:rPr lang="en-GB" i="0" dirty="0">
                <a:effectLst>
                  <a:glow rad="101600">
                    <a:srgbClr val="000000"/>
                  </a:glow>
                </a:effectLst>
              </a:rPr>
              <a:t>What is Core Knowledge (or Modularity)</a:t>
            </a:r>
            <a:r>
              <a:rPr lang="en-GB" i="0" dirty="0" smtClean="0">
                <a:effectLst>
                  <a:glow rad="101600">
                    <a:srgbClr val="000000"/>
                  </a:glow>
                </a:effectLst>
              </a:rPr>
              <a:t>?</a:t>
            </a:r>
          </a:p>
          <a:p>
            <a:pPr>
              <a:spcAft>
                <a:spcPts val="2200"/>
              </a:spcAft>
            </a:pPr>
            <a:r>
              <a:rPr lang="en-GB" i="0" dirty="0">
                <a:effectLst>
                  <a:glow rad="101600">
                    <a:srgbClr val="000000"/>
                  </a:glow>
                </a:effectLst>
              </a:rPr>
              <a:t>Radical </a:t>
            </a:r>
            <a:r>
              <a:rPr lang="en-GB" i="0" dirty="0" smtClean="0">
                <a:effectLst>
                  <a:glow rad="101600">
                    <a:srgbClr val="000000"/>
                  </a:glow>
                </a:effectLst>
              </a:rPr>
              <a:t>Interpretation</a:t>
            </a:r>
          </a:p>
          <a:p>
            <a:pPr>
              <a:spcAft>
                <a:spcPts val="2200"/>
              </a:spcAft>
            </a:pPr>
            <a:r>
              <a:rPr lang="en-GB" i="0" dirty="0">
                <a:effectLst>
                  <a:glow rad="101600">
                    <a:srgbClr val="000000"/>
                  </a:glow>
                </a:effectLst>
              </a:rPr>
              <a:t>Actions, Intentions and </a:t>
            </a:r>
            <a:r>
              <a:rPr lang="en-GB" i="0" dirty="0" smtClean="0">
                <a:effectLst>
                  <a:glow rad="101600">
                    <a:srgbClr val="000000"/>
                  </a:glow>
                </a:effectLst>
              </a:rPr>
              <a:t>Goals</a:t>
            </a:r>
          </a:p>
          <a:p>
            <a:pPr>
              <a:spcAft>
                <a:spcPts val="2200"/>
              </a:spcAft>
            </a:pPr>
            <a:r>
              <a:rPr lang="en-GB" i="0" dirty="0">
                <a:effectLst>
                  <a:glow rad="101600">
                    <a:srgbClr val="000000"/>
                  </a:glow>
                </a:effectLst>
              </a:rPr>
              <a:t>Goal Ascription: the Teleological Stance and Motor </a:t>
            </a:r>
            <a:r>
              <a:rPr lang="en-GB" i="0" dirty="0" smtClean="0">
                <a:effectLst>
                  <a:glow rad="101600">
                    <a:srgbClr val="000000"/>
                  </a:glow>
                </a:effectLst>
              </a:rPr>
              <a:t>Awareness</a:t>
            </a:r>
          </a:p>
          <a:p>
            <a:pPr>
              <a:spcAft>
                <a:spcPts val="2200"/>
              </a:spcAft>
            </a:pPr>
            <a:r>
              <a:rPr lang="en-GB" i="0" dirty="0">
                <a:effectLst>
                  <a:glow rad="101600">
                    <a:srgbClr val="000000"/>
                  </a:glow>
                </a:effectLst>
              </a:rPr>
              <a:t>What Is Joint Action</a:t>
            </a:r>
            <a:r>
              <a:rPr lang="en-GB" i="0" dirty="0" smtClean="0">
                <a:effectLst>
                  <a:glow rad="101600">
                    <a:srgbClr val="000000"/>
                  </a:glow>
                </a:effectLst>
              </a:rPr>
              <a:t>?</a:t>
            </a:r>
          </a:p>
          <a:p>
            <a:pPr>
              <a:spcAft>
                <a:spcPts val="2200"/>
              </a:spcAft>
            </a:pPr>
            <a:r>
              <a:rPr lang="en-GB" i="0" dirty="0">
                <a:effectLst>
                  <a:glow rad="101600">
                    <a:srgbClr val="000000"/>
                  </a:glow>
                </a:effectLst>
              </a:rPr>
              <a:t>Shared Intention and Motor Representation in Joint Action</a:t>
            </a:r>
            <a:endParaRPr lang="en-GB" i="0" dirty="0">
              <a:effectLst>
                <a:glow rad="101600">
                  <a:srgbClr val="000000"/>
                </a:glow>
              </a:effectLst>
            </a:endParaRPr>
          </a:p>
        </p:txBody>
      </p:sp>
    </p:spTree>
    <p:extLst>
      <p:ext uri="{BB962C8B-B14F-4D97-AF65-F5344CB8AC3E}">
        <p14:creationId xmlns:p14="http://schemas.microsoft.com/office/powerpoint/2010/main" val="7894961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3623411" y="3213557"/>
            <a:ext cx="189718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effectLst>
                  <a:glow rad="101600">
                    <a:srgbClr val="000000"/>
                  </a:glow>
                </a:effectLst>
              </a:rPr>
              <a:t>first challenge</a:t>
            </a:r>
            <a:endParaRPr lang="en-GB" i="0" dirty="0">
              <a:effectLst>
                <a:glow rad="101600">
                  <a:srgbClr val="000000"/>
                </a:glow>
              </a:effectLst>
            </a:endParaRPr>
          </a:p>
        </p:txBody>
      </p:sp>
    </p:spTree>
    <p:extLst>
      <p:ext uri="{BB962C8B-B14F-4D97-AF65-F5344CB8AC3E}">
        <p14:creationId xmlns:p14="http://schemas.microsoft.com/office/powerpoint/2010/main" val="76541270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4581128"/>
            <a:ext cx="9144000" cy="720080"/>
          </a:xfrm>
          <a:prstGeom prst="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Text Box 7"/>
          <p:cNvSpPr txBox="1">
            <a:spLocks noChangeArrowheads="1"/>
          </p:cNvSpPr>
          <p:nvPr/>
        </p:nvSpPr>
        <p:spPr bwMode="auto">
          <a:xfrm>
            <a:off x="467544" y="404664"/>
            <a:ext cx="7660361" cy="477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Aft>
                <a:spcPts val="2200"/>
              </a:spcAft>
            </a:pPr>
            <a:r>
              <a:rPr lang="en-GB" i="0" dirty="0">
                <a:effectLst>
                  <a:glow rad="101600">
                    <a:srgbClr val="000000"/>
                  </a:glow>
                </a:effectLst>
              </a:rPr>
              <a:t>What Are Mental States</a:t>
            </a:r>
            <a:r>
              <a:rPr lang="en-GB" i="0" dirty="0" smtClean="0">
                <a:effectLst>
                  <a:glow rad="101600">
                    <a:srgbClr val="000000"/>
                  </a:glow>
                </a:effectLst>
              </a:rPr>
              <a:t>?</a:t>
            </a:r>
          </a:p>
          <a:p>
            <a:pPr>
              <a:spcAft>
                <a:spcPts val="2200"/>
              </a:spcAft>
            </a:pPr>
            <a:r>
              <a:rPr lang="en-GB" i="0" dirty="0">
                <a:effectLst>
                  <a:glow rad="101600">
                    <a:srgbClr val="000000"/>
                  </a:glow>
                </a:effectLst>
              </a:rPr>
              <a:t>Tracking, Measuring and Representing </a:t>
            </a:r>
            <a:r>
              <a:rPr lang="en-GB" i="0" dirty="0" smtClean="0">
                <a:effectLst>
                  <a:glow rad="101600">
                    <a:srgbClr val="000000"/>
                  </a:glow>
                </a:effectLst>
              </a:rPr>
              <a:t>Beliefs</a:t>
            </a:r>
          </a:p>
          <a:p>
            <a:pPr>
              <a:spcAft>
                <a:spcPts val="2200"/>
              </a:spcAft>
            </a:pPr>
            <a:r>
              <a:rPr lang="en-GB" i="0" dirty="0">
                <a:effectLst>
                  <a:glow rad="101600">
                    <a:srgbClr val="000000"/>
                  </a:glow>
                </a:effectLst>
              </a:rPr>
              <a:t>What is Core Knowledge (or Modularity)</a:t>
            </a:r>
            <a:r>
              <a:rPr lang="en-GB" i="0" dirty="0" smtClean="0">
                <a:effectLst>
                  <a:glow rad="101600">
                    <a:srgbClr val="000000"/>
                  </a:glow>
                </a:effectLst>
              </a:rPr>
              <a:t>?</a:t>
            </a:r>
          </a:p>
          <a:p>
            <a:pPr>
              <a:spcAft>
                <a:spcPts val="2200"/>
              </a:spcAft>
            </a:pPr>
            <a:r>
              <a:rPr lang="en-GB" i="0" dirty="0">
                <a:effectLst>
                  <a:glow rad="101600">
                    <a:srgbClr val="000000"/>
                  </a:glow>
                </a:effectLst>
              </a:rPr>
              <a:t>Radical </a:t>
            </a:r>
            <a:r>
              <a:rPr lang="en-GB" i="0" dirty="0" smtClean="0">
                <a:effectLst>
                  <a:glow rad="101600">
                    <a:srgbClr val="000000"/>
                  </a:glow>
                </a:effectLst>
              </a:rPr>
              <a:t>Interpretation</a:t>
            </a:r>
          </a:p>
          <a:p>
            <a:pPr>
              <a:spcAft>
                <a:spcPts val="2200"/>
              </a:spcAft>
            </a:pPr>
            <a:r>
              <a:rPr lang="en-GB" i="0" dirty="0">
                <a:effectLst>
                  <a:glow rad="101600">
                    <a:srgbClr val="000000"/>
                  </a:glow>
                </a:effectLst>
              </a:rPr>
              <a:t>Actions, Intentions and </a:t>
            </a:r>
            <a:r>
              <a:rPr lang="en-GB" i="0" dirty="0" smtClean="0">
                <a:effectLst>
                  <a:glow rad="101600">
                    <a:srgbClr val="000000"/>
                  </a:glow>
                </a:effectLst>
              </a:rPr>
              <a:t>Goals</a:t>
            </a:r>
          </a:p>
          <a:p>
            <a:pPr>
              <a:spcAft>
                <a:spcPts val="2200"/>
              </a:spcAft>
            </a:pPr>
            <a:r>
              <a:rPr lang="en-GB" i="0" dirty="0">
                <a:effectLst>
                  <a:glow rad="101600">
                    <a:srgbClr val="000000"/>
                  </a:glow>
                </a:effectLst>
              </a:rPr>
              <a:t>Goal Ascription: the Teleological Stance and Motor </a:t>
            </a:r>
            <a:r>
              <a:rPr lang="en-GB" i="0" dirty="0" smtClean="0">
                <a:effectLst>
                  <a:glow rad="101600">
                    <a:srgbClr val="000000"/>
                  </a:glow>
                </a:effectLst>
              </a:rPr>
              <a:t>Awareness</a:t>
            </a:r>
          </a:p>
          <a:p>
            <a:pPr>
              <a:spcAft>
                <a:spcPts val="2200"/>
              </a:spcAft>
            </a:pPr>
            <a:r>
              <a:rPr lang="en-GB" i="0" dirty="0">
                <a:effectLst>
                  <a:glow rad="101600">
                    <a:srgbClr val="000000"/>
                  </a:glow>
                </a:effectLst>
              </a:rPr>
              <a:t>What Is Joint Action</a:t>
            </a:r>
            <a:r>
              <a:rPr lang="en-GB" i="0" dirty="0" smtClean="0">
                <a:effectLst>
                  <a:glow rad="101600">
                    <a:srgbClr val="000000"/>
                  </a:glow>
                </a:effectLst>
              </a:rPr>
              <a:t>?</a:t>
            </a:r>
          </a:p>
          <a:p>
            <a:pPr>
              <a:spcAft>
                <a:spcPts val="2200"/>
              </a:spcAft>
            </a:pPr>
            <a:r>
              <a:rPr lang="en-GB" i="0" dirty="0">
                <a:effectLst>
                  <a:glow rad="101600">
                    <a:srgbClr val="000000"/>
                  </a:glow>
                </a:effectLst>
              </a:rPr>
              <a:t>Shared Intention and Motor Representation in Joint Action</a:t>
            </a:r>
            <a:endParaRPr lang="en-GB" i="0" dirty="0">
              <a:effectLst>
                <a:glow rad="101600">
                  <a:srgbClr val="000000"/>
                </a:glow>
              </a:effectLst>
            </a:endParaRPr>
          </a:p>
        </p:txBody>
      </p:sp>
    </p:spTree>
    <p:extLst>
      <p:ext uri="{BB962C8B-B14F-4D97-AF65-F5344CB8AC3E}">
        <p14:creationId xmlns:p14="http://schemas.microsoft.com/office/powerpoint/2010/main" val="379777651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2623129" y="3213557"/>
            <a:ext cx="389776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effectLst>
                  <a:glow rad="101600">
                    <a:srgbClr val="000000"/>
                  </a:glow>
                </a:effectLst>
              </a:rPr>
              <a:t>not adequately understanding</a:t>
            </a:r>
            <a:endParaRPr lang="en-GB" i="0" dirty="0">
              <a:effectLst>
                <a:glow rad="101600">
                  <a:srgbClr val="000000"/>
                </a:glow>
              </a:effectLst>
            </a:endParaRPr>
          </a:p>
        </p:txBody>
      </p:sp>
    </p:spTree>
    <p:extLst>
      <p:ext uri="{BB962C8B-B14F-4D97-AF65-F5344CB8AC3E}">
        <p14:creationId xmlns:p14="http://schemas.microsoft.com/office/powerpoint/2010/main" val="9098651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3131840" y="3284984"/>
            <a:ext cx="1512168" cy="432048"/>
          </a:xfrm>
          <a:prstGeom prst="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0" u="none" strike="noStrike" cap="none" normalizeH="0" baseline="0">
              <a:ln>
                <a:noFill/>
              </a:ln>
              <a:solidFill>
                <a:schemeClr val="bg1"/>
              </a:solidFill>
              <a:effectLst/>
              <a:latin typeface="Myriad Web" charset="0"/>
            </a:endParaRPr>
          </a:p>
        </p:txBody>
      </p:sp>
      <p:sp>
        <p:nvSpPr>
          <p:cNvPr id="6" name="Text Box 7"/>
          <p:cNvSpPr txBox="1">
            <a:spLocks noChangeArrowheads="1"/>
          </p:cNvSpPr>
          <p:nvPr/>
        </p:nvSpPr>
        <p:spPr bwMode="auto">
          <a:xfrm>
            <a:off x="2623129" y="3213557"/>
            <a:ext cx="389776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effectLst>
                  <a:glow rad="101600">
                    <a:srgbClr val="000000"/>
                  </a:glow>
                </a:effectLst>
              </a:rPr>
              <a:t>not adequately understanding</a:t>
            </a:r>
            <a:endParaRPr lang="en-GB" i="0" dirty="0">
              <a:effectLst>
                <a:glow rad="101600">
                  <a:srgbClr val="000000"/>
                </a:glow>
              </a:effectLst>
            </a:endParaRPr>
          </a:p>
        </p:txBody>
      </p:sp>
    </p:spTree>
    <p:extLst>
      <p:ext uri="{BB962C8B-B14F-4D97-AF65-F5344CB8AC3E}">
        <p14:creationId xmlns:p14="http://schemas.microsoft.com/office/powerpoint/2010/main" val="179369796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3131840" y="3284984"/>
            <a:ext cx="1512168" cy="432048"/>
          </a:xfrm>
          <a:prstGeom prst="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0" u="none" strike="noStrike" cap="none" normalizeH="0" baseline="0">
              <a:ln>
                <a:noFill/>
              </a:ln>
              <a:solidFill>
                <a:schemeClr val="bg1"/>
              </a:solidFill>
              <a:effectLst/>
              <a:latin typeface="Myriad Web" charset="0"/>
            </a:endParaRPr>
          </a:p>
        </p:txBody>
      </p:sp>
      <p:sp>
        <p:nvSpPr>
          <p:cNvPr id="6" name="Text Box 7"/>
          <p:cNvSpPr txBox="1">
            <a:spLocks noChangeArrowheads="1"/>
          </p:cNvSpPr>
          <p:nvPr/>
        </p:nvSpPr>
        <p:spPr bwMode="auto">
          <a:xfrm>
            <a:off x="2623129" y="3213557"/>
            <a:ext cx="389776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effectLst>
                  <a:glow rad="101600">
                    <a:srgbClr val="000000"/>
                  </a:glow>
                </a:effectLst>
              </a:rPr>
              <a:t>not adequately understanding</a:t>
            </a:r>
            <a:endParaRPr lang="en-GB" i="0" dirty="0">
              <a:effectLst>
                <a:glow rad="101600">
                  <a:srgbClr val="000000"/>
                </a:glow>
              </a:effectLst>
            </a:endParaRPr>
          </a:p>
        </p:txBody>
      </p:sp>
      <p:sp>
        <p:nvSpPr>
          <p:cNvPr id="2" name="Rectangle 1"/>
          <p:cNvSpPr/>
          <p:nvPr/>
        </p:nvSpPr>
        <p:spPr bwMode="auto">
          <a:xfrm>
            <a:off x="0" y="0"/>
            <a:ext cx="9144000" cy="6858000"/>
          </a:xfrm>
          <a:prstGeom prst="rect">
            <a:avLst/>
          </a:prstGeom>
          <a:solidFill>
            <a:schemeClr val="tx1">
              <a:alpha val="64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0"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65813956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2"/>
          <p:cNvSpPr txBox="1">
            <a:spLocks noChangeArrowheads="1"/>
          </p:cNvSpPr>
          <p:nvPr/>
        </p:nvSpPr>
        <p:spPr bwMode="auto">
          <a:xfrm>
            <a:off x="323528" y="2492896"/>
            <a:ext cx="4032448" cy="2802948"/>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chemeClr val="tx1">
                      <a:alpha val="75000"/>
                    </a:schemeClr>
                  </a:glow>
                </a:effectLst>
              </a:rPr>
              <a:t>‘joint </a:t>
            </a:r>
            <a:r>
              <a:rPr lang="en-US" i="0" dirty="0">
                <a:effectLst>
                  <a:glow rad="101600">
                    <a:schemeClr val="tx1">
                      <a:alpha val="75000"/>
                    </a:schemeClr>
                  </a:glow>
                </a:effectLst>
              </a:rPr>
              <a:t>action </a:t>
            </a:r>
            <a:r>
              <a:rPr lang="en-US" i="0" dirty="0" smtClean="0">
                <a:effectLst>
                  <a:glow rad="101600">
                    <a:schemeClr val="tx1">
                      <a:alpha val="75000"/>
                    </a:schemeClr>
                  </a:glow>
                </a:effectLst>
              </a:rPr>
              <a:t>[is] any </a:t>
            </a:r>
            <a:r>
              <a:rPr lang="en-US" i="0" dirty="0">
                <a:effectLst>
                  <a:glow rad="101600">
                    <a:schemeClr val="tx1">
                      <a:alpha val="75000"/>
                    </a:schemeClr>
                  </a:glow>
                </a:effectLst>
              </a:rPr>
              <a:t>form of social interaction whereby two or more individuals coordinate their actions in space and time to bring about a change in the environment</a:t>
            </a:r>
            <a:r>
              <a:rPr lang="en-US" i="0" dirty="0" smtClean="0">
                <a:effectLst>
                  <a:glow rad="101600">
                    <a:schemeClr val="tx1">
                      <a:alpha val="75000"/>
                    </a:schemeClr>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chemeClr val="tx1">
                      <a:alpha val="75000"/>
                    </a:schemeClr>
                  </a:glow>
                </a:effectLst>
              </a:rPr>
              <a:t>(</a:t>
            </a:r>
            <a:r>
              <a:rPr lang="en-US" i="0" dirty="0" err="1" smtClean="0">
                <a:effectLst>
                  <a:glow rad="101600">
                    <a:schemeClr val="tx1">
                      <a:alpha val="75000"/>
                    </a:schemeClr>
                  </a:glow>
                </a:effectLst>
              </a:rPr>
              <a:t>Sebanz</a:t>
            </a:r>
            <a:r>
              <a:rPr lang="en-US" i="0" dirty="0" smtClean="0">
                <a:effectLst>
                  <a:glow rad="101600">
                    <a:schemeClr val="tx1">
                      <a:alpha val="75000"/>
                    </a:schemeClr>
                  </a:glow>
                </a:effectLst>
              </a:rPr>
              <a:t>, </a:t>
            </a:r>
            <a:r>
              <a:rPr lang="en-US" i="0" dirty="0" err="1" smtClean="0">
                <a:effectLst>
                  <a:glow rad="101600">
                    <a:schemeClr val="tx1">
                      <a:alpha val="75000"/>
                    </a:schemeClr>
                  </a:glow>
                </a:effectLst>
              </a:rPr>
              <a:t>Bekkering</a:t>
            </a:r>
            <a:r>
              <a:rPr lang="en-US" i="0" dirty="0" smtClean="0">
                <a:effectLst>
                  <a:glow rad="101600">
                    <a:schemeClr val="tx1">
                      <a:alpha val="75000"/>
                    </a:schemeClr>
                  </a:glow>
                </a:effectLst>
              </a:rPr>
              <a:t> &amp; Knoblich 2006: 70)</a:t>
            </a:r>
          </a:p>
        </p:txBody>
      </p:sp>
    </p:spTree>
    <p:extLst>
      <p:ext uri="{BB962C8B-B14F-4D97-AF65-F5344CB8AC3E}">
        <p14:creationId xmlns:p14="http://schemas.microsoft.com/office/powerpoint/2010/main" val="252071634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323528" y="2852936"/>
            <a:ext cx="2232248" cy="4320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Text Box 2"/>
          <p:cNvSpPr txBox="1">
            <a:spLocks noChangeArrowheads="1"/>
          </p:cNvSpPr>
          <p:nvPr/>
        </p:nvSpPr>
        <p:spPr bwMode="auto">
          <a:xfrm>
            <a:off x="323528" y="2492896"/>
            <a:ext cx="4032448" cy="2802948"/>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‘joint </a:t>
            </a:r>
            <a:r>
              <a:rPr lang="en-US" i="0" dirty="0">
                <a:effectLst>
                  <a:glow rad="101600">
                    <a:srgbClr val="000000"/>
                  </a:glow>
                </a:effectLst>
              </a:rPr>
              <a:t>action </a:t>
            </a:r>
            <a:r>
              <a:rPr lang="en-US" i="0" dirty="0" smtClean="0">
                <a:effectLst>
                  <a:glow rad="101600">
                    <a:srgbClr val="000000"/>
                  </a:glow>
                </a:effectLst>
              </a:rPr>
              <a:t>[is] any </a:t>
            </a:r>
            <a:r>
              <a:rPr lang="en-US" i="0" dirty="0">
                <a:effectLst>
                  <a:glow rad="101600">
                    <a:srgbClr val="000000"/>
                  </a:glow>
                </a:effectLst>
              </a:rPr>
              <a:t>form of social interaction whereby two or more individuals coordinate their actions in space and time to bring about a change in the environment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err="1" smtClean="0">
                <a:effectLst>
                  <a:glow rad="101600">
                    <a:srgbClr val="000000"/>
                  </a:glow>
                </a:effectLst>
              </a:rPr>
              <a:t>Sebanz</a:t>
            </a:r>
            <a:r>
              <a:rPr lang="en-US" i="0" dirty="0" smtClean="0">
                <a:effectLst>
                  <a:glow rad="101600">
                    <a:srgbClr val="000000"/>
                  </a:glow>
                </a:effectLst>
              </a:rPr>
              <a:t>, </a:t>
            </a:r>
            <a:r>
              <a:rPr lang="en-US" i="0" dirty="0" err="1" smtClean="0">
                <a:effectLst>
                  <a:glow rad="101600">
                    <a:srgbClr val="000000"/>
                  </a:glow>
                </a:effectLst>
              </a:rPr>
              <a:t>Bekkering</a:t>
            </a:r>
            <a:r>
              <a:rPr lang="en-US" i="0" dirty="0" smtClean="0">
                <a:effectLst>
                  <a:glow rad="101600">
                    <a:srgbClr val="000000"/>
                  </a:glow>
                </a:effectLst>
              </a:rPr>
              <a:t> &amp; Knoblich 2006: 70)</a:t>
            </a:r>
          </a:p>
        </p:txBody>
      </p:sp>
    </p:spTree>
    <p:extLst>
      <p:ext uri="{BB962C8B-B14F-4D97-AF65-F5344CB8AC3E}">
        <p14:creationId xmlns:p14="http://schemas.microsoft.com/office/powerpoint/2010/main" val="54943550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323528" y="3861048"/>
            <a:ext cx="3024336" cy="4320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bwMode="auto">
          <a:xfrm>
            <a:off x="323528" y="2852936"/>
            <a:ext cx="2232248" cy="432048"/>
          </a:xfrm>
          <a:prstGeom prst="rect">
            <a:avLst/>
          </a:prstGeom>
          <a:solidFill>
            <a:srgbClr val="FFFF00">
              <a:alpha val="34000"/>
            </a:srgbClr>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1" name="Text Box 2"/>
          <p:cNvSpPr txBox="1">
            <a:spLocks noChangeArrowheads="1"/>
          </p:cNvSpPr>
          <p:nvPr/>
        </p:nvSpPr>
        <p:spPr bwMode="auto">
          <a:xfrm>
            <a:off x="323528" y="2492896"/>
            <a:ext cx="4032448" cy="2802948"/>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‘joint </a:t>
            </a:r>
            <a:r>
              <a:rPr lang="en-US" i="0" dirty="0">
                <a:effectLst>
                  <a:glow rad="101600">
                    <a:srgbClr val="000000"/>
                  </a:glow>
                </a:effectLst>
              </a:rPr>
              <a:t>action </a:t>
            </a:r>
            <a:r>
              <a:rPr lang="en-US" i="0" dirty="0" smtClean="0">
                <a:effectLst>
                  <a:glow rad="101600">
                    <a:srgbClr val="000000"/>
                  </a:glow>
                </a:effectLst>
              </a:rPr>
              <a:t>[is] any </a:t>
            </a:r>
            <a:r>
              <a:rPr lang="en-US" i="0" dirty="0">
                <a:effectLst>
                  <a:glow rad="101600">
                    <a:srgbClr val="000000"/>
                  </a:glow>
                </a:effectLst>
              </a:rPr>
              <a:t>form of social interaction whereby two or more individuals coordinate their actions in space and time to bring about a change in the environment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err="1" smtClean="0">
                <a:effectLst>
                  <a:glow rad="101600">
                    <a:srgbClr val="000000"/>
                  </a:glow>
                </a:effectLst>
              </a:rPr>
              <a:t>Sebanz</a:t>
            </a:r>
            <a:r>
              <a:rPr lang="en-US" i="0" dirty="0" smtClean="0">
                <a:effectLst>
                  <a:glow rad="101600">
                    <a:srgbClr val="000000"/>
                  </a:glow>
                </a:effectLst>
              </a:rPr>
              <a:t>, </a:t>
            </a:r>
            <a:r>
              <a:rPr lang="en-US" i="0" dirty="0" err="1" smtClean="0">
                <a:effectLst>
                  <a:glow rad="101600">
                    <a:srgbClr val="000000"/>
                  </a:glow>
                </a:effectLst>
              </a:rPr>
              <a:t>Bekkering</a:t>
            </a:r>
            <a:r>
              <a:rPr lang="en-US" i="0" dirty="0" smtClean="0">
                <a:effectLst>
                  <a:glow rad="101600">
                    <a:srgbClr val="000000"/>
                  </a:glow>
                </a:effectLst>
              </a:rPr>
              <a:t> &amp; Knoblich 2006: 70)</a:t>
            </a:r>
          </a:p>
        </p:txBody>
      </p:sp>
    </p:spTree>
    <p:extLst>
      <p:ext uri="{BB962C8B-B14F-4D97-AF65-F5344CB8AC3E}">
        <p14:creationId xmlns:p14="http://schemas.microsoft.com/office/powerpoint/2010/main" val="54138972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1907704" y="3501008"/>
            <a:ext cx="2232248" cy="4320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bwMode="auto">
          <a:xfrm>
            <a:off x="323528" y="3861048"/>
            <a:ext cx="3024336" cy="432048"/>
          </a:xfrm>
          <a:prstGeom prst="rect">
            <a:avLst/>
          </a:prstGeom>
          <a:solidFill>
            <a:srgbClr val="FFFF00">
              <a:alpha val="34000"/>
            </a:srgbClr>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1" name="Rectangle 20"/>
          <p:cNvSpPr/>
          <p:nvPr/>
        </p:nvSpPr>
        <p:spPr bwMode="auto">
          <a:xfrm>
            <a:off x="323528" y="2852936"/>
            <a:ext cx="2232248" cy="432048"/>
          </a:xfrm>
          <a:prstGeom prst="rect">
            <a:avLst/>
          </a:prstGeom>
          <a:solidFill>
            <a:srgbClr val="FFFF00">
              <a:alpha val="34000"/>
            </a:srgbClr>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2" name="Text Box 2"/>
          <p:cNvSpPr txBox="1">
            <a:spLocks noChangeArrowheads="1"/>
          </p:cNvSpPr>
          <p:nvPr/>
        </p:nvSpPr>
        <p:spPr bwMode="auto">
          <a:xfrm>
            <a:off x="323528" y="2492896"/>
            <a:ext cx="4032448" cy="2802948"/>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‘joint </a:t>
            </a:r>
            <a:r>
              <a:rPr lang="en-US" i="0" dirty="0">
                <a:effectLst>
                  <a:glow rad="101600">
                    <a:srgbClr val="000000"/>
                  </a:glow>
                </a:effectLst>
              </a:rPr>
              <a:t>action </a:t>
            </a:r>
            <a:r>
              <a:rPr lang="en-US" i="0" dirty="0" smtClean="0">
                <a:effectLst>
                  <a:glow rad="101600">
                    <a:srgbClr val="000000"/>
                  </a:glow>
                </a:effectLst>
              </a:rPr>
              <a:t>[is] any </a:t>
            </a:r>
            <a:r>
              <a:rPr lang="en-US" i="0" dirty="0">
                <a:effectLst>
                  <a:glow rad="101600">
                    <a:srgbClr val="000000"/>
                  </a:glow>
                </a:effectLst>
              </a:rPr>
              <a:t>form of social interaction whereby two or more individuals coordinate their actions in space and time to bring about a change in the environment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err="1" smtClean="0">
                <a:effectLst>
                  <a:glow rad="101600">
                    <a:srgbClr val="000000"/>
                  </a:glow>
                </a:effectLst>
              </a:rPr>
              <a:t>Sebanz</a:t>
            </a:r>
            <a:r>
              <a:rPr lang="en-US" i="0" dirty="0" smtClean="0">
                <a:effectLst>
                  <a:glow rad="101600">
                    <a:srgbClr val="000000"/>
                  </a:glow>
                </a:effectLst>
              </a:rPr>
              <a:t>, </a:t>
            </a:r>
            <a:r>
              <a:rPr lang="en-US" i="0" dirty="0" err="1" smtClean="0">
                <a:effectLst>
                  <a:glow rad="101600">
                    <a:srgbClr val="000000"/>
                  </a:glow>
                </a:effectLst>
              </a:rPr>
              <a:t>Bekkering</a:t>
            </a:r>
            <a:r>
              <a:rPr lang="en-US" i="0" dirty="0" smtClean="0">
                <a:effectLst>
                  <a:glow rad="101600">
                    <a:srgbClr val="000000"/>
                  </a:glow>
                </a:effectLst>
              </a:rPr>
              <a:t> &amp; Knoblich 2006: 70)</a:t>
            </a:r>
          </a:p>
        </p:txBody>
      </p:sp>
    </p:spTree>
    <p:extLst>
      <p:ext uri="{BB962C8B-B14F-4D97-AF65-F5344CB8AC3E}">
        <p14:creationId xmlns:p14="http://schemas.microsoft.com/office/powerpoint/2010/main" val="190520215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auto">
          <a:xfrm>
            <a:off x="1907704" y="3501008"/>
            <a:ext cx="2232248" cy="432048"/>
          </a:xfrm>
          <a:prstGeom prst="rect">
            <a:avLst/>
          </a:prstGeom>
          <a:solidFill>
            <a:srgbClr val="FFFF00">
              <a:alpha val="34000"/>
            </a:srgbClr>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Rectangle 31"/>
          <p:cNvSpPr/>
          <p:nvPr/>
        </p:nvSpPr>
        <p:spPr bwMode="auto">
          <a:xfrm>
            <a:off x="323528" y="3861048"/>
            <a:ext cx="3024336" cy="432048"/>
          </a:xfrm>
          <a:prstGeom prst="rect">
            <a:avLst/>
          </a:prstGeom>
          <a:solidFill>
            <a:srgbClr val="FFFF00">
              <a:alpha val="34000"/>
            </a:srgbClr>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3" name="Rectangle 32"/>
          <p:cNvSpPr/>
          <p:nvPr/>
        </p:nvSpPr>
        <p:spPr bwMode="auto">
          <a:xfrm>
            <a:off x="323528" y="2852936"/>
            <a:ext cx="2232248" cy="432048"/>
          </a:xfrm>
          <a:prstGeom prst="rect">
            <a:avLst/>
          </a:prstGeom>
          <a:solidFill>
            <a:srgbClr val="FFFF00">
              <a:alpha val="34000"/>
            </a:srgbClr>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4" name="Text Box 2"/>
          <p:cNvSpPr txBox="1">
            <a:spLocks noChangeArrowheads="1"/>
          </p:cNvSpPr>
          <p:nvPr/>
        </p:nvSpPr>
        <p:spPr bwMode="auto">
          <a:xfrm>
            <a:off x="323528" y="2492896"/>
            <a:ext cx="4032448" cy="2802948"/>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‘joint </a:t>
            </a:r>
            <a:r>
              <a:rPr lang="en-US" i="0" dirty="0">
                <a:effectLst>
                  <a:glow rad="101600">
                    <a:srgbClr val="000000"/>
                  </a:glow>
                </a:effectLst>
              </a:rPr>
              <a:t>action </a:t>
            </a:r>
            <a:r>
              <a:rPr lang="en-US" i="0" dirty="0" smtClean="0">
                <a:effectLst>
                  <a:glow rad="101600">
                    <a:srgbClr val="000000"/>
                  </a:glow>
                </a:effectLst>
              </a:rPr>
              <a:t>[is] any </a:t>
            </a:r>
            <a:r>
              <a:rPr lang="en-US" i="0" dirty="0">
                <a:effectLst>
                  <a:glow rad="101600">
                    <a:srgbClr val="000000"/>
                  </a:glow>
                </a:effectLst>
              </a:rPr>
              <a:t>form of social interaction whereby two or more individuals coordinate their actions in space and time to bring about a change in the environment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err="1" smtClean="0">
                <a:effectLst>
                  <a:glow rad="101600">
                    <a:srgbClr val="000000"/>
                  </a:glow>
                </a:effectLst>
              </a:rPr>
              <a:t>Sebanz</a:t>
            </a:r>
            <a:r>
              <a:rPr lang="en-US" i="0" dirty="0" smtClean="0">
                <a:effectLst>
                  <a:glow rad="101600">
                    <a:srgbClr val="000000"/>
                  </a:glow>
                </a:effectLst>
              </a:rPr>
              <a:t>, </a:t>
            </a:r>
            <a:r>
              <a:rPr lang="en-US" i="0" dirty="0" err="1" smtClean="0">
                <a:effectLst>
                  <a:glow rad="101600">
                    <a:srgbClr val="000000"/>
                  </a:glow>
                </a:effectLst>
              </a:rPr>
              <a:t>Bekkering</a:t>
            </a:r>
            <a:r>
              <a:rPr lang="en-US" i="0" dirty="0" smtClean="0">
                <a:effectLst>
                  <a:glow rad="101600">
                    <a:srgbClr val="000000"/>
                  </a:glow>
                </a:effectLst>
              </a:rPr>
              <a:t> &amp; Knoblich 2006: 70)</a:t>
            </a:r>
          </a:p>
        </p:txBody>
      </p:sp>
      <p:sp>
        <p:nvSpPr>
          <p:cNvPr id="35" name="Rectangle 34"/>
          <p:cNvSpPr/>
          <p:nvPr/>
        </p:nvSpPr>
        <p:spPr bwMode="auto">
          <a:xfrm>
            <a:off x="0" y="2420888"/>
            <a:ext cx="4499992" cy="3096344"/>
          </a:xfrm>
          <a:prstGeom prst="rect">
            <a:avLst/>
          </a:prstGeom>
          <a:solidFill>
            <a:schemeClr val="tx1">
              <a:alpha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06416012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2623129" y="3213557"/>
            <a:ext cx="389776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effectLst>
                  <a:glow rad="101600">
                    <a:srgbClr val="000000"/>
                  </a:glow>
                </a:effectLst>
              </a:rPr>
              <a:t>not adequately understanding</a:t>
            </a:r>
            <a:endParaRPr lang="en-GB" i="0" dirty="0">
              <a:effectLst>
                <a:glow rad="101600">
                  <a:srgbClr val="000000"/>
                </a:glow>
              </a:effectLst>
            </a:endParaRPr>
          </a:p>
        </p:txBody>
      </p:sp>
      <p:sp>
        <p:nvSpPr>
          <p:cNvPr id="3" name="Text Box 7"/>
          <p:cNvSpPr txBox="1">
            <a:spLocks noChangeArrowheads="1"/>
          </p:cNvSpPr>
          <p:nvPr/>
        </p:nvSpPr>
        <p:spPr bwMode="auto">
          <a:xfrm>
            <a:off x="4536731" y="3502169"/>
            <a:ext cx="176346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effectLst>
                  <a:glow rad="101600">
                    <a:srgbClr val="000000"/>
                  </a:glow>
                </a:effectLst>
              </a:rPr>
              <a:t>mindreading</a:t>
            </a:r>
            <a:endParaRPr lang="en-GB" i="0" dirty="0">
              <a:effectLst>
                <a:glow rad="101600">
                  <a:srgbClr val="000000"/>
                </a:glow>
              </a:effectLst>
            </a:endParaRPr>
          </a:p>
        </p:txBody>
      </p:sp>
    </p:spTree>
    <p:extLst>
      <p:ext uri="{BB962C8B-B14F-4D97-AF65-F5344CB8AC3E}">
        <p14:creationId xmlns:p14="http://schemas.microsoft.com/office/powerpoint/2010/main" val="411803259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350357916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3295870" y="3213557"/>
            <a:ext cx="255228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effectLst>
                  <a:glow rad="101600">
                    <a:srgbClr val="000000"/>
                  </a:glow>
                </a:effectLst>
              </a:rPr>
              <a:t>***A-tasks / B- tasks</a:t>
            </a:r>
            <a:endParaRPr lang="en-GB" i="0" dirty="0">
              <a:effectLst>
                <a:glow rad="101600">
                  <a:srgbClr val="000000"/>
                </a:glow>
              </a:effectLst>
            </a:endParaRPr>
          </a:p>
        </p:txBody>
      </p:sp>
      <p:sp>
        <p:nvSpPr>
          <p:cNvPr id="3" name="Text Box 7"/>
          <p:cNvSpPr txBox="1">
            <a:spLocks noChangeArrowheads="1"/>
          </p:cNvSpPr>
          <p:nvPr/>
        </p:nvSpPr>
        <p:spPr bwMode="auto">
          <a:xfrm>
            <a:off x="4536731" y="3502169"/>
            <a:ext cx="176346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effectLst>
                  <a:glow rad="101600">
                    <a:srgbClr val="000000"/>
                  </a:glow>
                </a:effectLst>
              </a:rPr>
              <a:t>mindreading</a:t>
            </a:r>
            <a:endParaRPr lang="en-GB" i="0" dirty="0">
              <a:effectLst>
                <a:glow rad="101600">
                  <a:srgbClr val="000000"/>
                </a:glow>
              </a:effectLst>
            </a:endParaRPr>
          </a:p>
        </p:txBody>
      </p:sp>
    </p:spTree>
    <p:extLst>
      <p:ext uri="{BB962C8B-B14F-4D97-AF65-F5344CB8AC3E}">
        <p14:creationId xmlns:p14="http://schemas.microsoft.com/office/powerpoint/2010/main" val="346531533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3"/>
          <p:cNvSpPr txBox="1">
            <a:spLocks noChangeArrowheads="1"/>
          </p:cNvSpPr>
          <p:nvPr/>
        </p:nvSpPr>
        <p:spPr bwMode="auto">
          <a:xfrm>
            <a:off x="468312" y="404813"/>
            <a:ext cx="381565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t>Infants</a:t>
            </a:r>
            <a:r>
              <a:rPr lang="fr-FR" i="0" dirty="0" smtClean="0"/>
              <a:t>’</a:t>
            </a:r>
            <a:r>
              <a:rPr lang="en-GB" i="0" dirty="0" smtClean="0"/>
              <a:t> false-belief tracking abilities</a:t>
            </a:r>
          </a:p>
          <a:p>
            <a:pPr eaLnBrk="1" hangingPunct="1">
              <a:spcBef>
                <a:spcPts val="0"/>
              </a:spcBef>
            </a:pPr>
            <a:endParaRPr lang="en-GB" i="0" dirty="0" smtClean="0"/>
          </a:p>
        </p:txBody>
      </p:sp>
      <p:sp>
        <p:nvSpPr>
          <p:cNvPr id="2" name="Rectangle 1"/>
          <p:cNvSpPr/>
          <p:nvPr/>
        </p:nvSpPr>
        <p:spPr>
          <a:xfrm>
            <a:off x="6224278" y="3140968"/>
            <a:ext cx="2903841" cy="430887"/>
          </a:xfrm>
          <a:prstGeom prst="rect">
            <a:avLst/>
          </a:prstGeom>
        </p:spPr>
        <p:txBody>
          <a:bodyPr wrap="none">
            <a:spAutoFit/>
          </a:bodyPr>
          <a:lstStyle/>
          <a:p>
            <a:r>
              <a:rPr lang="en-GB" i="0" dirty="0" smtClean="0">
                <a:solidFill>
                  <a:srgbClr val="C0C0C0"/>
                </a:solidFill>
              </a:rPr>
              <a:t>(Southgate </a:t>
            </a:r>
            <a:r>
              <a:rPr lang="en-GB" i="0" dirty="0">
                <a:solidFill>
                  <a:srgbClr val="C0C0C0"/>
                </a:solidFill>
              </a:rPr>
              <a:t>et al </a:t>
            </a:r>
            <a:r>
              <a:rPr lang="en-GB" i="0" dirty="0" smtClean="0">
                <a:solidFill>
                  <a:srgbClr val="C0C0C0"/>
                </a:solidFill>
              </a:rPr>
              <a:t>2007)</a:t>
            </a:r>
            <a:endParaRPr lang="en-US" i="0" dirty="0"/>
          </a:p>
        </p:txBody>
      </p:sp>
      <p:sp>
        <p:nvSpPr>
          <p:cNvPr id="3" name="Rectangle 2"/>
          <p:cNvSpPr/>
          <p:nvPr/>
        </p:nvSpPr>
        <p:spPr bwMode="auto">
          <a:xfrm>
            <a:off x="755576" y="2132856"/>
            <a:ext cx="3600400" cy="86409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ectangle 16"/>
          <p:cNvSpPr/>
          <p:nvPr/>
        </p:nvSpPr>
        <p:spPr bwMode="auto">
          <a:xfrm>
            <a:off x="5004048" y="2132856"/>
            <a:ext cx="4139952" cy="86409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bwMode="auto">
          <a:xfrm>
            <a:off x="5004048" y="2924944"/>
            <a:ext cx="4139952" cy="86409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9" name="Rectangle 18"/>
          <p:cNvSpPr/>
          <p:nvPr/>
        </p:nvSpPr>
        <p:spPr bwMode="auto">
          <a:xfrm>
            <a:off x="683568" y="3501008"/>
            <a:ext cx="3096344" cy="36004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58241301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5"/>
          <p:cNvSpPr txBox="1">
            <a:spLocks noChangeArrowheads="1"/>
          </p:cNvSpPr>
          <p:nvPr/>
        </p:nvSpPr>
        <p:spPr bwMode="auto">
          <a:xfrm>
            <a:off x="4932040" y="3379639"/>
            <a:ext cx="475252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(Clements et al 1994)</a:t>
            </a:r>
            <a:r>
              <a:rPr lang="en-GB" i="0" dirty="0">
                <a:solidFill>
                  <a:srgbClr val="C0C0C0"/>
                </a:solidFill>
              </a:rPr>
              <a:t/>
            </a:r>
            <a:br>
              <a:rPr lang="en-GB" i="0" dirty="0">
                <a:solidFill>
                  <a:srgbClr val="C0C0C0"/>
                </a:solidFill>
              </a:rPr>
            </a:br>
            <a:r>
              <a:rPr lang="en-GB" i="0" dirty="0">
                <a:solidFill>
                  <a:srgbClr val="C0C0C0"/>
                </a:solidFill>
              </a:rPr>
              <a:t>(Knudsen &amp; Liszkowski 2011</a:t>
            </a:r>
            <a:r>
              <a:rPr lang="en-GB" i="0" dirty="0" smtClean="0">
                <a:solidFill>
                  <a:srgbClr val="C0C0C0"/>
                </a:solidFill>
              </a:rPr>
              <a:t>)</a:t>
            </a:r>
            <a:endParaRPr lang="en-GB" i="0" dirty="0">
              <a:solidFill>
                <a:srgbClr val="C0C0C0"/>
              </a:solidFill>
            </a:endParaRPr>
          </a:p>
        </p:txBody>
      </p:sp>
      <p:sp>
        <p:nvSpPr>
          <p:cNvPr id="13" name="Text Box 3"/>
          <p:cNvSpPr txBox="1">
            <a:spLocks noChangeArrowheads="1"/>
          </p:cNvSpPr>
          <p:nvPr/>
        </p:nvSpPr>
        <p:spPr bwMode="auto">
          <a:xfrm>
            <a:off x="468312" y="404813"/>
            <a:ext cx="3815656" cy="381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t>Infants</a:t>
            </a:r>
            <a:r>
              <a:rPr lang="fr-FR" i="0" dirty="0" smtClean="0"/>
              <a:t>’</a:t>
            </a:r>
            <a:r>
              <a:rPr lang="en-GB" i="0" dirty="0" smtClean="0"/>
              <a:t> false-belief tracking abilities</a:t>
            </a:r>
          </a:p>
          <a:p>
            <a:pPr eaLnBrk="1" hangingPunct="1">
              <a:spcBef>
                <a:spcPts val="0"/>
              </a:spcBef>
            </a:pPr>
            <a:endParaRPr lang="en-GB" i="0" dirty="0" smtClean="0"/>
          </a:p>
          <a:p>
            <a:pPr eaLnBrk="1" hangingPunct="1">
              <a:spcBef>
                <a:spcPts val="0"/>
              </a:spcBef>
            </a:pPr>
            <a:r>
              <a:rPr lang="en-GB" i="0" dirty="0" smtClean="0"/>
              <a:t>Violation of expectations</a:t>
            </a:r>
            <a:br>
              <a:rPr lang="en-GB" i="0" dirty="0" smtClean="0"/>
            </a:br>
            <a:r>
              <a:rPr lang="en-GB" i="0" dirty="0" smtClean="0"/>
              <a:t>	- with change of location</a:t>
            </a:r>
            <a:br>
              <a:rPr lang="en-GB" i="0" dirty="0" smtClean="0"/>
            </a:br>
            <a:r>
              <a:rPr lang="en-GB" i="0" dirty="0" smtClean="0"/>
              <a:t>	- with deceptive contents</a:t>
            </a:r>
          </a:p>
          <a:p>
            <a:pPr eaLnBrk="1" hangingPunct="1">
              <a:spcBef>
                <a:spcPts val="0"/>
              </a:spcBef>
            </a:pPr>
            <a:r>
              <a:rPr lang="en-GB" i="0" dirty="0"/>
              <a:t>	</a:t>
            </a:r>
            <a:r>
              <a:rPr lang="en-GB" i="0" dirty="0" smtClean="0"/>
              <a:t>- observing verbal </a:t>
            </a:r>
            <a:r>
              <a:rPr lang="en-GB" i="0" dirty="0" err="1" smtClean="0"/>
              <a:t>comm</a:t>
            </a:r>
            <a:r>
              <a:rPr lang="en-GB" i="0" baseline="30000" dirty="0" err="1" smtClean="0"/>
              <a:t>n</a:t>
            </a:r>
            <a:endParaRPr lang="en-GB" i="0" baseline="30000" dirty="0" smtClean="0"/>
          </a:p>
          <a:p>
            <a:pPr eaLnBrk="1" hangingPunct="1">
              <a:spcBef>
                <a:spcPts val="0"/>
              </a:spcBef>
            </a:pPr>
            <a:endParaRPr lang="en-GB" i="0" dirty="0"/>
          </a:p>
          <a:p>
            <a:pPr eaLnBrk="1" hangingPunct="1">
              <a:spcBef>
                <a:spcPts val="0"/>
              </a:spcBef>
            </a:pPr>
            <a:r>
              <a:rPr lang="en-GB" i="0" dirty="0" smtClean="0"/>
              <a:t>Anticipating action</a:t>
            </a:r>
            <a:br>
              <a:rPr lang="en-GB" i="0" dirty="0" smtClean="0"/>
            </a:br>
            <a:r>
              <a:rPr lang="en-GB" i="0" dirty="0" smtClean="0"/>
              <a:t>	- looking</a:t>
            </a:r>
          </a:p>
          <a:p>
            <a:pPr lvl="1" eaLnBrk="1" hangingPunct="1">
              <a:spcBef>
                <a:spcPts val="0"/>
              </a:spcBef>
            </a:pPr>
            <a:r>
              <a:rPr lang="en-GB" i="0" dirty="0" smtClean="0"/>
              <a:t>- pointing </a:t>
            </a:r>
          </a:p>
        </p:txBody>
      </p:sp>
      <p:sp>
        <p:nvSpPr>
          <p:cNvPr id="15" name="Text Box 5"/>
          <p:cNvSpPr txBox="1">
            <a:spLocks noChangeArrowheads="1"/>
          </p:cNvSpPr>
          <p:nvPr/>
        </p:nvSpPr>
        <p:spPr bwMode="auto">
          <a:xfrm>
            <a:off x="4932362" y="1700808"/>
            <a:ext cx="421163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a:solidFill>
                  <a:srgbClr val="C0C0C0"/>
                </a:solidFill>
              </a:rPr>
              <a:t>(Onishi &amp; Baillargeon </a:t>
            </a:r>
            <a:r>
              <a:rPr lang="en-GB" i="0" dirty="0" smtClean="0">
                <a:solidFill>
                  <a:srgbClr val="C0C0C0"/>
                </a:solidFill>
              </a:rPr>
              <a:t>2005)</a:t>
            </a:r>
            <a:br>
              <a:rPr lang="en-GB" i="0" dirty="0" smtClean="0">
                <a:solidFill>
                  <a:srgbClr val="C0C0C0"/>
                </a:solidFill>
              </a:rPr>
            </a:br>
            <a:r>
              <a:rPr lang="en-GB" i="0" dirty="0" smtClean="0">
                <a:solidFill>
                  <a:srgbClr val="C0C0C0"/>
                </a:solidFill>
              </a:rPr>
              <a:t>(He et al 2011)</a:t>
            </a:r>
            <a:br>
              <a:rPr lang="en-GB" i="0" dirty="0" smtClean="0">
                <a:solidFill>
                  <a:srgbClr val="C0C0C0"/>
                </a:solidFill>
              </a:rPr>
            </a:br>
            <a:r>
              <a:rPr lang="en-GB" i="0" dirty="0" smtClean="0">
                <a:solidFill>
                  <a:srgbClr val="C0C0C0"/>
                </a:solidFill>
              </a:rPr>
              <a:t>(Song et al 2008; Scott et al 2012)</a:t>
            </a:r>
            <a:endParaRPr lang="en-GB" i="0" dirty="0">
              <a:solidFill>
                <a:srgbClr val="C0C0C0"/>
              </a:solidFill>
            </a:endParaRPr>
          </a:p>
        </p:txBody>
      </p:sp>
      <p:sp>
        <p:nvSpPr>
          <p:cNvPr id="2" name="Rectangle 1"/>
          <p:cNvSpPr/>
          <p:nvPr/>
        </p:nvSpPr>
        <p:spPr>
          <a:xfrm>
            <a:off x="6224278" y="3140968"/>
            <a:ext cx="2903841" cy="430887"/>
          </a:xfrm>
          <a:prstGeom prst="rect">
            <a:avLst/>
          </a:prstGeom>
        </p:spPr>
        <p:txBody>
          <a:bodyPr wrap="none">
            <a:spAutoFit/>
          </a:bodyPr>
          <a:lstStyle/>
          <a:p>
            <a:r>
              <a:rPr lang="en-GB" i="0" dirty="0" smtClean="0">
                <a:solidFill>
                  <a:srgbClr val="C0C0C0"/>
                </a:solidFill>
              </a:rPr>
              <a:t>(Southgate </a:t>
            </a:r>
            <a:r>
              <a:rPr lang="en-GB" i="0" dirty="0">
                <a:solidFill>
                  <a:srgbClr val="C0C0C0"/>
                </a:solidFill>
              </a:rPr>
              <a:t>et al </a:t>
            </a:r>
            <a:r>
              <a:rPr lang="en-GB" i="0" dirty="0" smtClean="0">
                <a:solidFill>
                  <a:srgbClr val="C0C0C0"/>
                </a:solidFill>
              </a:rPr>
              <a:t>2007)</a:t>
            </a:r>
            <a:endParaRPr lang="en-US" i="0" dirty="0"/>
          </a:p>
        </p:txBody>
      </p:sp>
      <p:sp>
        <p:nvSpPr>
          <p:cNvPr id="3" name="Rectangle 2"/>
          <p:cNvSpPr/>
          <p:nvPr/>
        </p:nvSpPr>
        <p:spPr bwMode="auto">
          <a:xfrm>
            <a:off x="755576" y="2132856"/>
            <a:ext cx="3600400" cy="86409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ectangle 16"/>
          <p:cNvSpPr/>
          <p:nvPr/>
        </p:nvSpPr>
        <p:spPr bwMode="auto">
          <a:xfrm>
            <a:off x="5004048" y="2132856"/>
            <a:ext cx="4139952" cy="86409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bwMode="auto">
          <a:xfrm>
            <a:off x="5004048" y="2924944"/>
            <a:ext cx="4139952" cy="86409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9" name="Rectangle 18"/>
          <p:cNvSpPr/>
          <p:nvPr/>
        </p:nvSpPr>
        <p:spPr bwMode="auto">
          <a:xfrm>
            <a:off x="683568" y="3501008"/>
            <a:ext cx="3096344" cy="36004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09825130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5"/>
          <p:cNvSpPr txBox="1">
            <a:spLocks noChangeArrowheads="1"/>
          </p:cNvSpPr>
          <p:nvPr/>
        </p:nvSpPr>
        <p:spPr bwMode="auto">
          <a:xfrm>
            <a:off x="4932040" y="3379639"/>
            <a:ext cx="475252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(Clements et al 1994)</a:t>
            </a:r>
            <a:r>
              <a:rPr lang="en-GB" i="0" dirty="0">
                <a:solidFill>
                  <a:srgbClr val="C0C0C0"/>
                </a:solidFill>
              </a:rPr>
              <a:t/>
            </a:r>
            <a:br>
              <a:rPr lang="en-GB" i="0" dirty="0">
                <a:solidFill>
                  <a:srgbClr val="C0C0C0"/>
                </a:solidFill>
              </a:rPr>
            </a:br>
            <a:r>
              <a:rPr lang="en-GB" i="0" dirty="0">
                <a:solidFill>
                  <a:srgbClr val="C0C0C0"/>
                </a:solidFill>
              </a:rPr>
              <a:t>(Knudsen &amp; Liszkowski 2011</a:t>
            </a:r>
            <a:r>
              <a:rPr lang="en-GB" i="0" dirty="0" smtClean="0">
                <a:solidFill>
                  <a:srgbClr val="C0C0C0"/>
                </a:solidFill>
              </a:rPr>
              <a:t>)</a:t>
            </a:r>
            <a:endParaRPr lang="en-GB" i="0" dirty="0">
              <a:solidFill>
                <a:srgbClr val="C0C0C0"/>
              </a:solidFill>
            </a:endParaRPr>
          </a:p>
        </p:txBody>
      </p:sp>
      <p:sp>
        <p:nvSpPr>
          <p:cNvPr id="10" name="Text Box 4"/>
          <p:cNvSpPr txBox="1">
            <a:spLocks noChangeArrowheads="1"/>
          </p:cNvSpPr>
          <p:nvPr/>
        </p:nvSpPr>
        <p:spPr bwMode="auto">
          <a:xfrm>
            <a:off x="4932040" y="4654297"/>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a:t>
            </a:r>
            <a:r>
              <a:rPr lang="en-GB" i="0" dirty="0" err="1" smtClean="0">
                <a:solidFill>
                  <a:srgbClr val="C0C0C0"/>
                </a:solidFill>
              </a:rPr>
              <a:t>Buttlemann</a:t>
            </a:r>
            <a:r>
              <a:rPr lang="en-GB" i="0" dirty="0" smtClean="0">
                <a:solidFill>
                  <a:srgbClr val="C0C0C0"/>
                </a:solidFill>
              </a:rPr>
              <a:t> et al 2009)</a:t>
            </a:r>
            <a:endParaRPr lang="en-GB" i="0" dirty="0">
              <a:solidFill>
                <a:srgbClr val="C0C0C0"/>
              </a:solidFill>
            </a:endParaRPr>
          </a:p>
        </p:txBody>
      </p:sp>
      <p:sp>
        <p:nvSpPr>
          <p:cNvPr id="11" name="Text Box 4"/>
          <p:cNvSpPr txBox="1">
            <a:spLocks noChangeArrowheads="1"/>
          </p:cNvSpPr>
          <p:nvPr/>
        </p:nvSpPr>
        <p:spPr bwMode="auto">
          <a:xfrm>
            <a:off x="4932040" y="5878433"/>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(Kovacs et al 2010)</a:t>
            </a:r>
            <a:endParaRPr lang="en-GB" i="0" dirty="0">
              <a:solidFill>
                <a:srgbClr val="C0C0C0"/>
              </a:solidFill>
            </a:endParaRPr>
          </a:p>
        </p:txBody>
      </p:sp>
      <p:sp>
        <p:nvSpPr>
          <p:cNvPr id="12" name="Text Box 4"/>
          <p:cNvSpPr txBox="1">
            <a:spLocks noChangeArrowheads="1"/>
          </p:cNvSpPr>
          <p:nvPr/>
        </p:nvSpPr>
        <p:spPr bwMode="auto">
          <a:xfrm>
            <a:off x="4932040" y="5374377"/>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(Southgate et al 2010)</a:t>
            </a:r>
            <a:endParaRPr lang="en-GB" i="0" dirty="0">
              <a:solidFill>
                <a:srgbClr val="C0C0C0"/>
              </a:solidFill>
            </a:endParaRPr>
          </a:p>
        </p:txBody>
      </p:sp>
      <p:sp>
        <p:nvSpPr>
          <p:cNvPr id="13" name="Text Box 3"/>
          <p:cNvSpPr txBox="1">
            <a:spLocks noChangeArrowheads="1"/>
          </p:cNvSpPr>
          <p:nvPr/>
        </p:nvSpPr>
        <p:spPr bwMode="auto">
          <a:xfrm>
            <a:off x="468312" y="404813"/>
            <a:ext cx="3815656" cy="584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t>Infants</a:t>
            </a:r>
            <a:r>
              <a:rPr lang="fr-FR" i="0" dirty="0" smtClean="0"/>
              <a:t>’</a:t>
            </a:r>
            <a:r>
              <a:rPr lang="en-GB" i="0" dirty="0" smtClean="0"/>
              <a:t> false-belief tracking abilities</a:t>
            </a:r>
          </a:p>
          <a:p>
            <a:pPr eaLnBrk="1" hangingPunct="1">
              <a:spcBef>
                <a:spcPts val="0"/>
              </a:spcBef>
            </a:pPr>
            <a:endParaRPr lang="en-GB" i="0" dirty="0" smtClean="0"/>
          </a:p>
          <a:p>
            <a:pPr eaLnBrk="1" hangingPunct="1">
              <a:spcBef>
                <a:spcPts val="0"/>
              </a:spcBef>
            </a:pPr>
            <a:r>
              <a:rPr lang="en-GB" i="0" dirty="0" smtClean="0"/>
              <a:t>Violation of expectations</a:t>
            </a:r>
            <a:br>
              <a:rPr lang="en-GB" i="0" dirty="0" smtClean="0"/>
            </a:br>
            <a:r>
              <a:rPr lang="en-GB" i="0" dirty="0" smtClean="0"/>
              <a:t>	- with change of location</a:t>
            </a:r>
            <a:br>
              <a:rPr lang="en-GB" i="0" dirty="0" smtClean="0"/>
            </a:br>
            <a:r>
              <a:rPr lang="en-GB" i="0" dirty="0" smtClean="0"/>
              <a:t>	- with deceptive contents</a:t>
            </a:r>
          </a:p>
          <a:p>
            <a:pPr eaLnBrk="1" hangingPunct="1">
              <a:spcBef>
                <a:spcPts val="0"/>
              </a:spcBef>
            </a:pPr>
            <a:r>
              <a:rPr lang="en-GB" i="0" dirty="0"/>
              <a:t>	</a:t>
            </a:r>
            <a:r>
              <a:rPr lang="en-GB" i="0" dirty="0" smtClean="0"/>
              <a:t>- observing verbal </a:t>
            </a:r>
            <a:r>
              <a:rPr lang="en-GB" i="0" dirty="0" err="1" smtClean="0"/>
              <a:t>comm</a:t>
            </a:r>
            <a:r>
              <a:rPr lang="en-GB" i="0" baseline="30000" dirty="0" err="1" smtClean="0"/>
              <a:t>n</a:t>
            </a:r>
            <a:endParaRPr lang="en-GB" i="0" baseline="30000" dirty="0" smtClean="0"/>
          </a:p>
          <a:p>
            <a:pPr eaLnBrk="1" hangingPunct="1">
              <a:spcBef>
                <a:spcPts val="0"/>
              </a:spcBef>
            </a:pPr>
            <a:endParaRPr lang="en-GB" i="0" dirty="0"/>
          </a:p>
          <a:p>
            <a:pPr eaLnBrk="1" hangingPunct="1">
              <a:spcBef>
                <a:spcPts val="0"/>
              </a:spcBef>
            </a:pPr>
            <a:r>
              <a:rPr lang="en-GB" i="0" dirty="0" smtClean="0"/>
              <a:t>Anticipating action</a:t>
            </a:r>
            <a:br>
              <a:rPr lang="en-GB" i="0" dirty="0" smtClean="0"/>
            </a:br>
            <a:r>
              <a:rPr lang="en-GB" i="0" dirty="0" smtClean="0"/>
              <a:t>	- looking</a:t>
            </a:r>
          </a:p>
          <a:p>
            <a:pPr lvl="1" eaLnBrk="1" hangingPunct="1">
              <a:spcBef>
                <a:spcPts val="0"/>
              </a:spcBef>
            </a:pPr>
            <a:r>
              <a:rPr lang="en-GB" i="0" dirty="0" smtClean="0"/>
              <a:t>- pointing </a:t>
            </a:r>
          </a:p>
          <a:p>
            <a:pPr eaLnBrk="1" hangingPunct="1">
              <a:spcBef>
                <a:spcPts val="0"/>
              </a:spcBef>
            </a:pPr>
            <a:endParaRPr lang="en-GB" i="0" dirty="0"/>
          </a:p>
          <a:p>
            <a:pPr eaLnBrk="1" hangingPunct="1">
              <a:spcBef>
                <a:spcPts val="0"/>
              </a:spcBef>
            </a:pPr>
            <a:r>
              <a:rPr lang="en-GB" i="0" dirty="0" smtClean="0"/>
              <a:t>Helping </a:t>
            </a:r>
          </a:p>
          <a:p>
            <a:pPr eaLnBrk="1" hangingPunct="1">
              <a:spcBef>
                <a:spcPts val="0"/>
              </a:spcBef>
            </a:pPr>
            <a:endParaRPr lang="en-GB" i="0" dirty="0" smtClean="0"/>
          </a:p>
          <a:p>
            <a:pPr eaLnBrk="1" hangingPunct="1">
              <a:spcBef>
                <a:spcPts val="0"/>
              </a:spcBef>
            </a:pPr>
            <a:r>
              <a:rPr lang="en-GB" i="0" dirty="0" smtClean="0"/>
              <a:t>Communicating</a:t>
            </a:r>
            <a:endParaRPr lang="en-GB" i="0" dirty="0"/>
          </a:p>
          <a:p>
            <a:pPr eaLnBrk="1" hangingPunct="1">
              <a:spcBef>
                <a:spcPts val="0"/>
              </a:spcBef>
            </a:pPr>
            <a:endParaRPr lang="en-GB" i="0" dirty="0"/>
          </a:p>
          <a:p>
            <a:pPr eaLnBrk="1" hangingPunct="1">
              <a:spcBef>
                <a:spcPts val="0"/>
              </a:spcBef>
            </a:pPr>
            <a:r>
              <a:rPr lang="en-GB" i="0" dirty="0" smtClean="0"/>
              <a:t>Altercentric interference</a:t>
            </a:r>
          </a:p>
        </p:txBody>
      </p:sp>
      <p:sp>
        <p:nvSpPr>
          <p:cNvPr id="15" name="Text Box 5"/>
          <p:cNvSpPr txBox="1">
            <a:spLocks noChangeArrowheads="1"/>
          </p:cNvSpPr>
          <p:nvPr/>
        </p:nvSpPr>
        <p:spPr bwMode="auto">
          <a:xfrm>
            <a:off x="4932362" y="1700808"/>
            <a:ext cx="421163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a:solidFill>
                  <a:srgbClr val="C0C0C0"/>
                </a:solidFill>
              </a:rPr>
              <a:t>(Onishi &amp; Baillargeon </a:t>
            </a:r>
            <a:r>
              <a:rPr lang="en-GB" i="0" dirty="0" smtClean="0">
                <a:solidFill>
                  <a:srgbClr val="C0C0C0"/>
                </a:solidFill>
              </a:rPr>
              <a:t>2005)</a:t>
            </a:r>
            <a:br>
              <a:rPr lang="en-GB" i="0" dirty="0" smtClean="0">
                <a:solidFill>
                  <a:srgbClr val="C0C0C0"/>
                </a:solidFill>
              </a:rPr>
            </a:br>
            <a:r>
              <a:rPr lang="en-GB" i="0" dirty="0" smtClean="0">
                <a:solidFill>
                  <a:srgbClr val="C0C0C0"/>
                </a:solidFill>
              </a:rPr>
              <a:t>(He et al 2011)</a:t>
            </a:r>
            <a:br>
              <a:rPr lang="en-GB" i="0" dirty="0" smtClean="0">
                <a:solidFill>
                  <a:srgbClr val="C0C0C0"/>
                </a:solidFill>
              </a:rPr>
            </a:br>
            <a:r>
              <a:rPr lang="en-GB" i="0" dirty="0" smtClean="0">
                <a:solidFill>
                  <a:srgbClr val="C0C0C0"/>
                </a:solidFill>
              </a:rPr>
              <a:t>(Song et al 2008; Scott et al 2012)</a:t>
            </a:r>
            <a:endParaRPr lang="en-GB" i="0" dirty="0">
              <a:solidFill>
                <a:srgbClr val="C0C0C0"/>
              </a:solidFill>
            </a:endParaRPr>
          </a:p>
        </p:txBody>
      </p:sp>
      <p:sp>
        <p:nvSpPr>
          <p:cNvPr id="2" name="Rectangle 1"/>
          <p:cNvSpPr/>
          <p:nvPr/>
        </p:nvSpPr>
        <p:spPr>
          <a:xfrm>
            <a:off x="6224278" y="3140968"/>
            <a:ext cx="2903841" cy="430887"/>
          </a:xfrm>
          <a:prstGeom prst="rect">
            <a:avLst/>
          </a:prstGeom>
        </p:spPr>
        <p:txBody>
          <a:bodyPr wrap="none">
            <a:spAutoFit/>
          </a:bodyPr>
          <a:lstStyle/>
          <a:p>
            <a:r>
              <a:rPr lang="en-GB" i="0" dirty="0" smtClean="0">
                <a:solidFill>
                  <a:srgbClr val="C0C0C0"/>
                </a:solidFill>
              </a:rPr>
              <a:t>(Southgate </a:t>
            </a:r>
            <a:r>
              <a:rPr lang="en-GB" i="0" dirty="0">
                <a:solidFill>
                  <a:srgbClr val="C0C0C0"/>
                </a:solidFill>
              </a:rPr>
              <a:t>et al </a:t>
            </a:r>
            <a:r>
              <a:rPr lang="en-GB" i="0" dirty="0" smtClean="0">
                <a:solidFill>
                  <a:srgbClr val="C0C0C0"/>
                </a:solidFill>
              </a:rPr>
              <a:t>2007)</a:t>
            </a:r>
            <a:endParaRPr lang="en-US" i="0" dirty="0"/>
          </a:p>
        </p:txBody>
      </p:sp>
    </p:spTree>
    <p:extLst>
      <p:ext uri="{BB962C8B-B14F-4D97-AF65-F5344CB8AC3E}">
        <p14:creationId xmlns:p14="http://schemas.microsoft.com/office/powerpoint/2010/main" val="193521926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4"/>
          <p:cNvSpPr txBox="1">
            <a:spLocks noChangeArrowheads="1"/>
          </p:cNvSpPr>
          <p:nvPr/>
        </p:nvSpPr>
        <p:spPr bwMode="auto">
          <a:xfrm>
            <a:off x="4932040" y="4654297"/>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a:t>
            </a:r>
            <a:r>
              <a:rPr lang="en-GB" i="0" dirty="0" err="1" smtClean="0">
                <a:solidFill>
                  <a:srgbClr val="C0C0C0"/>
                </a:solidFill>
              </a:rPr>
              <a:t>Buttlemann</a:t>
            </a:r>
            <a:r>
              <a:rPr lang="en-GB" i="0" dirty="0" smtClean="0">
                <a:solidFill>
                  <a:srgbClr val="C0C0C0"/>
                </a:solidFill>
              </a:rPr>
              <a:t> et al 2009)</a:t>
            </a:r>
            <a:endParaRPr lang="en-GB" i="0" dirty="0">
              <a:solidFill>
                <a:srgbClr val="C0C0C0"/>
              </a:solidFill>
            </a:endParaRPr>
          </a:p>
        </p:txBody>
      </p:sp>
      <p:sp>
        <p:nvSpPr>
          <p:cNvPr id="16" name="Text Box 4"/>
          <p:cNvSpPr txBox="1">
            <a:spLocks noChangeArrowheads="1"/>
          </p:cNvSpPr>
          <p:nvPr/>
        </p:nvSpPr>
        <p:spPr bwMode="auto">
          <a:xfrm>
            <a:off x="4932040" y="5878433"/>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(Kovacs et al 2010)</a:t>
            </a:r>
            <a:endParaRPr lang="en-GB" i="0" dirty="0">
              <a:solidFill>
                <a:srgbClr val="C0C0C0"/>
              </a:solidFill>
            </a:endParaRPr>
          </a:p>
        </p:txBody>
      </p:sp>
      <p:sp>
        <p:nvSpPr>
          <p:cNvPr id="17" name="Text Box 4"/>
          <p:cNvSpPr txBox="1">
            <a:spLocks noChangeArrowheads="1"/>
          </p:cNvSpPr>
          <p:nvPr/>
        </p:nvSpPr>
        <p:spPr bwMode="auto">
          <a:xfrm>
            <a:off x="4932040" y="5374377"/>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(Southgate et al 2010)</a:t>
            </a:r>
            <a:endParaRPr lang="en-GB" i="0" dirty="0">
              <a:solidFill>
                <a:srgbClr val="C0C0C0"/>
              </a:solidFill>
            </a:endParaRPr>
          </a:p>
        </p:txBody>
      </p:sp>
      <p:sp>
        <p:nvSpPr>
          <p:cNvPr id="14" name="Rectangle 13"/>
          <p:cNvSpPr/>
          <p:nvPr/>
        </p:nvSpPr>
        <p:spPr>
          <a:xfrm>
            <a:off x="6224278" y="3140968"/>
            <a:ext cx="2903841" cy="430887"/>
          </a:xfrm>
          <a:prstGeom prst="rect">
            <a:avLst/>
          </a:prstGeom>
        </p:spPr>
        <p:txBody>
          <a:bodyPr wrap="none">
            <a:spAutoFit/>
          </a:bodyPr>
          <a:lstStyle/>
          <a:p>
            <a:r>
              <a:rPr lang="en-GB" i="0" dirty="0" smtClean="0">
                <a:solidFill>
                  <a:srgbClr val="C0C0C0"/>
                </a:solidFill>
              </a:rPr>
              <a:t>(Southgate </a:t>
            </a:r>
            <a:r>
              <a:rPr lang="en-GB" i="0" dirty="0">
                <a:solidFill>
                  <a:srgbClr val="C0C0C0"/>
                </a:solidFill>
              </a:rPr>
              <a:t>et al </a:t>
            </a:r>
            <a:r>
              <a:rPr lang="en-GB" i="0" dirty="0" smtClean="0">
                <a:solidFill>
                  <a:srgbClr val="C0C0C0"/>
                </a:solidFill>
              </a:rPr>
              <a:t>2007)</a:t>
            </a:r>
            <a:endParaRPr lang="en-US" i="0" dirty="0"/>
          </a:p>
        </p:txBody>
      </p:sp>
      <p:sp>
        <p:nvSpPr>
          <p:cNvPr id="13" name="Text Box 5"/>
          <p:cNvSpPr txBox="1">
            <a:spLocks noChangeArrowheads="1"/>
          </p:cNvSpPr>
          <p:nvPr/>
        </p:nvSpPr>
        <p:spPr bwMode="auto">
          <a:xfrm>
            <a:off x="4932040" y="3379639"/>
            <a:ext cx="38163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(Clements et al 1994)</a:t>
            </a:r>
            <a:r>
              <a:rPr lang="en-GB" i="0" dirty="0">
                <a:solidFill>
                  <a:srgbClr val="C0C0C0"/>
                </a:solidFill>
              </a:rPr>
              <a:t/>
            </a:r>
            <a:br>
              <a:rPr lang="en-GB" i="0" dirty="0">
                <a:solidFill>
                  <a:srgbClr val="C0C0C0"/>
                </a:solidFill>
              </a:rPr>
            </a:br>
            <a:r>
              <a:rPr lang="en-GB" i="0" dirty="0">
                <a:solidFill>
                  <a:srgbClr val="C0C0C0"/>
                </a:solidFill>
              </a:rPr>
              <a:t>(Knudsen &amp; Liszkowski 2011</a:t>
            </a:r>
            <a:r>
              <a:rPr lang="en-GB" i="0" dirty="0" smtClean="0">
                <a:solidFill>
                  <a:srgbClr val="C0C0C0"/>
                </a:solidFill>
              </a:rPr>
              <a:t>)</a:t>
            </a:r>
            <a:endParaRPr lang="en-GB" i="0" dirty="0">
              <a:solidFill>
                <a:srgbClr val="C0C0C0"/>
              </a:solidFill>
            </a:endParaRPr>
          </a:p>
        </p:txBody>
      </p:sp>
      <p:sp>
        <p:nvSpPr>
          <p:cNvPr id="23553" name="Text Box 3"/>
          <p:cNvSpPr txBox="1">
            <a:spLocks noChangeArrowheads="1"/>
          </p:cNvSpPr>
          <p:nvPr/>
        </p:nvSpPr>
        <p:spPr bwMode="auto">
          <a:xfrm>
            <a:off x="468312" y="404813"/>
            <a:ext cx="3815656" cy="584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t>Infants</a:t>
            </a:r>
            <a:r>
              <a:rPr lang="fr-FR" i="0" dirty="0" smtClean="0"/>
              <a:t>’</a:t>
            </a:r>
            <a:r>
              <a:rPr lang="en-GB" i="0" dirty="0" smtClean="0"/>
              <a:t> false-belief tracking abilities</a:t>
            </a:r>
          </a:p>
          <a:p>
            <a:pPr eaLnBrk="1" hangingPunct="1">
              <a:spcBef>
                <a:spcPts val="0"/>
              </a:spcBef>
            </a:pPr>
            <a:endParaRPr lang="en-GB" i="0" dirty="0" smtClean="0"/>
          </a:p>
          <a:p>
            <a:pPr eaLnBrk="1" hangingPunct="1">
              <a:spcBef>
                <a:spcPts val="0"/>
              </a:spcBef>
            </a:pPr>
            <a:r>
              <a:rPr lang="en-GB" i="0" dirty="0" smtClean="0"/>
              <a:t>Violation of expectations</a:t>
            </a:r>
            <a:br>
              <a:rPr lang="en-GB" i="0" dirty="0" smtClean="0"/>
            </a:br>
            <a:r>
              <a:rPr lang="en-GB" i="0" dirty="0" smtClean="0"/>
              <a:t>	- with change of location</a:t>
            </a:r>
            <a:br>
              <a:rPr lang="en-GB" i="0" dirty="0" smtClean="0"/>
            </a:br>
            <a:r>
              <a:rPr lang="en-GB" i="0" dirty="0" smtClean="0"/>
              <a:t>	- with deceptive contents</a:t>
            </a:r>
          </a:p>
          <a:p>
            <a:pPr eaLnBrk="1" hangingPunct="1">
              <a:spcBef>
                <a:spcPts val="0"/>
              </a:spcBef>
            </a:pPr>
            <a:r>
              <a:rPr lang="en-GB" i="0" dirty="0"/>
              <a:t>	</a:t>
            </a:r>
            <a:r>
              <a:rPr lang="en-GB" i="0" dirty="0" smtClean="0"/>
              <a:t>- observing verbal </a:t>
            </a:r>
            <a:r>
              <a:rPr lang="en-GB" i="0" dirty="0" err="1" smtClean="0"/>
              <a:t>comm</a:t>
            </a:r>
            <a:r>
              <a:rPr lang="en-GB" i="0" baseline="30000" dirty="0" err="1" smtClean="0"/>
              <a:t>n</a:t>
            </a:r>
            <a:endParaRPr lang="en-GB" i="0" baseline="30000" dirty="0" smtClean="0"/>
          </a:p>
          <a:p>
            <a:pPr eaLnBrk="1" hangingPunct="1">
              <a:spcBef>
                <a:spcPts val="0"/>
              </a:spcBef>
            </a:pPr>
            <a:endParaRPr lang="en-GB" i="0" dirty="0"/>
          </a:p>
          <a:p>
            <a:pPr eaLnBrk="1" hangingPunct="1">
              <a:spcBef>
                <a:spcPts val="0"/>
              </a:spcBef>
            </a:pPr>
            <a:r>
              <a:rPr lang="en-GB" i="0" dirty="0" smtClean="0"/>
              <a:t>Anticipating action</a:t>
            </a:r>
            <a:br>
              <a:rPr lang="en-GB" i="0" dirty="0" smtClean="0"/>
            </a:br>
            <a:r>
              <a:rPr lang="en-GB" i="0" dirty="0" smtClean="0"/>
              <a:t>	- looking</a:t>
            </a:r>
          </a:p>
          <a:p>
            <a:pPr lvl="1" eaLnBrk="1" hangingPunct="1">
              <a:spcBef>
                <a:spcPts val="0"/>
              </a:spcBef>
            </a:pPr>
            <a:r>
              <a:rPr lang="en-GB" i="0" dirty="0" smtClean="0"/>
              <a:t>- pointing </a:t>
            </a:r>
          </a:p>
          <a:p>
            <a:pPr eaLnBrk="1" hangingPunct="1">
              <a:spcBef>
                <a:spcPts val="0"/>
              </a:spcBef>
            </a:pPr>
            <a:endParaRPr lang="en-GB" i="0" dirty="0"/>
          </a:p>
          <a:p>
            <a:pPr eaLnBrk="1" hangingPunct="1">
              <a:spcBef>
                <a:spcPts val="0"/>
              </a:spcBef>
            </a:pPr>
            <a:r>
              <a:rPr lang="en-GB" i="0" dirty="0" smtClean="0"/>
              <a:t>Helping </a:t>
            </a:r>
          </a:p>
          <a:p>
            <a:pPr eaLnBrk="1" hangingPunct="1">
              <a:spcBef>
                <a:spcPts val="0"/>
              </a:spcBef>
            </a:pPr>
            <a:endParaRPr lang="en-GB" i="0" dirty="0" smtClean="0"/>
          </a:p>
          <a:p>
            <a:pPr eaLnBrk="1" hangingPunct="1">
              <a:spcBef>
                <a:spcPts val="0"/>
              </a:spcBef>
            </a:pPr>
            <a:r>
              <a:rPr lang="en-GB" i="0" dirty="0" smtClean="0"/>
              <a:t>Communicating</a:t>
            </a:r>
            <a:endParaRPr lang="en-GB" i="0" dirty="0"/>
          </a:p>
          <a:p>
            <a:pPr eaLnBrk="1" hangingPunct="1">
              <a:spcBef>
                <a:spcPts val="0"/>
              </a:spcBef>
            </a:pPr>
            <a:endParaRPr lang="en-GB" i="0" dirty="0"/>
          </a:p>
          <a:p>
            <a:pPr eaLnBrk="1" hangingPunct="1">
              <a:spcBef>
                <a:spcPts val="0"/>
              </a:spcBef>
            </a:pPr>
            <a:r>
              <a:rPr lang="en-GB" i="0" dirty="0" smtClean="0"/>
              <a:t>Altercentric interference</a:t>
            </a:r>
          </a:p>
        </p:txBody>
      </p:sp>
      <p:sp>
        <p:nvSpPr>
          <p:cNvPr id="23555" name="Text Box 5"/>
          <p:cNvSpPr txBox="1">
            <a:spLocks noChangeArrowheads="1"/>
          </p:cNvSpPr>
          <p:nvPr/>
        </p:nvSpPr>
        <p:spPr bwMode="auto">
          <a:xfrm>
            <a:off x="4932362" y="1700808"/>
            <a:ext cx="421163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a:solidFill>
                  <a:srgbClr val="C0C0C0"/>
                </a:solidFill>
              </a:rPr>
              <a:t>(Onishi &amp; Baillargeon </a:t>
            </a:r>
            <a:r>
              <a:rPr lang="en-GB" i="0" dirty="0" smtClean="0">
                <a:solidFill>
                  <a:srgbClr val="C0C0C0"/>
                </a:solidFill>
              </a:rPr>
              <a:t>2005)</a:t>
            </a:r>
            <a:br>
              <a:rPr lang="en-GB" i="0" dirty="0" smtClean="0">
                <a:solidFill>
                  <a:srgbClr val="C0C0C0"/>
                </a:solidFill>
              </a:rPr>
            </a:br>
            <a:r>
              <a:rPr lang="en-GB" i="0" dirty="0" smtClean="0">
                <a:solidFill>
                  <a:srgbClr val="C0C0C0"/>
                </a:solidFill>
              </a:rPr>
              <a:t>(He et al 2011)</a:t>
            </a:r>
            <a:br>
              <a:rPr lang="en-GB" i="0" dirty="0" smtClean="0">
                <a:solidFill>
                  <a:srgbClr val="C0C0C0"/>
                </a:solidFill>
              </a:rPr>
            </a:br>
            <a:r>
              <a:rPr lang="en-GB" i="0" dirty="0" smtClean="0">
                <a:solidFill>
                  <a:srgbClr val="C0C0C0"/>
                </a:solidFill>
              </a:rPr>
              <a:t>(Song et al 2008; Scott et al 2012)</a:t>
            </a:r>
            <a:endParaRPr lang="en-GB" i="0" dirty="0">
              <a:solidFill>
                <a:srgbClr val="C0C0C0"/>
              </a:solidFill>
            </a:endParaRPr>
          </a:p>
        </p:txBody>
      </p:sp>
      <p:sp>
        <p:nvSpPr>
          <p:cNvPr id="3" name="TextBox 2"/>
          <p:cNvSpPr txBox="1"/>
          <p:nvPr/>
        </p:nvSpPr>
        <p:spPr>
          <a:xfrm>
            <a:off x="5076056" y="3573016"/>
            <a:ext cx="1136570" cy="430887"/>
          </a:xfrm>
          <a:prstGeom prst="rect">
            <a:avLst/>
          </a:prstGeom>
          <a:solidFill>
            <a:schemeClr val="tx1"/>
          </a:solidFill>
          <a:effectLst>
            <a:glow rad="1905000">
              <a:schemeClr val="tx1"/>
            </a:glow>
          </a:effectLst>
        </p:spPr>
        <p:txBody>
          <a:bodyPr wrap="none" rtlCol="0">
            <a:spAutoFit/>
          </a:bodyPr>
          <a:lstStyle/>
          <a:p>
            <a:r>
              <a:rPr lang="en-US" b="1" i="0" dirty="0" smtClean="0"/>
              <a:t>A-tasks</a:t>
            </a:r>
            <a:endParaRPr lang="en-US" b="1" i="0" dirty="0"/>
          </a:p>
        </p:txBody>
      </p:sp>
      <p:sp>
        <p:nvSpPr>
          <p:cNvPr id="2" name="Right Brace 1"/>
          <p:cNvSpPr/>
          <p:nvPr/>
        </p:nvSpPr>
        <p:spPr bwMode="auto">
          <a:xfrm>
            <a:off x="4355976" y="1340768"/>
            <a:ext cx="504056" cy="4896544"/>
          </a:xfrm>
          <a:prstGeom prst="rightBrace">
            <a:avLst>
              <a:gd name="adj1" fmla="val 36869"/>
              <a:gd name="adj2" fmla="val 50252"/>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5674587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95536" y="2204864"/>
            <a:ext cx="8208912"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1. </a:t>
            </a:r>
            <a:r>
              <a:rPr lang="en-GB" i="0" dirty="0">
                <a:effectLst>
                  <a:glow rad="101600">
                    <a:schemeClr val="tx1">
                      <a:alpha val="75000"/>
                    </a:schemeClr>
                  </a:glow>
                </a:effectLst>
              </a:rPr>
              <a:t>There are subjects who </a:t>
            </a:r>
            <a:r>
              <a:rPr lang="en-GB" i="0" dirty="0" smtClean="0">
                <a:effectLst>
                  <a:glow rad="101600">
                    <a:schemeClr val="tx1">
                      <a:alpha val="75000"/>
                    </a:schemeClr>
                  </a:glow>
                </a:effectLst>
              </a:rPr>
              <a:t>can pass A-tasks</a:t>
            </a:r>
          </a:p>
          <a:p>
            <a:pPr eaLnBrk="1" hangingPunct="1"/>
            <a:endParaRPr lang="en-GB" i="0" dirty="0" smtClean="0">
              <a:effectLst>
                <a:glow rad="101600">
                  <a:schemeClr val="tx1">
                    <a:alpha val="75000"/>
                  </a:schemeClr>
                </a:glow>
              </a:effectLst>
            </a:endParaRPr>
          </a:p>
          <a:p>
            <a:pPr eaLnBrk="1" hangingPunct="1"/>
            <a:r>
              <a:rPr lang="en-GB" i="0" dirty="0" smtClean="0">
                <a:effectLst>
                  <a:glow rad="101600">
                    <a:schemeClr val="tx1">
                      <a:alpha val="75000"/>
                    </a:schemeClr>
                  </a:glow>
                </a:effectLst>
              </a:rPr>
              <a:t>2. </a:t>
            </a:r>
            <a:r>
              <a:rPr lang="en-GB" i="0" dirty="0">
                <a:effectLst>
                  <a:glow rad="101600">
                    <a:schemeClr val="tx1">
                      <a:alpha val="75000"/>
                    </a:schemeClr>
                  </a:glow>
                </a:effectLst>
              </a:rPr>
              <a:t>These </a:t>
            </a:r>
            <a:r>
              <a:rPr lang="en-GB" i="0" dirty="0" smtClean="0">
                <a:effectLst>
                  <a:glow rad="101600">
                    <a:schemeClr val="tx1">
                      <a:alpha val="75000"/>
                    </a:schemeClr>
                  </a:glow>
                </a:effectLst>
              </a:rPr>
              <a:t>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a:t>
            </a:r>
            <a:r>
              <a:rPr lang="en-GB" i="0" dirty="0">
                <a:effectLst>
                  <a:glow rad="101600">
                    <a:schemeClr val="tx1">
                      <a:alpha val="75000"/>
                    </a:schemeClr>
                  </a:glow>
                </a:effectLst>
              </a:rPr>
              <a:t>success on A-tasks is explained by </a:t>
            </a:r>
            <a:r>
              <a:rPr lang="en-GB" i="0" dirty="0" smtClean="0">
                <a:effectLst>
                  <a:glow rad="101600">
                    <a:schemeClr val="tx1">
                      <a:alpha val="75000"/>
                    </a:schemeClr>
                  </a:glow>
                </a:effectLst>
              </a:rPr>
              <a:t>the fact that they </a:t>
            </a:r>
            <a:r>
              <a:rPr lang="en-GB" b="1" i="0" dirty="0" smtClean="0">
                <a:effectLst>
                  <a:glow rad="101600">
                    <a:schemeClr val="tx1">
                      <a:alpha val="75000"/>
                    </a:schemeClr>
                  </a:glow>
                </a:effectLst>
              </a:rPr>
              <a:t>can</a:t>
            </a:r>
            <a:r>
              <a:rPr lang="en-GB" i="0" dirty="0" smtClean="0">
                <a:effectLst>
                  <a:glow rad="101600">
                    <a:schemeClr val="tx1">
                      <a:alpha val="75000"/>
                    </a:schemeClr>
                  </a:glow>
                </a:effectLst>
              </a:rPr>
              <a:t> represent </a:t>
            </a:r>
            <a:r>
              <a:rPr lang="en-GB" i="0" dirty="0">
                <a:effectLst>
                  <a:glow rad="101600">
                    <a:schemeClr val="tx1">
                      <a:alpha val="75000"/>
                    </a:schemeClr>
                  </a:glow>
                </a:effectLst>
              </a:rPr>
              <a:t>(false) </a:t>
            </a:r>
            <a:r>
              <a:rPr lang="en-GB" i="0" dirty="0" smtClean="0">
                <a:effectLst>
                  <a:glow rad="101600">
                    <a:schemeClr val="tx1">
                      <a:alpha val="75000"/>
                    </a:schemeClr>
                  </a:glow>
                </a:effectLst>
              </a:rPr>
              <a:t>beliefs</a:t>
            </a:r>
            <a:endParaRPr lang="en-GB" i="0" dirty="0">
              <a:effectLst>
                <a:glow rad="101600">
                  <a:schemeClr val="tx1">
                    <a:alpha val="75000"/>
                  </a:schemeClr>
                </a:glow>
              </a:effectLst>
            </a:endParaRPr>
          </a:p>
        </p:txBody>
      </p:sp>
    </p:spTree>
    <p:extLst>
      <p:ext uri="{BB962C8B-B14F-4D97-AF65-F5344CB8AC3E}">
        <p14:creationId xmlns:p14="http://schemas.microsoft.com/office/powerpoint/2010/main" val="83974922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5"/>
          <p:cNvSpPr txBox="1">
            <a:spLocks noChangeArrowheads="1"/>
          </p:cNvSpPr>
          <p:nvPr/>
        </p:nvSpPr>
        <p:spPr bwMode="auto">
          <a:xfrm>
            <a:off x="4932040" y="3071282"/>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&amp; Slaughter 1991)</a:t>
            </a:r>
            <a:endParaRPr lang="en-GB" i="0" dirty="0">
              <a:solidFill>
                <a:srgbClr val="C0C0C0"/>
              </a:solidFill>
            </a:endParaRPr>
          </a:p>
        </p:txBody>
      </p:sp>
      <p:sp>
        <p:nvSpPr>
          <p:cNvPr id="10" name="Text Box 4"/>
          <p:cNvSpPr txBox="1">
            <a:spLocks noChangeArrowheads="1"/>
          </p:cNvSpPr>
          <p:nvPr/>
        </p:nvSpPr>
        <p:spPr bwMode="auto">
          <a:xfrm>
            <a:off x="4932040" y="3789040"/>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(Chandler et al 1989)</a:t>
            </a:r>
            <a:endParaRPr lang="en-GB" i="0" dirty="0">
              <a:solidFill>
                <a:srgbClr val="C0C0C0"/>
              </a:solidFill>
            </a:endParaRPr>
          </a:p>
        </p:txBody>
      </p:sp>
      <p:sp>
        <p:nvSpPr>
          <p:cNvPr id="11" name="Text Box 4"/>
          <p:cNvSpPr txBox="1">
            <a:spLocks noChangeArrowheads="1"/>
          </p:cNvSpPr>
          <p:nvPr/>
        </p:nvSpPr>
        <p:spPr bwMode="auto">
          <a:xfrm>
            <a:off x="4932040" y="5085184"/>
            <a:ext cx="38163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et al 1994; </a:t>
            </a:r>
            <a:br>
              <a:rPr lang="en-GB" i="0" dirty="0" smtClean="0">
                <a:solidFill>
                  <a:srgbClr val="C0C0C0"/>
                </a:solidFill>
              </a:rPr>
            </a:br>
            <a:r>
              <a:rPr lang="en-GB" i="0" dirty="0" smtClean="0">
                <a:solidFill>
                  <a:srgbClr val="C0C0C0"/>
                </a:solidFill>
              </a:rPr>
              <a:t>	Cluster 1996)</a:t>
            </a:r>
            <a:endParaRPr lang="en-GB" i="0" dirty="0">
              <a:solidFill>
                <a:srgbClr val="C0C0C0"/>
              </a:solidFill>
            </a:endParaRPr>
          </a:p>
        </p:txBody>
      </p:sp>
      <p:sp>
        <p:nvSpPr>
          <p:cNvPr id="13" name="Text Box 3"/>
          <p:cNvSpPr txBox="1">
            <a:spLocks noChangeArrowheads="1"/>
          </p:cNvSpPr>
          <p:nvPr/>
        </p:nvSpPr>
        <p:spPr bwMode="auto">
          <a:xfrm>
            <a:off x="468312" y="404813"/>
            <a:ext cx="4031680" cy="584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t>3-year-olds fail false belief tasks</a:t>
            </a:r>
          </a:p>
          <a:p>
            <a:pPr eaLnBrk="1" hangingPunct="1">
              <a:spcBef>
                <a:spcPts val="0"/>
              </a:spcBef>
            </a:pPr>
            <a:endParaRPr lang="en-GB" i="0" dirty="0"/>
          </a:p>
          <a:p>
            <a:pPr eaLnBrk="1" hangingPunct="1">
              <a:spcBef>
                <a:spcPts val="0"/>
              </a:spcBef>
            </a:pPr>
            <a:r>
              <a:rPr lang="en-GB" i="0" dirty="0" smtClean="0"/>
              <a:t>prediction</a:t>
            </a:r>
          </a:p>
          <a:p>
            <a:pPr eaLnBrk="1" hangingPunct="1">
              <a:spcBef>
                <a:spcPts val="0"/>
              </a:spcBef>
            </a:pPr>
            <a:r>
              <a:rPr lang="en-GB" i="0" dirty="0"/>
              <a:t>	</a:t>
            </a:r>
            <a:r>
              <a:rPr lang="en-GB" i="0" dirty="0" smtClean="0"/>
              <a:t>- action</a:t>
            </a:r>
          </a:p>
          <a:p>
            <a:pPr eaLnBrk="1" hangingPunct="1">
              <a:spcBef>
                <a:spcPts val="0"/>
              </a:spcBef>
            </a:pPr>
            <a:r>
              <a:rPr lang="en-GB" i="0" dirty="0"/>
              <a:t>	</a:t>
            </a:r>
            <a:r>
              <a:rPr lang="en-GB" i="0" dirty="0" smtClean="0"/>
              <a:t>- desire</a:t>
            </a:r>
          </a:p>
          <a:p>
            <a:pPr eaLnBrk="1" hangingPunct="1">
              <a:spcBef>
                <a:spcPts val="0"/>
              </a:spcBef>
            </a:pPr>
            <a:r>
              <a:rPr lang="en-GB" i="0" dirty="0" err="1" smtClean="0"/>
              <a:t>retrodiction</a:t>
            </a:r>
            <a:r>
              <a:rPr lang="en-GB" i="0" dirty="0" smtClean="0"/>
              <a:t> or explanation</a:t>
            </a:r>
          </a:p>
          <a:p>
            <a:pPr eaLnBrk="1" hangingPunct="1">
              <a:spcBef>
                <a:spcPts val="0"/>
              </a:spcBef>
            </a:pPr>
            <a:r>
              <a:rPr lang="en-GB" i="0" dirty="0" smtClean="0"/>
              <a:t>select a suitable argument</a:t>
            </a:r>
          </a:p>
          <a:p>
            <a:pPr eaLnBrk="1" hangingPunct="1">
              <a:spcBef>
                <a:spcPts val="0"/>
              </a:spcBef>
            </a:pPr>
            <a:endParaRPr lang="en-GB" i="0" dirty="0" smtClean="0"/>
          </a:p>
          <a:p>
            <a:pPr eaLnBrk="1" hangingPunct="1">
              <a:spcBef>
                <a:spcPts val="0"/>
              </a:spcBef>
            </a:pPr>
            <a:r>
              <a:rPr lang="en-GB" i="0" dirty="0" smtClean="0"/>
              <a:t>own beliefs (first person)</a:t>
            </a:r>
          </a:p>
          <a:p>
            <a:pPr eaLnBrk="1" hangingPunct="1">
              <a:spcBef>
                <a:spcPts val="0"/>
              </a:spcBef>
            </a:pPr>
            <a:endParaRPr lang="en-GB" i="0" dirty="0" smtClean="0"/>
          </a:p>
          <a:p>
            <a:pPr eaLnBrk="1" hangingPunct="1">
              <a:spcBef>
                <a:spcPts val="0"/>
              </a:spcBef>
            </a:pPr>
            <a:r>
              <a:rPr lang="en-GB" i="0" dirty="0" smtClean="0"/>
              <a:t>involvement (deception)</a:t>
            </a:r>
          </a:p>
          <a:p>
            <a:pPr eaLnBrk="1" hangingPunct="1">
              <a:spcBef>
                <a:spcPts val="0"/>
              </a:spcBef>
            </a:pPr>
            <a:endParaRPr lang="en-GB" i="0" dirty="0" smtClean="0"/>
          </a:p>
          <a:p>
            <a:pPr eaLnBrk="1" hangingPunct="1">
              <a:spcBef>
                <a:spcPts val="0"/>
              </a:spcBef>
            </a:pPr>
            <a:r>
              <a:rPr lang="en-GB" i="0" dirty="0" smtClean="0"/>
              <a:t>nonverbal </a:t>
            </a:r>
            <a:r>
              <a:rPr lang="en-GB" i="0" dirty="0"/>
              <a:t>response</a:t>
            </a:r>
          </a:p>
          <a:p>
            <a:pPr eaLnBrk="1" hangingPunct="1">
              <a:spcBef>
                <a:spcPts val="0"/>
              </a:spcBef>
            </a:pPr>
            <a:endParaRPr lang="en-GB" i="0" dirty="0" smtClean="0"/>
          </a:p>
          <a:p>
            <a:pPr eaLnBrk="1" hangingPunct="1">
              <a:spcBef>
                <a:spcPts val="0"/>
              </a:spcBef>
            </a:pPr>
            <a:r>
              <a:rPr lang="en-GB" i="0" dirty="0" smtClean="0"/>
              <a:t>test questions word-for-word identical to desire and pretence tasks</a:t>
            </a:r>
          </a:p>
        </p:txBody>
      </p:sp>
      <p:sp>
        <p:nvSpPr>
          <p:cNvPr id="15" name="Text Box 5"/>
          <p:cNvSpPr txBox="1">
            <a:spLocks noChangeArrowheads="1"/>
          </p:cNvSpPr>
          <p:nvPr/>
        </p:nvSpPr>
        <p:spPr bwMode="auto">
          <a:xfrm>
            <a:off x="4932362" y="1384900"/>
            <a:ext cx="421163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Perner 1983)</a:t>
            </a:r>
            <a:br>
              <a:rPr lang="en-GB" i="0" dirty="0" smtClean="0">
                <a:solidFill>
                  <a:srgbClr val="C0C0C0"/>
                </a:solidFill>
              </a:rPr>
            </a:br>
            <a:r>
              <a:rPr lang="en-GB" i="0" dirty="0" smtClean="0">
                <a:solidFill>
                  <a:srgbClr val="C0C0C0"/>
                </a:solidFill>
              </a:rPr>
              <a:t>(</a:t>
            </a:r>
            <a:r>
              <a:rPr lang="en-GB" i="0" dirty="0" err="1" smtClean="0">
                <a:solidFill>
                  <a:srgbClr val="C0C0C0"/>
                </a:solidFill>
              </a:rPr>
              <a:t>Astington</a:t>
            </a:r>
            <a:r>
              <a:rPr lang="en-GB" i="0" dirty="0" smtClean="0">
                <a:solidFill>
                  <a:srgbClr val="C0C0C0"/>
                </a:solidFill>
              </a:rPr>
              <a:t> &amp; Gopnik 1991)</a:t>
            </a:r>
            <a:br>
              <a:rPr lang="en-GB" i="0" dirty="0" smtClean="0">
                <a:solidFill>
                  <a:srgbClr val="C0C0C0"/>
                </a:solidFill>
              </a:rPr>
            </a:b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a:t>
            </a:r>
            <a:r>
              <a:rPr lang="en-GB" i="0" dirty="0" err="1" smtClean="0">
                <a:solidFill>
                  <a:srgbClr val="C0C0C0"/>
                </a:solidFill>
              </a:rPr>
              <a:t>Mayringer</a:t>
            </a:r>
            <a:r>
              <a:rPr lang="en-GB" i="0" dirty="0" smtClean="0">
                <a:solidFill>
                  <a:srgbClr val="C0C0C0"/>
                </a:solidFill>
              </a:rPr>
              <a:t> 1998)</a:t>
            </a:r>
            <a:r>
              <a:rPr lang="en-GB" i="0" dirty="0">
                <a:solidFill>
                  <a:srgbClr val="C0C0C0"/>
                </a:solidFill>
              </a:rPr>
              <a:t/>
            </a:r>
            <a:br>
              <a:rPr lang="en-GB" i="0" dirty="0">
                <a:solidFill>
                  <a:srgbClr val="C0C0C0"/>
                </a:solidFill>
              </a:rPr>
            </a:br>
            <a:r>
              <a:rPr lang="en-GB" i="0" dirty="0" smtClean="0">
                <a:solidFill>
                  <a:srgbClr val="C0C0C0"/>
                </a:solidFill>
              </a:rPr>
              <a:t>(</a:t>
            </a:r>
            <a:r>
              <a:rPr lang="en-GB" i="0" dirty="0" err="1" smtClean="0">
                <a:solidFill>
                  <a:srgbClr val="C0C0C0"/>
                </a:solidFill>
              </a:rPr>
              <a:t>Bartsch</a:t>
            </a:r>
            <a:r>
              <a:rPr lang="en-GB" i="0" dirty="0" smtClean="0">
                <a:solidFill>
                  <a:srgbClr val="C0C0C0"/>
                </a:solidFill>
              </a:rPr>
              <a:t> &amp; London 2000)</a:t>
            </a:r>
          </a:p>
        </p:txBody>
      </p:sp>
      <p:sp>
        <p:nvSpPr>
          <p:cNvPr id="8" name="Text Box 4"/>
          <p:cNvSpPr txBox="1">
            <a:spLocks noChangeArrowheads="1"/>
          </p:cNvSpPr>
          <p:nvPr/>
        </p:nvSpPr>
        <p:spPr bwMode="auto">
          <a:xfrm>
            <a:off x="4932040" y="4509120"/>
            <a:ext cx="403244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(Call et al 1999; Low 2010 exp.2)</a:t>
            </a:r>
            <a:endParaRPr lang="en-GB" i="0" dirty="0">
              <a:solidFill>
                <a:srgbClr val="C0C0C0"/>
              </a:solidFill>
            </a:endParaRPr>
          </a:p>
        </p:txBody>
      </p:sp>
      <p:sp>
        <p:nvSpPr>
          <p:cNvPr id="2" name="Rectangle 1"/>
          <p:cNvSpPr/>
          <p:nvPr/>
        </p:nvSpPr>
        <p:spPr bwMode="auto">
          <a:xfrm>
            <a:off x="0" y="1052736"/>
            <a:ext cx="9144000" cy="580526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44860615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5"/>
          <p:cNvSpPr txBox="1">
            <a:spLocks noChangeArrowheads="1"/>
          </p:cNvSpPr>
          <p:nvPr/>
        </p:nvSpPr>
        <p:spPr bwMode="auto">
          <a:xfrm>
            <a:off x="4932040" y="3071282"/>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&amp; Slaughter 1991)</a:t>
            </a:r>
            <a:endParaRPr lang="en-GB" i="0" dirty="0">
              <a:solidFill>
                <a:srgbClr val="C0C0C0"/>
              </a:solidFill>
            </a:endParaRPr>
          </a:p>
        </p:txBody>
      </p:sp>
      <p:sp>
        <p:nvSpPr>
          <p:cNvPr id="10" name="Text Box 4"/>
          <p:cNvSpPr txBox="1">
            <a:spLocks noChangeArrowheads="1"/>
          </p:cNvSpPr>
          <p:nvPr/>
        </p:nvSpPr>
        <p:spPr bwMode="auto">
          <a:xfrm>
            <a:off x="4932040" y="3789040"/>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(Chandler et al 1989)</a:t>
            </a:r>
            <a:endParaRPr lang="en-GB" i="0" dirty="0">
              <a:solidFill>
                <a:srgbClr val="C0C0C0"/>
              </a:solidFill>
            </a:endParaRPr>
          </a:p>
        </p:txBody>
      </p:sp>
      <p:sp>
        <p:nvSpPr>
          <p:cNvPr id="11" name="Text Box 4"/>
          <p:cNvSpPr txBox="1">
            <a:spLocks noChangeArrowheads="1"/>
          </p:cNvSpPr>
          <p:nvPr/>
        </p:nvSpPr>
        <p:spPr bwMode="auto">
          <a:xfrm>
            <a:off x="4932040" y="5085184"/>
            <a:ext cx="38163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et al 1994; </a:t>
            </a:r>
            <a:br>
              <a:rPr lang="en-GB" i="0" dirty="0" smtClean="0">
                <a:solidFill>
                  <a:srgbClr val="C0C0C0"/>
                </a:solidFill>
              </a:rPr>
            </a:br>
            <a:r>
              <a:rPr lang="en-GB" i="0" dirty="0" smtClean="0">
                <a:solidFill>
                  <a:srgbClr val="C0C0C0"/>
                </a:solidFill>
              </a:rPr>
              <a:t>	Cluster 1996)</a:t>
            </a:r>
            <a:endParaRPr lang="en-GB" i="0" dirty="0">
              <a:solidFill>
                <a:srgbClr val="C0C0C0"/>
              </a:solidFill>
            </a:endParaRPr>
          </a:p>
        </p:txBody>
      </p:sp>
      <p:sp>
        <p:nvSpPr>
          <p:cNvPr id="13" name="Text Box 3"/>
          <p:cNvSpPr txBox="1">
            <a:spLocks noChangeArrowheads="1"/>
          </p:cNvSpPr>
          <p:nvPr/>
        </p:nvSpPr>
        <p:spPr bwMode="auto">
          <a:xfrm>
            <a:off x="468312" y="404813"/>
            <a:ext cx="4031680" cy="584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t>3-year-olds fail false belief tasks</a:t>
            </a:r>
          </a:p>
          <a:p>
            <a:pPr eaLnBrk="1" hangingPunct="1">
              <a:spcBef>
                <a:spcPts val="0"/>
              </a:spcBef>
            </a:pPr>
            <a:endParaRPr lang="en-GB" i="0" dirty="0"/>
          </a:p>
          <a:p>
            <a:pPr eaLnBrk="1" hangingPunct="1">
              <a:spcBef>
                <a:spcPts val="0"/>
              </a:spcBef>
            </a:pPr>
            <a:r>
              <a:rPr lang="en-GB" i="0" dirty="0" smtClean="0"/>
              <a:t>prediction</a:t>
            </a:r>
          </a:p>
          <a:p>
            <a:pPr eaLnBrk="1" hangingPunct="1">
              <a:spcBef>
                <a:spcPts val="0"/>
              </a:spcBef>
            </a:pPr>
            <a:r>
              <a:rPr lang="en-GB" i="0" dirty="0"/>
              <a:t>	</a:t>
            </a:r>
            <a:r>
              <a:rPr lang="en-GB" i="0" dirty="0" smtClean="0"/>
              <a:t>- action</a:t>
            </a:r>
          </a:p>
          <a:p>
            <a:pPr eaLnBrk="1" hangingPunct="1">
              <a:spcBef>
                <a:spcPts val="0"/>
              </a:spcBef>
            </a:pPr>
            <a:r>
              <a:rPr lang="en-GB" i="0" dirty="0"/>
              <a:t>	</a:t>
            </a:r>
            <a:r>
              <a:rPr lang="en-GB" i="0" dirty="0" smtClean="0"/>
              <a:t>- desire</a:t>
            </a:r>
          </a:p>
          <a:p>
            <a:pPr eaLnBrk="1" hangingPunct="1">
              <a:spcBef>
                <a:spcPts val="0"/>
              </a:spcBef>
            </a:pPr>
            <a:r>
              <a:rPr lang="en-GB" i="0" dirty="0" err="1" smtClean="0"/>
              <a:t>retrodiction</a:t>
            </a:r>
            <a:r>
              <a:rPr lang="en-GB" i="0" dirty="0" smtClean="0"/>
              <a:t> or explanation</a:t>
            </a:r>
          </a:p>
          <a:p>
            <a:pPr eaLnBrk="1" hangingPunct="1">
              <a:spcBef>
                <a:spcPts val="0"/>
              </a:spcBef>
            </a:pPr>
            <a:r>
              <a:rPr lang="en-GB" i="0" dirty="0" smtClean="0"/>
              <a:t>select a suitable argument</a:t>
            </a:r>
          </a:p>
          <a:p>
            <a:pPr eaLnBrk="1" hangingPunct="1">
              <a:spcBef>
                <a:spcPts val="0"/>
              </a:spcBef>
            </a:pPr>
            <a:endParaRPr lang="en-GB" i="0" dirty="0" smtClean="0"/>
          </a:p>
          <a:p>
            <a:pPr eaLnBrk="1" hangingPunct="1">
              <a:spcBef>
                <a:spcPts val="0"/>
              </a:spcBef>
            </a:pPr>
            <a:r>
              <a:rPr lang="en-GB" i="0" dirty="0" smtClean="0"/>
              <a:t>own beliefs (first person)</a:t>
            </a:r>
          </a:p>
          <a:p>
            <a:pPr eaLnBrk="1" hangingPunct="1">
              <a:spcBef>
                <a:spcPts val="0"/>
              </a:spcBef>
            </a:pPr>
            <a:endParaRPr lang="en-GB" i="0" dirty="0" smtClean="0"/>
          </a:p>
          <a:p>
            <a:pPr eaLnBrk="1" hangingPunct="1">
              <a:spcBef>
                <a:spcPts val="0"/>
              </a:spcBef>
            </a:pPr>
            <a:r>
              <a:rPr lang="en-GB" i="0" dirty="0" smtClean="0"/>
              <a:t>involvement (deception)</a:t>
            </a:r>
          </a:p>
          <a:p>
            <a:pPr eaLnBrk="1" hangingPunct="1">
              <a:spcBef>
                <a:spcPts val="0"/>
              </a:spcBef>
            </a:pPr>
            <a:endParaRPr lang="en-GB" i="0" dirty="0" smtClean="0"/>
          </a:p>
          <a:p>
            <a:pPr eaLnBrk="1" hangingPunct="1">
              <a:spcBef>
                <a:spcPts val="0"/>
              </a:spcBef>
            </a:pPr>
            <a:r>
              <a:rPr lang="en-GB" i="0" dirty="0" smtClean="0"/>
              <a:t>nonverbal </a:t>
            </a:r>
            <a:r>
              <a:rPr lang="en-GB" i="0" dirty="0"/>
              <a:t>response</a:t>
            </a:r>
          </a:p>
          <a:p>
            <a:pPr eaLnBrk="1" hangingPunct="1">
              <a:spcBef>
                <a:spcPts val="0"/>
              </a:spcBef>
            </a:pPr>
            <a:endParaRPr lang="en-GB" i="0" dirty="0" smtClean="0"/>
          </a:p>
          <a:p>
            <a:pPr eaLnBrk="1" hangingPunct="1">
              <a:spcBef>
                <a:spcPts val="0"/>
              </a:spcBef>
            </a:pPr>
            <a:r>
              <a:rPr lang="en-GB" i="0" dirty="0" smtClean="0"/>
              <a:t>test questions word-for-word identical to desire and pretence tasks</a:t>
            </a:r>
          </a:p>
        </p:txBody>
      </p:sp>
      <p:sp>
        <p:nvSpPr>
          <p:cNvPr id="15" name="Text Box 5"/>
          <p:cNvSpPr txBox="1">
            <a:spLocks noChangeArrowheads="1"/>
          </p:cNvSpPr>
          <p:nvPr/>
        </p:nvSpPr>
        <p:spPr bwMode="auto">
          <a:xfrm>
            <a:off x="4932362" y="1384900"/>
            <a:ext cx="421163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Perner 1983)</a:t>
            </a:r>
            <a:br>
              <a:rPr lang="en-GB" i="0" dirty="0" smtClean="0">
                <a:solidFill>
                  <a:srgbClr val="C0C0C0"/>
                </a:solidFill>
              </a:rPr>
            </a:br>
            <a:r>
              <a:rPr lang="en-GB" i="0" dirty="0" smtClean="0">
                <a:solidFill>
                  <a:srgbClr val="C0C0C0"/>
                </a:solidFill>
              </a:rPr>
              <a:t>(</a:t>
            </a:r>
            <a:r>
              <a:rPr lang="en-GB" i="0" dirty="0" err="1" smtClean="0">
                <a:solidFill>
                  <a:srgbClr val="C0C0C0"/>
                </a:solidFill>
              </a:rPr>
              <a:t>Astington</a:t>
            </a:r>
            <a:r>
              <a:rPr lang="en-GB" i="0" dirty="0" smtClean="0">
                <a:solidFill>
                  <a:srgbClr val="C0C0C0"/>
                </a:solidFill>
              </a:rPr>
              <a:t> &amp; Gopnik 1991)</a:t>
            </a:r>
            <a:br>
              <a:rPr lang="en-GB" i="0" dirty="0" smtClean="0">
                <a:solidFill>
                  <a:srgbClr val="C0C0C0"/>
                </a:solidFill>
              </a:rPr>
            </a:b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a:t>
            </a:r>
            <a:r>
              <a:rPr lang="en-GB" i="0" dirty="0" err="1" smtClean="0">
                <a:solidFill>
                  <a:srgbClr val="C0C0C0"/>
                </a:solidFill>
              </a:rPr>
              <a:t>Mayringer</a:t>
            </a:r>
            <a:r>
              <a:rPr lang="en-GB" i="0" dirty="0" smtClean="0">
                <a:solidFill>
                  <a:srgbClr val="C0C0C0"/>
                </a:solidFill>
              </a:rPr>
              <a:t> 1998)</a:t>
            </a:r>
            <a:r>
              <a:rPr lang="en-GB" i="0" dirty="0">
                <a:solidFill>
                  <a:srgbClr val="C0C0C0"/>
                </a:solidFill>
              </a:rPr>
              <a:t/>
            </a:r>
            <a:br>
              <a:rPr lang="en-GB" i="0" dirty="0">
                <a:solidFill>
                  <a:srgbClr val="C0C0C0"/>
                </a:solidFill>
              </a:rPr>
            </a:br>
            <a:r>
              <a:rPr lang="en-GB" i="0" dirty="0" smtClean="0">
                <a:solidFill>
                  <a:srgbClr val="C0C0C0"/>
                </a:solidFill>
              </a:rPr>
              <a:t>(</a:t>
            </a:r>
            <a:r>
              <a:rPr lang="en-GB" i="0" dirty="0" err="1" smtClean="0">
                <a:solidFill>
                  <a:srgbClr val="C0C0C0"/>
                </a:solidFill>
              </a:rPr>
              <a:t>Bartsch</a:t>
            </a:r>
            <a:r>
              <a:rPr lang="en-GB" i="0" dirty="0" smtClean="0">
                <a:solidFill>
                  <a:srgbClr val="C0C0C0"/>
                </a:solidFill>
              </a:rPr>
              <a:t> &amp; London 2000)</a:t>
            </a:r>
          </a:p>
        </p:txBody>
      </p:sp>
      <p:sp>
        <p:nvSpPr>
          <p:cNvPr id="8" name="Text Box 4"/>
          <p:cNvSpPr txBox="1">
            <a:spLocks noChangeArrowheads="1"/>
          </p:cNvSpPr>
          <p:nvPr/>
        </p:nvSpPr>
        <p:spPr bwMode="auto">
          <a:xfrm>
            <a:off x="4932040" y="4509120"/>
            <a:ext cx="403244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(Call et al 1999; Low 2010 exp.2)</a:t>
            </a:r>
            <a:endParaRPr lang="en-GB" i="0" dirty="0">
              <a:solidFill>
                <a:srgbClr val="C0C0C0"/>
              </a:solidFill>
            </a:endParaRPr>
          </a:p>
        </p:txBody>
      </p:sp>
      <p:sp>
        <p:nvSpPr>
          <p:cNvPr id="2" name="Rectangle 1"/>
          <p:cNvSpPr/>
          <p:nvPr/>
        </p:nvSpPr>
        <p:spPr bwMode="auto">
          <a:xfrm>
            <a:off x="0" y="2492896"/>
            <a:ext cx="9144000" cy="436510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2383376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5"/>
          <p:cNvSpPr txBox="1">
            <a:spLocks noChangeArrowheads="1"/>
          </p:cNvSpPr>
          <p:nvPr/>
        </p:nvSpPr>
        <p:spPr bwMode="auto">
          <a:xfrm>
            <a:off x="4932040" y="3071282"/>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&amp; Slaughter 1991)</a:t>
            </a:r>
            <a:endParaRPr lang="en-GB" i="0" dirty="0">
              <a:solidFill>
                <a:srgbClr val="C0C0C0"/>
              </a:solidFill>
            </a:endParaRPr>
          </a:p>
        </p:txBody>
      </p:sp>
      <p:sp>
        <p:nvSpPr>
          <p:cNvPr id="10" name="Text Box 4"/>
          <p:cNvSpPr txBox="1">
            <a:spLocks noChangeArrowheads="1"/>
          </p:cNvSpPr>
          <p:nvPr/>
        </p:nvSpPr>
        <p:spPr bwMode="auto">
          <a:xfrm>
            <a:off x="4932040" y="3789040"/>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(Chandler et al 1989)</a:t>
            </a:r>
            <a:endParaRPr lang="en-GB" i="0" dirty="0">
              <a:solidFill>
                <a:srgbClr val="C0C0C0"/>
              </a:solidFill>
            </a:endParaRPr>
          </a:p>
        </p:txBody>
      </p:sp>
      <p:sp>
        <p:nvSpPr>
          <p:cNvPr id="11" name="Text Box 4"/>
          <p:cNvSpPr txBox="1">
            <a:spLocks noChangeArrowheads="1"/>
          </p:cNvSpPr>
          <p:nvPr/>
        </p:nvSpPr>
        <p:spPr bwMode="auto">
          <a:xfrm>
            <a:off x="4932040" y="5085184"/>
            <a:ext cx="38163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et al 1994; </a:t>
            </a:r>
            <a:br>
              <a:rPr lang="en-GB" i="0" dirty="0" smtClean="0">
                <a:solidFill>
                  <a:srgbClr val="C0C0C0"/>
                </a:solidFill>
              </a:rPr>
            </a:br>
            <a:r>
              <a:rPr lang="en-GB" i="0" dirty="0" smtClean="0">
                <a:solidFill>
                  <a:srgbClr val="C0C0C0"/>
                </a:solidFill>
              </a:rPr>
              <a:t>	Cluster 1996)</a:t>
            </a:r>
            <a:endParaRPr lang="en-GB" i="0" dirty="0">
              <a:solidFill>
                <a:srgbClr val="C0C0C0"/>
              </a:solidFill>
            </a:endParaRPr>
          </a:p>
        </p:txBody>
      </p:sp>
      <p:sp>
        <p:nvSpPr>
          <p:cNvPr id="13" name="Text Box 3"/>
          <p:cNvSpPr txBox="1">
            <a:spLocks noChangeArrowheads="1"/>
          </p:cNvSpPr>
          <p:nvPr/>
        </p:nvSpPr>
        <p:spPr bwMode="auto">
          <a:xfrm>
            <a:off x="468312" y="404813"/>
            <a:ext cx="4031680" cy="584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t>3-year-olds fail false belief tasks</a:t>
            </a:r>
          </a:p>
          <a:p>
            <a:pPr eaLnBrk="1" hangingPunct="1">
              <a:spcBef>
                <a:spcPts val="0"/>
              </a:spcBef>
            </a:pPr>
            <a:endParaRPr lang="en-GB" i="0" dirty="0"/>
          </a:p>
          <a:p>
            <a:pPr eaLnBrk="1" hangingPunct="1">
              <a:spcBef>
                <a:spcPts val="0"/>
              </a:spcBef>
            </a:pPr>
            <a:r>
              <a:rPr lang="en-GB" i="0" dirty="0" smtClean="0"/>
              <a:t>prediction</a:t>
            </a:r>
          </a:p>
          <a:p>
            <a:pPr eaLnBrk="1" hangingPunct="1">
              <a:spcBef>
                <a:spcPts val="0"/>
              </a:spcBef>
            </a:pPr>
            <a:r>
              <a:rPr lang="en-GB" i="0" dirty="0"/>
              <a:t>	</a:t>
            </a:r>
            <a:r>
              <a:rPr lang="en-GB" i="0" dirty="0" smtClean="0"/>
              <a:t>- action</a:t>
            </a:r>
          </a:p>
          <a:p>
            <a:pPr eaLnBrk="1" hangingPunct="1">
              <a:spcBef>
                <a:spcPts val="0"/>
              </a:spcBef>
            </a:pPr>
            <a:r>
              <a:rPr lang="en-GB" i="0" dirty="0"/>
              <a:t>	</a:t>
            </a:r>
            <a:r>
              <a:rPr lang="en-GB" i="0" dirty="0" smtClean="0"/>
              <a:t>- desire</a:t>
            </a:r>
          </a:p>
          <a:p>
            <a:pPr eaLnBrk="1" hangingPunct="1">
              <a:spcBef>
                <a:spcPts val="0"/>
              </a:spcBef>
            </a:pPr>
            <a:r>
              <a:rPr lang="en-GB" i="0" dirty="0" err="1" smtClean="0"/>
              <a:t>retrodiction</a:t>
            </a:r>
            <a:r>
              <a:rPr lang="en-GB" i="0" dirty="0" smtClean="0"/>
              <a:t> or explanation</a:t>
            </a:r>
          </a:p>
          <a:p>
            <a:pPr eaLnBrk="1" hangingPunct="1">
              <a:spcBef>
                <a:spcPts val="0"/>
              </a:spcBef>
            </a:pPr>
            <a:r>
              <a:rPr lang="en-GB" i="0" dirty="0" smtClean="0"/>
              <a:t>select a suitable argument</a:t>
            </a:r>
          </a:p>
          <a:p>
            <a:pPr eaLnBrk="1" hangingPunct="1">
              <a:spcBef>
                <a:spcPts val="0"/>
              </a:spcBef>
            </a:pPr>
            <a:endParaRPr lang="en-GB" i="0" dirty="0" smtClean="0"/>
          </a:p>
          <a:p>
            <a:pPr eaLnBrk="1" hangingPunct="1">
              <a:spcBef>
                <a:spcPts val="0"/>
              </a:spcBef>
            </a:pPr>
            <a:r>
              <a:rPr lang="en-GB" i="0" dirty="0" smtClean="0"/>
              <a:t>own beliefs (first person)</a:t>
            </a:r>
          </a:p>
          <a:p>
            <a:pPr eaLnBrk="1" hangingPunct="1">
              <a:spcBef>
                <a:spcPts val="0"/>
              </a:spcBef>
            </a:pPr>
            <a:endParaRPr lang="en-GB" i="0" dirty="0" smtClean="0"/>
          </a:p>
          <a:p>
            <a:pPr eaLnBrk="1" hangingPunct="1">
              <a:spcBef>
                <a:spcPts val="0"/>
              </a:spcBef>
            </a:pPr>
            <a:r>
              <a:rPr lang="en-GB" i="0" dirty="0" smtClean="0"/>
              <a:t>involvement (deception)</a:t>
            </a:r>
          </a:p>
          <a:p>
            <a:pPr eaLnBrk="1" hangingPunct="1">
              <a:spcBef>
                <a:spcPts val="0"/>
              </a:spcBef>
            </a:pPr>
            <a:endParaRPr lang="en-GB" i="0" dirty="0" smtClean="0"/>
          </a:p>
          <a:p>
            <a:pPr eaLnBrk="1" hangingPunct="1">
              <a:spcBef>
                <a:spcPts val="0"/>
              </a:spcBef>
            </a:pPr>
            <a:r>
              <a:rPr lang="en-GB" i="0" dirty="0" smtClean="0"/>
              <a:t>nonverbal </a:t>
            </a:r>
            <a:r>
              <a:rPr lang="en-GB" i="0" dirty="0"/>
              <a:t>response</a:t>
            </a:r>
          </a:p>
          <a:p>
            <a:pPr eaLnBrk="1" hangingPunct="1">
              <a:spcBef>
                <a:spcPts val="0"/>
              </a:spcBef>
            </a:pPr>
            <a:endParaRPr lang="en-GB" i="0" dirty="0" smtClean="0"/>
          </a:p>
          <a:p>
            <a:pPr eaLnBrk="1" hangingPunct="1">
              <a:spcBef>
                <a:spcPts val="0"/>
              </a:spcBef>
            </a:pPr>
            <a:r>
              <a:rPr lang="en-GB" i="0" dirty="0" smtClean="0"/>
              <a:t>test questions word-for-word identical to desire and pretence tasks</a:t>
            </a:r>
          </a:p>
        </p:txBody>
      </p:sp>
      <p:sp>
        <p:nvSpPr>
          <p:cNvPr id="15" name="Text Box 5"/>
          <p:cNvSpPr txBox="1">
            <a:spLocks noChangeArrowheads="1"/>
          </p:cNvSpPr>
          <p:nvPr/>
        </p:nvSpPr>
        <p:spPr bwMode="auto">
          <a:xfrm>
            <a:off x="4932362" y="1384900"/>
            <a:ext cx="421163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Perner 1983)</a:t>
            </a:r>
            <a:br>
              <a:rPr lang="en-GB" i="0" dirty="0" smtClean="0">
                <a:solidFill>
                  <a:srgbClr val="C0C0C0"/>
                </a:solidFill>
              </a:rPr>
            </a:br>
            <a:r>
              <a:rPr lang="en-GB" i="0" dirty="0" smtClean="0">
                <a:solidFill>
                  <a:srgbClr val="C0C0C0"/>
                </a:solidFill>
              </a:rPr>
              <a:t>(</a:t>
            </a:r>
            <a:r>
              <a:rPr lang="en-GB" i="0" dirty="0" err="1" smtClean="0">
                <a:solidFill>
                  <a:srgbClr val="C0C0C0"/>
                </a:solidFill>
              </a:rPr>
              <a:t>Astington</a:t>
            </a:r>
            <a:r>
              <a:rPr lang="en-GB" i="0" dirty="0" smtClean="0">
                <a:solidFill>
                  <a:srgbClr val="C0C0C0"/>
                </a:solidFill>
              </a:rPr>
              <a:t> &amp; Gopnik 1991)</a:t>
            </a:r>
            <a:br>
              <a:rPr lang="en-GB" i="0" dirty="0" smtClean="0">
                <a:solidFill>
                  <a:srgbClr val="C0C0C0"/>
                </a:solidFill>
              </a:rPr>
            </a:b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a:t>
            </a:r>
            <a:r>
              <a:rPr lang="en-GB" i="0" dirty="0" err="1" smtClean="0">
                <a:solidFill>
                  <a:srgbClr val="C0C0C0"/>
                </a:solidFill>
              </a:rPr>
              <a:t>Mayringer</a:t>
            </a:r>
            <a:r>
              <a:rPr lang="en-GB" i="0" dirty="0" smtClean="0">
                <a:solidFill>
                  <a:srgbClr val="C0C0C0"/>
                </a:solidFill>
              </a:rPr>
              <a:t> 1998)</a:t>
            </a:r>
            <a:r>
              <a:rPr lang="en-GB" i="0" dirty="0">
                <a:solidFill>
                  <a:srgbClr val="C0C0C0"/>
                </a:solidFill>
              </a:rPr>
              <a:t/>
            </a:r>
            <a:br>
              <a:rPr lang="en-GB" i="0" dirty="0">
                <a:solidFill>
                  <a:srgbClr val="C0C0C0"/>
                </a:solidFill>
              </a:rPr>
            </a:br>
            <a:r>
              <a:rPr lang="en-GB" i="0" dirty="0" smtClean="0">
                <a:solidFill>
                  <a:srgbClr val="C0C0C0"/>
                </a:solidFill>
              </a:rPr>
              <a:t>(</a:t>
            </a:r>
            <a:r>
              <a:rPr lang="en-GB" i="0" dirty="0" err="1" smtClean="0">
                <a:solidFill>
                  <a:srgbClr val="C0C0C0"/>
                </a:solidFill>
              </a:rPr>
              <a:t>Bartsch</a:t>
            </a:r>
            <a:r>
              <a:rPr lang="en-GB" i="0" dirty="0" smtClean="0">
                <a:solidFill>
                  <a:srgbClr val="C0C0C0"/>
                </a:solidFill>
              </a:rPr>
              <a:t> &amp; London 2000)</a:t>
            </a:r>
          </a:p>
        </p:txBody>
      </p:sp>
      <p:sp>
        <p:nvSpPr>
          <p:cNvPr id="8" name="Text Box 4"/>
          <p:cNvSpPr txBox="1">
            <a:spLocks noChangeArrowheads="1"/>
          </p:cNvSpPr>
          <p:nvPr/>
        </p:nvSpPr>
        <p:spPr bwMode="auto">
          <a:xfrm>
            <a:off x="4932040" y="4509120"/>
            <a:ext cx="403244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(Call et al 1999; Low 2010 exp.2)</a:t>
            </a:r>
            <a:endParaRPr lang="en-GB" i="0" dirty="0">
              <a:solidFill>
                <a:srgbClr val="C0C0C0"/>
              </a:solidFill>
            </a:endParaRPr>
          </a:p>
        </p:txBody>
      </p:sp>
      <p:sp>
        <p:nvSpPr>
          <p:cNvPr id="2" name="Rectangle 1"/>
          <p:cNvSpPr/>
          <p:nvPr/>
        </p:nvSpPr>
        <p:spPr bwMode="auto">
          <a:xfrm>
            <a:off x="0" y="5085184"/>
            <a:ext cx="9144000" cy="177281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6765982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5"/>
          <p:cNvSpPr txBox="1">
            <a:spLocks noChangeArrowheads="1"/>
          </p:cNvSpPr>
          <p:nvPr/>
        </p:nvSpPr>
        <p:spPr bwMode="auto">
          <a:xfrm>
            <a:off x="4932040" y="3071282"/>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&amp; Slaughter 1991)</a:t>
            </a:r>
            <a:endParaRPr lang="en-GB" i="0" dirty="0">
              <a:solidFill>
                <a:srgbClr val="C0C0C0"/>
              </a:solidFill>
            </a:endParaRPr>
          </a:p>
        </p:txBody>
      </p:sp>
      <p:sp>
        <p:nvSpPr>
          <p:cNvPr id="10" name="Text Box 4"/>
          <p:cNvSpPr txBox="1">
            <a:spLocks noChangeArrowheads="1"/>
          </p:cNvSpPr>
          <p:nvPr/>
        </p:nvSpPr>
        <p:spPr bwMode="auto">
          <a:xfrm>
            <a:off x="4932040" y="3789040"/>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(Chandler et al 1989)</a:t>
            </a:r>
            <a:endParaRPr lang="en-GB" i="0" dirty="0">
              <a:solidFill>
                <a:srgbClr val="C0C0C0"/>
              </a:solidFill>
            </a:endParaRPr>
          </a:p>
        </p:txBody>
      </p:sp>
      <p:sp>
        <p:nvSpPr>
          <p:cNvPr id="11" name="Text Box 4"/>
          <p:cNvSpPr txBox="1">
            <a:spLocks noChangeArrowheads="1"/>
          </p:cNvSpPr>
          <p:nvPr/>
        </p:nvSpPr>
        <p:spPr bwMode="auto">
          <a:xfrm>
            <a:off x="4932040" y="5085184"/>
            <a:ext cx="38163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et al 1994; </a:t>
            </a:r>
            <a:br>
              <a:rPr lang="en-GB" i="0" dirty="0" smtClean="0">
                <a:solidFill>
                  <a:srgbClr val="C0C0C0"/>
                </a:solidFill>
              </a:rPr>
            </a:br>
            <a:r>
              <a:rPr lang="en-GB" i="0" dirty="0" smtClean="0">
                <a:solidFill>
                  <a:srgbClr val="C0C0C0"/>
                </a:solidFill>
              </a:rPr>
              <a:t>	Cluster 1996)</a:t>
            </a:r>
            <a:endParaRPr lang="en-GB" i="0" dirty="0">
              <a:solidFill>
                <a:srgbClr val="C0C0C0"/>
              </a:solidFill>
            </a:endParaRPr>
          </a:p>
        </p:txBody>
      </p:sp>
      <p:sp>
        <p:nvSpPr>
          <p:cNvPr id="13" name="Text Box 3"/>
          <p:cNvSpPr txBox="1">
            <a:spLocks noChangeArrowheads="1"/>
          </p:cNvSpPr>
          <p:nvPr/>
        </p:nvSpPr>
        <p:spPr bwMode="auto">
          <a:xfrm>
            <a:off x="468312" y="404813"/>
            <a:ext cx="4031680" cy="584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t>3-year-olds fail false belief tasks</a:t>
            </a:r>
          </a:p>
          <a:p>
            <a:pPr eaLnBrk="1" hangingPunct="1">
              <a:spcBef>
                <a:spcPts val="0"/>
              </a:spcBef>
            </a:pPr>
            <a:endParaRPr lang="en-GB" i="0" dirty="0"/>
          </a:p>
          <a:p>
            <a:pPr eaLnBrk="1" hangingPunct="1">
              <a:spcBef>
                <a:spcPts val="0"/>
              </a:spcBef>
            </a:pPr>
            <a:r>
              <a:rPr lang="en-GB" i="0" dirty="0" smtClean="0"/>
              <a:t>prediction</a:t>
            </a:r>
          </a:p>
          <a:p>
            <a:pPr eaLnBrk="1" hangingPunct="1">
              <a:spcBef>
                <a:spcPts val="0"/>
              </a:spcBef>
            </a:pPr>
            <a:r>
              <a:rPr lang="en-GB" i="0" dirty="0"/>
              <a:t>	</a:t>
            </a:r>
            <a:r>
              <a:rPr lang="en-GB" i="0" dirty="0" smtClean="0"/>
              <a:t>- action</a:t>
            </a:r>
          </a:p>
          <a:p>
            <a:pPr eaLnBrk="1" hangingPunct="1">
              <a:spcBef>
                <a:spcPts val="0"/>
              </a:spcBef>
            </a:pPr>
            <a:r>
              <a:rPr lang="en-GB" i="0" dirty="0"/>
              <a:t>	</a:t>
            </a:r>
            <a:r>
              <a:rPr lang="en-GB" i="0" dirty="0" smtClean="0"/>
              <a:t>- desire</a:t>
            </a:r>
          </a:p>
          <a:p>
            <a:pPr eaLnBrk="1" hangingPunct="1">
              <a:spcBef>
                <a:spcPts val="0"/>
              </a:spcBef>
            </a:pPr>
            <a:r>
              <a:rPr lang="en-GB" i="0" dirty="0" err="1" smtClean="0"/>
              <a:t>retrodiction</a:t>
            </a:r>
            <a:r>
              <a:rPr lang="en-GB" i="0" dirty="0" smtClean="0"/>
              <a:t> or explanation</a:t>
            </a:r>
          </a:p>
          <a:p>
            <a:pPr eaLnBrk="1" hangingPunct="1">
              <a:spcBef>
                <a:spcPts val="0"/>
              </a:spcBef>
            </a:pPr>
            <a:r>
              <a:rPr lang="en-GB" i="0" dirty="0" smtClean="0"/>
              <a:t>select a suitable argument</a:t>
            </a:r>
          </a:p>
          <a:p>
            <a:pPr eaLnBrk="1" hangingPunct="1">
              <a:spcBef>
                <a:spcPts val="0"/>
              </a:spcBef>
            </a:pPr>
            <a:endParaRPr lang="en-GB" i="0" dirty="0" smtClean="0"/>
          </a:p>
          <a:p>
            <a:pPr eaLnBrk="1" hangingPunct="1">
              <a:spcBef>
                <a:spcPts val="0"/>
              </a:spcBef>
            </a:pPr>
            <a:r>
              <a:rPr lang="en-GB" i="0" dirty="0" smtClean="0"/>
              <a:t>own beliefs (first person)</a:t>
            </a:r>
          </a:p>
          <a:p>
            <a:pPr eaLnBrk="1" hangingPunct="1">
              <a:spcBef>
                <a:spcPts val="0"/>
              </a:spcBef>
            </a:pPr>
            <a:endParaRPr lang="en-GB" i="0" dirty="0" smtClean="0"/>
          </a:p>
          <a:p>
            <a:pPr eaLnBrk="1" hangingPunct="1">
              <a:spcBef>
                <a:spcPts val="0"/>
              </a:spcBef>
            </a:pPr>
            <a:r>
              <a:rPr lang="en-GB" i="0" dirty="0" smtClean="0"/>
              <a:t>involvement (deception)</a:t>
            </a:r>
          </a:p>
          <a:p>
            <a:pPr eaLnBrk="1" hangingPunct="1">
              <a:spcBef>
                <a:spcPts val="0"/>
              </a:spcBef>
            </a:pPr>
            <a:endParaRPr lang="en-GB" i="0" dirty="0" smtClean="0"/>
          </a:p>
          <a:p>
            <a:pPr eaLnBrk="1" hangingPunct="1">
              <a:spcBef>
                <a:spcPts val="0"/>
              </a:spcBef>
            </a:pPr>
            <a:r>
              <a:rPr lang="en-GB" i="0" dirty="0" smtClean="0"/>
              <a:t>nonverbal </a:t>
            </a:r>
            <a:r>
              <a:rPr lang="en-GB" i="0" dirty="0"/>
              <a:t>response</a:t>
            </a:r>
          </a:p>
          <a:p>
            <a:pPr eaLnBrk="1" hangingPunct="1">
              <a:spcBef>
                <a:spcPts val="0"/>
              </a:spcBef>
            </a:pPr>
            <a:endParaRPr lang="en-GB" i="0" dirty="0" smtClean="0"/>
          </a:p>
          <a:p>
            <a:pPr eaLnBrk="1" hangingPunct="1">
              <a:spcBef>
                <a:spcPts val="0"/>
              </a:spcBef>
            </a:pPr>
            <a:r>
              <a:rPr lang="en-GB" i="0" dirty="0" smtClean="0"/>
              <a:t>test questions word-for-word identical to desire and pretence tasks</a:t>
            </a:r>
          </a:p>
        </p:txBody>
      </p:sp>
      <p:sp>
        <p:nvSpPr>
          <p:cNvPr id="15" name="Text Box 5"/>
          <p:cNvSpPr txBox="1">
            <a:spLocks noChangeArrowheads="1"/>
          </p:cNvSpPr>
          <p:nvPr/>
        </p:nvSpPr>
        <p:spPr bwMode="auto">
          <a:xfrm>
            <a:off x="4932362" y="1384900"/>
            <a:ext cx="421163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Perner 1983)</a:t>
            </a:r>
            <a:br>
              <a:rPr lang="en-GB" i="0" dirty="0" smtClean="0">
                <a:solidFill>
                  <a:srgbClr val="C0C0C0"/>
                </a:solidFill>
              </a:rPr>
            </a:br>
            <a:r>
              <a:rPr lang="en-GB" i="0" dirty="0" smtClean="0">
                <a:solidFill>
                  <a:srgbClr val="C0C0C0"/>
                </a:solidFill>
              </a:rPr>
              <a:t>(</a:t>
            </a:r>
            <a:r>
              <a:rPr lang="en-GB" i="0" dirty="0" err="1" smtClean="0">
                <a:solidFill>
                  <a:srgbClr val="C0C0C0"/>
                </a:solidFill>
              </a:rPr>
              <a:t>Astington</a:t>
            </a:r>
            <a:r>
              <a:rPr lang="en-GB" i="0" dirty="0" smtClean="0">
                <a:solidFill>
                  <a:srgbClr val="C0C0C0"/>
                </a:solidFill>
              </a:rPr>
              <a:t> &amp; Gopnik 1991)</a:t>
            </a:r>
            <a:br>
              <a:rPr lang="en-GB" i="0" dirty="0" smtClean="0">
                <a:solidFill>
                  <a:srgbClr val="C0C0C0"/>
                </a:solidFill>
              </a:rPr>
            </a:b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a:t>
            </a:r>
            <a:r>
              <a:rPr lang="en-GB" i="0" dirty="0" err="1" smtClean="0">
                <a:solidFill>
                  <a:srgbClr val="C0C0C0"/>
                </a:solidFill>
              </a:rPr>
              <a:t>Mayringer</a:t>
            </a:r>
            <a:r>
              <a:rPr lang="en-GB" i="0" dirty="0" smtClean="0">
                <a:solidFill>
                  <a:srgbClr val="C0C0C0"/>
                </a:solidFill>
              </a:rPr>
              <a:t> 1998)</a:t>
            </a:r>
            <a:r>
              <a:rPr lang="en-GB" i="0" dirty="0">
                <a:solidFill>
                  <a:srgbClr val="C0C0C0"/>
                </a:solidFill>
              </a:rPr>
              <a:t/>
            </a:r>
            <a:br>
              <a:rPr lang="en-GB" i="0" dirty="0">
                <a:solidFill>
                  <a:srgbClr val="C0C0C0"/>
                </a:solidFill>
              </a:rPr>
            </a:br>
            <a:r>
              <a:rPr lang="en-GB" i="0" dirty="0" smtClean="0">
                <a:solidFill>
                  <a:srgbClr val="C0C0C0"/>
                </a:solidFill>
              </a:rPr>
              <a:t>(</a:t>
            </a:r>
            <a:r>
              <a:rPr lang="en-GB" i="0" dirty="0" err="1" smtClean="0">
                <a:solidFill>
                  <a:srgbClr val="C0C0C0"/>
                </a:solidFill>
              </a:rPr>
              <a:t>Bartsch</a:t>
            </a:r>
            <a:r>
              <a:rPr lang="en-GB" i="0" dirty="0" smtClean="0">
                <a:solidFill>
                  <a:srgbClr val="C0C0C0"/>
                </a:solidFill>
              </a:rPr>
              <a:t> &amp; London 2000)</a:t>
            </a:r>
          </a:p>
        </p:txBody>
      </p:sp>
      <p:sp>
        <p:nvSpPr>
          <p:cNvPr id="8" name="Text Box 4"/>
          <p:cNvSpPr txBox="1">
            <a:spLocks noChangeArrowheads="1"/>
          </p:cNvSpPr>
          <p:nvPr/>
        </p:nvSpPr>
        <p:spPr bwMode="auto">
          <a:xfrm>
            <a:off x="4932040" y="4509120"/>
            <a:ext cx="403244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(Call et al 1999; Low 2010 exp.2)</a:t>
            </a:r>
            <a:endParaRPr lang="en-GB" i="0" dirty="0">
              <a:solidFill>
                <a:srgbClr val="C0C0C0"/>
              </a:solidFill>
            </a:endParaRPr>
          </a:p>
        </p:txBody>
      </p:sp>
    </p:spTree>
    <p:extLst>
      <p:ext uri="{BB962C8B-B14F-4D97-AF65-F5344CB8AC3E}">
        <p14:creationId xmlns:p14="http://schemas.microsoft.com/office/powerpoint/2010/main" val="30042596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237638709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5"/>
          <p:cNvSpPr txBox="1">
            <a:spLocks noChangeArrowheads="1"/>
          </p:cNvSpPr>
          <p:nvPr/>
        </p:nvSpPr>
        <p:spPr bwMode="auto">
          <a:xfrm>
            <a:off x="4932040" y="3071282"/>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&amp; Slaughter 1991)</a:t>
            </a:r>
            <a:endParaRPr lang="en-GB" i="0" dirty="0">
              <a:solidFill>
                <a:srgbClr val="C0C0C0"/>
              </a:solidFill>
            </a:endParaRPr>
          </a:p>
        </p:txBody>
      </p:sp>
      <p:sp>
        <p:nvSpPr>
          <p:cNvPr id="10" name="Text Box 4"/>
          <p:cNvSpPr txBox="1">
            <a:spLocks noChangeArrowheads="1"/>
          </p:cNvSpPr>
          <p:nvPr/>
        </p:nvSpPr>
        <p:spPr bwMode="auto">
          <a:xfrm>
            <a:off x="4932040" y="3789040"/>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(Chandler et al 1989)</a:t>
            </a:r>
            <a:endParaRPr lang="en-GB" i="0" dirty="0">
              <a:solidFill>
                <a:srgbClr val="C0C0C0"/>
              </a:solidFill>
            </a:endParaRPr>
          </a:p>
        </p:txBody>
      </p:sp>
      <p:sp>
        <p:nvSpPr>
          <p:cNvPr id="11" name="Text Box 4"/>
          <p:cNvSpPr txBox="1">
            <a:spLocks noChangeArrowheads="1"/>
          </p:cNvSpPr>
          <p:nvPr/>
        </p:nvSpPr>
        <p:spPr bwMode="auto">
          <a:xfrm>
            <a:off x="4932040" y="5085184"/>
            <a:ext cx="38163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et al 1994; </a:t>
            </a:r>
            <a:br>
              <a:rPr lang="en-GB" i="0" dirty="0" smtClean="0">
                <a:solidFill>
                  <a:srgbClr val="C0C0C0"/>
                </a:solidFill>
              </a:rPr>
            </a:br>
            <a:r>
              <a:rPr lang="en-GB" i="0" dirty="0" smtClean="0">
                <a:solidFill>
                  <a:srgbClr val="C0C0C0"/>
                </a:solidFill>
              </a:rPr>
              <a:t>	Cluster 1996)</a:t>
            </a:r>
            <a:endParaRPr lang="en-GB" i="0" dirty="0">
              <a:solidFill>
                <a:srgbClr val="C0C0C0"/>
              </a:solidFill>
            </a:endParaRPr>
          </a:p>
        </p:txBody>
      </p:sp>
      <p:sp>
        <p:nvSpPr>
          <p:cNvPr id="13" name="Text Box 3"/>
          <p:cNvSpPr txBox="1">
            <a:spLocks noChangeArrowheads="1"/>
          </p:cNvSpPr>
          <p:nvPr/>
        </p:nvSpPr>
        <p:spPr bwMode="auto">
          <a:xfrm>
            <a:off x="468312" y="404813"/>
            <a:ext cx="4031680" cy="584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t>3-year-olds fail false belief tasks</a:t>
            </a:r>
          </a:p>
          <a:p>
            <a:pPr eaLnBrk="1" hangingPunct="1">
              <a:spcBef>
                <a:spcPts val="0"/>
              </a:spcBef>
            </a:pPr>
            <a:endParaRPr lang="en-GB" i="0" dirty="0"/>
          </a:p>
          <a:p>
            <a:pPr eaLnBrk="1" hangingPunct="1">
              <a:spcBef>
                <a:spcPts val="0"/>
              </a:spcBef>
            </a:pPr>
            <a:r>
              <a:rPr lang="en-GB" i="0" dirty="0" smtClean="0"/>
              <a:t>prediction</a:t>
            </a:r>
          </a:p>
          <a:p>
            <a:pPr eaLnBrk="1" hangingPunct="1">
              <a:spcBef>
                <a:spcPts val="0"/>
              </a:spcBef>
            </a:pPr>
            <a:r>
              <a:rPr lang="en-GB" i="0" dirty="0"/>
              <a:t>	</a:t>
            </a:r>
            <a:r>
              <a:rPr lang="en-GB" i="0" dirty="0" smtClean="0"/>
              <a:t>- action</a:t>
            </a:r>
          </a:p>
          <a:p>
            <a:pPr eaLnBrk="1" hangingPunct="1">
              <a:spcBef>
                <a:spcPts val="0"/>
              </a:spcBef>
            </a:pPr>
            <a:r>
              <a:rPr lang="en-GB" i="0" dirty="0"/>
              <a:t>	</a:t>
            </a:r>
            <a:r>
              <a:rPr lang="en-GB" i="0" dirty="0" smtClean="0"/>
              <a:t>- desire</a:t>
            </a:r>
          </a:p>
          <a:p>
            <a:pPr eaLnBrk="1" hangingPunct="1">
              <a:spcBef>
                <a:spcPts val="0"/>
              </a:spcBef>
            </a:pPr>
            <a:r>
              <a:rPr lang="en-GB" i="0" dirty="0" err="1" smtClean="0"/>
              <a:t>retrodiction</a:t>
            </a:r>
            <a:r>
              <a:rPr lang="en-GB" i="0" dirty="0" smtClean="0"/>
              <a:t> or explanation</a:t>
            </a:r>
          </a:p>
          <a:p>
            <a:pPr eaLnBrk="1" hangingPunct="1">
              <a:spcBef>
                <a:spcPts val="0"/>
              </a:spcBef>
            </a:pPr>
            <a:r>
              <a:rPr lang="en-GB" i="0" dirty="0" smtClean="0"/>
              <a:t>select a suitable argument</a:t>
            </a:r>
          </a:p>
          <a:p>
            <a:pPr eaLnBrk="1" hangingPunct="1">
              <a:spcBef>
                <a:spcPts val="0"/>
              </a:spcBef>
            </a:pPr>
            <a:endParaRPr lang="en-GB" i="0" dirty="0" smtClean="0"/>
          </a:p>
          <a:p>
            <a:pPr eaLnBrk="1" hangingPunct="1">
              <a:spcBef>
                <a:spcPts val="0"/>
              </a:spcBef>
            </a:pPr>
            <a:r>
              <a:rPr lang="en-GB" i="0" dirty="0" smtClean="0"/>
              <a:t>own beliefs (first person)</a:t>
            </a:r>
          </a:p>
          <a:p>
            <a:pPr eaLnBrk="1" hangingPunct="1">
              <a:spcBef>
                <a:spcPts val="0"/>
              </a:spcBef>
            </a:pPr>
            <a:endParaRPr lang="en-GB" i="0" dirty="0" smtClean="0"/>
          </a:p>
          <a:p>
            <a:pPr eaLnBrk="1" hangingPunct="1">
              <a:spcBef>
                <a:spcPts val="0"/>
              </a:spcBef>
            </a:pPr>
            <a:r>
              <a:rPr lang="en-GB" i="0" dirty="0" smtClean="0"/>
              <a:t>involvement (deception)</a:t>
            </a:r>
          </a:p>
          <a:p>
            <a:pPr eaLnBrk="1" hangingPunct="1">
              <a:spcBef>
                <a:spcPts val="0"/>
              </a:spcBef>
            </a:pPr>
            <a:endParaRPr lang="en-GB" i="0" dirty="0" smtClean="0"/>
          </a:p>
          <a:p>
            <a:pPr eaLnBrk="1" hangingPunct="1">
              <a:spcBef>
                <a:spcPts val="0"/>
              </a:spcBef>
            </a:pPr>
            <a:r>
              <a:rPr lang="en-GB" i="0" dirty="0" smtClean="0"/>
              <a:t>nonverbal </a:t>
            </a:r>
            <a:r>
              <a:rPr lang="en-GB" i="0" dirty="0"/>
              <a:t>response</a:t>
            </a:r>
          </a:p>
          <a:p>
            <a:pPr eaLnBrk="1" hangingPunct="1">
              <a:spcBef>
                <a:spcPts val="0"/>
              </a:spcBef>
            </a:pPr>
            <a:endParaRPr lang="en-GB" i="0" dirty="0" smtClean="0"/>
          </a:p>
          <a:p>
            <a:pPr eaLnBrk="1" hangingPunct="1">
              <a:spcBef>
                <a:spcPts val="0"/>
              </a:spcBef>
            </a:pPr>
            <a:r>
              <a:rPr lang="en-GB" i="0" dirty="0" smtClean="0"/>
              <a:t>test questions word-for-word identical to desire and pretence tasks</a:t>
            </a:r>
          </a:p>
        </p:txBody>
      </p:sp>
      <p:sp>
        <p:nvSpPr>
          <p:cNvPr id="15" name="Text Box 5"/>
          <p:cNvSpPr txBox="1">
            <a:spLocks noChangeArrowheads="1"/>
          </p:cNvSpPr>
          <p:nvPr/>
        </p:nvSpPr>
        <p:spPr bwMode="auto">
          <a:xfrm>
            <a:off x="4932362" y="1384900"/>
            <a:ext cx="421163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Perner 1983)</a:t>
            </a:r>
            <a:br>
              <a:rPr lang="en-GB" i="0" dirty="0" smtClean="0">
                <a:solidFill>
                  <a:srgbClr val="C0C0C0"/>
                </a:solidFill>
              </a:rPr>
            </a:br>
            <a:r>
              <a:rPr lang="en-GB" i="0" dirty="0" smtClean="0">
                <a:solidFill>
                  <a:srgbClr val="C0C0C0"/>
                </a:solidFill>
              </a:rPr>
              <a:t>(</a:t>
            </a:r>
            <a:r>
              <a:rPr lang="en-GB" i="0" dirty="0" err="1" smtClean="0">
                <a:solidFill>
                  <a:srgbClr val="C0C0C0"/>
                </a:solidFill>
              </a:rPr>
              <a:t>Astington</a:t>
            </a:r>
            <a:r>
              <a:rPr lang="en-GB" i="0" dirty="0" smtClean="0">
                <a:solidFill>
                  <a:srgbClr val="C0C0C0"/>
                </a:solidFill>
              </a:rPr>
              <a:t> &amp; Gopnik 1991)</a:t>
            </a:r>
            <a:br>
              <a:rPr lang="en-GB" i="0" dirty="0" smtClean="0">
                <a:solidFill>
                  <a:srgbClr val="C0C0C0"/>
                </a:solidFill>
              </a:rPr>
            </a:b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a:t>
            </a:r>
            <a:r>
              <a:rPr lang="en-GB" i="0" dirty="0" err="1" smtClean="0">
                <a:solidFill>
                  <a:srgbClr val="C0C0C0"/>
                </a:solidFill>
              </a:rPr>
              <a:t>Mayringer</a:t>
            </a:r>
            <a:r>
              <a:rPr lang="en-GB" i="0" dirty="0" smtClean="0">
                <a:solidFill>
                  <a:srgbClr val="C0C0C0"/>
                </a:solidFill>
              </a:rPr>
              <a:t> 1998)</a:t>
            </a:r>
            <a:r>
              <a:rPr lang="en-GB" i="0" dirty="0">
                <a:solidFill>
                  <a:srgbClr val="C0C0C0"/>
                </a:solidFill>
              </a:rPr>
              <a:t/>
            </a:r>
            <a:br>
              <a:rPr lang="en-GB" i="0" dirty="0">
                <a:solidFill>
                  <a:srgbClr val="C0C0C0"/>
                </a:solidFill>
              </a:rPr>
            </a:br>
            <a:r>
              <a:rPr lang="en-GB" i="0" dirty="0" smtClean="0">
                <a:solidFill>
                  <a:srgbClr val="C0C0C0"/>
                </a:solidFill>
              </a:rPr>
              <a:t>(</a:t>
            </a:r>
            <a:r>
              <a:rPr lang="en-GB" i="0" dirty="0" err="1" smtClean="0">
                <a:solidFill>
                  <a:srgbClr val="C0C0C0"/>
                </a:solidFill>
              </a:rPr>
              <a:t>Bartsch</a:t>
            </a:r>
            <a:r>
              <a:rPr lang="en-GB" i="0" dirty="0" smtClean="0">
                <a:solidFill>
                  <a:srgbClr val="C0C0C0"/>
                </a:solidFill>
              </a:rPr>
              <a:t> &amp; London 2000)</a:t>
            </a:r>
          </a:p>
        </p:txBody>
      </p:sp>
      <p:sp>
        <p:nvSpPr>
          <p:cNvPr id="8" name="Text Box 4"/>
          <p:cNvSpPr txBox="1">
            <a:spLocks noChangeArrowheads="1"/>
          </p:cNvSpPr>
          <p:nvPr/>
        </p:nvSpPr>
        <p:spPr bwMode="auto">
          <a:xfrm>
            <a:off x="4932040" y="4509120"/>
            <a:ext cx="403244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(Call et al 1999; Low 2010 exp.2)</a:t>
            </a:r>
            <a:endParaRPr lang="en-GB" i="0" dirty="0">
              <a:solidFill>
                <a:srgbClr val="C0C0C0"/>
              </a:solidFill>
            </a:endParaRPr>
          </a:p>
        </p:txBody>
      </p:sp>
      <p:sp>
        <p:nvSpPr>
          <p:cNvPr id="12" name="TextBox 11"/>
          <p:cNvSpPr txBox="1"/>
          <p:nvPr/>
        </p:nvSpPr>
        <p:spPr>
          <a:xfrm>
            <a:off x="5076056" y="3573016"/>
            <a:ext cx="1136570" cy="430887"/>
          </a:xfrm>
          <a:prstGeom prst="rect">
            <a:avLst/>
          </a:prstGeom>
          <a:solidFill>
            <a:schemeClr val="tx1"/>
          </a:solidFill>
          <a:effectLst>
            <a:glow rad="1905000">
              <a:schemeClr val="tx1"/>
            </a:glow>
          </a:effectLst>
        </p:spPr>
        <p:txBody>
          <a:bodyPr wrap="none" rtlCol="0">
            <a:spAutoFit/>
          </a:bodyPr>
          <a:lstStyle/>
          <a:p>
            <a:r>
              <a:rPr lang="en-US" b="1" i="0" dirty="0" smtClean="0"/>
              <a:t>B-tasks</a:t>
            </a:r>
            <a:endParaRPr lang="en-US" b="1" i="0" dirty="0"/>
          </a:p>
        </p:txBody>
      </p:sp>
      <p:sp>
        <p:nvSpPr>
          <p:cNvPr id="14" name="Right Brace 13"/>
          <p:cNvSpPr/>
          <p:nvPr/>
        </p:nvSpPr>
        <p:spPr bwMode="auto">
          <a:xfrm>
            <a:off x="4355976" y="1340768"/>
            <a:ext cx="504056" cy="4896544"/>
          </a:xfrm>
          <a:prstGeom prst="rightBrace">
            <a:avLst>
              <a:gd name="adj1" fmla="val 36869"/>
              <a:gd name="adj2" fmla="val 50252"/>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79707714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95536" y="2204864"/>
            <a:ext cx="8208912" cy="2800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1. </a:t>
            </a:r>
            <a:r>
              <a:rPr lang="en-GB" i="0" dirty="0">
                <a:effectLst>
                  <a:glow rad="101600">
                    <a:schemeClr val="tx1">
                      <a:alpha val="75000"/>
                    </a:schemeClr>
                  </a:glow>
                </a:effectLst>
              </a:rPr>
              <a:t>There are subjects who </a:t>
            </a:r>
            <a:r>
              <a:rPr lang="en-GB" i="0" dirty="0" smtClean="0">
                <a:effectLst>
                  <a:glow rad="101600">
                    <a:schemeClr val="tx1">
                      <a:alpha val="75000"/>
                    </a:schemeClr>
                  </a:glow>
                </a:effectLst>
              </a:rPr>
              <a:t>can pass A-tasks but cannot pass B-tasks.</a:t>
            </a:r>
            <a:endParaRPr lang="en-GB" i="0" dirty="0">
              <a:effectLst>
                <a:glow rad="101600">
                  <a:schemeClr val="tx1">
                    <a:alpha val="75000"/>
                  </a:schemeClr>
                </a:glow>
              </a:effectLst>
            </a:endParaRPr>
          </a:p>
          <a:p>
            <a:pPr eaLnBrk="1" hangingPunct="1"/>
            <a:endParaRPr lang="en-GB" i="0" dirty="0" smtClean="0">
              <a:effectLst>
                <a:glow rad="101600">
                  <a:schemeClr val="tx1">
                    <a:alpha val="75000"/>
                  </a:schemeClr>
                </a:glow>
              </a:effectLst>
            </a:endParaRPr>
          </a:p>
          <a:p>
            <a:pPr eaLnBrk="1" hangingPunct="1"/>
            <a:r>
              <a:rPr lang="en-GB" i="0" dirty="0" smtClean="0">
                <a:effectLst>
                  <a:glow rad="101600">
                    <a:schemeClr val="tx1">
                      <a:alpha val="75000"/>
                    </a:schemeClr>
                  </a:glow>
                </a:effectLst>
              </a:rPr>
              <a:t>2. </a:t>
            </a:r>
            <a:r>
              <a:rPr lang="en-GB" i="0" dirty="0">
                <a:effectLst>
                  <a:glow rad="101600">
                    <a:schemeClr val="tx1">
                      <a:alpha val="75000"/>
                    </a:schemeClr>
                  </a:glow>
                </a:effectLst>
              </a:rPr>
              <a:t>These </a:t>
            </a:r>
            <a:r>
              <a:rPr lang="en-GB" i="0" dirty="0" smtClean="0">
                <a:effectLst>
                  <a:glow rad="101600">
                    <a:schemeClr val="tx1">
                      <a:alpha val="75000"/>
                    </a:schemeClr>
                  </a:glow>
                </a:effectLst>
              </a:rPr>
              <a:t>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a:t>
            </a:r>
            <a:r>
              <a:rPr lang="en-GB" i="0" dirty="0">
                <a:effectLst>
                  <a:glow rad="101600">
                    <a:schemeClr val="tx1">
                      <a:alpha val="75000"/>
                    </a:schemeClr>
                  </a:glow>
                </a:effectLst>
              </a:rPr>
              <a:t>success on A-tasks is explained by </a:t>
            </a:r>
            <a:r>
              <a:rPr lang="en-GB" i="0" dirty="0" smtClean="0">
                <a:effectLst>
                  <a:glow rad="101600">
                    <a:schemeClr val="tx1">
                      <a:alpha val="75000"/>
                    </a:schemeClr>
                  </a:glow>
                </a:effectLst>
              </a:rPr>
              <a:t>the fact that they </a:t>
            </a:r>
            <a:r>
              <a:rPr lang="en-GB" b="1" i="0" dirty="0" smtClean="0">
                <a:effectLst>
                  <a:glow rad="101600">
                    <a:schemeClr val="tx1">
                      <a:alpha val="75000"/>
                    </a:schemeClr>
                  </a:glow>
                </a:effectLst>
              </a:rPr>
              <a:t>can</a:t>
            </a:r>
            <a:r>
              <a:rPr lang="en-GB" i="0" dirty="0" smtClean="0">
                <a:effectLst>
                  <a:glow rad="101600">
                    <a:schemeClr val="tx1">
                      <a:alpha val="75000"/>
                    </a:schemeClr>
                  </a:glow>
                </a:effectLst>
              </a:rPr>
              <a:t> represent </a:t>
            </a:r>
            <a:r>
              <a:rPr lang="en-GB" i="0" dirty="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a:p>
            <a:pPr eaLnBrk="1" hangingPunct="1"/>
            <a:r>
              <a:rPr lang="en-GB" i="0" dirty="0" smtClean="0">
                <a:effectLst>
                  <a:glow rad="101600">
                    <a:schemeClr val="tx1">
                      <a:alpha val="75000"/>
                    </a:schemeClr>
                  </a:glow>
                </a:effectLst>
              </a:rPr>
              <a:t>3. These 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failure on B-tasks is explained </a:t>
            </a:r>
            <a:r>
              <a:rPr lang="en-GB" i="0" dirty="0">
                <a:effectLst>
                  <a:glow rad="101600">
                    <a:schemeClr val="tx1">
                      <a:alpha val="75000"/>
                    </a:schemeClr>
                  </a:glow>
                </a:effectLst>
              </a:rPr>
              <a:t>by the fact that they </a:t>
            </a:r>
            <a:r>
              <a:rPr lang="en-GB" b="1" i="0" dirty="0" smtClean="0">
                <a:effectLst>
                  <a:glow rad="101600">
                    <a:schemeClr val="tx1">
                      <a:alpha val="75000"/>
                    </a:schemeClr>
                  </a:glow>
                </a:effectLst>
              </a:rPr>
              <a:t>cannot </a:t>
            </a:r>
            <a:r>
              <a:rPr lang="en-GB" i="0" dirty="0">
                <a:effectLst>
                  <a:glow rad="101600">
                    <a:schemeClr val="tx1">
                      <a:alpha val="75000"/>
                    </a:schemeClr>
                  </a:glow>
                </a:effectLst>
              </a:rPr>
              <a:t>represent </a:t>
            </a:r>
            <a:r>
              <a:rPr lang="en-GB" i="0" dirty="0" smtClean="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p:txBody>
      </p:sp>
      <p:sp>
        <p:nvSpPr>
          <p:cNvPr id="2" name="Rectangle 1"/>
          <p:cNvSpPr/>
          <p:nvPr/>
        </p:nvSpPr>
        <p:spPr bwMode="auto">
          <a:xfrm>
            <a:off x="3563888" y="2204864"/>
            <a:ext cx="2448272" cy="504056"/>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Rectangle 3"/>
          <p:cNvSpPr/>
          <p:nvPr/>
        </p:nvSpPr>
        <p:spPr bwMode="auto">
          <a:xfrm>
            <a:off x="107504" y="2852936"/>
            <a:ext cx="8136904" cy="936104"/>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0676078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95536" y="2204864"/>
            <a:ext cx="8208912" cy="2800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1. </a:t>
            </a:r>
            <a:r>
              <a:rPr lang="en-GB" i="0" dirty="0">
                <a:effectLst>
                  <a:glow rad="101600">
                    <a:schemeClr val="tx1">
                      <a:alpha val="75000"/>
                    </a:schemeClr>
                  </a:glow>
                </a:effectLst>
              </a:rPr>
              <a:t>There are subjects who </a:t>
            </a:r>
            <a:r>
              <a:rPr lang="en-GB" i="0" dirty="0" smtClean="0">
                <a:effectLst>
                  <a:glow rad="101600">
                    <a:schemeClr val="tx1">
                      <a:alpha val="75000"/>
                    </a:schemeClr>
                  </a:glow>
                </a:effectLst>
              </a:rPr>
              <a:t>can pass A-tasks but cannot pass B-tasks.</a:t>
            </a:r>
            <a:endParaRPr lang="en-GB" i="0" dirty="0">
              <a:effectLst>
                <a:glow rad="101600">
                  <a:schemeClr val="tx1">
                    <a:alpha val="75000"/>
                  </a:schemeClr>
                </a:glow>
              </a:effectLst>
            </a:endParaRPr>
          </a:p>
          <a:p>
            <a:pPr eaLnBrk="1" hangingPunct="1"/>
            <a:endParaRPr lang="en-GB" i="0" dirty="0" smtClean="0">
              <a:effectLst>
                <a:glow rad="101600">
                  <a:schemeClr val="tx1">
                    <a:alpha val="75000"/>
                  </a:schemeClr>
                </a:glow>
              </a:effectLst>
            </a:endParaRPr>
          </a:p>
          <a:p>
            <a:pPr eaLnBrk="1" hangingPunct="1"/>
            <a:r>
              <a:rPr lang="en-GB" i="0" dirty="0" smtClean="0">
                <a:effectLst>
                  <a:glow rad="101600">
                    <a:schemeClr val="tx1">
                      <a:alpha val="75000"/>
                    </a:schemeClr>
                  </a:glow>
                </a:effectLst>
              </a:rPr>
              <a:t>2. </a:t>
            </a:r>
            <a:r>
              <a:rPr lang="en-GB" i="0" dirty="0">
                <a:effectLst>
                  <a:glow rad="101600">
                    <a:schemeClr val="tx1">
                      <a:alpha val="75000"/>
                    </a:schemeClr>
                  </a:glow>
                </a:effectLst>
              </a:rPr>
              <a:t>These </a:t>
            </a:r>
            <a:r>
              <a:rPr lang="en-GB" i="0" dirty="0" smtClean="0">
                <a:effectLst>
                  <a:glow rad="101600">
                    <a:schemeClr val="tx1">
                      <a:alpha val="75000"/>
                    </a:schemeClr>
                  </a:glow>
                </a:effectLst>
              </a:rPr>
              <a:t>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a:t>
            </a:r>
            <a:r>
              <a:rPr lang="en-GB" i="0" dirty="0">
                <a:effectLst>
                  <a:glow rad="101600">
                    <a:schemeClr val="tx1">
                      <a:alpha val="75000"/>
                    </a:schemeClr>
                  </a:glow>
                </a:effectLst>
              </a:rPr>
              <a:t>success on A-tasks is explained by </a:t>
            </a:r>
            <a:r>
              <a:rPr lang="en-GB" i="0" dirty="0" smtClean="0">
                <a:effectLst>
                  <a:glow rad="101600">
                    <a:schemeClr val="tx1">
                      <a:alpha val="75000"/>
                    </a:schemeClr>
                  </a:glow>
                </a:effectLst>
              </a:rPr>
              <a:t>the fact that they </a:t>
            </a:r>
            <a:r>
              <a:rPr lang="en-GB" b="1" i="0" dirty="0" smtClean="0">
                <a:effectLst>
                  <a:glow rad="101600">
                    <a:schemeClr val="tx1">
                      <a:alpha val="75000"/>
                    </a:schemeClr>
                  </a:glow>
                </a:effectLst>
              </a:rPr>
              <a:t>can</a:t>
            </a:r>
            <a:r>
              <a:rPr lang="en-GB" i="0" dirty="0" smtClean="0">
                <a:effectLst>
                  <a:glow rad="101600">
                    <a:schemeClr val="tx1">
                      <a:alpha val="75000"/>
                    </a:schemeClr>
                  </a:glow>
                </a:effectLst>
              </a:rPr>
              <a:t> represent </a:t>
            </a:r>
            <a:r>
              <a:rPr lang="en-GB" i="0" dirty="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a:p>
            <a:pPr eaLnBrk="1" hangingPunct="1"/>
            <a:r>
              <a:rPr lang="en-GB" i="0" dirty="0" smtClean="0">
                <a:effectLst>
                  <a:glow rad="101600">
                    <a:schemeClr val="tx1">
                      <a:alpha val="75000"/>
                    </a:schemeClr>
                  </a:glow>
                </a:effectLst>
              </a:rPr>
              <a:t>3. These 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failure on B-tasks is explained </a:t>
            </a:r>
            <a:r>
              <a:rPr lang="en-GB" i="0" dirty="0">
                <a:effectLst>
                  <a:glow rad="101600">
                    <a:schemeClr val="tx1">
                      <a:alpha val="75000"/>
                    </a:schemeClr>
                  </a:glow>
                </a:effectLst>
              </a:rPr>
              <a:t>by the fact that they </a:t>
            </a:r>
            <a:r>
              <a:rPr lang="en-GB" b="1" i="0" dirty="0" smtClean="0">
                <a:effectLst>
                  <a:glow rad="101600">
                    <a:schemeClr val="tx1">
                      <a:alpha val="75000"/>
                    </a:schemeClr>
                  </a:glow>
                </a:effectLst>
              </a:rPr>
              <a:t>cannot </a:t>
            </a:r>
            <a:r>
              <a:rPr lang="en-GB" i="0" dirty="0">
                <a:effectLst>
                  <a:glow rad="101600">
                    <a:schemeClr val="tx1">
                      <a:alpha val="75000"/>
                    </a:schemeClr>
                  </a:glow>
                </a:effectLst>
              </a:rPr>
              <a:t>represent </a:t>
            </a:r>
            <a:r>
              <a:rPr lang="en-GB" i="0" dirty="0" smtClean="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p:txBody>
      </p:sp>
    </p:spTree>
    <p:extLst>
      <p:ext uri="{BB962C8B-B14F-4D97-AF65-F5344CB8AC3E}">
        <p14:creationId xmlns:p14="http://schemas.microsoft.com/office/powerpoint/2010/main" val="30057736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2060848"/>
            <a:ext cx="9144000" cy="72008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626" name="Text Box 2"/>
          <p:cNvSpPr txBox="1">
            <a:spLocks noChangeArrowheads="1"/>
          </p:cNvSpPr>
          <p:nvPr/>
        </p:nvSpPr>
        <p:spPr bwMode="auto">
          <a:xfrm>
            <a:off x="395536" y="2204864"/>
            <a:ext cx="8208912" cy="2800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1. </a:t>
            </a:r>
            <a:r>
              <a:rPr lang="en-GB" i="0" dirty="0">
                <a:effectLst>
                  <a:glow rad="101600">
                    <a:schemeClr val="tx1">
                      <a:alpha val="75000"/>
                    </a:schemeClr>
                  </a:glow>
                </a:effectLst>
              </a:rPr>
              <a:t>There are subjects who </a:t>
            </a:r>
            <a:r>
              <a:rPr lang="en-GB" i="0" dirty="0" smtClean="0">
                <a:effectLst>
                  <a:glow rad="101600">
                    <a:schemeClr val="tx1">
                      <a:alpha val="75000"/>
                    </a:schemeClr>
                  </a:glow>
                </a:effectLst>
              </a:rPr>
              <a:t>can pass A-tasks but cannot pass B-tasks.</a:t>
            </a:r>
            <a:endParaRPr lang="en-GB" i="0" dirty="0">
              <a:effectLst>
                <a:glow rad="101600">
                  <a:schemeClr val="tx1">
                    <a:alpha val="75000"/>
                  </a:schemeClr>
                </a:glow>
              </a:effectLst>
            </a:endParaRPr>
          </a:p>
          <a:p>
            <a:pPr eaLnBrk="1" hangingPunct="1"/>
            <a:endParaRPr lang="en-GB" i="0" dirty="0" smtClean="0">
              <a:effectLst>
                <a:glow rad="101600">
                  <a:schemeClr val="tx1">
                    <a:alpha val="75000"/>
                  </a:schemeClr>
                </a:glow>
              </a:effectLst>
            </a:endParaRPr>
          </a:p>
          <a:p>
            <a:pPr eaLnBrk="1" hangingPunct="1"/>
            <a:r>
              <a:rPr lang="en-GB" i="0" dirty="0" smtClean="0">
                <a:effectLst>
                  <a:glow rad="101600">
                    <a:schemeClr val="tx1">
                      <a:alpha val="75000"/>
                    </a:schemeClr>
                  </a:glow>
                </a:effectLst>
              </a:rPr>
              <a:t>2. </a:t>
            </a:r>
            <a:r>
              <a:rPr lang="en-GB" i="0" dirty="0">
                <a:effectLst>
                  <a:glow rad="101600">
                    <a:schemeClr val="tx1">
                      <a:alpha val="75000"/>
                    </a:schemeClr>
                  </a:glow>
                </a:effectLst>
              </a:rPr>
              <a:t>These </a:t>
            </a:r>
            <a:r>
              <a:rPr lang="en-GB" i="0" dirty="0" smtClean="0">
                <a:effectLst>
                  <a:glow rad="101600">
                    <a:schemeClr val="tx1">
                      <a:alpha val="75000"/>
                    </a:schemeClr>
                  </a:glow>
                </a:effectLst>
              </a:rPr>
              <a:t>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a:t>
            </a:r>
            <a:r>
              <a:rPr lang="en-GB" i="0" dirty="0">
                <a:effectLst>
                  <a:glow rad="101600">
                    <a:schemeClr val="tx1">
                      <a:alpha val="75000"/>
                    </a:schemeClr>
                  </a:glow>
                </a:effectLst>
              </a:rPr>
              <a:t>success on A-tasks is explained by </a:t>
            </a:r>
            <a:r>
              <a:rPr lang="en-GB" i="0" dirty="0" smtClean="0">
                <a:effectLst>
                  <a:glow rad="101600">
                    <a:schemeClr val="tx1">
                      <a:alpha val="75000"/>
                    </a:schemeClr>
                  </a:glow>
                </a:effectLst>
              </a:rPr>
              <a:t>the fact that they </a:t>
            </a:r>
            <a:r>
              <a:rPr lang="en-GB" b="1" i="0" dirty="0" smtClean="0">
                <a:effectLst>
                  <a:glow rad="101600">
                    <a:schemeClr val="tx1">
                      <a:alpha val="75000"/>
                    </a:schemeClr>
                  </a:glow>
                </a:effectLst>
              </a:rPr>
              <a:t>can</a:t>
            </a:r>
            <a:r>
              <a:rPr lang="en-GB" i="0" dirty="0" smtClean="0">
                <a:effectLst>
                  <a:glow rad="101600">
                    <a:schemeClr val="tx1">
                      <a:alpha val="75000"/>
                    </a:schemeClr>
                  </a:glow>
                </a:effectLst>
              </a:rPr>
              <a:t> represent </a:t>
            </a:r>
            <a:r>
              <a:rPr lang="en-GB" i="0" dirty="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a:p>
            <a:pPr eaLnBrk="1" hangingPunct="1"/>
            <a:r>
              <a:rPr lang="en-GB" i="0" dirty="0" smtClean="0">
                <a:effectLst>
                  <a:glow rad="101600">
                    <a:schemeClr val="tx1">
                      <a:alpha val="75000"/>
                    </a:schemeClr>
                  </a:glow>
                </a:effectLst>
              </a:rPr>
              <a:t>3. These 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failure on B-tasks is explained </a:t>
            </a:r>
            <a:r>
              <a:rPr lang="en-GB" i="0" dirty="0">
                <a:effectLst>
                  <a:glow rad="101600">
                    <a:schemeClr val="tx1">
                      <a:alpha val="75000"/>
                    </a:schemeClr>
                  </a:glow>
                </a:effectLst>
              </a:rPr>
              <a:t>by the fact that they </a:t>
            </a:r>
            <a:r>
              <a:rPr lang="en-GB" b="1" i="0" dirty="0" smtClean="0">
                <a:effectLst>
                  <a:glow rad="101600">
                    <a:schemeClr val="tx1">
                      <a:alpha val="75000"/>
                    </a:schemeClr>
                  </a:glow>
                </a:effectLst>
              </a:rPr>
              <a:t>cannot </a:t>
            </a:r>
            <a:r>
              <a:rPr lang="en-GB" i="0" dirty="0">
                <a:effectLst>
                  <a:glow rad="101600">
                    <a:schemeClr val="tx1">
                      <a:alpha val="75000"/>
                    </a:schemeClr>
                  </a:glow>
                </a:effectLst>
              </a:rPr>
              <a:t>represent </a:t>
            </a:r>
            <a:r>
              <a:rPr lang="en-GB" i="0" dirty="0" smtClean="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p:txBody>
      </p:sp>
    </p:spTree>
    <p:extLst>
      <p:ext uri="{BB962C8B-B14F-4D97-AF65-F5344CB8AC3E}">
        <p14:creationId xmlns:p14="http://schemas.microsoft.com/office/powerpoint/2010/main" val="254772369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2852936"/>
            <a:ext cx="9144000" cy="8640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626" name="Text Box 2"/>
          <p:cNvSpPr txBox="1">
            <a:spLocks noChangeArrowheads="1"/>
          </p:cNvSpPr>
          <p:nvPr/>
        </p:nvSpPr>
        <p:spPr bwMode="auto">
          <a:xfrm>
            <a:off x="395536" y="2204864"/>
            <a:ext cx="8208912" cy="2800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1. </a:t>
            </a:r>
            <a:r>
              <a:rPr lang="en-GB" i="0" dirty="0">
                <a:effectLst>
                  <a:glow rad="101600">
                    <a:schemeClr val="tx1">
                      <a:alpha val="75000"/>
                    </a:schemeClr>
                  </a:glow>
                </a:effectLst>
              </a:rPr>
              <a:t>There are subjects who </a:t>
            </a:r>
            <a:r>
              <a:rPr lang="en-GB" i="0" dirty="0" smtClean="0">
                <a:effectLst>
                  <a:glow rad="101600">
                    <a:schemeClr val="tx1">
                      <a:alpha val="75000"/>
                    </a:schemeClr>
                  </a:glow>
                </a:effectLst>
              </a:rPr>
              <a:t>can pass A-tasks but cannot pass B-tasks.</a:t>
            </a:r>
            <a:endParaRPr lang="en-GB" i="0" dirty="0">
              <a:effectLst>
                <a:glow rad="101600">
                  <a:schemeClr val="tx1">
                    <a:alpha val="75000"/>
                  </a:schemeClr>
                </a:glow>
              </a:effectLst>
            </a:endParaRPr>
          </a:p>
          <a:p>
            <a:pPr eaLnBrk="1" hangingPunct="1"/>
            <a:endParaRPr lang="en-GB" i="0" dirty="0" smtClean="0">
              <a:effectLst>
                <a:glow rad="101600">
                  <a:schemeClr val="tx1">
                    <a:alpha val="75000"/>
                  </a:schemeClr>
                </a:glow>
              </a:effectLst>
            </a:endParaRPr>
          </a:p>
          <a:p>
            <a:pPr eaLnBrk="1" hangingPunct="1"/>
            <a:r>
              <a:rPr lang="en-GB" i="0" dirty="0" smtClean="0">
                <a:effectLst>
                  <a:glow rad="101600">
                    <a:schemeClr val="tx1">
                      <a:alpha val="75000"/>
                    </a:schemeClr>
                  </a:glow>
                </a:effectLst>
              </a:rPr>
              <a:t>2. </a:t>
            </a:r>
            <a:r>
              <a:rPr lang="en-GB" i="0" dirty="0">
                <a:effectLst>
                  <a:glow rad="101600">
                    <a:schemeClr val="tx1">
                      <a:alpha val="75000"/>
                    </a:schemeClr>
                  </a:glow>
                </a:effectLst>
              </a:rPr>
              <a:t>These </a:t>
            </a:r>
            <a:r>
              <a:rPr lang="en-GB" i="0" dirty="0" smtClean="0">
                <a:effectLst>
                  <a:glow rad="101600">
                    <a:schemeClr val="tx1">
                      <a:alpha val="75000"/>
                    </a:schemeClr>
                  </a:glow>
                </a:effectLst>
              </a:rPr>
              <a:t>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a:t>
            </a:r>
            <a:r>
              <a:rPr lang="en-GB" i="0" dirty="0">
                <a:effectLst>
                  <a:glow rad="101600">
                    <a:schemeClr val="tx1">
                      <a:alpha val="75000"/>
                    </a:schemeClr>
                  </a:glow>
                </a:effectLst>
              </a:rPr>
              <a:t>success on A-tasks is explained by </a:t>
            </a:r>
            <a:r>
              <a:rPr lang="en-GB" i="0" dirty="0" smtClean="0">
                <a:effectLst>
                  <a:glow rad="101600">
                    <a:schemeClr val="tx1">
                      <a:alpha val="75000"/>
                    </a:schemeClr>
                  </a:glow>
                </a:effectLst>
              </a:rPr>
              <a:t>the fact that they </a:t>
            </a:r>
            <a:r>
              <a:rPr lang="en-GB" b="1" i="0" dirty="0" smtClean="0">
                <a:effectLst>
                  <a:glow rad="101600">
                    <a:schemeClr val="tx1">
                      <a:alpha val="75000"/>
                    </a:schemeClr>
                  </a:glow>
                </a:effectLst>
              </a:rPr>
              <a:t>can</a:t>
            </a:r>
            <a:r>
              <a:rPr lang="en-GB" i="0" dirty="0" smtClean="0">
                <a:effectLst>
                  <a:glow rad="101600">
                    <a:schemeClr val="tx1">
                      <a:alpha val="75000"/>
                    </a:schemeClr>
                  </a:glow>
                </a:effectLst>
              </a:rPr>
              <a:t> represent </a:t>
            </a:r>
            <a:r>
              <a:rPr lang="en-GB" i="0" dirty="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a:p>
            <a:pPr eaLnBrk="1" hangingPunct="1"/>
            <a:r>
              <a:rPr lang="en-GB" i="0" dirty="0" smtClean="0">
                <a:effectLst>
                  <a:glow rad="101600">
                    <a:schemeClr val="tx1">
                      <a:alpha val="75000"/>
                    </a:schemeClr>
                  </a:glow>
                </a:effectLst>
              </a:rPr>
              <a:t>3. These 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failure on B-tasks is explained </a:t>
            </a:r>
            <a:r>
              <a:rPr lang="en-GB" i="0" dirty="0">
                <a:effectLst>
                  <a:glow rad="101600">
                    <a:schemeClr val="tx1">
                      <a:alpha val="75000"/>
                    </a:schemeClr>
                  </a:glow>
                </a:effectLst>
              </a:rPr>
              <a:t>by the fact that they </a:t>
            </a:r>
            <a:r>
              <a:rPr lang="en-GB" b="1" i="0" dirty="0" smtClean="0">
                <a:effectLst>
                  <a:glow rad="101600">
                    <a:schemeClr val="tx1">
                      <a:alpha val="75000"/>
                    </a:schemeClr>
                  </a:glow>
                </a:effectLst>
              </a:rPr>
              <a:t>cannot </a:t>
            </a:r>
            <a:r>
              <a:rPr lang="en-GB" i="0" dirty="0">
                <a:effectLst>
                  <a:glow rad="101600">
                    <a:schemeClr val="tx1">
                      <a:alpha val="75000"/>
                    </a:schemeClr>
                  </a:glow>
                </a:effectLst>
              </a:rPr>
              <a:t>represent </a:t>
            </a:r>
            <a:r>
              <a:rPr lang="en-GB" i="0" dirty="0" smtClean="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p:txBody>
      </p:sp>
    </p:spTree>
    <p:extLst>
      <p:ext uri="{BB962C8B-B14F-4D97-AF65-F5344CB8AC3E}">
        <p14:creationId xmlns:p14="http://schemas.microsoft.com/office/powerpoint/2010/main" val="104429972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4"/>
          <p:cNvSpPr txBox="1">
            <a:spLocks noChangeArrowheads="1"/>
          </p:cNvSpPr>
          <p:nvPr/>
        </p:nvSpPr>
        <p:spPr bwMode="auto">
          <a:xfrm>
            <a:off x="4932040" y="4654297"/>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a:t>
            </a:r>
            <a:r>
              <a:rPr lang="en-GB" i="0" dirty="0" err="1" smtClean="0">
                <a:solidFill>
                  <a:srgbClr val="C0C0C0"/>
                </a:solidFill>
              </a:rPr>
              <a:t>Buttlemann</a:t>
            </a:r>
            <a:r>
              <a:rPr lang="en-GB" i="0" dirty="0" smtClean="0">
                <a:solidFill>
                  <a:srgbClr val="C0C0C0"/>
                </a:solidFill>
              </a:rPr>
              <a:t> et al 2009)</a:t>
            </a:r>
            <a:endParaRPr lang="en-GB" i="0" dirty="0">
              <a:solidFill>
                <a:srgbClr val="C0C0C0"/>
              </a:solidFill>
            </a:endParaRPr>
          </a:p>
        </p:txBody>
      </p:sp>
      <p:sp>
        <p:nvSpPr>
          <p:cNvPr id="16" name="Text Box 4"/>
          <p:cNvSpPr txBox="1">
            <a:spLocks noChangeArrowheads="1"/>
          </p:cNvSpPr>
          <p:nvPr/>
        </p:nvSpPr>
        <p:spPr bwMode="auto">
          <a:xfrm>
            <a:off x="4932040" y="5878433"/>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(Kovacs et al 2010)</a:t>
            </a:r>
            <a:endParaRPr lang="en-GB" i="0" dirty="0">
              <a:solidFill>
                <a:srgbClr val="C0C0C0"/>
              </a:solidFill>
            </a:endParaRPr>
          </a:p>
        </p:txBody>
      </p:sp>
      <p:sp>
        <p:nvSpPr>
          <p:cNvPr id="17" name="Text Box 4"/>
          <p:cNvSpPr txBox="1">
            <a:spLocks noChangeArrowheads="1"/>
          </p:cNvSpPr>
          <p:nvPr/>
        </p:nvSpPr>
        <p:spPr bwMode="auto">
          <a:xfrm>
            <a:off x="4932040" y="5374377"/>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(Southgate et al 2010)</a:t>
            </a:r>
            <a:endParaRPr lang="en-GB" i="0" dirty="0">
              <a:solidFill>
                <a:srgbClr val="C0C0C0"/>
              </a:solidFill>
            </a:endParaRPr>
          </a:p>
        </p:txBody>
      </p:sp>
      <p:sp>
        <p:nvSpPr>
          <p:cNvPr id="14" name="Rectangle 13"/>
          <p:cNvSpPr/>
          <p:nvPr/>
        </p:nvSpPr>
        <p:spPr>
          <a:xfrm>
            <a:off x="6224278" y="3140968"/>
            <a:ext cx="2903841" cy="430887"/>
          </a:xfrm>
          <a:prstGeom prst="rect">
            <a:avLst/>
          </a:prstGeom>
        </p:spPr>
        <p:txBody>
          <a:bodyPr wrap="none">
            <a:spAutoFit/>
          </a:bodyPr>
          <a:lstStyle/>
          <a:p>
            <a:r>
              <a:rPr lang="en-GB" i="0" dirty="0" smtClean="0">
                <a:solidFill>
                  <a:srgbClr val="C0C0C0"/>
                </a:solidFill>
              </a:rPr>
              <a:t>(Southgate </a:t>
            </a:r>
            <a:r>
              <a:rPr lang="en-GB" i="0" dirty="0">
                <a:solidFill>
                  <a:srgbClr val="C0C0C0"/>
                </a:solidFill>
              </a:rPr>
              <a:t>et al </a:t>
            </a:r>
            <a:r>
              <a:rPr lang="en-GB" i="0" dirty="0" smtClean="0">
                <a:solidFill>
                  <a:srgbClr val="C0C0C0"/>
                </a:solidFill>
              </a:rPr>
              <a:t>2007)</a:t>
            </a:r>
            <a:endParaRPr lang="en-US" i="0" dirty="0"/>
          </a:p>
        </p:txBody>
      </p:sp>
      <p:sp>
        <p:nvSpPr>
          <p:cNvPr id="13" name="Text Box 5"/>
          <p:cNvSpPr txBox="1">
            <a:spLocks noChangeArrowheads="1"/>
          </p:cNvSpPr>
          <p:nvPr/>
        </p:nvSpPr>
        <p:spPr bwMode="auto">
          <a:xfrm>
            <a:off x="4932040" y="3379639"/>
            <a:ext cx="38163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(Clements et al 1994)</a:t>
            </a:r>
            <a:r>
              <a:rPr lang="en-GB" i="0" dirty="0">
                <a:solidFill>
                  <a:srgbClr val="C0C0C0"/>
                </a:solidFill>
              </a:rPr>
              <a:t/>
            </a:r>
            <a:br>
              <a:rPr lang="en-GB" i="0" dirty="0">
                <a:solidFill>
                  <a:srgbClr val="C0C0C0"/>
                </a:solidFill>
              </a:rPr>
            </a:br>
            <a:r>
              <a:rPr lang="en-GB" i="0" dirty="0">
                <a:solidFill>
                  <a:srgbClr val="C0C0C0"/>
                </a:solidFill>
              </a:rPr>
              <a:t>(Knudsen &amp; Liszkowski 2011</a:t>
            </a:r>
            <a:r>
              <a:rPr lang="en-GB" i="0" dirty="0" smtClean="0">
                <a:solidFill>
                  <a:srgbClr val="C0C0C0"/>
                </a:solidFill>
              </a:rPr>
              <a:t>)</a:t>
            </a:r>
            <a:endParaRPr lang="en-GB" i="0" dirty="0">
              <a:solidFill>
                <a:srgbClr val="C0C0C0"/>
              </a:solidFill>
            </a:endParaRPr>
          </a:p>
        </p:txBody>
      </p:sp>
      <p:sp>
        <p:nvSpPr>
          <p:cNvPr id="23553" name="Text Box 3"/>
          <p:cNvSpPr txBox="1">
            <a:spLocks noChangeArrowheads="1"/>
          </p:cNvSpPr>
          <p:nvPr/>
        </p:nvSpPr>
        <p:spPr bwMode="auto">
          <a:xfrm>
            <a:off x="468312" y="404813"/>
            <a:ext cx="3815656" cy="584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t>Infants</a:t>
            </a:r>
            <a:r>
              <a:rPr lang="fr-FR" i="0" dirty="0" smtClean="0"/>
              <a:t>’</a:t>
            </a:r>
            <a:r>
              <a:rPr lang="en-GB" i="0" dirty="0" smtClean="0"/>
              <a:t> false-belief tracking abilities</a:t>
            </a:r>
          </a:p>
          <a:p>
            <a:pPr eaLnBrk="1" hangingPunct="1">
              <a:spcBef>
                <a:spcPts val="0"/>
              </a:spcBef>
            </a:pPr>
            <a:endParaRPr lang="en-GB" i="0" dirty="0" smtClean="0"/>
          </a:p>
          <a:p>
            <a:pPr eaLnBrk="1" hangingPunct="1">
              <a:spcBef>
                <a:spcPts val="0"/>
              </a:spcBef>
            </a:pPr>
            <a:r>
              <a:rPr lang="en-GB" i="0" dirty="0" smtClean="0"/>
              <a:t>Violation of expectations</a:t>
            </a:r>
            <a:br>
              <a:rPr lang="en-GB" i="0" dirty="0" smtClean="0"/>
            </a:br>
            <a:r>
              <a:rPr lang="en-GB" i="0" dirty="0" smtClean="0"/>
              <a:t>	- with change of location</a:t>
            </a:r>
            <a:br>
              <a:rPr lang="en-GB" i="0" dirty="0" smtClean="0"/>
            </a:br>
            <a:r>
              <a:rPr lang="en-GB" i="0" dirty="0" smtClean="0"/>
              <a:t>	- with deceptive contents</a:t>
            </a:r>
          </a:p>
          <a:p>
            <a:pPr eaLnBrk="1" hangingPunct="1">
              <a:spcBef>
                <a:spcPts val="0"/>
              </a:spcBef>
            </a:pPr>
            <a:r>
              <a:rPr lang="en-GB" i="0" dirty="0"/>
              <a:t>	</a:t>
            </a:r>
            <a:r>
              <a:rPr lang="en-GB" i="0" dirty="0" smtClean="0"/>
              <a:t>- observing verbal </a:t>
            </a:r>
            <a:r>
              <a:rPr lang="en-GB" i="0" dirty="0" err="1" smtClean="0"/>
              <a:t>comm</a:t>
            </a:r>
            <a:r>
              <a:rPr lang="en-GB" i="0" baseline="30000" dirty="0" err="1" smtClean="0"/>
              <a:t>n</a:t>
            </a:r>
            <a:endParaRPr lang="en-GB" i="0" baseline="30000" dirty="0" smtClean="0"/>
          </a:p>
          <a:p>
            <a:pPr eaLnBrk="1" hangingPunct="1">
              <a:spcBef>
                <a:spcPts val="0"/>
              </a:spcBef>
            </a:pPr>
            <a:endParaRPr lang="en-GB" i="0" dirty="0"/>
          </a:p>
          <a:p>
            <a:pPr eaLnBrk="1" hangingPunct="1">
              <a:spcBef>
                <a:spcPts val="0"/>
              </a:spcBef>
            </a:pPr>
            <a:r>
              <a:rPr lang="en-GB" i="0" dirty="0" smtClean="0"/>
              <a:t>Anticipating action</a:t>
            </a:r>
            <a:br>
              <a:rPr lang="en-GB" i="0" dirty="0" smtClean="0"/>
            </a:br>
            <a:r>
              <a:rPr lang="en-GB" i="0" dirty="0" smtClean="0"/>
              <a:t>	- looking</a:t>
            </a:r>
          </a:p>
          <a:p>
            <a:pPr lvl="1" eaLnBrk="1" hangingPunct="1">
              <a:spcBef>
                <a:spcPts val="0"/>
              </a:spcBef>
            </a:pPr>
            <a:r>
              <a:rPr lang="en-GB" i="0" dirty="0" smtClean="0"/>
              <a:t>- pointing </a:t>
            </a:r>
          </a:p>
          <a:p>
            <a:pPr eaLnBrk="1" hangingPunct="1">
              <a:spcBef>
                <a:spcPts val="0"/>
              </a:spcBef>
            </a:pPr>
            <a:endParaRPr lang="en-GB" i="0" dirty="0"/>
          </a:p>
          <a:p>
            <a:pPr eaLnBrk="1" hangingPunct="1">
              <a:spcBef>
                <a:spcPts val="0"/>
              </a:spcBef>
            </a:pPr>
            <a:r>
              <a:rPr lang="en-GB" i="0" dirty="0" smtClean="0"/>
              <a:t>Helping </a:t>
            </a:r>
          </a:p>
          <a:p>
            <a:pPr eaLnBrk="1" hangingPunct="1">
              <a:spcBef>
                <a:spcPts val="0"/>
              </a:spcBef>
            </a:pPr>
            <a:endParaRPr lang="en-GB" i="0" dirty="0" smtClean="0"/>
          </a:p>
          <a:p>
            <a:pPr eaLnBrk="1" hangingPunct="1">
              <a:spcBef>
                <a:spcPts val="0"/>
              </a:spcBef>
            </a:pPr>
            <a:r>
              <a:rPr lang="en-GB" i="0" dirty="0" smtClean="0"/>
              <a:t>Communicating</a:t>
            </a:r>
            <a:endParaRPr lang="en-GB" i="0" dirty="0"/>
          </a:p>
          <a:p>
            <a:pPr eaLnBrk="1" hangingPunct="1">
              <a:spcBef>
                <a:spcPts val="0"/>
              </a:spcBef>
            </a:pPr>
            <a:endParaRPr lang="en-GB" i="0" dirty="0"/>
          </a:p>
          <a:p>
            <a:pPr eaLnBrk="1" hangingPunct="1">
              <a:spcBef>
                <a:spcPts val="0"/>
              </a:spcBef>
            </a:pPr>
            <a:r>
              <a:rPr lang="en-GB" i="0" dirty="0" smtClean="0"/>
              <a:t>Altercentric interference</a:t>
            </a:r>
          </a:p>
        </p:txBody>
      </p:sp>
      <p:sp>
        <p:nvSpPr>
          <p:cNvPr id="23555" name="Text Box 5"/>
          <p:cNvSpPr txBox="1">
            <a:spLocks noChangeArrowheads="1"/>
          </p:cNvSpPr>
          <p:nvPr/>
        </p:nvSpPr>
        <p:spPr bwMode="auto">
          <a:xfrm>
            <a:off x="4932362" y="1700808"/>
            <a:ext cx="421163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a:solidFill>
                  <a:srgbClr val="C0C0C0"/>
                </a:solidFill>
              </a:rPr>
              <a:t>(Onishi &amp; Baillargeon </a:t>
            </a:r>
            <a:r>
              <a:rPr lang="en-GB" i="0" dirty="0" smtClean="0">
                <a:solidFill>
                  <a:srgbClr val="C0C0C0"/>
                </a:solidFill>
              </a:rPr>
              <a:t>2005)</a:t>
            </a:r>
            <a:br>
              <a:rPr lang="en-GB" i="0" dirty="0" smtClean="0">
                <a:solidFill>
                  <a:srgbClr val="C0C0C0"/>
                </a:solidFill>
              </a:rPr>
            </a:br>
            <a:r>
              <a:rPr lang="en-GB" i="0" dirty="0" smtClean="0">
                <a:solidFill>
                  <a:srgbClr val="C0C0C0"/>
                </a:solidFill>
              </a:rPr>
              <a:t>(He et al 2011)</a:t>
            </a:r>
            <a:br>
              <a:rPr lang="en-GB" i="0" dirty="0" smtClean="0">
                <a:solidFill>
                  <a:srgbClr val="C0C0C0"/>
                </a:solidFill>
              </a:rPr>
            </a:br>
            <a:r>
              <a:rPr lang="en-GB" i="0" dirty="0" smtClean="0">
                <a:solidFill>
                  <a:srgbClr val="C0C0C0"/>
                </a:solidFill>
              </a:rPr>
              <a:t>(Song et al 2008; Scott et al 2012)</a:t>
            </a:r>
            <a:endParaRPr lang="en-GB" i="0" dirty="0">
              <a:solidFill>
                <a:srgbClr val="C0C0C0"/>
              </a:solidFill>
            </a:endParaRPr>
          </a:p>
        </p:txBody>
      </p:sp>
      <p:sp>
        <p:nvSpPr>
          <p:cNvPr id="3" name="TextBox 2"/>
          <p:cNvSpPr txBox="1"/>
          <p:nvPr/>
        </p:nvSpPr>
        <p:spPr>
          <a:xfrm>
            <a:off x="5076056" y="3573016"/>
            <a:ext cx="1136570" cy="430887"/>
          </a:xfrm>
          <a:prstGeom prst="rect">
            <a:avLst/>
          </a:prstGeom>
          <a:solidFill>
            <a:schemeClr val="tx1"/>
          </a:solidFill>
          <a:effectLst>
            <a:glow rad="1905000">
              <a:schemeClr val="tx1"/>
            </a:glow>
          </a:effectLst>
        </p:spPr>
        <p:txBody>
          <a:bodyPr wrap="none" rtlCol="0">
            <a:spAutoFit/>
          </a:bodyPr>
          <a:lstStyle/>
          <a:p>
            <a:r>
              <a:rPr lang="en-US" b="1" i="0" dirty="0" smtClean="0"/>
              <a:t>A-tasks</a:t>
            </a:r>
            <a:endParaRPr lang="en-US" b="1" i="0" dirty="0"/>
          </a:p>
        </p:txBody>
      </p:sp>
      <p:sp>
        <p:nvSpPr>
          <p:cNvPr id="2" name="Right Brace 1"/>
          <p:cNvSpPr/>
          <p:nvPr/>
        </p:nvSpPr>
        <p:spPr bwMode="auto">
          <a:xfrm>
            <a:off x="4355976" y="1340768"/>
            <a:ext cx="504056" cy="4896544"/>
          </a:xfrm>
          <a:prstGeom prst="rightBrace">
            <a:avLst>
              <a:gd name="adj1" fmla="val 36869"/>
              <a:gd name="adj2" fmla="val 50252"/>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204131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2852936"/>
            <a:ext cx="9144000" cy="8640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626" name="Text Box 2"/>
          <p:cNvSpPr txBox="1">
            <a:spLocks noChangeArrowheads="1"/>
          </p:cNvSpPr>
          <p:nvPr/>
        </p:nvSpPr>
        <p:spPr bwMode="auto">
          <a:xfrm>
            <a:off x="395536" y="2204864"/>
            <a:ext cx="8208912" cy="2800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1. </a:t>
            </a:r>
            <a:r>
              <a:rPr lang="en-GB" i="0" dirty="0">
                <a:effectLst>
                  <a:glow rad="101600">
                    <a:schemeClr val="tx1">
                      <a:alpha val="75000"/>
                    </a:schemeClr>
                  </a:glow>
                </a:effectLst>
              </a:rPr>
              <a:t>There are subjects who </a:t>
            </a:r>
            <a:r>
              <a:rPr lang="en-GB" i="0" dirty="0" smtClean="0">
                <a:effectLst>
                  <a:glow rad="101600">
                    <a:schemeClr val="tx1">
                      <a:alpha val="75000"/>
                    </a:schemeClr>
                  </a:glow>
                </a:effectLst>
              </a:rPr>
              <a:t>can pass A-tasks but cannot pass B-tasks.</a:t>
            </a:r>
            <a:endParaRPr lang="en-GB" i="0" dirty="0">
              <a:effectLst>
                <a:glow rad="101600">
                  <a:schemeClr val="tx1">
                    <a:alpha val="75000"/>
                  </a:schemeClr>
                </a:glow>
              </a:effectLst>
            </a:endParaRPr>
          </a:p>
          <a:p>
            <a:pPr eaLnBrk="1" hangingPunct="1"/>
            <a:endParaRPr lang="en-GB" i="0" dirty="0" smtClean="0">
              <a:effectLst>
                <a:glow rad="101600">
                  <a:schemeClr val="tx1">
                    <a:alpha val="75000"/>
                  </a:schemeClr>
                </a:glow>
              </a:effectLst>
            </a:endParaRPr>
          </a:p>
          <a:p>
            <a:pPr eaLnBrk="1" hangingPunct="1"/>
            <a:r>
              <a:rPr lang="en-GB" i="0" dirty="0" smtClean="0">
                <a:effectLst>
                  <a:glow rad="101600">
                    <a:schemeClr val="tx1">
                      <a:alpha val="75000"/>
                    </a:schemeClr>
                  </a:glow>
                </a:effectLst>
              </a:rPr>
              <a:t>2. </a:t>
            </a:r>
            <a:r>
              <a:rPr lang="en-GB" i="0" dirty="0">
                <a:effectLst>
                  <a:glow rad="101600">
                    <a:schemeClr val="tx1">
                      <a:alpha val="75000"/>
                    </a:schemeClr>
                  </a:glow>
                </a:effectLst>
              </a:rPr>
              <a:t>These </a:t>
            </a:r>
            <a:r>
              <a:rPr lang="en-GB" i="0" dirty="0" smtClean="0">
                <a:effectLst>
                  <a:glow rad="101600">
                    <a:schemeClr val="tx1">
                      <a:alpha val="75000"/>
                    </a:schemeClr>
                  </a:glow>
                </a:effectLst>
              </a:rPr>
              <a:t>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a:t>
            </a:r>
            <a:r>
              <a:rPr lang="en-GB" i="0" dirty="0">
                <a:effectLst>
                  <a:glow rad="101600">
                    <a:schemeClr val="tx1">
                      <a:alpha val="75000"/>
                    </a:schemeClr>
                  </a:glow>
                </a:effectLst>
              </a:rPr>
              <a:t>success on A-tasks is explained by </a:t>
            </a:r>
            <a:r>
              <a:rPr lang="en-GB" i="0" dirty="0" smtClean="0">
                <a:effectLst>
                  <a:glow rad="101600">
                    <a:schemeClr val="tx1">
                      <a:alpha val="75000"/>
                    </a:schemeClr>
                  </a:glow>
                </a:effectLst>
              </a:rPr>
              <a:t>the fact that they </a:t>
            </a:r>
            <a:r>
              <a:rPr lang="en-GB" b="1" i="0" dirty="0" smtClean="0">
                <a:effectLst>
                  <a:glow rad="101600">
                    <a:schemeClr val="tx1">
                      <a:alpha val="75000"/>
                    </a:schemeClr>
                  </a:glow>
                </a:effectLst>
              </a:rPr>
              <a:t>can</a:t>
            </a:r>
            <a:r>
              <a:rPr lang="en-GB" i="0" dirty="0" smtClean="0">
                <a:effectLst>
                  <a:glow rad="101600">
                    <a:schemeClr val="tx1">
                      <a:alpha val="75000"/>
                    </a:schemeClr>
                  </a:glow>
                </a:effectLst>
              </a:rPr>
              <a:t> represent </a:t>
            </a:r>
            <a:r>
              <a:rPr lang="en-GB" i="0" dirty="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a:p>
            <a:pPr eaLnBrk="1" hangingPunct="1"/>
            <a:r>
              <a:rPr lang="en-GB" i="0" dirty="0" smtClean="0">
                <a:effectLst>
                  <a:glow rad="101600">
                    <a:schemeClr val="tx1">
                      <a:alpha val="75000"/>
                    </a:schemeClr>
                  </a:glow>
                </a:effectLst>
              </a:rPr>
              <a:t>3. These 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failure on B-tasks is explained </a:t>
            </a:r>
            <a:r>
              <a:rPr lang="en-GB" i="0" dirty="0">
                <a:effectLst>
                  <a:glow rad="101600">
                    <a:schemeClr val="tx1">
                      <a:alpha val="75000"/>
                    </a:schemeClr>
                  </a:glow>
                </a:effectLst>
              </a:rPr>
              <a:t>by the fact that they </a:t>
            </a:r>
            <a:r>
              <a:rPr lang="en-GB" b="1" i="0" dirty="0" smtClean="0">
                <a:effectLst>
                  <a:glow rad="101600">
                    <a:schemeClr val="tx1">
                      <a:alpha val="75000"/>
                    </a:schemeClr>
                  </a:glow>
                </a:effectLst>
              </a:rPr>
              <a:t>cannot </a:t>
            </a:r>
            <a:r>
              <a:rPr lang="en-GB" i="0" dirty="0">
                <a:effectLst>
                  <a:glow rad="101600">
                    <a:schemeClr val="tx1">
                      <a:alpha val="75000"/>
                    </a:schemeClr>
                  </a:glow>
                </a:effectLst>
              </a:rPr>
              <a:t>represent </a:t>
            </a:r>
            <a:r>
              <a:rPr lang="en-GB" i="0" dirty="0" smtClean="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p:txBody>
      </p:sp>
    </p:spTree>
    <p:extLst>
      <p:ext uri="{BB962C8B-B14F-4D97-AF65-F5344CB8AC3E}">
        <p14:creationId xmlns:p14="http://schemas.microsoft.com/office/powerpoint/2010/main" val="36680583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3861048"/>
            <a:ext cx="9144000" cy="8640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626" name="Text Box 2"/>
          <p:cNvSpPr txBox="1">
            <a:spLocks noChangeArrowheads="1"/>
          </p:cNvSpPr>
          <p:nvPr/>
        </p:nvSpPr>
        <p:spPr bwMode="auto">
          <a:xfrm>
            <a:off x="395536" y="2204864"/>
            <a:ext cx="8208912" cy="2800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1. </a:t>
            </a:r>
            <a:r>
              <a:rPr lang="en-GB" i="0" dirty="0">
                <a:effectLst>
                  <a:glow rad="101600">
                    <a:schemeClr val="tx1">
                      <a:alpha val="75000"/>
                    </a:schemeClr>
                  </a:glow>
                </a:effectLst>
              </a:rPr>
              <a:t>There are subjects who </a:t>
            </a:r>
            <a:r>
              <a:rPr lang="en-GB" i="0" dirty="0" smtClean="0">
                <a:effectLst>
                  <a:glow rad="101600">
                    <a:schemeClr val="tx1">
                      <a:alpha val="75000"/>
                    </a:schemeClr>
                  </a:glow>
                </a:effectLst>
              </a:rPr>
              <a:t>can pass A-tasks but cannot pass B-tasks.</a:t>
            </a:r>
            <a:endParaRPr lang="en-GB" i="0" dirty="0">
              <a:effectLst>
                <a:glow rad="101600">
                  <a:schemeClr val="tx1">
                    <a:alpha val="75000"/>
                  </a:schemeClr>
                </a:glow>
              </a:effectLst>
            </a:endParaRPr>
          </a:p>
          <a:p>
            <a:pPr eaLnBrk="1" hangingPunct="1"/>
            <a:endParaRPr lang="en-GB" i="0" dirty="0" smtClean="0">
              <a:effectLst>
                <a:glow rad="101600">
                  <a:schemeClr val="tx1">
                    <a:alpha val="75000"/>
                  </a:schemeClr>
                </a:glow>
              </a:effectLst>
            </a:endParaRPr>
          </a:p>
          <a:p>
            <a:pPr eaLnBrk="1" hangingPunct="1"/>
            <a:r>
              <a:rPr lang="en-GB" i="0" dirty="0" smtClean="0">
                <a:effectLst>
                  <a:glow rad="101600">
                    <a:schemeClr val="tx1">
                      <a:alpha val="75000"/>
                    </a:schemeClr>
                  </a:glow>
                </a:effectLst>
              </a:rPr>
              <a:t>2. </a:t>
            </a:r>
            <a:r>
              <a:rPr lang="en-GB" i="0" dirty="0">
                <a:effectLst>
                  <a:glow rad="101600">
                    <a:schemeClr val="tx1">
                      <a:alpha val="75000"/>
                    </a:schemeClr>
                  </a:glow>
                </a:effectLst>
              </a:rPr>
              <a:t>These </a:t>
            </a:r>
            <a:r>
              <a:rPr lang="en-GB" i="0" dirty="0" smtClean="0">
                <a:effectLst>
                  <a:glow rad="101600">
                    <a:schemeClr val="tx1">
                      <a:alpha val="75000"/>
                    </a:schemeClr>
                  </a:glow>
                </a:effectLst>
              </a:rPr>
              <a:t>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a:t>
            </a:r>
            <a:r>
              <a:rPr lang="en-GB" i="0" dirty="0">
                <a:effectLst>
                  <a:glow rad="101600">
                    <a:schemeClr val="tx1">
                      <a:alpha val="75000"/>
                    </a:schemeClr>
                  </a:glow>
                </a:effectLst>
              </a:rPr>
              <a:t>success on A-tasks is explained by </a:t>
            </a:r>
            <a:r>
              <a:rPr lang="en-GB" i="0" dirty="0" smtClean="0">
                <a:effectLst>
                  <a:glow rad="101600">
                    <a:schemeClr val="tx1">
                      <a:alpha val="75000"/>
                    </a:schemeClr>
                  </a:glow>
                </a:effectLst>
              </a:rPr>
              <a:t>the fact that they </a:t>
            </a:r>
            <a:r>
              <a:rPr lang="en-GB" b="1" i="0" dirty="0" smtClean="0">
                <a:effectLst>
                  <a:glow rad="101600">
                    <a:schemeClr val="tx1">
                      <a:alpha val="75000"/>
                    </a:schemeClr>
                  </a:glow>
                </a:effectLst>
              </a:rPr>
              <a:t>can</a:t>
            </a:r>
            <a:r>
              <a:rPr lang="en-GB" i="0" dirty="0" smtClean="0">
                <a:effectLst>
                  <a:glow rad="101600">
                    <a:schemeClr val="tx1">
                      <a:alpha val="75000"/>
                    </a:schemeClr>
                  </a:glow>
                </a:effectLst>
              </a:rPr>
              <a:t> represent </a:t>
            </a:r>
            <a:r>
              <a:rPr lang="en-GB" i="0" dirty="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a:p>
            <a:pPr eaLnBrk="1" hangingPunct="1"/>
            <a:r>
              <a:rPr lang="en-GB" i="0" dirty="0" smtClean="0">
                <a:effectLst>
                  <a:glow rad="101600">
                    <a:schemeClr val="tx1">
                      <a:alpha val="75000"/>
                    </a:schemeClr>
                  </a:glow>
                </a:effectLst>
              </a:rPr>
              <a:t>3. These 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failure on B-tasks is explained </a:t>
            </a:r>
            <a:r>
              <a:rPr lang="en-GB" i="0" dirty="0">
                <a:effectLst>
                  <a:glow rad="101600">
                    <a:schemeClr val="tx1">
                      <a:alpha val="75000"/>
                    </a:schemeClr>
                  </a:glow>
                </a:effectLst>
              </a:rPr>
              <a:t>by the fact that they </a:t>
            </a:r>
            <a:r>
              <a:rPr lang="en-GB" b="1" i="0" dirty="0" smtClean="0">
                <a:effectLst>
                  <a:glow rad="101600">
                    <a:schemeClr val="tx1">
                      <a:alpha val="75000"/>
                    </a:schemeClr>
                  </a:glow>
                </a:effectLst>
              </a:rPr>
              <a:t>cannot </a:t>
            </a:r>
            <a:r>
              <a:rPr lang="en-GB" i="0" dirty="0">
                <a:effectLst>
                  <a:glow rad="101600">
                    <a:schemeClr val="tx1">
                      <a:alpha val="75000"/>
                    </a:schemeClr>
                  </a:glow>
                </a:effectLst>
              </a:rPr>
              <a:t>represent </a:t>
            </a:r>
            <a:r>
              <a:rPr lang="en-GB" i="0" dirty="0" smtClean="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p:txBody>
      </p:sp>
    </p:spTree>
    <p:extLst>
      <p:ext uri="{BB962C8B-B14F-4D97-AF65-F5344CB8AC3E}">
        <p14:creationId xmlns:p14="http://schemas.microsoft.com/office/powerpoint/2010/main" val="337595403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3861048"/>
            <a:ext cx="9144000" cy="8640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626" name="Text Box 2"/>
          <p:cNvSpPr txBox="1">
            <a:spLocks noChangeArrowheads="1"/>
          </p:cNvSpPr>
          <p:nvPr/>
        </p:nvSpPr>
        <p:spPr bwMode="auto">
          <a:xfrm>
            <a:off x="395536" y="2204864"/>
            <a:ext cx="8208912" cy="2800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1. </a:t>
            </a:r>
            <a:r>
              <a:rPr lang="en-GB" i="0" dirty="0">
                <a:effectLst>
                  <a:glow rad="101600">
                    <a:schemeClr val="tx1">
                      <a:alpha val="75000"/>
                    </a:schemeClr>
                  </a:glow>
                </a:effectLst>
              </a:rPr>
              <a:t>There are subjects who </a:t>
            </a:r>
            <a:r>
              <a:rPr lang="en-GB" i="0" dirty="0" smtClean="0">
                <a:effectLst>
                  <a:glow rad="101600">
                    <a:schemeClr val="tx1">
                      <a:alpha val="75000"/>
                    </a:schemeClr>
                  </a:glow>
                </a:effectLst>
              </a:rPr>
              <a:t>can pass A-tasks but cannot pass B-tasks.</a:t>
            </a:r>
            <a:endParaRPr lang="en-GB" i="0" dirty="0">
              <a:effectLst>
                <a:glow rad="101600">
                  <a:schemeClr val="tx1">
                    <a:alpha val="75000"/>
                  </a:schemeClr>
                </a:glow>
              </a:effectLst>
            </a:endParaRPr>
          </a:p>
          <a:p>
            <a:pPr eaLnBrk="1" hangingPunct="1"/>
            <a:endParaRPr lang="en-GB" i="0" dirty="0" smtClean="0">
              <a:effectLst>
                <a:glow rad="101600">
                  <a:schemeClr val="tx1">
                    <a:alpha val="75000"/>
                  </a:schemeClr>
                </a:glow>
              </a:effectLst>
            </a:endParaRPr>
          </a:p>
          <a:p>
            <a:pPr eaLnBrk="1" hangingPunct="1"/>
            <a:r>
              <a:rPr lang="en-GB" i="0" dirty="0" smtClean="0">
                <a:effectLst>
                  <a:glow rad="101600">
                    <a:schemeClr val="tx1">
                      <a:alpha val="75000"/>
                    </a:schemeClr>
                  </a:glow>
                </a:effectLst>
              </a:rPr>
              <a:t>2. </a:t>
            </a:r>
            <a:r>
              <a:rPr lang="en-GB" i="0" dirty="0">
                <a:effectLst>
                  <a:glow rad="101600">
                    <a:schemeClr val="tx1">
                      <a:alpha val="75000"/>
                    </a:schemeClr>
                  </a:glow>
                </a:effectLst>
              </a:rPr>
              <a:t>These </a:t>
            </a:r>
            <a:r>
              <a:rPr lang="en-GB" i="0" dirty="0" smtClean="0">
                <a:effectLst>
                  <a:glow rad="101600">
                    <a:schemeClr val="tx1">
                      <a:alpha val="75000"/>
                    </a:schemeClr>
                  </a:glow>
                </a:effectLst>
              </a:rPr>
              <a:t>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a:t>
            </a:r>
            <a:r>
              <a:rPr lang="en-GB" i="0" dirty="0">
                <a:effectLst>
                  <a:glow rad="101600">
                    <a:schemeClr val="tx1">
                      <a:alpha val="75000"/>
                    </a:schemeClr>
                  </a:glow>
                </a:effectLst>
              </a:rPr>
              <a:t>success on A-tasks is explained by </a:t>
            </a:r>
            <a:r>
              <a:rPr lang="en-GB" i="0" dirty="0" smtClean="0">
                <a:effectLst>
                  <a:glow rad="101600">
                    <a:schemeClr val="tx1">
                      <a:alpha val="75000"/>
                    </a:schemeClr>
                  </a:glow>
                </a:effectLst>
              </a:rPr>
              <a:t>the fact that they </a:t>
            </a:r>
            <a:r>
              <a:rPr lang="en-GB" b="1" i="0" dirty="0" smtClean="0">
                <a:effectLst>
                  <a:glow rad="101600">
                    <a:schemeClr val="tx1">
                      <a:alpha val="75000"/>
                    </a:schemeClr>
                  </a:glow>
                </a:effectLst>
              </a:rPr>
              <a:t>can</a:t>
            </a:r>
            <a:r>
              <a:rPr lang="en-GB" i="0" dirty="0" smtClean="0">
                <a:effectLst>
                  <a:glow rad="101600">
                    <a:schemeClr val="tx1">
                      <a:alpha val="75000"/>
                    </a:schemeClr>
                  </a:glow>
                </a:effectLst>
              </a:rPr>
              <a:t> represent </a:t>
            </a:r>
            <a:r>
              <a:rPr lang="en-GB" i="0" dirty="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a:p>
            <a:pPr eaLnBrk="1" hangingPunct="1"/>
            <a:r>
              <a:rPr lang="en-GB" i="0" dirty="0" smtClean="0">
                <a:effectLst>
                  <a:glow rad="101600">
                    <a:schemeClr val="tx1">
                      <a:alpha val="75000"/>
                    </a:schemeClr>
                  </a:glow>
                </a:effectLst>
              </a:rPr>
              <a:t>3. These 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failure on B-tasks is explained </a:t>
            </a:r>
            <a:r>
              <a:rPr lang="en-GB" i="0" dirty="0">
                <a:effectLst>
                  <a:glow rad="101600">
                    <a:schemeClr val="tx1">
                      <a:alpha val="75000"/>
                    </a:schemeClr>
                  </a:glow>
                </a:effectLst>
              </a:rPr>
              <a:t>by the fact that they </a:t>
            </a:r>
            <a:r>
              <a:rPr lang="en-GB" b="1" i="0" dirty="0" smtClean="0">
                <a:effectLst>
                  <a:glow rad="101600">
                    <a:schemeClr val="tx1">
                      <a:alpha val="75000"/>
                    </a:schemeClr>
                  </a:glow>
                </a:effectLst>
              </a:rPr>
              <a:t>cannot </a:t>
            </a:r>
            <a:r>
              <a:rPr lang="en-GB" i="0" dirty="0">
                <a:effectLst>
                  <a:glow rad="101600">
                    <a:schemeClr val="tx1">
                      <a:alpha val="75000"/>
                    </a:schemeClr>
                  </a:glow>
                </a:effectLst>
              </a:rPr>
              <a:t>represent </a:t>
            </a:r>
            <a:r>
              <a:rPr lang="en-GB" i="0" dirty="0" smtClean="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p:txBody>
      </p:sp>
      <p:sp>
        <p:nvSpPr>
          <p:cNvPr id="3" name="Rectangle 2"/>
          <p:cNvSpPr/>
          <p:nvPr/>
        </p:nvSpPr>
        <p:spPr>
          <a:xfrm>
            <a:off x="755576" y="5013176"/>
            <a:ext cx="7488832" cy="769441"/>
          </a:xfrm>
          <a:prstGeom prst="rect">
            <a:avLst/>
          </a:prstGeom>
        </p:spPr>
        <p:txBody>
          <a:bodyPr wrap="square">
            <a:spAutoFit/>
          </a:bodyPr>
          <a:lstStyle/>
          <a:p>
            <a:r>
              <a:rPr lang="en-US" i="0" dirty="0" smtClean="0"/>
              <a:t>All B-tasks </a:t>
            </a:r>
            <a:r>
              <a:rPr lang="en-US" i="0" dirty="0"/>
              <a:t>impose a requirement (or set </a:t>
            </a:r>
            <a:r>
              <a:rPr lang="en-US" i="0" dirty="0" smtClean="0"/>
              <a:t>of requirements</a:t>
            </a:r>
            <a:r>
              <a:rPr lang="en-US" i="0" dirty="0"/>
              <a:t>) other than the requirement to represent a false </a:t>
            </a:r>
            <a:r>
              <a:rPr lang="en-US" i="0" dirty="0" smtClean="0"/>
              <a:t>belief.  </a:t>
            </a:r>
            <a:endParaRPr lang="en-US" i="0" dirty="0"/>
          </a:p>
        </p:txBody>
      </p:sp>
    </p:spTree>
    <p:extLst>
      <p:ext uri="{BB962C8B-B14F-4D97-AF65-F5344CB8AC3E}">
        <p14:creationId xmlns:p14="http://schemas.microsoft.com/office/powerpoint/2010/main" val="408701821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5"/>
          <p:cNvSpPr txBox="1">
            <a:spLocks noChangeArrowheads="1"/>
          </p:cNvSpPr>
          <p:nvPr/>
        </p:nvSpPr>
        <p:spPr bwMode="auto">
          <a:xfrm>
            <a:off x="4932040" y="3071282"/>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&amp; Slaughter 1991)</a:t>
            </a:r>
            <a:endParaRPr lang="en-GB" i="0" dirty="0">
              <a:solidFill>
                <a:srgbClr val="C0C0C0"/>
              </a:solidFill>
            </a:endParaRPr>
          </a:p>
        </p:txBody>
      </p:sp>
      <p:sp>
        <p:nvSpPr>
          <p:cNvPr id="10" name="Text Box 4"/>
          <p:cNvSpPr txBox="1">
            <a:spLocks noChangeArrowheads="1"/>
          </p:cNvSpPr>
          <p:nvPr/>
        </p:nvSpPr>
        <p:spPr bwMode="auto">
          <a:xfrm>
            <a:off x="4932040" y="3789040"/>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(Chandler et al 1989)</a:t>
            </a:r>
            <a:endParaRPr lang="en-GB" i="0" dirty="0">
              <a:solidFill>
                <a:srgbClr val="C0C0C0"/>
              </a:solidFill>
            </a:endParaRPr>
          </a:p>
        </p:txBody>
      </p:sp>
      <p:sp>
        <p:nvSpPr>
          <p:cNvPr id="11" name="Text Box 4"/>
          <p:cNvSpPr txBox="1">
            <a:spLocks noChangeArrowheads="1"/>
          </p:cNvSpPr>
          <p:nvPr/>
        </p:nvSpPr>
        <p:spPr bwMode="auto">
          <a:xfrm>
            <a:off x="4932040" y="5085184"/>
            <a:ext cx="38163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et al 1994; </a:t>
            </a:r>
            <a:br>
              <a:rPr lang="en-GB" i="0" dirty="0" smtClean="0">
                <a:solidFill>
                  <a:srgbClr val="C0C0C0"/>
                </a:solidFill>
              </a:rPr>
            </a:br>
            <a:r>
              <a:rPr lang="en-GB" i="0" dirty="0" smtClean="0">
                <a:solidFill>
                  <a:srgbClr val="C0C0C0"/>
                </a:solidFill>
              </a:rPr>
              <a:t>	Cluster 1996)</a:t>
            </a:r>
            <a:endParaRPr lang="en-GB" i="0" dirty="0">
              <a:solidFill>
                <a:srgbClr val="C0C0C0"/>
              </a:solidFill>
            </a:endParaRPr>
          </a:p>
        </p:txBody>
      </p:sp>
      <p:sp>
        <p:nvSpPr>
          <p:cNvPr id="13" name="Text Box 3"/>
          <p:cNvSpPr txBox="1">
            <a:spLocks noChangeArrowheads="1"/>
          </p:cNvSpPr>
          <p:nvPr/>
        </p:nvSpPr>
        <p:spPr bwMode="auto">
          <a:xfrm>
            <a:off x="468312" y="404813"/>
            <a:ext cx="4031680" cy="584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t>3-year-olds fail false belief tasks</a:t>
            </a:r>
          </a:p>
          <a:p>
            <a:pPr eaLnBrk="1" hangingPunct="1">
              <a:spcBef>
                <a:spcPts val="0"/>
              </a:spcBef>
            </a:pPr>
            <a:endParaRPr lang="en-GB" i="0" dirty="0"/>
          </a:p>
          <a:p>
            <a:pPr eaLnBrk="1" hangingPunct="1">
              <a:spcBef>
                <a:spcPts val="0"/>
              </a:spcBef>
            </a:pPr>
            <a:r>
              <a:rPr lang="en-GB" i="0" dirty="0" smtClean="0"/>
              <a:t>prediction</a:t>
            </a:r>
          </a:p>
          <a:p>
            <a:pPr eaLnBrk="1" hangingPunct="1">
              <a:spcBef>
                <a:spcPts val="0"/>
              </a:spcBef>
            </a:pPr>
            <a:r>
              <a:rPr lang="en-GB" i="0" dirty="0"/>
              <a:t>	</a:t>
            </a:r>
            <a:r>
              <a:rPr lang="en-GB" i="0" dirty="0" smtClean="0"/>
              <a:t>- action</a:t>
            </a:r>
          </a:p>
          <a:p>
            <a:pPr eaLnBrk="1" hangingPunct="1">
              <a:spcBef>
                <a:spcPts val="0"/>
              </a:spcBef>
            </a:pPr>
            <a:r>
              <a:rPr lang="en-GB" i="0" dirty="0"/>
              <a:t>	</a:t>
            </a:r>
            <a:r>
              <a:rPr lang="en-GB" i="0" dirty="0" smtClean="0"/>
              <a:t>- desire</a:t>
            </a:r>
          </a:p>
          <a:p>
            <a:pPr eaLnBrk="1" hangingPunct="1">
              <a:spcBef>
                <a:spcPts val="0"/>
              </a:spcBef>
            </a:pPr>
            <a:r>
              <a:rPr lang="en-GB" i="0" dirty="0" err="1" smtClean="0"/>
              <a:t>retrodiction</a:t>
            </a:r>
            <a:r>
              <a:rPr lang="en-GB" i="0" dirty="0" smtClean="0"/>
              <a:t> or explanation</a:t>
            </a:r>
          </a:p>
          <a:p>
            <a:pPr eaLnBrk="1" hangingPunct="1">
              <a:spcBef>
                <a:spcPts val="0"/>
              </a:spcBef>
            </a:pPr>
            <a:r>
              <a:rPr lang="en-GB" i="0" dirty="0" smtClean="0"/>
              <a:t>select a suitable argument</a:t>
            </a:r>
          </a:p>
          <a:p>
            <a:pPr eaLnBrk="1" hangingPunct="1">
              <a:spcBef>
                <a:spcPts val="0"/>
              </a:spcBef>
            </a:pPr>
            <a:endParaRPr lang="en-GB" i="0" dirty="0" smtClean="0"/>
          </a:p>
          <a:p>
            <a:pPr eaLnBrk="1" hangingPunct="1">
              <a:spcBef>
                <a:spcPts val="0"/>
              </a:spcBef>
            </a:pPr>
            <a:r>
              <a:rPr lang="en-GB" i="0" dirty="0" smtClean="0"/>
              <a:t>own beliefs (first person)</a:t>
            </a:r>
          </a:p>
          <a:p>
            <a:pPr eaLnBrk="1" hangingPunct="1">
              <a:spcBef>
                <a:spcPts val="0"/>
              </a:spcBef>
            </a:pPr>
            <a:endParaRPr lang="en-GB" i="0" dirty="0" smtClean="0"/>
          </a:p>
          <a:p>
            <a:pPr eaLnBrk="1" hangingPunct="1">
              <a:spcBef>
                <a:spcPts val="0"/>
              </a:spcBef>
            </a:pPr>
            <a:r>
              <a:rPr lang="en-GB" i="0" dirty="0" smtClean="0"/>
              <a:t>involvement (deception)</a:t>
            </a:r>
          </a:p>
          <a:p>
            <a:pPr eaLnBrk="1" hangingPunct="1">
              <a:spcBef>
                <a:spcPts val="0"/>
              </a:spcBef>
            </a:pPr>
            <a:endParaRPr lang="en-GB" i="0" dirty="0" smtClean="0"/>
          </a:p>
          <a:p>
            <a:pPr eaLnBrk="1" hangingPunct="1">
              <a:spcBef>
                <a:spcPts val="0"/>
              </a:spcBef>
            </a:pPr>
            <a:r>
              <a:rPr lang="en-GB" i="0" dirty="0" smtClean="0"/>
              <a:t>nonverbal </a:t>
            </a:r>
            <a:r>
              <a:rPr lang="en-GB" i="0" dirty="0"/>
              <a:t>response</a:t>
            </a:r>
          </a:p>
          <a:p>
            <a:pPr eaLnBrk="1" hangingPunct="1">
              <a:spcBef>
                <a:spcPts val="0"/>
              </a:spcBef>
            </a:pPr>
            <a:endParaRPr lang="en-GB" i="0" dirty="0" smtClean="0"/>
          </a:p>
          <a:p>
            <a:pPr eaLnBrk="1" hangingPunct="1">
              <a:spcBef>
                <a:spcPts val="0"/>
              </a:spcBef>
            </a:pPr>
            <a:r>
              <a:rPr lang="en-GB" i="0" dirty="0" smtClean="0"/>
              <a:t>test questions word-for-word identical to desire and pretence tasks</a:t>
            </a:r>
          </a:p>
        </p:txBody>
      </p:sp>
      <p:sp>
        <p:nvSpPr>
          <p:cNvPr id="15" name="Text Box 5"/>
          <p:cNvSpPr txBox="1">
            <a:spLocks noChangeArrowheads="1"/>
          </p:cNvSpPr>
          <p:nvPr/>
        </p:nvSpPr>
        <p:spPr bwMode="auto">
          <a:xfrm>
            <a:off x="4932362" y="1384900"/>
            <a:ext cx="421163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Perner 1983)</a:t>
            </a:r>
            <a:br>
              <a:rPr lang="en-GB" i="0" dirty="0" smtClean="0">
                <a:solidFill>
                  <a:srgbClr val="C0C0C0"/>
                </a:solidFill>
              </a:rPr>
            </a:br>
            <a:r>
              <a:rPr lang="en-GB" i="0" dirty="0" smtClean="0">
                <a:solidFill>
                  <a:srgbClr val="C0C0C0"/>
                </a:solidFill>
              </a:rPr>
              <a:t>(</a:t>
            </a:r>
            <a:r>
              <a:rPr lang="en-GB" i="0" dirty="0" err="1" smtClean="0">
                <a:solidFill>
                  <a:srgbClr val="C0C0C0"/>
                </a:solidFill>
              </a:rPr>
              <a:t>Astington</a:t>
            </a:r>
            <a:r>
              <a:rPr lang="en-GB" i="0" dirty="0" smtClean="0">
                <a:solidFill>
                  <a:srgbClr val="C0C0C0"/>
                </a:solidFill>
              </a:rPr>
              <a:t> &amp; Gopnik 1991)</a:t>
            </a:r>
            <a:br>
              <a:rPr lang="en-GB" i="0" dirty="0" smtClean="0">
                <a:solidFill>
                  <a:srgbClr val="C0C0C0"/>
                </a:solidFill>
              </a:rPr>
            </a:b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a:t>
            </a:r>
            <a:r>
              <a:rPr lang="en-GB" i="0" dirty="0" err="1" smtClean="0">
                <a:solidFill>
                  <a:srgbClr val="C0C0C0"/>
                </a:solidFill>
              </a:rPr>
              <a:t>Mayringer</a:t>
            </a:r>
            <a:r>
              <a:rPr lang="en-GB" i="0" dirty="0" smtClean="0">
                <a:solidFill>
                  <a:srgbClr val="C0C0C0"/>
                </a:solidFill>
              </a:rPr>
              <a:t> 1998)</a:t>
            </a:r>
            <a:r>
              <a:rPr lang="en-GB" i="0" dirty="0">
                <a:solidFill>
                  <a:srgbClr val="C0C0C0"/>
                </a:solidFill>
              </a:rPr>
              <a:t/>
            </a:r>
            <a:br>
              <a:rPr lang="en-GB" i="0" dirty="0">
                <a:solidFill>
                  <a:srgbClr val="C0C0C0"/>
                </a:solidFill>
              </a:rPr>
            </a:br>
            <a:r>
              <a:rPr lang="en-GB" i="0" dirty="0" smtClean="0">
                <a:solidFill>
                  <a:srgbClr val="C0C0C0"/>
                </a:solidFill>
              </a:rPr>
              <a:t>(</a:t>
            </a:r>
            <a:r>
              <a:rPr lang="en-GB" i="0" dirty="0" err="1" smtClean="0">
                <a:solidFill>
                  <a:srgbClr val="C0C0C0"/>
                </a:solidFill>
              </a:rPr>
              <a:t>Bartsch</a:t>
            </a:r>
            <a:r>
              <a:rPr lang="en-GB" i="0" dirty="0" smtClean="0">
                <a:solidFill>
                  <a:srgbClr val="C0C0C0"/>
                </a:solidFill>
              </a:rPr>
              <a:t> &amp; London 2000)</a:t>
            </a:r>
          </a:p>
        </p:txBody>
      </p:sp>
      <p:sp>
        <p:nvSpPr>
          <p:cNvPr id="8" name="Text Box 4"/>
          <p:cNvSpPr txBox="1">
            <a:spLocks noChangeArrowheads="1"/>
          </p:cNvSpPr>
          <p:nvPr/>
        </p:nvSpPr>
        <p:spPr bwMode="auto">
          <a:xfrm>
            <a:off x="4932040" y="4509120"/>
            <a:ext cx="403244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(Call et al 1999; Low 2010 exp.2)</a:t>
            </a:r>
            <a:endParaRPr lang="en-GB" i="0" dirty="0">
              <a:solidFill>
                <a:srgbClr val="C0C0C0"/>
              </a:solidFill>
            </a:endParaRPr>
          </a:p>
        </p:txBody>
      </p:sp>
      <p:sp>
        <p:nvSpPr>
          <p:cNvPr id="12" name="TextBox 11"/>
          <p:cNvSpPr txBox="1"/>
          <p:nvPr/>
        </p:nvSpPr>
        <p:spPr>
          <a:xfrm>
            <a:off x="5076056" y="3573016"/>
            <a:ext cx="1136570" cy="430887"/>
          </a:xfrm>
          <a:prstGeom prst="rect">
            <a:avLst/>
          </a:prstGeom>
          <a:solidFill>
            <a:schemeClr val="tx1"/>
          </a:solidFill>
          <a:effectLst>
            <a:glow rad="1905000">
              <a:schemeClr val="tx1"/>
            </a:glow>
          </a:effectLst>
        </p:spPr>
        <p:txBody>
          <a:bodyPr wrap="none" rtlCol="0">
            <a:spAutoFit/>
          </a:bodyPr>
          <a:lstStyle/>
          <a:p>
            <a:r>
              <a:rPr lang="en-US" b="1" i="0" dirty="0" smtClean="0"/>
              <a:t>B-tasks</a:t>
            </a:r>
            <a:endParaRPr lang="en-US" b="1" i="0" dirty="0"/>
          </a:p>
        </p:txBody>
      </p:sp>
      <p:sp>
        <p:nvSpPr>
          <p:cNvPr id="14" name="Right Brace 13"/>
          <p:cNvSpPr/>
          <p:nvPr/>
        </p:nvSpPr>
        <p:spPr bwMode="auto">
          <a:xfrm>
            <a:off x="4355976" y="1340768"/>
            <a:ext cx="504056" cy="4896544"/>
          </a:xfrm>
          <a:prstGeom prst="rightBrace">
            <a:avLst>
              <a:gd name="adj1" fmla="val 36869"/>
              <a:gd name="adj2" fmla="val 50252"/>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7373635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3414632" y="3213557"/>
            <a:ext cx="231474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effectLst>
                  <a:glow rad="101600">
                    <a:srgbClr val="000000"/>
                  </a:glow>
                </a:effectLst>
              </a:rPr>
              <a:t>second challenge</a:t>
            </a:r>
            <a:endParaRPr lang="en-GB" i="0" dirty="0">
              <a:effectLst>
                <a:glow rad="101600">
                  <a:srgbClr val="000000"/>
                </a:glow>
              </a:effectLst>
            </a:endParaRPr>
          </a:p>
        </p:txBody>
      </p:sp>
    </p:spTree>
    <p:extLst>
      <p:ext uri="{BB962C8B-B14F-4D97-AF65-F5344CB8AC3E}">
        <p14:creationId xmlns:p14="http://schemas.microsoft.com/office/powerpoint/2010/main" val="206865113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0" y="5085184"/>
            <a:ext cx="9144000" cy="1224136"/>
          </a:xfrm>
          <a:prstGeom prst="rect">
            <a:avLst/>
          </a:prstGeom>
          <a:gradFill flip="none" rotWithShape="1">
            <a:gsLst>
              <a:gs pos="0">
                <a:schemeClr val="bg1"/>
              </a:gs>
              <a:gs pos="51000">
                <a:srgbClr val="000000">
                  <a:alpha val="0"/>
                </a:srgb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Text Box 5"/>
          <p:cNvSpPr txBox="1">
            <a:spLocks noChangeArrowheads="1"/>
          </p:cNvSpPr>
          <p:nvPr/>
        </p:nvSpPr>
        <p:spPr bwMode="auto">
          <a:xfrm>
            <a:off x="4932040" y="3071282"/>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&amp; Slaughter 1991)</a:t>
            </a:r>
            <a:endParaRPr lang="en-GB" i="0" dirty="0">
              <a:solidFill>
                <a:srgbClr val="C0C0C0"/>
              </a:solidFill>
            </a:endParaRPr>
          </a:p>
        </p:txBody>
      </p:sp>
      <p:sp>
        <p:nvSpPr>
          <p:cNvPr id="10" name="Text Box 4"/>
          <p:cNvSpPr txBox="1">
            <a:spLocks noChangeArrowheads="1"/>
          </p:cNvSpPr>
          <p:nvPr/>
        </p:nvSpPr>
        <p:spPr bwMode="auto">
          <a:xfrm>
            <a:off x="4932040" y="3789040"/>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(Chandler et al 1989)</a:t>
            </a:r>
            <a:endParaRPr lang="en-GB" i="0" dirty="0">
              <a:solidFill>
                <a:srgbClr val="C0C0C0"/>
              </a:solidFill>
            </a:endParaRPr>
          </a:p>
        </p:txBody>
      </p:sp>
      <p:sp>
        <p:nvSpPr>
          <p:cNvPr id="11" name="Text Box 4"/>
          <p:cNvSpPr txBox="1">
            <a:spLocks noChangeArrowheads="1"/>
          </p:cNvSpPr>
          <p:nvPr/>
        </p:nvSpPr>
        <p:spPr bwMode="auto">
          <a:xfrm>
            <a:off x="4932040" y="5085184"/>
            <a:ext cx="38163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et al 1994; </a:t>
            </a:r>
            <a:br>
              <a:rPr lang="en-GB" i="0" dirty="0" smtClean="0">
                <a:solidFill>
                  <a:srgbClr val="C0C0C0"/>
                </a:solidFill>
              </a:rPr>
            </a:br>
            <a:r>
              <a:rPr lang="en-GB" i="0" dirty="0" smtClean="0">
                <a:solidFill>
                  <a:srgbClr val="C0C0C0"/>
                </a:solidFill>
              </a:rPr>
              <a:t>	Cluster 1996)</a:t>
            </a:r>
            <a:endParaRPr lang="en-GB" i="0" dirty="0">
              <a:solidFill>
                <a:srgbClr val="C0C0C0"/>
              </a:solidFill>
            </a:endParaRPr>
          </a:p>
        </p:txBody>
      </p:sp>
      <p:sp>
        <p:nvSpPr>
          <p:cNvPr id="13" name="Text Box 3"/>
          <p:cNvSpPr txBox="1">
            <a:spLocks noChangeArrowheads="1"/>
          </p:cNvSpPr>
          <p:nvPr/>
        </p:nvSpPr>
        <p:spPr bwMode="auto">
          <a:xfrm>
            <a:off x="468312" y="404813"/>
            <a:ext cx="4031680" cy="584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effectLst>
                  <a:glow rad="101600">
                    <a:srgbClr val="000000"/>
                  </a:glow>
                </a:effectLst>
              </a:rPr>
              <a:t>3-year-olds fail false belief tasks</a:t>
            </a:r>
          </a:p>
          <a:p>
            <a:pPr eaLnBrk="1" hangingPunct="1">
              <a:spcBef>
                <a:spcPts val="0"/>
              </a:spcBef>
            </a:pPr>
            <a:endParaRPr lang="en-GB" i="0" dirty="0">
              <a:effectLst>
                <a:glow rad="101600">
                  <a:srgbClr val="000000"/>
                </a:glow>
              </a:effectLst>
            </a:endParaRPr>
          </a:p>
          <a:p>
            <a:pPr eaLnBrk="1" hangingPunct="1">
              <a:spcBef>
                <a:spcPts val="0"/>
              </a:spcBef>
            </a:pPr>
            <a:r>
              <a:rPr lang="en-GB" i="0" dirty="0" smtClean="0">
                <a:effectLst>
                  <a:glow rad="101600">
                    <a:srgbClr val="000000"/>
                  </a:glow>
                </a:effectLst>
              </a:rPr>
              <a:t>prediction</a:t>
            </a:r>
          </a:p>
          <a:p>
            <a:pPr eaLnBrk="1" hangingPunct="1">
              <a:spcBef>
                <a:spcPts val="0"/>
              </a:spcBef>
            </a:pPr>
            <a:r>
              <a:rPr lang="en-GB" i="0" dirty="0">
                <a:effectLst>
                  <a:glow rad="101600">
                    <a:srgbClr val="000000"/>
                  </a:glow>
                </a:effectLst>
              </a:rPr>
              <a:t>	</a:t>
            </a:r>
            <a:r>
              <a:rPr lang="en-GB" i="0" dirty="0" smtClean="0">
                <a:effectLst>
                  <a:glow rad="101600">
                    <a:srgbClr val="000000"/>
                  </a:glow>
                </a:effectLst>
              </a:rPr>
              <a:t>- action</a:t>
            </a:r>
          </a:p>
          <a:p>
            <a:pPr eaLnBrk="1" hangingPunct="1">
              <a:spcBef>
                <a:spcPts val="0"/>
              </a:spcBef>
            </a:pPr>
            <a:r>
              <a:rPr lang="en-GB" i="0" dirty="0">
                <a:effectLst>
                  <a:glow rad="101600">
                    <a:srgbClr val="000000"/>
                  </a:glow>
                </a:effectLst>
              </a:rPr>
              <a:t>	</a:t>
            </a:r>
            <a:r>
              <a:rPr lang="en-GB" i="0" dirty="0" smtClean="0">
                <a:effectLst>
                  <a:glow rad="101600">
                    <a:srgbClr val="000000"/>
                  </a:glow>
                </a:effectLst>
              </a:rPr>
              <a:t>- desire</a:t>
            </a:r>
          </a:p>
          <a:p>
            <a:pPr eaLnBrk="1" hangingPunct="1">
              <a:spcBef>
                <a:spcPts val="0"/>
              </a:spcBef>
            </a:pPr>
            <a:r>
              <a:rPr lang="en-GB" i="0" dirty="0" err="1" smtClean="0">
                <a:effectLst>
                  <a:glow rad="101600">
                    <a:srgbClr val="000000"/>
                  </a:glow>
                </a:effectLst>
              </a:rPr>
              <a:t>retrodiction</a:t>
            </a:r>
            <a:r>
              <a:rPr lang="en-GB" i="0" dirty="0" smtClean="0">
                <a:effectLst>
                  <a:glow rad="101600">
                    <a:srgbClr val="000000"/>
                  </a:glow>
                </a:effectLst>
              </a:rPr>
              <a:t> or explanation</a:t>
            </a:r>
          </a:p>
          <a:p>
            <a:pPr eaLnBrk="1" hangingPunct="1">
              <a:spcBef>
                <a:spcPts val="0"/>
              </a:spcBef>
            </a:pPr>
            <a:r>
              <a:rPr lang="en-GB" i="0" dirty="0" smtClean="0">
                <a:effectLst>
                  <a:glow rad="101600">
                    <a:srgbClr val="000000"/>
                  </a:glow>
                </a:effectLst>
              </a:rPr>
              <a:t>select a suitable argument</a:t>
            </a:r>
          </a:p>
          <a:p>
            <a:pPr eaLnBrk="1" hangingPunct="1">
              <a:spcBef>
                <a:spcPts val="0"/>
              </a:spcBef>
            </a:pPr>
            <a:endParaRPr lang="en-GB" i="0" dirty="0" smtClean="0">
              <a:effectLst>
                <a:glow rad="101600">
                  <a:srgbClr val="000000"/>
                </a:glow>
              </a:effectLst>
            </a:endParaRPr>
          </a:p>
          <a:p>
            <a:pPr eaLnBrk="1" hangingPunct="1">
              <a:spcBef>
                <a:spcPts val="0"/>
              </a:spcBef>
            </a:pPr>
            <a:r>
              <a:rPr lang="en-GB" i="0" dirty="0" smtClean="0">
                <a:effectLst>
                  <a:glow rad="101600">
                    <a:srgbClr val="000000"/>
                  </a:glow>
                </a:effectLst>
              </a:rPr>
              <a:t>own beliefs (first person)</a:t>
            </a:r>
          </a:p>
          <a:p>
            <a:pPr eaLnBrk="1" hangingPunct="1">
              <a:spcBef>
                <a:spcPts val="0"/>
              </a:spcBef>
            </a:pPr>
            <a:endParaRPr lang="en-GB" i="0" dirty="0" smtClean="0">
              <a:effectLst>
                <a:glow rad="101600">
                  <a:srgbClr val="000000"/>
                </a:glow>
              </a:effectLst>
            </a:endParaRPr>
          </a:p>
          <a:p>
            <a:pPr eaLnBrk="1" hangingPunct="1">
              <a:spcBef>
                <a:spcPts val="0"/>
              </a:spcBef>
            </a:pPr>
            <a:r>
              <a:rPr lang="en-GB" i="0" dirty="0" smtClean="0">
                <a:effectLst>
                  <a:glow rad="101600">
                    <a:srgbClr val="000000"/>
                  </a:glow>
                </a:effectLst>
              </a:rPr>
              <a:t>involvement (deception)</a:t>
            </a:r>
          </a:p>
          <a:p>
            <a:pPr eaLnBrk="1" hangingPunct="1">
              <a:spcBef>
                <a:spcPts val="0"/>
              </a:spcBef>
            </a:pPr>
            <a:endParaRPr lang="en-GB" i="0" dirty="0" smtClean="0">
              <a:effectLst>
                <a:glow rad="101600">
                  <a:srgbClr val="000000"/>
                </a:glow>
              </a:effectLst>
            </a:endParaRPr>
          </a:p>
          <a:p>
            <a:pPr eaLnBrk="1" hangingPunct="1">
              <a:spcBef>
                <a:spcPts val="0"/>
              </a:spcBef>
            </a:pPr>
            <a:r>
              <a:rPr lang="en-GB" i="0" dirty="0" smtClean="0">
                <a:effectLst>
                  <a:glow rad="101600">
                    <a:srgbClr val="000000"/>
                  </a:glow>
                </a:effectLst>
              </a:rPr>
              <a:t>nonverbal </a:t>
            </a:r>
            <a:r>
              <a:rPr lang="en-GB" i="0" dirty="0">
                <a:effectLst>
                  <a:glow rad="101600">
                    <a:srgbClr val="000000"/>
                  </a:glow>
                </a:effectLst>
              </a:rPr>
              <a:t>response</a:t>
            </a:r>
          </a:p>
          <a:p>
            <a:pPr eaLnBrk="1" hangingPunct="1">
              <a:spcBef>
                <a:spcPts val="0"/>
              </a:spcBef>
            </a:pPr>
            <a:endParaRPr lang="en-GB" i="0" dirty="0" smtClean="0">
              <a:effectLst>
                <a:glow rad="101600">
                  <a:srgbClr val="000000"/>
                </a:glow>
              </a:effectLst>
            </a:endParaRPr>
          </a:p>
          <a:p>
            <a:pPr eaLnBrk="1" hangingPunct="1">
              <a:spcBef>
                <a:spcPts val="0"/>
              </a:spcBef>
            </a:pPr>
            <a:r>
              <a:rPr lang="en-GB" i="0" dirty="0" smtClean="0">
                <a:effectLst>
                  <a:glow rad="101600">
                    <a:srgbClr val="000000"/>
                  </a:glow>
                </a:effectLst>
              </a:rPr>
              <a:t>test questions word-for-word identical to desire and pretence tasks</a:t>
            </a:r>
          </a:p>
        </p:txBody>
      </p:sp>
      <p:sp>
        <p:nvSpPr>
          <p:cNvPr id="15" name="Text Box 5"/>
          <p:cNvSpPr txBox="1">
            <a:spLocks noChangeArrowheads="1"/>
          </p:cNvSpPr>
          <p:nvPr/>
        </p:nvSpPr>
        <p:spPr bwMode="auto">
          <a:xfrm>
            <a:off x="4932362" y="1384900"/>
            <a:ext cx="421163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Perner 1983)</a:t>
            </a:r>
            <a:br>
              <a:rPr lang="en-GB" i="0" dirty="0" smtClean="0">
                <a:solidFill>
                  <a:srgbClr val="C0C0C0"/>
                </a:solidFill>
              </a:rPr>
            </a:br>
            <a:r>
              <a:rPr lang="en-GB" i="0" dirty="0" smtClean="0">
                <a:solidFill>
                  <a:srgbClr val="C0C0C0"/>
                </a:solidFill>
              </a:rPr>
              <a:t>(</a:t>
            </a:r>
            <a:r>
              <a:rPr lang="en-GB" i="0" dirty="0" err="1" smtClean="0">
                <a:solidFill>
                  <a:srgbClr val="C0C0C0"/>
                </a:solidFill>
              </a:rPr>
              <a:t>Astington</a:t>
            </a:r>
            <a:r>
              <a:rPr lang="en-GB" i="0" dirty="0" smtClean="0">
                <a:solidFill>
                  <a:srgbClr val="C0C0C0"/>
                </a:solidFill>
              </a:rPr>
              <a:t> &amp; Gopnik 1991)</a:t>
            </a:r>
            <a:br>
              <a:rPr lang="en-GB" i="0" dirty="0" smtClean="0">
                <a:solidFill>
                  <a:srgbClr val="C0C0C0"/>
                </a:solidFill>
              </a:rPr>
            </a:b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a:t>
            </a:r>
            <a:r>
              <a:rPr lang="en-GB" i="0" dirty="0" err="1" smtClean="0">
                <a:solidFill>
                  <a:srgbClr val="C0C0C0"/>
                </a:solidFill>
              </a:rPr>
              <a:t>Mayringer</a:t>
            </a:r>
            <a:r>
              <a:rPr lang="en-GB" i="0" dirty="0" smtClean="0">
                <a:solidFill>
                  <a:srgbClr val="C0C0C0"/>
                </a:solidFill>
              </a:rPr>
              <a:t> 1998)</a:t>
            </a:r>
            <a:r>
              <a:rPr lang="en-GB" i="0" dirty="0">
                <a:solidFill>
                  <a:srgbClr val="C0C0C0"/>
                </a:solidFill>
              </a:rPr>
              <a:t/>
            </a:r>
            <a:br>
              <a:rPr lang="en-GB" i="0" dirty="0">
                <a:solidFill>
                  <a:srgbClr val="C0C0C0"/>
                </a:solidFill>
              </a:rPr>
            </a:br>
            <a:r>
              <a:rPr lang="en-GB" i="0" dirty="0" smtClean="0">
                <a:solidFill>
                  <a:srgbClr val="C0C0C0"/>
                </a:solidFill>
              </a:rPr>
              <a:t>(</a:t>
            </a:r>
            <a:r>
              <a:rPr lang="en-GB" i="0" dirty="0" err="1" smtClean="0">
                <a:solidFill>
                  <a:srgbClr val="C0C0C0"/>
                </a:solidFill>
              </a:rPr>
              <a:t>Bartsch</a:t>
            </a:r>
            <a:r>
              <a:rPr lang="en-GB" i="0" dirty="0" smtClean="0">
                <a:solidFill>
                  <a:srgbClr val="C0C0C0"/>
                </a:solidFill>
              </a:rPr>
              <a:t> &amp; London 2000)</a:t>
            </a:r>
          </a:p>
        </p:txBody>
      </p:sp>
      <p:sp>
        <p:nvSpPr>
          <p:cNvPr id="8" name="Text Box 4"/>
          <p:cNvSpPr txBox="1">
            <a:spLocks noChangeArrowheads="1"/>
          </p:cNvSpPr>
          <p:nvPr/>
        </p:nvSpPr>
        <p:spPr bwMode="auto">
          <a:xfrm>
            <a:off x="4932040" y="4509120"/>
            <a:ext cx="403244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(Call et al 1999; Low 2010 exp.2)</a:t>
            </a:r>
            <a:endParaRPr lang="en-GB" i="0" dirty="0">
              <a:solidFill>
                <a:srgbClr val="C0C0C0"/>
              </a:solidFill>
            </a:endParaRPr>
          </a:p>
        </p:txBody>
      </p:sp>
      <p:sp>
        <p:nvSpPr>
          <p:cNvPr id="12" name="TextBox 11"/>
          <p:cNvSpPr txBox="1"/>
          <p:nvPr/>
        </p:nvSpPr>
        <p:spPr>
          <a:xfrm>
            <a:off x="5076056" y="3573016"/>
            <a:ext cx="1136570" cy="430887"/>
          </a:xfrm>
          <a:prstGeom prst="rect">
            <a:avLst/>
          </a:prstGeom>
          <a:solidFill>
            <a:schemeClr val="tx1"/>
          </a:solidFill>
          <a:effectLst>
            <a:glow rad="1905000">
              <a:schemeClr val="tx1"/>
            </a:glow>
          </a:effectLst>
        </p:spPr>
        <p:txBody>
          <a:bodyPr wrap="none" rtlCol="0">
            <a:spAutoFit/>
          </a:bodyPr>
          <a:lstStyle/>
          <a:p>
            <a:r>
              <a:rPr lang="en-US" b="1" i="0" dirty="0" smtClean="0"/>
              <a:t>B-tasks</a:t>
            </a:r>
            <a:endParaRPr lang="en-US" b="1" i="0" dirty="0"/>
          </a:p>
        </p:txBody>
      </p:sp>
      <p:sp>
        <p:nvSpPr>
          <p:cNvPr id="14" name="Right Brace 13"/>
          <p:cNvSpPr/>
          <p:nvPr/>
        </p:nvSpPr>
        <p:spPr bwMode="auto">
          <a:xfrm>
            <a:off x="4355976" y="1340768"/>
            <a:ext cx="504056" cy="4896544"/>
          </a:xfrm>
          <a:prstGeom prst="rightBrace">
            <a:avLst>
              <a:gd name="adj1" fmla="val 36869"/>
              <a:gd name="adj2" fmla="val 50252"/>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99947650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5"/>
          <p:cNvSpPr txBox="1">
            <a:spLocks noChangeArrowheads="1"/>
          </p:cNvSpPr>
          <p:nvPr/>
        </p:nvSpPr>
        <p:spPr bwMode="auto">
          <a:xfrm>
            <a:off x="4932040" y="3071282"/>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&amp; Slaughter 1991)</a:t>
            </a:r>
            <a:endParaRPr lang="en-GB" i="0" dirty="0">
              <a:solidFill>
                <a:srgbClr val="C0C0C0"/>
              </a:solidFill>
            </a:endParaRPr>
          </a:p>
        </p:txBody>
      </p:sp>
      <p:sp>
        <p:nvSpPr>
          <p:cNvPr id="10" name="Text Box 4"/>
          <p:cNvSpPr txBox="1">
            <a:spLocks noChangeArrowheads="1"/>
          </p:cNvSpPr>
          <p:nvPr/>
        </p:nvSpPr>
        <p:spPr bwMode="auto">
          <a:xfrm>
            <a:off x="4932040" y="3789040"/>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(Chandler et al 1989)</a:t>
            </a:r>
            <a:endParaRPr lang="en-GB" i="0" dirty="0">
              <a:solidFill>
                <a:srgbClr val="C0C0C0"/>
              </a:solidFill>
            </a:endParaRPr>
          </a:p>
        </p:txBody>
      </p:sp>
      <p:sp>
        <p:nvSpPr>
          <p:cNvPr id="11" name="Text Box 4"/>
          <p:cNvSpPr txBox="1">
            <a:spLocks noChangeArrowheads="1"/>
          </p:cNvSpPr>
          <p:nvPr/>
        </p:nvSpPr>
        <p:spPr bwMode="auto">
          <a:xfrm>
            <a:off x="4932040" y="5085184"/>
            <a:ext cx="38163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et al 1994; </a:t>
            </a:r>
            <a:br>
              <a:rPr lang="en-GB" i="0" dirty="0" smtClean="0">
                <a:solidFill>
                  <a:srgbClr val="C0C0C0"/>
                </a:solidFill>
              </a:rPr>
            </a:br>
            <a:r>
              <a:rPr lang="en-GB" i="0" dirty="0" smtClean="0">
                <a:solidFill>
                  <a:srgbClr val="C0C0C0"/>
                </a:solidFill>
              </a:rPr>
              <a:t>	Cluster 1996)</a:t>
            </a:r>
            <a:endParaRPr lang="en-GB" i="0" dirty="0">
              <a:solidFill>
                <a:srgbClr val="C0C0C0"/>
              </a:solidFill>
            </a:endParaRPr>
          </a:p>
        </p:txBody>
      </p:sp>
      <p:sp>
        <p:nvSpPr>
          <p:cNvPr id="13" name="Text Box 3"/>
          <p:cNvSpPr txBox="1">
            <a:spLocks noChangeArrowheads="1"/>
          </p:cNvSpPr>
          <p:nvPr/>
        </p:nvSpPr>
        <p:spPr bwMode="auto">
          <a:xfrm>
            <a:off x="468312" y="404813"/>
            <a:ext cx="4031680" cy="584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t>3-year-olds fail false belief tasks</a:t>
            </a:r>
          </a:p>
          <a:p>
            <a:pPr eaLnBrk="1" hangingPunct="1">
              <a:spcBef>
                <a:spcPts val="0"/>
              </a:spcBef>
            </a:pPr>
            <a:endParaRPr lang="en-GB" i="0" dirty="0"/>
          </a:p>
          <a:p>
            <a:pPr eaLnBrk="1" hangingPunct="1">
              <a:spcBef>
                <a:spcPts val="0"/>
              </a:spcBef>
            </a:pPr>
            <a:r>
              <a:rPr lang="en-GB" i="0" dirty="0" smtClean="0"/>
              <a:t>prediction</a:t>
            </a:r>
          </a:p>
          <a:p>
            <a:pPr eaLnBrk="1" hangingPunct="1">
              <a:spcBef>
                <a:spcPts val="0"/>
              </a:spcBef>
            </a:pPr>
            <a:r>
              <a:rPr lang="en-GB" i="0" dirty="0"/>
              <a:t>	</a:t>
            </a:r>
            <a:r>
              <a:rPr lang="en-GB" i="0" dirty="0" smtClean="0"/>
              <a:t>- action</a:t>
            </a:r>
          </a:p>
          <a:p>
            <a:pPr eaLnBrk="1" hangingPunct="1">
              <a:spcBef>
                <a:spcPts val="0"/>
              </a:spcBef>
            </a:pPr>
            <a:r>
              <a:rPr lang="en-GB" i="0" dirty="0"/>
              <a:t>	</a:t>
            </a:r>
            <a:r>
              <a:rPr lang="en-GB" i="0" dirty="0" smtClean="0"/>
              <a:t>- desire</a:t>
            </a:r>
          </a:p>
          <a:p>
            <a:pPr eaLnBrk="1" hangingPunct="1">
              <a:spcBef>
                <a:spcPts val="0"/>
              </a:spcBef>
            </a:pPr>
            <a:r>
              <a:rPr lang="en-GB" i="0" dirty="0" err="1" smtClean="0"/>
              <a:t>retrodiction</a:t>
            </a:r>
            <a:r>
              <a:rPr lang="en-GB" i="0" dirty="0" smtClean="0"/>
              <a:t> or explanation</a:t>
            </a:r>
          </a:p>
          <a:p>
            <a:pPr eaLnBrk="1" hangingPunct="1">
              <a:spcBef>
                <a:spcPts val="0"/>
              </a:spcBef>
            </a:pPr>
            <a:r>
              <a:rPr lang="en-GB" i="0" dirty="0" smtClean="0"/>
              <a:t>select a suitable argument</a:t>
            </a:r>
          </a:p>
          <a:p>
            <a:pPr eaLnBrk="1" hangingPunct="1">
              <a:spcBef>
                <a:spcPts val="0"/>
              </a:spcBef>
            </a:pPr>
            <a:endParaRPr lang="en-GB" i="0" dirty="0" smtClean="0"/>
          </a:p>
          <a:p>
            <a:pPr eaLnBrk="1" hangingPunct="1">
              <a:spcBef>
                <a:spcPts val="0"/>
              </a:spcBef>
            </a:pPr>
            <a:r>
              <a:rPr lang="en-GB" i="0" dirty="0" smtClean="0"/>
              <a:t>own beliefs (first person)</a:t>
            </a:r>
          </a:p>
          <a:p>
            <a:pPr eaLnBrk="1" hangingPunct="1">
              <a:spcBef>
                <a:spcPts val="0"/>
              </a:spcBef>
            </a:pPr>
            <a:endParaRPr lang="en-GB" i="0" dirty="0" smtClean="0"/>
          </a:p>
          <a:p>
            <a:pPr eaLnBrk="1" hangingPunct="1">
              <a:spcBef>
                <a:spcPts val="0"/>
              </a:spcBef>
            </a:pPr>
            <a:r>
              <a:rPr lang="en-GB" i="0" dirty="0" smtClean="0"/>
              <a:t>involvement (deception)</a:t>
            </a:r>
          </a:p>
          <a:p>
            <a:pPr eaLnBrk="1" hangingPunct="1">
              <a:spcBef>
                <a:spcPts val="0"/>
              </a:spcBef>
            </a:pPr>
            <a:endParaRPr lang="en-GB" i="0" dirty="0" smtClean="0"/>
          </a:p>
          <a:p>
            <a:pPr eaLnBrk="1" hangingPunct="1">
              <a:spcBef>
                <a:spcPts val="0"/>
              </a:spcBef>
            </a:pPr>
            <a:r>
              <a:rPr lang="en-GB" i="0" dirty="0" smtClean="0"/>
              <a:t>nonverbal </a:t>
            </a:r>
            <a:r>
              <a:rPr lang="en-GB" i="0" dirty="0"/>
              <a:t>response</a:t>
            </a:r>
          </a:p>
          <a:p>
            <a:pPr eaLnBrk="1" hangingPunct="1">
              <a:spcBef>
                <a:spcPts val="0"/>
              </a:spcBef>
            </a:pPr>
            <a:endParaRPr lang="en-GB" i="0" dirty="0" smtClean="0"/>
          </a:p>
          <a:p>
            <a:pPr eaLnBrk="1" hangingPunct="1">
              <a:spcBef>
                <a:spcPts val="0"/>
              </a:spcBef>
            </a:pPr>
            <a:r>
              <a:rPr lang="en-GB" i="0" dirty="0" smtClean="0"/>
              <a:t>test questions word-for-word identical to desire and pretence tasks</a:t>
            </a:r>
          </a:p>
        </p:txBody>
      </p:sp>
      <p:sp>
        <p:nvSpPr>
          <p:cNvPr id="15" name="Text Box 5"/>
          <p:cNvSpPr txBox="1">
            <a:spLocks noChangeArrowheads="1"/>
          </p:cNvSpPr>
          <p:nvPr/>
        </p:nvSpPr>
        <p:spPr bwMode="auto">
          <a:xfrm>
            <a:off x="4932362" y="1384900"/>
            <a:ext cx="421163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Perner 1983)</a:t>
            </a:r>
            <a:br>
              <a:rPr lang="en-GB" i="0" dirty="0" smtClean="0">
                <a:solidFill>
                  <a:srgbClr val="C0C0C0"/>
                </a:solidFill>
              </a:rPr>
            </a:br>
            <a:r>
              <a:rPr lang="en-GB" i="0" dirty="0" smtClean="0">
                <a:solidFill>
                  <a:srgbClr val="C0C0C0"/>
                </a:solidFill>
              </a:rPr>
              <a:t>(</a:t>
            </a:r>
            <a:r>
              <a:rPr lang="en-GB" i="0" dirty="0" err="1" smtClean="0">
                <a:solidFill>
                  <a:srgbClr val="C0C0C0"/>
                </a:solidFill>
              </a:rPr>
              <a:t>Astington</a:t>
            </a:r>
            <a:r>
              <a:rPr lang="en-GB" i="0" dirty="0" smtClean="0">
                <a:solidFill>
                  <a:srgbClr val="C0C0C0"/>
                </a:solidFill>
              </a:rPr>
              <a:t> &amp; Gopnik 1991)</a:t>
            </a:r>
            <a:br>
              <a:rPr lang="en-GB" i="0" dirty="0" smtClean="0">
                <a:solidFill>
                  <a:srgbClr val="C0C0C0"/>
                </a:solidFill>
              </a:rPr>
            </a:b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a:t>
            </a:r>
            <a:r>
              <a:rPr lang="en-GB" i="0" dirty="0" err="1" smtClean="0">
                <a:solidFill>
                  <a:srgbClr val="C0C0C0"/>
                </a:solidFill>
              </a:rPr>
              <a:t>Mayringer</a:t>
            </a:r>
            <a:r>
              <a:rPr lang="en-GB" i="0" dirty="0" smtClean="0">
                <a:solidFill>
                  <a:srgbClr val="C0C0C0"/>
                </a:solidFill>
              </a:rPr>
              <a:t> 1998)</a:t>
            </a:r>
            <a:r>
              <a:rPr lang="en-GB" i="0" dirty="0">
                <a:solidFill>
                  <a:srgbClr val="C0C0C0"/>
                </a:solidFill>
              </a:rPr>
              <a:t/>
            </a:r>
            <a:br>
              <a:rPr lang="en-GB" i="0" dirty="0">
                <a:solidFill>
                  <a:srgbClr val="C0C0C0"/>
                </a:solidFill>
              </a:rPr>
            </a:br>
            <a:r>
              <a:rPr lang="en-GB" i="0" dirty="0" smtClean="0">
                <a:solidFill>
                  <a:srgbClr val="C0C0C0"/>
                </a:solidFill>
              </a:rPr>
              <a:t>(</a:t>
            </a:r>
            <a:r>
              <a:rPr lang="en-GB" i="0" dirty="0" err="1" smtClean="0">
                <a:solidFill>
                  <a:srgbClr val="C0C0C0"/>
                </a:solidFill>
              </a:rPr>
              <a:t>Bartsch</a:t>
            </a:r>
            <a:r>
              <a:rPr lang="en-GB" i="0" dirty="0" smtClean="0">
                <a:solidFill>
                  <a:srgbClr val="C0C0C0"/>
                </a:solidFill>
              </a:rPr>
              <a:t> &amp; London 2000)</a:t>
            </a:r>
          </a:p>
        </p:txBody>
      </p:sp>
      <p:sp>
        <p:nvSpPr>
          <p:cNvPr id="8" name="Text Box 4"/>
          <p:cNvSpPr txBox="1">
            <a:spLocks noChangeArrowheads="1"/>
          </p:cNvSpPr>
          <p:nvPr/>
        </p:nvSpPr>
        <p:spPr bwMode="auto">
          <a:xfrm>
            <a:off x="4932040" y="4509120"/>
            <a:ext cx="403244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(Call et al 1999; Low 2010 exp.2)</a:t>
            </a:r>
            <a:endParaRPr lang="en-GB" i="0" dirty="0">
              <a:solidFill>
                <a:srgbClr val="C0C0C0"/>
              </a:solidFill>
            </a:endParaRPr>
          </a:p>
        </p:txBody>
      </p:sp>
      <p:sp>
        <p:nvSpPr>
          <p:cNvPr id="12" name="TextBox 11"/>
          <p:cNvSpPr txBox="1"/>
          <p:nvPr/>
        </p:nvSpPr>
        <p:spPr>
          <a:xfrm>
            <a:off x="5076056" y="3573016"/>
            <a:ext cx="1136570" cy="430887"/>
          </a:xfrm>
          <a:prstGeom prst="rect">
            <a:avLst/>
          </a:prstGeom>
          <a:solidFill>
            <a:schemeClr val="tx1"/>
          </a:solidFill>
          <a:effectLst>
            <a:glow rad="1905000">
              <a:schemeClr val="tx1"/>
            </a:glow>
          </a:effectLst>
        </p:spPr>
        <p:txBody>
          <a:bodyPr wrap="none" rtlCol="0">
            <a:spAutoFit/>
          </a:bodyPr>
          <a:lstStyle/>
          <a:p>
            <a:r>
              <a:rPr lang="en-US" b="1" i="0" dirty="0" smtClean="0"/>
              <a:t>B-tasks</a:t>
            </a:r>
            <a:endParaRPr lang="en-US" b="1" i="0" dirty="0"/>
          </a:p>
        </p:txBody>
      </p:sp>
      <p:sp>
        <p:nvSpPr>
          <p:cNvPr id="14" name="Right Brace 13"/>
          <p:cNvSpPr/>
          <p:nvPr/>
        </p:nvSpPr>
        <p:spPr bwMode="auto">
          <a:xfrm>
            <a:off x="4355976" y="1340768"/>
            <a:ext cx="504056" cy="4896544"/>
          </a:xfrm>
          <a:prstGeom prst="rightBrace">
            <a:avLst>
              <a:gd name="adj1" fmla="val 36869"/>
              <a:gd name="adj2" fmla="val 50252"/>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33704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95536" y="2204864"/>
            <a:ext cx="8208912" cy="2800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1. </a:t>
            </a:r>
            <a:r>
              <a:rPr lang="en-GB" i="0" dirty="0">
                <a:effectLst>
                  <a:glow rad="101600">
                    <a:schemeClr val="tx1">
                      <a:alpha val="75000"/>
                    </a:schemeClr>
                  </a:glow>
                </a:effectLst>
              </a:rPr>
              <a:t>There are subjects who </a:t>
            </a:r>
            <a:r>
              <a:rPr lang="en-GB" i="0" dirty="0" smtClean="0">
                <a:effectLst>
                  <a:glow rad="101600">
                    <a:schemeClr val="tx1">
                      <a:alpha val="75000"/>
                    </a:schemeClr>
                  </a:glow>
                </a:effectLst>
              </a:rPr>
              <a:t>can pass A-tasks but cannot pass B-tasks.</a:t>
            </a:r>
            <a:endParaRPr lang="en-GB" i="0" dirty="0">
              <a:effectLst>
                <a:glow rad="101600">
                  <a:schemeClr val="tx1">
                    <a:alpha val="75000"/>
                  </a:schemeClr>
                </a:glow>
              </a:effectLst>
            </a:endParaRPr>
          </a:p>
          <a:p>
            <a:pPr eaLnBrk="1" hangingPunct="1"/>
            <a:endParaRPr lang="en-GB" i="0" dirty="0" smtClean="0">
              <a:effectLst>
                <a:glow rad="101600">
                  <a:schemeClr val="tx1">
                    <a:alpha val="75000"/>
                  </a:schemeClr>
                </a:glow>
              </a:effectLst>
            </a:endParaRPr>
          </a:p>
          <a:p>
            <a:pPr eaLnBrk="1" hangingPunct="1"/>
            <a:r>
              <a:rPr lang="en-GB" i="0" dirty="0" smtClean="0">
                <a:effectLst>
                  <a:glow rad="101600">
                    <a:schemeClr val="tx1">
                      <a:alpha val="75000"/>
                    </a:schemeClr>
                  </a:glow>
                </a:effectLst>
              </a:rPr>
              <a:t>2. </a:t>
            </a:r>
            <a:r>
              <a:rPr lang="en-GB" i="0" dirty="0">
                <a:effectLst>
                  <a:glow rad="101600">
                    <a:schemeClr val="tx1">
                      <a:alpha val="75000"/>
                    </a:schemeClr>
                  </a:glow>
                </a:effectLst>
              </a:rPr>
              <a:t>These </a:t>
            </a:r>
            <a:r>
              <a:rPr lang="en-GB" i="0" dirty="0" smtClean="0">
                <a:effectLst>
                  <a:glow rad="101600">
                    <a:schemeClr val="tx1">
                      <a:alpha val="75000"/>
                    </a:schemeClr>
                  </a:glow>
                </a:effectLst>
              </a:rPr>
              <a:t>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a:t>
            </a:r>
            <a:r>
              <a:rPr lang="en-GB" i="0" dirty="0">
                <a:effectLst>
                  <a:glow rad="101600">
                    <a:schemeClr val="tx1">
                      <a:alpha val="75000"/>
                    </a:schemeClr>
                  </a:glow>
                </a:effectLst>
              </a:rPr>
              <a:t>success on A-tasks is explained by </a:t>
            </a:r>
            <a:r>
              <a:rPr lang="en-GB" i="0" dirty="0" smtClean="0">
                <a:effectLst>
                  <a:glow rad="101600">
                    <a:schemeClr val="tx1">
                      <a:alpha val="75000"/>
                    </a:schemeClr>
                  </a:glow>
                </a:effectLst>
              </a:rPr>
              <a:t>the fact that they </a:t>
            </a:r>
            <a:r>
              <a:rPr lang="en-GB" b="1" i="0" dirty="0" smtClean="0">
                <a:effectLst>
                  <a:glow rad="101600">
                    <a:schemeClr val="tx1">
                      <a:alpha val="75000"/>
                    </a:schemeClr>
                  </a:glow>
                </a:effectLst>
              </a:rPr>
              <a:t>can</a:t>
            </a:r>
            <a:r>
              <a:rPr lang="en-GB" i="0" dirty="0" smtClean="0">
                <a:effectLst>
                  <a:glow rad="101600">
                    <a:schemeClr val="tx1">
                      <a:alpha val="75000"/>
                    </a:schemeClr>
                  </a:glow>
                </a:effectLst>
              </a:rPr>
              <a:t> represent </a:t>
            </a:r>
            <a:r>
              <a:rPr lang="en-GB" i="0" dirty="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a:p>
            <a:pPr eaLnBrk="1" hangingPunct="1"/>
            <a:r>
              <a:rPr lang="en-GB" i="0" dirty="0" smtClean="0">
                <a:effectLst>
                  <a:glow rad="101600">
                    <a:schemeClr val="tx1">
                      <a:alpha val="75000"/>
                    </a:schemeClr>
                  </a:glow>
                </a:effectLst>
              </a:rPr>
              <a:t>3. These 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failure on B-tasks is explained </a:t>
            </a:r>
            <a:r>
              <a:rPr lang="en-GB" i="0" dirty="0">
                <a:effectLst>
                  <a:glow rad="101600">
                    <a:schemeClr val="tx1">
                      <a:alpha val="75000"/>
                    </a:schemeClr>
                  </a:glow>
                </a:effectLst>
              </a:rPr>
              <a:t>by the fact that they </a:t>
            </a:r>
            <a:r>
              <a:rPr lang="en-GB" b="1" i="0" dirty="0" smtClean="0">
                <a:effectLst>
                  <a:glow rad="101600">
                    <a:schemeClr val="tx1">
                      <a:alpha val="75000"/>
                    </a:schemeClr>
                  </a:glow>
                </a:effectLst>
              </a:rPr>
              <a:t>cannot </a:t>
            </a:r>
            <a:r>
              <a:rPr lang="en-GB" i="0" dirty="0">
                <a:effectLst>
                  <a:glow rad="101600">
                    <a:schemeClr val="tx1">
                      <a:alpha val="75000"/>
                    </a:schemeClr>
                  </a:glow>
                </a:effectLst>
              </a:rPr>
              <a:t>represent </a:t>
            </a:r>
            <a:r>
              <a:rPr lang="en-GB" i="0" dirty="0" smtClean="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p:txBody>
      </p:sp>
      <p:sp>
        <p:nvSpPr>
          <p:cNvPr id="3" name="Rectangle 2"/>
          <p:cNvSpPr/>
          <p:nvPr/>
        </p:nvSpPr>
        <p:spPr>
          <a:xfrm>
            <a:off x="755576" y="5013176"/>
            <a:ext cx="7488832" cy="769441"/>
          </a:xfrm>
          <a:prstGeom prst="rect">
            <a:avLst/>
          </a:prstGeom>
        </p:spPr>
        <p:txBody>
          <a:bodyPr wrap="square">
            <a:spAutoFit/>
          </a:bodyPr>
          <a:lstStyle/>
          <a:p>
            <a:r>
              <a:rPr lang="en-US" i="0" dirty="0" smtClean="0"/>
              <a:t>All B-tasks </a:t>
            </a:r>
            <a:r>
              <a:rPr lang="en-US" i="0" dirty="0"/>
              <a:t>impose a requirement (or set </a:t>
            </a:r>
            <a:r>
              <a:rPr lang="en-US" i="0" dirty="0" smtClean="0"/>
              <a:t>of requirements</a:t>
            </a:r>
            <a:r>
              <a:rPr lang="en-US" i="0" dirty="0"/>
              <a:t>) other than the requirement to represent a false </a:t>
            </a:r>
            <a:r>
              <a:rPr lang="en-US" i="0" dirty="0" smtClean="0"/>
              <a:t>belief.  </a:t>
            </a:r>
            <a:endParaRPr lang="en-US" i="0" dirty="0"/>
          </a:p>
        </p:txBody>
      </p:sp>
      <p:cxnSp>
        <p:nvCxnSpPr>
          <p:cNvPr id="4" name="Straight Connector 3"/>
          <p:cNvCxnSpPr/>
          <p:nvPr/>
        </p:nvCxnSpPr>
        <p:spPr bwMode="auto">
          <a:xfrm>
            <a:off x="323528" y="5013176"/>
            <a:ext cx="7920880" cy="936104"/>
          </a:xfrm>
          <a:prstGeom prst="line">
            <a:avLst/>
          </a:prstGeom>
          <a:solidFill>
            <a:srgbClr val="00B8FF"/>
          </a:solidFill>
          <a:ln w="57150" cap="flat" cmpd="sng" algn="ctr">
            <a:solidFill>
              <a:srgbClr val="FF0000"/>
            </a:solidFill>
            <a:prstDash val="solid"/>
            <a:round/>
            <a:headEnd type="none" w="med" len="med"/>
            <a:tailEnd type="none" w="med" len="med"/>
          </a:ln>
          <a:effectLst/>
        </p:spPr>
      </p:cxnSp>
      <p:cxnSp>
        <p:nvCxnSpPr>
          <p:cNvPr id="6" name="Straight Connector 5"/>
          <p:cNvCxnSpPr/>
          <p:nvPr/>
        </p:nvCxnSpPr>
        <p:spPr bwMode="auto">
          <a:xfrm flipV="1">
            <a:off x="475928" y="5013176"/>
            <a:ext cx="7920880" cy="936104"/>
          </a:xfrm>
          <a:prstGeom prst="line">
            <a:avLst/>
          </a:prstGeom>
          <a:solidFill>
            <a:srgbClr val="00B8FF"/>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79118180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95536" y="2204864"/>
            <a:ext cx="8208912" cy="2800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1. </a:t>
            </a:r>
            <a:r>
              <a:rPr lang="en-GB" i="0" dirty="0">
                <a:effectLst>
                  <a:glow rad="101600">
                    <a:schemeClr val="tx1">
                      <a:alpha val="75000"/>
                    </a:schemeClr>
                  </a:glow>
                </a:effectLst>
              </a:rPr>
              <a:t>There are subjects who </a:t>
            </a:r>
            <a:r>
              <a:rPr lang="en-GB" i="0" dirty="0" smtClean="0">
                <a:effectLst>
                  <a:glow rad="101600">
                    <a:schemeClr val="tx1">
                      <a:alpha val="75000"/>
                    </a:schemeClr>
                  </a:glow>
                </a:effectLst>
              </a:rPr>
              <a:t>can pass A-tasks but cannot pass B-tasks.</a:t>
            </a:r>
            <a:endParaRPr lang="en-GB" i="0" dirty="0">
              <a:effectLst>
                <a:glow rad="101600">
                  <a:schemeClr val="tx1">
                    <a:alpha val="75000"/>
                  </a:schemeClr>
                </a:glow>
              </a:effectLst>
            </a:endParaRPr>
          </a:p>
          <a:p>
            <a:pPr eaLnBrk="1" hangingPunct="1"/>
            <a:endParaRPr lang="en-GB" i="0" dirty="0" smtClean="0">
              <a:effectLst>
                <a:glow rad="101600">
                  <a:schemeClr val="tx1">
                    <a:alpha val="75000"/>
                  </a:schemeClr>
                </a:glow>
              </a:effectLst>
            </a:endParaRPr>
          </a:p>
          <a:p>
            <a:pPr eaLnBrk="1" hangingPunct="1"/>
            <a:r>
              <a:rPr lang="en-GB" i="0" dirty="0" smtClean="0">
                <a:effectLst>
                  <a:glow rad="101600">
                    <a:schemeClr val="tx1">
                      <a:alpha val="75000"/>
                    </a:schemeClr>
                  </a:glow>
                </a:effectLst>
              </a:rPr>
              <a:t>2. </a:t>
            </a:r>
            <a:r>
              <a:rPr lang="en-GB" i="0" dirty="0">
                <a:effectLst>
                  <a:glow rad="101600">
                    <a:schemeClr val="tx1">
                      <a:alpha val="75000"/>
                    </a:schemeClr>
                  </a:glow>
                </a:effectLst>
              </a:rPr>
              <a:t>These </a:t>
            </a:r>
            <a:r>
              <a:rPr lang="en-GB" i="0" dirty="0" smtClean="0">
                <a:effectLst>
                  <a:glow rad="101600">
                    <a:schemeClr val="tx1">
                      <a:alpha val="75000"/>
                    </a:schemeClr>
                  </a:glow>
                </a:effectLst>
              </a:rPr>
              <a:t>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a:t>
            </a:r>
            <a:r>
              <a:rPr lang="en-GB" i="0" dirty="0">
                <a:effectLst>
                  <a:glow rad="101600">
                    <a:schemeClr val="tx1">
                      <a:alpha val="75000"/>
                    </a:schemeClr>
                  </a:glow>
                </a:effectLst>
              </a:rPr>
              <a:t>success on A-tasks is explained by </a:t>
            </a:r>
            <a:r>
              <a:rPr lang="en-GB" i="0" dirty="0" smtClean="0">
                <a:effectLst>
                  <a:glow rad="101600">
                    <a:schemeClr val="tx1">
                      <a:alpha val="75000"/>
                    </a:schemeClr>
                  </a:glow>
                </a:effectLst>
              </a:rPr>
              <a:t>the fact that they </a:t>
            </a:r>
            <a:r>
              <a:rPr lang="en-GB" b="1" i="0" dirty="0" smtClean="0">
                <a:effectLst>
                  <a:glow rad="101600">
                    <a:schemeClr val="tx1">
                      <a:alpha val="75000"/>
                    </a:schemeClr>
                  </a:glow>
                </a:effectLst>
              </a:rPr>
              <a:t>can</a:t>
            </a:r>
            <a:r>
              <a:rPr lang="en-GB" i="0" dirty="0" smtClean="0">
                <a:effectLst>
                  <a:glow rad="101600">
                    <a:schemeClr val="tx1">
                      <a:alpha val="75000"/>
                    </a:schemeClr>
                  </a:glow>
                </a:effectLst>
              </a:rPr>
              <a:t> represent </a:t>
            </a:r>
            <a:r>
              <a:rPr lang="en-GB" i="0" dirty="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a:p>
            <a:pPr eaLnBrk="1" hangingPunct="1"/>
            <a:r>
              <a:rPr lang="en-GB" i="0" dirty="0" smtClean="0">
                <a:effectLst>
                  <a:glow rad="101600">
                    <a:schemeClr val="tx1">
                      <a:alpha val="75000"/>
                    </a:schemeClr>
                  </a:glow>
                </a:effectLst>
              </a:rPr>
              <a:t>3. These 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failure on B-tasks is explained </a:t>
            </a:r>
            <a:r>
              <a:rPr lang="en-GB" i="0" dirty="0">
                <a:effectLst>
                  <a:glow rad="101600">
                    <a:schemeClr val="tx1">
                      <a:alpha val="75000"/>
                    </a:schemeClr>
                  </a:glow>
                </a:effectLst>
              </a:rPr>
              <a:t>by the fact that they </a:t>
            </a:r>
            <a:r>
              <a:rPr lang="en-GB" b="1" i="0" dirty="0" smtClean="0">
                <a:effectLst>
                  <a:glow rad="101600">
                    <a:schemeClr val="tx1">
                      <a:alpha val="75000"/>
                    </a:schemeClr>
                  </a:glow>
                </a:effectLst>
              </a:rPr>
              <a:t>cannot </a:t>
            </a:r>
            <a:r>
              <a:rPr lang="en-GB" i="0" dirty="0">
                <a:effectLst>
                  <a:glow rad="101600">
                    <a:schemeClr val="tx1">
                      <a:alpha val="75000"/>
                    </a:schemeClr>
                  </a:glow>
                </a:effectLst>
              </a:rPr>
              <a:t>represent </a:t>
            </a:r>
            <a:r>
              <a:rPr lang="en-GB" i="0" dirty="0" smtClean="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p:txBody>
      </p:sp>
    </p:spTree>
    <p:extLst>
      <p:ext uri="{BB962C8B-B14F-4D97-AF65-F5344CB8AC3E}">
        <p14:creationId xmlns:p14="http://schemas.microsoft.com/office/powerpoint/2010/main" val="521073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2487155" y="3213557"/>
            <a:ext cx="4169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effectLst>
                  <a:glow rad="101600">
                    <a:srgbClr val="000000"/>
                  </a:glow>
                </a:effectLst>
              </a:rPr>
              <a:t>***Questions (e.g. </a:t>
            </a:r>
            <a:r>
              <a:rPr lang="en-GB" i="0" dirty="0" err="1" smtClean="0">
                <a:effectLst>
                  <a:glow rad="101600">
                    <a:srgbClr val="000000"/>
                  </a:glow>
                </a:effectLst>
              </a:rPr>
              <a:t>varation</a:t>
            </a:r>
            <a:r>
              <a:rPr lang="en-GB" i="0" dirty="0" smtClean="0">
                <a:effectLst>
                  <a:glow rad="101600">
                    <a:srgbClr val="000000"/>
                  </a:glow>
                </a:effectLst>
              </a:rPr>
              <a:t>/truth)</a:t>
            </a:r>
            <a:endParaRPr lang="en-GB" i="0" dirty="0">
              <a:effectLst>
                <a:glow rad="101600">
                  <a:srgbClr val="000000"/>
                </a:glow>
              </a:effectLst>
            </a:endParaRPr>
          </a:p>
        </p:txBody>
      </p:sp>
      <p:sp>
        <p:nvSpPr>
          <p:cNvPr id="3" name="Text Box 7"/>
          <p:cNvSpPr txBox="1">
            <a:spLocks noChangeArrowheads="1"/>
          </p:cNvSpPr>
          <p:nvPr/>
        </p:nvSpPr>
        <p:spPr bwMode="auto">
          <a:xfrm>
            <a:off x="4536731" y="3502169"/>
            <a:ext cx="176346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effectLst>
                  <a:glow rad="101600">
                    <a:srgbClr val="000000"/>
                  </a:glow>
                </a:effectLst>
              </a:rPr>
              <a:t>mindreading</a:t>
            </a:r>
            <a:endParaRPr lang="en-GB" i="0" dirty="0">
              <a:effectLst>
                <a:glow rad="101600">
                  <a:srgbClr val="000000"/>
                </a:glow>
              </a:effectLst>
            </a:endParaRPr>
          </a:p>
        </p:txBody>
      </p:sp>
    </p:spTree>
    <p:extLst>
      <p:ext uri="{BB962C8B-B14F-4D97-AF65-F5344CB8AC3E}">
        <p14:creationId xmlns:p14="http://schemas.microsoft.com/office/powerpoint/2010/main" val="69820749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2623129" y="3213557"/>
            <a:ext cx="389776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effectLst>
                  <a:glow rad="101600">
                    <a:srgbClr val="000000"/>
                  </a:glow>
                </a:effectLst>
              </a:rPr>
              <a:t>not adequately understanding</a:t>
            </a:r>
            <a:endParaRPr lang="en-GB" i="0" dirty="0">
              <a:effectLst>
                <a:glow rad="101600">
                  <a:srgbClr val="000000"/>
                </a:glow>
              </a:effectLst>
            </a:endParaRPr>
          </a:p>
        </p:txBody>
      </p:sp>
    </p:spTree>
    <p:extLst>
      <p:ext uri="{BB962C8B-B14F-4D97-AF65-F5344CB8AC3E}">
        <p14:creationId xmlns:p14="http://schemas.microsoft.com/office/powerpoint/2010/main" val="351564340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SC_4803_crop_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525"/>
            <a:ext cx="9144000" cy="6858000"/>
          </a:xfrm>
          <a:prstGeom prst="rect">
            <a:avLst/>
          </a:prstGeom>
        </p:spPr>
      </p:pic>
    </p:spTree>
    <p:extLst>
      <p:ext uri="{BB962C8B-B14F-4D97-AF65-F5344CB8AC3E}">
        <p14:creationId xmlns:p14="http://schemas.microsoft.com/office/powerpoint/2010/main" val="299040061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324042690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1" name="Picture 4" descr="davidson flipped trans"/>
          <p:cNvPicPr>
            <a:picLocks noChangeAspect="1" noChangeArrowheads="1"/>
          </p:cNvPicPr>
          <p:nvPr/>
        </p:nvPicPr>
        <p:blipFill>
          <a:blip r:embed="rId3">
            <a:extLst>
              <a:ext uri="{28A0092B-C50C-407E-A947-70E740481C1C}">
                <a14:useLocalDpi xmlns:a14="http://schemas.microsoft.com/office/drawing/2010/main" val="0"/>
              </a:ext>
            </a:extLst>
          </a:blip>
          <a:srcRect r="24164" b="1816"/>
          <a:stretch>
            <a:fillRect/>
          </a:stretch>
        </p:blipFill>
        <p:spPr bwMode="auto">
          <a:xfrm>
            <a:off x="6119813" y="3346450"/>
            <a:ext cx="3024187"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9" name="Rectangle 7"/>
          <p:cNvSpPr>
            <a:spLocks noChangeArrowheads="1"/>
          </p:cNvSpPr>
          <p:nvPr/>
        </p:nvSpPr>
        <p:spPr bwMode="auto">
          <a:xfrm>
            <a:off x="971204" y="3343052"/>
            <a:ext cx="5761037"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defRPr/>
            </a:pPr>
            <a:r>
              <a:rPr lang="ja-JP" altLang="en-GB" i="0" dirty="0">
                <a:effectLst>
                  <a:glow rad="101600">
                    <a:schemeClr val="tx1">
                      <a:alpha val="75000"/>
                    </a:schemeClr>
                  </a:glow>
                </a:effectLst>
                <a:cs typeface="Arial" charset="0"/>
              </a:rPr>
              <a:t>“</a:t>
            </a:r>
            <a:r>
              <a:rPr lang="en-GB" i="0" dirty="0">
                <a:effectLst>
                  <a:glow rad="101600">
                    <a:schemeClr val="tx1">
                      <a:alpha val="75000"/>
                    </a:schemeClr>
                  </a:glow>
                </a:effectLst>
                <a:cs typeface="Arial" charset="0"/>
              </a:rPr>
              <a:t>We are stuck with our two main ways of describing and explaining things, one which treats objects and events as</a:t>
            </a:r>
            <a:r>
              <a:rPr lang="en-GB" i="0" dirty="0">
                <a:solidFill>
                  <a:srgbClr val="FFFFFF"/>
                </a:solidFill>
                <a:effectLst/>
                <a:cs typeface="Arial" charset="0"/>
              </a:rPr>
              <a:t> </a:t>
            </a:r>
            <a:r>
              <a:rPr lang="en-GB" i="0" dirty="0">
                <a:solidFill>
                  <a:srgbClr val="FFFFFF"/>
                </a:solidFill>
                <a:effectLst>
                  <a:glow rad="101600">
                    <a:srgbClr val="000000"/>
                  </a:glow>
                </a:effectLst>
                <a:cs typeface="Arial" charset="0"/>
              </a:rPr>
              <a:t>mindless</a:t>
            </a:r>
            <a:r>
              <a:rPr lang="en-GB" i="0" dirty="0">
                <a:effectLst>
                  <a:glow rad="101600">
                    <a:schemeClr val="tx1">
                      <a:alpha val="75000"/>
                    </a:schemeClr>
                  </a:glow>
                </a:effectLst>
                <a:cs typeface="Arial" charset="0"/>
              </a:rPr>
              <a:t>, and the other which treats objects and events as having </a:t>
            </a:r>
            <a:r>
              <a:rPr lang="en-GB" i="0" dirty="0">
                <a:solidFill>
                  <a:srgbClr val="FFFFFF"/>
                </a:solidFill>
                <a:effectLst>
                  <a:glow rad="101600">
                    <a:srgbClr val="000000"/>
                  </a:glow>
                </a:effectLst>
                <a:cs typeface="Arial" charset="0"/>
              </a:rPr>
              <a:t>propositional attitudes</a:t>
            </a:r>
            <a:r>
              <a:rPr lang="en-GB" i="0" dirty="0">
                <a:effectLst>
                  <a:glow rad="101600">
                    <a:schemeClr val="tx1">
                      <a:alpha val="75000"/>
                    </a:schemeClr>
                  </a:glow>
                </a:effectLst>
                <a:cs typeface="Arial" charset="0"/>
              </a:rPr>
              <a:t>. I see no way of bridging the </a:t>
            </a:r>
            <a:r>
              <a:rPr lang="en-GB" i="0" dirty="0" smtClean="0">
                <a:effectLst>
                  <a:glow rad="101600">
                    <a:schemeClr val="tx1">
                      <a:alpha val="75000"/>
                    </a:schemeClr>
                  </a:glow>
                </a:effectLst>
                <a:cs typeface="Arial" charset="0"/>
              </a:rPr>
              <a:t>gap</a:t>
            </a:r>
            <a:r>
              <a:rPr lang="ja-JP" altLang="en-GB" i="0" dirty="0" smtClean="0">
                <a:effectLst>
                  <a:glow rad="101600">
                    <a:schemeClr val="tx1">
                      <a:alpha val="75000"/>
                    </a:schemeClr>
                  </a:glow>
                </a:effectLst>
                <a:cs typeface="Arial" charset="0"/>
              </a:rPr>
              <a:t>”</a:t>
            </a:r>
            <a:r>
              <a:rPr lang="en-GB" i="0" dirty="0" smtClean="0">
                <a:effectLst>
                  <a:glow rad="101600">
                    <a:schemeClr val="tx1">
                      <a:alpha val="75000"/>
                    </a:schemeClr>
                  </a:glow>
                </a:effectLst>
                <a:cs typeface="Arial" charset="0"/>
              </a:rPr>
              <a:t> </a:t>
            </a:r>
            <a:endParaRPr lang="en-GB" i="0" dirty="0">
              <a:effectLst>
                <a:glow rad="101600">
                  <a:schemeClr val="tx1">
                    <a:alpha val="75000"/>
                  </a:schemeClr>
                </a:glow>
              </a:effectLst>
              <a:cs typeface="Arial" charset="0"/>
            </a:endParaRPr>
          </a:p>
          <a:p>
            <a:pPr algn="r">
              <a:defRPr/>
            </a:pPr>
            <a:r>
              <a:rPr lang="en-GB" i="0" dirty="0">
                <a:effectLst>
                  <a:glow rad="101600">
                    <a:schemeClr val="tx1">
                      <a:alpha val="75000"/>
                    </a:schemeClr>
                  </a:glow>
                </a:effectLst>
                <a:cs typeface="Arial" charset="0"/>
              </a:rPr>
              <a:t>(Davidson 2003: 697)</a:t>
            </a:r>
          </a:p>
        </p:txBody>
      </p:sp>
    </p:spTree>
    <p:extLst>
      <p:ext uri="{BB962C8B-B14F-4D97-AF65-F5344CB8AC3E}">
        <p14:creationId xmlns:p14="http://schemas.microsoft.com/office/powerpoint/2010/main" val="310772549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1" name="Picture 4" descr="davidson flipped trans"/>
          <p:cNvPicPr>
            <a:picLocks noChangeAspect="1" noChangeArrowheads="1"/>
          </p:cNvPicPr>
          <p:nvPr/>
        </p:nvPicPr>
        <p:blipFill>
          <a:blip r:embed="rId2">
            <a:extLst>
              <a:ext uri="{28A0092B-C50C-407E-A947-70E740481C1C}">
                <a14:useLocalDpi xmlns:a14="http://schemas.microsoft.com/office/drawing/2010/main" val="0"/>
              </a:ext>
            </a:extLst>
          </a:blip>
          <a:srcRect r="24164" b="1816"/>
          <a:stretch>
            <a:fillRect/>
          </a:stretch>
        </p:blipFill>
        <p:spPr bwMode="auto">
          <a:xfrm>
            <a:off x="6119813" y="3346450"/>
            <a:ext cx="3024187"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12" name="Rectangle 5"/>
          <p:cNvSpPr>
            <a:spLocks noChangeArrowheads="1"/>
          </p:cNvSpPr>
          <p:nvPr/>
        </p:nvSpPr>
        <p:spPr bwMode="auto">
          <a:xfrm rot="-60000">
            <a:off x="1906588" y="4745038"/>
            <a:ext cx="2808287" cy="430212"/>
          </a:xfrm>
          <a:prstGeom prst="rect">
            <a:avLst/>
          </a:prstGeom>
          <a:solidFill>
            <a:srgbClr val="FF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119813" name="Rectangle 6"/>
          <p:cNvSpPr>
            <a:spLocks noChangeArrowheads="1"/>
          </p:cNvSpPr>
          <p:nvPr/>
        </p:nvSpPr>
        <p:spPr bwMode="auto">
          <a:xfrm rot="60000">
            <a:off x="4414838" y="4054475"/>
            <a:ext cx="1125537" cy="430213"/>
          </a:xfrm>
          <a:prstGeom prst="rect">
            <a:avLst/>
          </a:prstGeom>
          <a:solidFill>
            <a:srgbClr val="FF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100359" name="Rectangle 7"/>
          <p:cNvSpPr>
            <a:spLocks noChangeArrowheads="1"/>
          </p:cNvSpPr>
          <p:nvPr/>
        </p:nvSpPr>
        <p:spPr bwMode="auto">
          <a:xfrm>
            <a:off x="971204" y="3343052"/>
            <a:ext cx="5761037"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defRPr/>
            </a:pPr>
            <a:r>
              <a:rPr lang="ja-JP" altLang="en-GB" i="0" dirty="0">
                <a:effectLst>
                  <a:glow rad="101600">
                    <a:schemeClr val="tx1">
                      <a:alpha val="75000"/>
                    </a:schemeClr>
                  </a:glow>
                </a:effectLst>
                <a:cs typeface="Arial" charset="0"/>
              </a:rPr>
              <a:t>“</a:t>
            </a:r>
            <a:r>
              <a:rPr lang="en-GB" i="0" dirty="0">
                <a:effectLst>
                  <a:glow rad="101600">
                    <a:schemeClr val="tx1">
                      <a:alpha val="75000"/>
                    </a:schemeClr>
                  </a:glow>
                </a:effectLst>
                <a:cs typeface="Arial" charset="0"/>
              </a:rPr>
              <a:t>We are stuck with our two main ways of describing and explaining things, one which treats objects and events as </a:t>
            </a:r>
            <a:r>
              <a:rPr lang="en-GB" i="0" dirty="0">
                <a:solidFill>
                  <a:schemeClr val="tx1"/>
                </a:solidFill>
                <a:effectLst>
                  <a:glow rad="101600">
                    <a:schemeClr val="bg1">
                      <a:alpha val="75000"/>
                    </a:schemeClr>
                  </a:glow>
                </a:effectLst>
                <a:cs typeface="Arial" charset="0"/>
              </a:rPr>
              <a:t>mindless</a:t>
            </a:r>
            <a:r>
              <a:rPr lang="en-GB" i="0" dirty="0">
                <a:effectLst>
                  <a:glow rad="101600">
                    <a:schemeClr val="tx1">
                      <a:alpha val="75000"/>
                    </a:schemeClr>
                  </a:glow>
                </a:effectLst>
                <a:cs typeface="Arial" charset="0"/>
              </a:rPr>
              <a:t>, and the other which treats objects and events as having </a:t>
            </a:r>
            <a:r>
              <a:rPr lang="en-GB" i="0" dirty="0">
                <a:solidFill>
                  <a:schemeClr val="tx1"/>
                </a:solidFill>
                <a:effectLst>
                  <a:glow rad="101600">
                    <a:schemeClr val="bg1">
                      <a:alpha val="75000"/>
                    </a:schemeClr>
                  </a:glow>
                </a:effectLst>
                <a:cs typeface="Arial" charset="0"/>
              </a:rPr>
              <a:t>propositional attitudes</a:t>
            </a:r>
            <a:r>
              <a:rPr lang="en-GB" i="0" dirty="0">
                <a:effectLst>
                  <a:glow rad="101600">
                    <a:schemeClr val="tx1">
                      <a:alpha val="75000"/>
                    </a:schemeClr>
                  </a:glow>
                </a:effectLst>
                <a:cs typeface="Arial" charset="0"/>
              </a:rPr>
              <a:t>. I see no way of bridging the </a:t>
            </a:r>
            <a:r>
              <a:rPr lang="en-GB" i="0" dirty="0" smtClean="0">
                <a:effectLst>
                  <a:glow rad="101600">
                    <a:schemeClr val="tx1">
                      <a:alpha val="75000"/>
                    </a:schemeClr>
                  </a:glow>
                </a:effectLst>
                <a:cs typeface="Arial" charset="0"/>
              </a:rPr>
              <a:t>gap</a:t>
            </a:r>
            <a:r>
              <a:rPr lang="ja-JP" altLang="en-GB" i="0" dirty="0" smtClean="0">
                <a:effectLst>
                  <a:glow rad="101600">
                    <a:schemeClr val="tx1">
                      <a:alpha val="75000"/>
                    </a:schemeClr>
                  </a:glow>
                </a:effectLst>
                <a:cs typeface="Arial" charset="0"/>
              </a:rPr>
              <a:t>”</a:t>
            </a:r>
            <a:r>
              <a:rPr lang="en-GB" i="0" dirty="0" smtClean="0">
                <a:effectLst>
                  <a:glow rad="101600">
                    <a:schemeClr val="tx1">
                      <a:alpha val="75000"/>
                    </a:schemeClr>
                  </a:glow>
                </a:effectLst>
                <a:cs typeface="Arial" charset="0"/>
              </a:rPr>
              <a:t> </a:t>
            </a:r>
            <a:endParaRPr lang="en-GB" i="0" dirty="0">
              <a:effectLst>
                <a:glow rad="101600">
                  <a:schemeClr val="tx1">
                    <a:alpha val="75000"/>
                  </a:schemeClr>
                </a:glow>
              </a:effectLst>
              <a:cs typeface="Arial" charset="0"/>
            </a:endParaRPr>
          </a:p>
          <a:p>
            <a:pPr algn="r">
              <a:defRPr/>
            </a:pPr>
            <a:r>
              <a:rPr lang="en-GB" i="0" dirty="0">
                <a:effectLst>
                  <a:glow rad="101600">
                    <a:schemeClr val="tx1">
                      <a:alpha val="75000"/>
                    </a:schemeClr>
                  </a:glow>
                </a:effectLst>
                <a:cs typeface="Arial" charset="0"/>
              </a:rPr>
              <a:t>(Davidson 2003: 697)</a:t>
            </a:r>
          </a:p>
        </p:txBody>
      </p:sp>
    </p:spTree>
    <p:extLst>
      <p:ext uri="{BB962C8B-B14F-4D97-AF65-F5344CB8AC3E}">
        <p14:creationId xmlns:p14="http://schemas.microsoft.com/office/powerpoint/2010/main" val="253704459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 name="Text Box 7"/>
          <p:cNvSpPr txBox="1">
            <a:spLocks noChangeArrowheads="1"/>
          </p:cNvSpPr>
          <p:nvPr/>
        </p:nvSpPr>
        <p:spPr bwMode="auto">
          <a:xfrm>
            <a:off x="1038505" y="909881"/>
            <a:ext cx="202132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solidFill>
                  <a:srgbClr val="000000"/>
                </a:solidFill>
                <a:effectLst>
                  <a:glow rad="203200">
                    <a:srgbClr val="FFFFFF">
                      <a:alpha val="67000"/>
                    </a:srgbClr>
                  </a:glow>
                </a:effectLst>
              </a:rPr>
              <a:t>third challenge</a:t>
            </a:r>
            <a:endParaRPr lang="en-GB" i="0" dirty="0">
              <a:solidFill>
                <a:srgbClr val="000000"/>
              </a:solidFill>
              <a:effectLst>
                <a:glow rad="203200">
                  <a:srgbClr val="FFFFFF">
                    <a:alpha val="67000"/>
                  </a:srgbClr>
                </a:glow>
              </a:effectLst>
            </a:endParaRPr>
          </a:p>
        </p:txBody>
      </p:sp>
      <p:sp>
        <p:nvSpPr>
          <p:cNvPr id="6" name="Text Box 7"/>
          <p:cNvSpPr txBox="1">
            <a:spLocks noChangeArrowheads="1"/>
          </p:cNvSpPr>
          <p:nvPr/>
        </p:nvSpPr>
        <p:spPr bwMode="auto">
          <a:xfrm>
            <a:off x="1038505" y="909881"/>
            <a:ext cx="202132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solidFill>
                  <a:srgbClr val="FFFFFF"/>
                </a:solidFill>
                <a:effectLst>
                  <a:glow rad="101600">
                    <a:srgbClr val="000000"/>
                  </a:glow>
                </a:effectLst>
              </a:rPr>
              <a:t>third challenge</a:t>
            </a:r>
            <a:endParaRPr lang="en-GB" i="0" dirty="0">
              <a:solidFill>
                <a:srgbClr val="FFFFFF"/>
              </a:solidFill>
              <a:effectLst>
                <a:glow rad="101600">
                  <a:srgbClr val="000000"/>
                </a:glow>
              </a:effectLst>
            </a:endParaRPr>
          </a:p>
        </p:txBody>
      </p:sp>
    </p:spTree>
    <p:extLst>
      <p:ext uri="{BB962C8B-B14F-4D97-AF65-F5344CB8AC3E}">
        <p14:creationId xmlns:p14="http://schemas.microsoft.com/office/powerpoint/2010/main" val="415975889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cstate="screen">
            <a:grayscl/>
            <a:extLst>
              <a:ext uri="{BEBA8EAE-BF5A-486C-A8C5-ECC9F3942E4B}">
                <a14:imgProps xmlns:a14="http://schemas.microsoft.com/office/drawing/2010/main">
                  <a14:imgLayer r:embed="rId4">
                    <a14:imgEffect>
                      <a14:backgroundRemoval t="3205" b="94872" l="10000" r="93846">
                        <a14:foregroundMark x1="33077" y1="12821" x2="41538" y2="12821"/>
                        <a14:foregroundMark x1="39231" y1="4487" x2="43846" y2="7051"/>
                        <a14:foregroundMark x1="46154" y1="83974" x2="49231" y2="83974"/>
                        <a14:foregroundMark x1="77692" y1="83974" x2="63846" y2="86538"/>
                        <a14:foregroundMark x1="30769" y1="84615" x2="42308" y2="86538"/>
                        <a14:foregroundMark x1="18462" y1="94872" x2="40769" y2="94872"/>
                        <a14:foregroundMark x1="81538" y1="89744" x2="93846" y2="94872"/>
                        <a14:foregroundMark x1="34615" y1="59615" x2="43077" y2="59615"/>
                      </a14:backgroundRemoval>
                    </a14:imgEffect>
                    <a14:imgEffect>
                      <a14:brightnessContrast bright="40000" contrast="20000"/>
                    </a14:imgEffect>
                  </a14:imgLayer>
                </a14:imgProps>
              </a:ext>
              <a:ext uri="{28A0092B-C50C-407E-A947-70E740481C1C}">
                <a14:useLocalDpi xmlns:a14="http://schemas.microsoft.com/office/drawing/2010/main"/>
              </a:ext>
            </a:extLst>
          </a:blip>
          <a:srcRect b="3983"/>
          <a:stretch/>
        </p:blipFill>
        <p:spPr>
          <a:xfrm>
            <a:off x="1619674" y="3577872"/>
            <a:ext cx="1651000" cy="1902284"/>
          </a:xfrm>
          <a:prstGeom prst="rect">
            <a:avLst/>
          </a:prstGeom>
        </p:spPr>
      </p:pic>
      <p:pic>
        <p:nvPicPr>
          <p:cNvPr id="7" name="Picture 6"/>
          <p:cNvPicPr>
            <a:picLocks noChangeAspect="1"/>
          </p:cNvPicPr>
          <p:nvPr/>
        </p:nvPicPr>
        <p:blipFill rotWithShape="1">
          <a:blip r:embed="rId5">
            <a:grayscl/>
            <a:extLst>
              <a:ext uri="{BEBA8EAE-BF5A-486C-A8C5-ECC9F3942E4B}">
                <a14:imgProps xmlns:a14="http://schemas.microsoft.com/office/drawing/2010/main">
                  <a14:imgLayer r:embed="rId6">
                    <a14:imgEffect>
                      <a14:backgroundRemoval t="2500" b="90000" l="4225" r="89437">
                        <a14:foregroundMark x1="39437" y1="68000" x2="23239" y2="82500"/>
                        <a14:foregroundMark x1="41549" y1="78500" x2="76761" y2="78500"/>
                        <a14:foregroundMark x1="45775" y1="85000" x2="14085" y2="87500"/>
                        <a14:foregroundMark x1="12676" y1="76000" x2="12676" y2="67500"/>
                        <a14:foregroundMark x1="62676" y1="6000" x2="71127" y2="11500"/>
                        <a14:foregroundMark x1="63380" y1="2500" x2="59859" y2="2500"/>
                        <a14:foregroundMark x1="75352" y1="65000" x2="85915" y2="84000"/>
                        <a14:foregroundMark x1="52817" y1="87000" x2="43662" y2="89000"/>
                        <a14:foregroundMark x1="12676" y1="64500" x2="29577" y2="61000"/>
                        <a14:foregroundMark x1="11268" y1="81500" x2="4225" y2="86000"/>
                        <a14:foregroundMark x1="6338" y1="76500" x2="6338" y2="70000"/>
                        <a14:foregroundMark x1="57042" y1="87000" x2="57042" y2="88500"/>
                      </a14:backgroundRemoval>
                    </a14:imgEffect>
                    <a14:imgEffect>
                      <a14:brightnessContrast contrast="20000"/>
                    </a14:imgEffect>
                  </a14:imgLayer>
                </a14:imgProps>
              </a:ext>
            </a:extLst>
          </a:blip>
          <a:srcRect b="21942"/>
          <a:stretch/>
        </p:blipFill>
        <p:spPr>
          <a:xfrm flipH="1">
            <a:off x="2699793" y="3501008"/>
            <a:ext cx="1800200" cy="1979148"/>
          </a:xfrm>
          <a:prstGeom prst="rect">
            <a:avLst/>
          </a:prstGeom>
        </p:spPr>
      </p:pic>
      <p:sp>
        <p:nvSpPr>
          <p:cNvPr id="10" name="Rectangle 9"/>
          <p:cNvSpPr/>
          <p:nvPr/>
        </p:nvSpPr>
        <p:spPr>
          <a:xfrm>
            <a:off x="467545" y="5301208"/>
            <a:ext cx="4555926" cy="1107996"/>
          </a:xfrm>
          <a:prstGeom prst="rect">
            <a:avLst/>
          </a:prstGeom>
        </p:spPr>
        <p:txBody>
          <a:bodyPr wrap="square">
            <a:spAutoFit/>
          </a:bodyPr>
          <a:lstStyle/>
          <a:p>
            <a:r>
              <a:rPr lang="en-US" i="0" dirty="0" smtClean="0">
                <a:effectLst>
                  <a:glow rad="101600">
                    <a:schemeClr val="tx1">
                      <a:alpha val="75000"/>
                    </a:schemeClr>
                  </a:glow>
                </a:effectLst>
              </a:rPr>
              <a:t>“</a:t>
            </a:r>
            <a:r>
              <a:rPr lang="en-US" i="0" dirty="0">
                <a:effectLst>
                  <a:glow rad="101600">
                    <a:schemeClr val="tx1">
                      <a:alpha val="75000"/>
                    </a:schemeClr>
                  </a:glow>
                </a:effectLst>
              </a:rPr>
              <a:t>perception, action, and cognition are grounded in social </a:t>
            </a:r>
            <a:r>
              <a:rPr lang="en-US" i="0" dirty="0" smtClean="0">
                <a:effectLst>
                  <a:glow rad="101600">
                    <a:schemeClr val="tx1">
                      <a:alpha val="75000"/>
                    </a:schemeClr>
                  </a:glow>
                </a:effectLst>
              </a:rPr>
              <a:t>interaction”</a:t>
            </a:r>
          </a:p>
          <a:p>
            <a:pPr algn="r"/>
            <a:r>
              <a:rPr lang="en-US" i="0" dirty="0" smtClean="0">
                <a:effectLst>
                  <a:glow rad="101600">
                    <a:schemeClr val="tx1">
                      <a:alpha val="75000"/>
                    </a:schemeClr>
                  </a:glow>
                </a:effectLst>
              </a:rPr>
              <a:t>(</a:t>
            </a:r>
            <a:r>
              <a:rPr lang="en-US" i="0" dirty="0" err="1" smtClean="0">
                <a:effectLst>
                  <a:glow rad="101600">
                    <a:schemeClr val="tx1">
                      <a:alpha val="75000"/>
                    </a:schemeClr>
                  </a:glow>
                </a:effectLst>
              </a:rPr>
              <a:t>Sebanz</a:t>
            </a:r>
            <a:r>
              <a:rPr lang="en-US" i="0" dirty="0" smtClean="0">
                <a:effectLst>
                  <a:glow rad="101600">
                    <a:schemeClr val="tx1">
                      <a:alpha val="75000"/>
                    </a:schemeClr>
                  </a:glow>
                </a:effectLst>
              </a:rPr>
              <a:t> &amp; </a:t>
            </a:r>
            <a:r>
              <a:rPr lang="en-US" i="0" dirty="0" err="1" smtClean="0">
                <a:effectLst>
                  <a:glow rad="101600">
                    <a:schemeClr val="tx1">
                      <a:alpha val="75000"/>
                    </a:schemeClr>
                  </a:glow>
                </a:effectLst>
              </a:rPr>
              <a:t>Knoblich</a:t>
            </a:r>
            <a:r>
              <a:rPr lang="en-US" i="0" dirty="0" smtClean="0">
                <a:effectLst>
                  <a:glow rad="101600">
                    <a:schemeClr val="tx1">
                      <a:alpha val="75000"/>
                    </a:schemeClr>
                  </a:glow>
                </a:effectLst>
              </a:rPr>
              <a:t> 2008)</a:t>
            </a:r>
            <a:endParaRPr lang="en-US" i="0" dirty="0">
              <a:effectLst>
                <a:glow rad="101600">
                  <a:schemeClr val="tx1">
                    <a:alpha val="75000"/>
                  </a:schemeClr>
                </a:glow>
              </a:effectLst>
            </a:endParaRPr>
          </a:p>
        </p:txBody>
      </p:sp>
    </p:spTree>
    <p:extLst>
      <p:ext uri="{BB962C8B-B14F-4D97-AF65-F5344CB8AC3E}">
        <p14:creationId xmlns:p14="http://schemas.microsoft.com/office/powerpoint/2010/main" val="196639556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56241</TotalTime>
  <Words>4616</Words>
  <Application>Microsoft Macintosh PowerPoint</Application>
  <PresentationFormat>On-screen Show (4:3)</PresentationFormat>
  <Paragraphs>518</Paragraphs>
  <Slides>57</Slides>
  <Notes>54</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steve</dc:creator>
  <cp:keywords/>
  <dc:description/>
  <cp:lastModifiedBy>stev e</cp:lastModifiedBy>
  <cp:revision>1984</cp:revision>
  <cp:lastPrinted>2011-11-02T21:41:02Z</cp:lastPrinted>
  <dcterms:created xsi:type="dcterms:W3CDTF">2010-11-22T10:27:15Z</dcterms:created>
  <dcterms:modified xsi:type="dcterms:W3CDTF">2012-09-11T15:08:30Z</dcterms:modified>
  <cp:category/>
</cp:coreProperties>
</file>