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8"/>
  </p:notesMasterIdLst>
  <p:handoutMasterIdLst>
    <p:handoutMasterId r:id="rId59"/>
  </p:handoutMasterIdLst>
  <p:sldIdLst>
    <p:sldId id="779" r:id="rId2"/>
    <p:sldId id="983" r:id="rId3"/>
    <p:sldId id="1035" r:id="rId4"/>
    <p:sldId id="1036" r:id="rId5"/>
    <p:sldId id="1032" r:id="rId6"/>
    <p:sldId id="1033" r:id="rId7"/>
    <p:sldId id="1034" r:id="rId8"/>
    <p:sldId id="985" r:id="rId9"/>
    <p:sldId id="986" r:id="rId10"/>
    <p:sldId id="987" r:id="rId11"/>
    <p:sldId id="968" r:id="rId12"/>
    <p:sldId id="969" r:id="rId13"/>
    <p:sldId id="988" r:id="rId14"/>
    <p:sldId id="989" r:id="rId15"/>
    <p:sldId id="990" r:id="rId16"/>
    <p:sldId id="991" r:id="rId17"/>
    <p:sldId id="992" r:id="rId18"/>
    <p:sldId id="993" r:id="rId19"/>
    <p:sldId id="994" r:id="rId20"/>
    <p:sldId id="995" r:id="rId21"/>
    <p:sldId id="996" r:id="rId22"/>
    <p:sldId id="997" r:id="rId23"/>
    <p:sldId id="998" r:id="rId24"/>
    <p:sldId id="999" r:id="rId25"/>
    <p:sldId id="1000" r:id="rId26"/>
    <p:sldId id="1001" r:id="rId27"/>
    <p:sldId id="1002" r:id="rId28"/>
    <p:sldId id="1003" r:id="rId29"/>
    <p:sldId id="1005" r:id="rId30"/>
    <p:sldId id="1007" r:id="rId31"/>
    <p:sldId id="1008" r:id="rId32"/>
    <p:sldId id="1009" r:id="rId33"/>
    <p:sldId id="1010" r:id="rId34"/>
    <p:sldId id="1011" r:id="rId35"/>
    <p:sldId id="1012" r:id="rId36"/>
    <p:sldId id="1013" r:id="rId37"/>
    <p:sldId id="1014" r:id="rId38"/>
    <p:sldId id="1015" r:id="rId39"/>
    <p:sldId id="1016" r:id="rId40"/>
    <p:sldId id="1017" r:id="rId41"/>
    <p:sldId id="1018" r:id="rId42"/>
    <p:sldId id="1019" r:id="rId43"/>
    <p:sldId id="1020" r:id="rId44"/>
    <p:sldId id="1021" r:id="rId45"/>
    <p:sldId id="1022" r:id="rId46"/>
    <p:sldId id="1023" r:id="rId47"/>
    <p:sldId id="1024" r:id="rId48"/>
    <p:sldId id="1025" r:id="rId49"/>
    <p:sldId id="1026" r:id="rId50"/>
    <p:sldId id="1027" r:id="rId51"/>
    <p:sldId id="1028" r:id="rId52"/>
    <p:sldId id="1029" r:id="rId53"/>
    <p:sldId id="1006" r:id="rId54"/>
    <p:sldId id="1004" r:id="rId55"/>
    <p:sldId id="979" r:id="rId56"/>
    <p:sldId id="978" r:id="rId57"/>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3" autoAdjust="0"/>
    <p:restoredTop sz="87218" autoAdjust="0"/>
  </p:normalViewPr>
  <p:slideViewPr>
    <p:cSldViewPr>
      <p:cViewPr>
        <p:scale>
          <a:sx n="103" d="100"/>
          <a:sy n="103" d="100"/>
        </p:scale>
        <p:origin x="-1240" y="-9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10/09/2012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Mindreading is ... </a:t>
            </a:r>
          </a:p>
          <a:p>
            <a:r>
              <a:rPr lang="en-US" dirty="0" smtClean="0"/>
              <a:t>A joint action is an event with two or more agents.  Paradigm</a:t>
            </a:r>
            <a:r>
              <a:rPr lang="en-US" baseline="0" dirty="0" smtClean="0"/>
              <a:t> examples include painting a house together, pushing levers in sequence together to make a dog puppet sing, and tapping our fingers together.</a:t>
            </a:r>
            <a:endParaRPr lang="en-US" dirty="0" smtClean="0"/>
          </a:p>
          <a:p>
            <a:r>
              <a:rPr lang="en-US" dirty="0" smtClean="0"/>
              <a:t>In this course I want us to attempt three tasks ...  The first task</a:t>
            </a:r>
            <a:r>
              <a:rPr lang="en-US" baseline="0" dirty="0" smtClean="0"/>
              <a:t> is DECOMPOSITION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sz="1200" kern="1200" dirty="0" smtClean="0">
                <a:solidFill>
                  <a:srgbClr val="000000"/>
                </a:solidFill>
                <a:latin typeface="Times New Roman" charset="0"/>
                <a:ea typeface="+mn-ea"/>
                <a:cs typeface="+mn-cs"/>
              </a:rPr>
              <a:t>We want some philosophical tools to help us with these tasks.</a:t>
            </a:r>
          </a:p>
          <a:p>
            <a:r>
              <a:rPr lang="en-US" sz="1200" kern="1200" dirty="0" smtClean="0">
                <a:solidFill>
                  <a:srgbClr val="000000"/>
                </a:solidFill>
                <a:latin typeface="Times New Roman" charset="0"/>
                <a:ea typeface="+mn-ea"/>
                <a:cs typeface="+mn-cs"/>
              </a:rPr>
              <a:t>Where to look?</a:t>
            </a:r>
          </a:p>
          <a:p>
            <a:r>
              <a:rPr lang="en-US" sz="1200" kern="1200" dirty="0" smtClean="0">
                <a:solidFill>
                  <a:srgbClr val="000000"/>
                </a:solidFill>
                <a:latin typeface="Times New Roman" charset="0"/>
                <a:ea typeface="+mn-ea"/>
                <a:cs typeface="+mn-cs"/>
              </a:rPr>
              <a:t>A variety of new and established philosophical ideas that might usefully inform experimental research on mindreading or on joint action (or both) but have so far been neglected or misunderstood by cognitive scientists. </a:t>
            </a:r>
          </a:p>
          <a:p>
            <a:r>
              <a:rPr lang="en-US" sz="1200" kern="1200" dirty="0" smtClean="0">
                <a:solidFill>
                  <a:srgbClr val="000000"/>
                </a:solidFill>
                <a:latin typeface="Times New Roman" charset="0"/>
                <a:ea typeface="+mn-ea"/>
                <a:cs typeface="+mn-cs"/>
              </a:rPr>
              <a:t>I want to start on our three</a:t>
            </a:r>
            <a:r>
              <a:rPr lang="en-US" sz="1200" kern="1200" baseline="0" dirty="0" smtClean="0">
                <a:solidFill>
                  <a:srgbClr val="000000"/>
                </a:solidFill>
                <a:latin typeface="Times New Roman" charset="0"/>
                <a:ea typeface="+mn-ea"/>
                <a:cs typeface="+mn-cs"/>
              </a:rPr>
              <a:t> tasks by going right back and asking what actions are and what mental states are ...</a:t>
            </a:r>
            <a:endParaRPr lang="en-US" sz="1200" kern="1200" dirty="0" smtClean="0">
              <a:solidFill>
                <a:srgbClr val="000000"/>
              </a:solidFill>
              <a:latin typeface="Times New Roman" charset="0"/>
              <a:ea typeface="+mn-ea"/>
              <a:cs typeface="+mn-cs"/>
            </a:endParaRP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t>
            </a:r>
            <a:r>
              <a:rPr lang="en-US" baseline="0" dirty="0" smtClean="0"/>
              <a:t> which I’ll do in the first lecture next week.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Then</a:t>
            </a:r>
            <a:r>
              <a:rPr lang="en-US" baseline="0" dirty="0" smtClean="0"/>
              <a:t> I want to talk about this question: What could someone represent that would enable them, at least within limits, to track another’s beliefs?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idea that mindreading might be</a:t>
            </a:r>
            <a:r>
              <a:rPr lang="en-US" baseline="0" dirty="0" smtClean="0"/>
              <a:t> a modular process needs more careful examination than it has been given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Donald</a:t>
            </a:r>
            <a:r>
              <a:rPr lang="en-US" baseline="0" dirty="0" smtClean="0"/>
              <a:t> Davidson’s question: </a:t>
            </a:r>
            <a:r>
              <a:rPr lang="en-US" dirty="0" smtClean="0"/>
              <a:t>What could someone know that would enable her to know</a:t>
            </a:r>
            <a:r>
              <a:rPr lang="en-US" baseline="0" dirty="0" smtClean="0"/>
              <a:t> another’s thoughts and actions?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There’s some high-quality philosophical literature on action and intention that is</a:t>
            </a:r>
            <a:r>
              <a:rPr lang="en-US" baseline="0" dirty="0" smtClean="0"/>
              <a:t> worth exploring.  </a:t>
            </a:r>
            <a:r>
              <a:rPr lang="en-US" dirty="0" smtClean="0"/>
              <a:t>Not all actions involve intentions.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Goal ascription</a:t>
            </a:r>
            <a:r>
              <a:rPr lang="en-US" baseline="0" dirty="0" smtClean="0"/>
              <a:t> is ... </a:t>
            </a:r>
            <a:r>
              <a:rPr lang="en-US" dirty="0" smtClean="0"/>
              <a:t>Two theories of</a:t>
            </a:r>
            <a:r>
              <a:rPr lang="en-US" baseline="0" dirty="0" smtClean="0"/>
              <a:t> how goal ascription might be possible: one based on teleology, the other based on motor awareness of action.  I’ll argue that nether can be the full story as they have complementary limits, and that both are important parts of a larger story.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Finally</a:t>
            </a:r>
            <a:r>
              <a:rPr lang="en-US" baseline="0" dirty="0" smtClean="0"/>
              <a:t> time to turn our attention properly onto joint action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End up by considering what</a:t>
            </a:r>
            <a:r>
              <a:rPr lang="en-US" baseline="0" dirty="0" smtClean="0"/>
              <a:t> a decade of work in the </a:t>
            </a:r>
            <a:r>
              <a:rPr lang="en-US" baseline="0" dirty="0" err="1" smtClean="0"/>
              <a:t>Somby</a:t>
            </a:r>
            <a:r>
              <a:rPr lang="en-US" baseline="0" dirty="0" smtClean="0"/>
              <a:t> lab (here at CEU) tells us about the nature of joint action.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 don’t intend</a:t>
            </a:r>
            <a:r>
              <a:rPr lang="en-US" sz="1200" kern="1200" baseline="0" dirty="0" smtClean="0">
                <a:solidFill>
                  <a:srgbClr val="000000"/>
                </a:solidFill>
                <a:latin typeface="Times New Roman" charset="0"/>
                <a:ea typeface="+mn-ea"/>
                <a:cs typeface="+mn-cs"/>
              </a:rPr>
              <a:t> to paint a big picture ... the idea is rather to provide some philosophical tools that might useful across a range of scientific research ... You don’t have to by a story to </a:t>
            </a:r>
            <a:r>
              <a:rPr lang="en-US" sz="1200" kern="1200" baseline="0" dirty="0" err="1" smtClean="0">
                <a:solidFill>
                  <a:srgbClr val="000000"/>
                </a:solidFill>
                <a:latin typeface="Times New Roman" charset="0"/>
                <a:ea typeface="+mn-ea"/>
                <a:cs typeface="+mn-cs"/>
              </a:rPr>
              <a:t>follw</a:t>
            </a:r>
            <a:r>
              <a:rPr lang="en-US" sz="1200" kern="1200" baseline="0" dirty="0" smtClean="0">
                <a:solidFill>
                  <a:srgbClr val="000000"/>
                </a:solidFill>
                <a:latin typeface="Times New Roman" charset="0"/>
                <a:ea typeface="+mn-ea"/>
                <a:cs typeface="+mn-cs"/>
              </a:rPr>
              <a:t> these lectures ... but I do start from the premise that we do not adequately understand what mindreading and joint action are.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we need ways of decomposing mindreading in something like the way that actual reading can be decomposed into orthographic, lexical, syntactic, semantic and pragmatic components.</a:t>
            </a:r>
            <a:endParaRPr lang="en-US" dirty="0" smtClean="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let me explain adequately ...</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don’t understand joint action ... obvious</a:t>
            </a:r>
            <a:r>
              <a:rPr lang="en-US" sz="1200" kern="1200" baseline="0" dirty="0" smtClean="0">
                <a:solidFill>
                  <a:srgbClr val="000000"/>
                </a:solidFill>
                <a:latin typeface="Times New Roman" charset="0"/>
                <a:ea typeface="+mn-ea"/>
                <a:cs typeface="+mn-cs"/>
              </a:rPr>
              <a:t> from variety of accounts (one per philosopher)</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is harder ... we can define it s</a:t>
            </a:r>
            <a:r>
              <a:rPr lang="en-US" sz="1200" kern="1200" baseline="0" dirty="0" smtClean="0">
                <a:solidFill>
                  <a:srgbClr val="000000"/>
                </a:solidFill>
                <a:latin typeface="Times New Roman" charset="0"/>
                <a:ea typeface="+mn-ea"/>
                <a:cs typeface="+mn-cs"/>
              </a:rPr>
              <a:t>o ... but if we go one step deeper and ask what mental states are, or what actions are, we quickly find ourselves in trouble ...  Let’s look at what mental states are ... content / attitude (see lecture notes)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is harder ... we can define it s</a:t>
            </a:r>
            <a:r>
              <a:rPr lang="en-US" sz="1200" kern="1200" baseline="0" dirty="0" smtClean="0">
                <a:solidFill>
                  <a:srgbClr val="000000"/>
                </a:solidFill>
                <a:latin typeface="Times New Roman" charset="0"/>
                <a:ea typeface="+mn-ea"/>
                <a:cs typeface="+mn-cs"/>
              </a:rPr>
              <a:t>o ... but if we go one step deeper and ask what mental states are, or what actions are, we quickly find ourselves in trouble ...  Let’s look at what mental states are ... content / attitude (see lecture notes)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First Task: we need ways of decomposing mindreading in something like the way that actual reading can be decomposed into orthographic, lexical, syntactic, semantic and pragmatic components.</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dirty="0" smtClean="0">
              <a:solidFill>
                <a:srgbClr val="000000"/>
              </a:solidFill>
              <a:latin typeface="Times New Roman"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but there are</a:t>
            </a:r>
            <a:r>
              <a:rPr lang="en-GB" baseline="0" dirty="0" smtClean="0"/>
              <a:t> a lot more experiments we might consider</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32</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 these A-tasks.  Two conjectures.  First, there</a:t>
            </a:r>
            <a:r>
              <a:rPr lang="en-GB" baseline="0" dirty="0" smtClean="0"/>
              <a:t> is a single competence which these tasks measure.  Second, this competence is an ability to represent belief.</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33</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35</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36</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37</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38</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Despite all this variation and more, the B-tasks all appear to measure a single developmental transition for success on them is</a:t>
            </a:r>
            <a:r>
              <a:rPr lang="en-US" sz="1200" kern="1200" baseline="0" dirty="0" smtClean="0">
                <a:solidFill>
                  <a:srgbClr val="000000"/>
                </a:solidFill>
                <a:latin typeface="Times New Roman" charset="0"/>
                <a:ea typeface="+mn-ea"/>
                <a:cs typeface="+mn-cs"/>
              </a:rPr>
              <a:t> highly correlated</a:t>
            </a:r>
            <a:r>
              <a:rPr lang="en-US" sz="1200" kern="1200" dirty="0" smtClean="0">
                <a:solidFill>
                  <a:srgbClr val="000000"/>
                </a:solidFill>
                <a:latin typeface="Times New Roman" charset="0"/>
                <a:ea typeface="+mn-ea"/>
                <a:cs typeface="+mn-cs"/>
              </a:rPr>
              <a:t> (Wellman et al. 2001).</a:t>
            </a:r>
          </a:p>
          <a:p>
            <a:r>
              <a:rPr lang="en-US" dirty="0" smtClean="0"/>
              <a:t>The natural explanation for subjects’ failure is that they cannot </a:t>
            </a:r>
            <a:r>
              <a:rPr lang="en-US" smtClean="0"/>
              <a:t>represent beliefs.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39</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the two claims together gives us a contradiction.  which claim should we reject?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41</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conspiracy</a:t>
            </a:r>
            <a:r>
              <a:rPr lang="en-US" baseline="0" dirty="0" smtClean="0"/>
              <a:t> by scientists to confuse philosophers.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42</a:t>
            </a:fld>
            <a:endParaRPr lang="en-GB"/>
          </a:p>
        </p:txBody>
      </p:sp>
    </p:spTree>
    <p:extLst>
      <p:ext uri="{BB962C8B-B14F-4D97-AF65-F5344CB8AC3E}">
        <p14:creationId xmlns:p14="http://schemas.microsoft.com/office/powerpoint/2010/main" val="97919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we should reject this premise?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43</a:t>
            </a:fld>
            <a:endParaRPr lang="en-GB"/>
          </a:p>
        </p:txBody>
      </p:sp>
    </p:spTree>
    <p:extLst>
      <p:ext uri="{BB962C8B-B14F-4D97-AF65-F5344CB8AC3E}">
        <p14:creationId xmlns:p14="http://schemas.microsoft.com/office/powerpoint/2010/main" val="247007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variety in both measures and types of task makes hard to question on methodological grounds.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People did initially try to suggest that infants were merely representing patterns of </a:t>
            </a:r>
            <a:r>
              <a:rPr lang="en-US" dirty="0" err="1" smtClean="0"/>
              <a:t>behaviour</a:t>
            </a:r>
            <a:r>
              <a:rPr lang="en-US" dirty="0" smtClean="0"/>
              <a:t>.</a:t>
            </a:r>
            <a:r>
              <a:rPr lang="en-US" baseline="0" dirty="0" smtClean="0"/>
              <a:t>  Given that we don’t know much about infants’ actual </a:t>
            </a:r>
            <a:r>
              <a:rPr lang="en-US" baseline="0" dirty="0" err="1" smtClean="0"/>
              <a:t>behaviour</a:t>
            </a:r>
            <a:r>
              <a:rPr lang="en-US" baseline="0" dirty="0" smtClean="0"/>
              <a:t> reading capacities, it is hard to evaluate this hypothesis.  Certainly no one has shown that infants’ are able to track the sorts of patterns of </a:t>
            </a:r>
            <a:r>
              <a:rPr lang="en-US" baseline="0" dirty="0" err="1" smtClean="0"/>
              <a:t>behaviour</a:t>
            </a:r>
            <a:r>
              <a:rPr lang="en-US" baseline="0" dirty="0" smtClean="0"/>
              <a:t> they would need to track in order to solve false belief tasks.</a:t>
            </a:r>
            <a:endParaRPr lang="en-US" dirty="0" smtClean="0"/>
          </a:p>
          <a:p>
            <a:r>
              <a:rPr lang="en-US" sz="1200" kern="1200" dirty="0" smtClean="0">
                <a:solidFill>
                  <a:srgbClr val="000000"/>
                </a:solidFill>
                <a:latin typeface="Times New Roman" charset="0"/>
                <a:ea typeface="+mn-ea"/>
                <a:cs typeface="+mn-cs"/>
              </a:rPr>
              <a:t>[while some have proposed that infants might be tracking </a:t>
            </a:r>
            <a:r>
              <a:rPr lang="en-US" sz="1200" kern="1200" dirty="0" err="1" smtClean="0">
                <a:solidFill>
                  <a:srgbClr val="000000"/>
                </a:solidFill>
                <a:latin typeface="Times New Roman" charset="0"/>
                <a:ea typeface="+mn-ea"/>
                <a:cs typeface="+mn-cs"/>
              </a:rPr>
              <a:t>behaviour</a:t>
            </a:r>
            <a:r>
              <a:rPr lang="en-US" sz="1200" kern="1200" dirty="0" smtClean="0">
                <a:solidFill>
                  <a:srgbClr val="000000"/>
                </a:solidFill>
                <a:latin typeface="Times New Roman" charset="0"/>
                <a:ea typeface="+mn-ea"/>
                <a:cs typeface="+mn-cs"/>
              </a:rPr>
              <a:t> only Perner &amp; Ruffman (2005); Ruffman &amp; Perner (2005), this proposal faces several objections (e.g. Song et al. 2008).]</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44</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stuck with the second premise.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45</a:t>
            </a:fld>
            <a:endParaRPr lang="en-GB"/>
          </a:p>
        </p:txBody>
      </p:sp>
    </p:spTree>
    <p:extLst>
      <p:ext uri="{BB962C8B-B14F-4D97-AF65-F5344CB8AC3E}">
        <p14:creationId xmlns:p14="http://schemas.microsoft.com/office/powerpoint/2010/main" val="824254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might attempt to reject this claim on the grounds that the B-tasks impose demands which</a:t>
            </a:r>
            <a:r>
              <a:rPr lang="en-US" baseline="0" dirty="0" smtClean="0"/>
              <a:t> are </a:t>
            </a:r>
            <a:r>
              <a:rPr lang="en-US" dirty="0" smtClean="0"/>
              <a:t>extraneous in the sense that they are not a consequence merely of being required to represent false beliefs</a:t>
            </a:r>
          </a:p>
          <a:p>
            <a:r>
              <a:rPr lang="en-US" dirty="0" smtClean="0"/>
              <a:t>(proponents of this view include </a:t>
            </a:r>
          </a:p>
          <a:p>
            <a:r>
              <a:rPr lang="en-US" dirty="0" smtClean="0"/>
              <a:t>	\</a:t>
            </a:r>
            <a:r>
              <a:rPr lang="en-US" dirty="0" err="1" smtClean="0"/>
              <a:t>citealp</a:t>
            </a:r>
            <a:r>
              <a:rPr lang="en-US" dirty="0" smtClean="0"/>
              <a:t>[p.\ 417]{Carpenter:2002gc},</a:t>
            </a:r>
          </a:p>
          <a:p>
            <a:r>
              <a:rPr lang="en-US" dirty="0" smtClean="0"/>
              <a:t>	\</a:t>
            </a:r>
            <a:r>
              <a:rPr lang="en-US" dirty="0" err="1" smtClean="0"/>
              <a:t>citealp</a:t>
            </a:r>
            <a:r>
              <a:rPr lang="en-US" dirty="0" smtClean="0"/>
              <a:t>{Bloom:2000bt}, and</a:t>
            </a:r>
          </a:p>
          <a:p>
            <a:r>
              <a:rPr lang="en-US" dirty="0" smtClean="0"/>
              <a:t>	\</a:t>
            </a:r>
            <a:r>
              <a:rPr lang="en-US" dirty="0" err="1" smtClean="0"/>
              <a:t>citealp</a:t>
            </a:r>
            <a:r>
              <a:rPr lang="en-US" dirty="0" smtClean="0"/>
              <a:t>{Leslie:1998nq}).</a:t>
            </a:r>
          </a:p>
        </p:txBody>
      </p:sp>
      <p:sp>
        <p:nvSpPr>
          <p:cNvPr id="4" name="Slide Number Placeholder 3"/>
          <p:cNvSpPr>
            <a:spLocks noGrp="1"/>
          </p:cNvSpPr>
          <p:nvPr>
            <p:ph type="sldNum" idx="10"/>
          </p:nvPr>
        </p:nvSpPr>
        <p:spPr/>
        <p:txBody>
          <a:bodyPr/>
          <a:lstStyle/>
          <a:p>
            <a:fld id="{24688D03-F045-B643-BD3A-F95C8B91471A}" type="slidenum">
              <a:rPr lang="en-GB" smtClean="0"/>
              <a:pPr/>
              <a:t>46</a:t>
            </a:fld>
            <a:endParaRPr lang="en-GB"/>
          </a:p>
        </p:txBody>
      </p:sp>
    </p:spTree>
    <p:extLst>
      <p:ext uri="{BB962C8B-B14F-4D97-AF65-F5344CB8AC3E}">
        <p14:creationId xmlns:p14="http://schemas.microsoft.com/office/powerpoint/2010/main" val="3882567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The thesis we are considering is this: All B-tasks impose a requirement (or set of requirements) other than the requirement to represent a false belief.  Children fail B-tasks not because they cannot</a:t>
            </a:r>
            <a:r>
              <a:rPr lang="en-US" i="0" baseline="0" dirty="0" smtClean="0"/>
              <a:t> represent beliefs but because they fail to meet the extraneous requirement.</a:t>
            </a:r>
            <a:endParaRPr lang="en-US" i="0" dirty="0" smtClean="0"/>
          </a:p>
          <a:p>
            <a:endParaRPr lang="en-US" dirty="0" smtClean="0"/>
          </a:p>
          <a:p>
            <a:r>
              <a:rPr lang="en-US" dirty="0" smtClean="0"/>
              <a:t>But what could the extraneous requirement be?</a:t>
            </a:r>
          </a:p>
        </p:txBody>
      </p:sp>
      <p:sp>
        <p:nvSpPr>
          <p:cNvPr id="4" name="Slide Number Placeholder 3"/>
          <p:cNvSpPr>
            <a:spLocks noGrp="1"/>
          </p:cNvSpPr>
          <p:nvPr>
            <p:ph type="sldNum" idx="10"/>
          </p:nvPr>
        </p:nvSpPr>
        <p:spPr/>
        <p:txBody>
          <a:bodyPr/>
          <a:lstStyle/>
          <a:p>
            <a:fld id="{24688D03-F045-B643-BD3A-F95C8B91471A}" type="slidenum">
              <a:rPr lang="en-GB" smtClean="0"/>
              <a:pPr/>
              <a:t>47</a:t>
            </a:fld>
            <a:endParaRPr lang="en-GB"/>
          </a:p>
        </p:txBody>
      </p:sp>
    </p:spTree>
    <p:extLst>
      <p:ext uri="{BB962C8B-B14F-4D97-AF65-F5344CB8AC3E}">
        <p14:creationId xmlns:p14="http://schemas.microsoft.com/office/powerpoint/2010/main" val="3882567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latin typeface="Times New Roman" charset="0"/>
                <a:ea typeface="+mn-ea"/>
                <a:cs typeface="+mn-cs"/>
              </a:rPr>
              <a:t>First note that the proposal is harder to defend than sometimes assumed. For instance, philosophers sometimes mistakenly assume that all B-tasks involve language or communication, whereas A-tasks do not. But some A-tasks involve language and communication (Knudsen &amp; Liszkowski 2012; Song et al. 2008) and there are non-verbal B-tasks (Call &amp; Tomasello 1999; Low 2010 Study 2). </a:t>
            </a:r>
          </a:p>
          <a:p>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There is a more general problem facing attempts to identify the Extraneous Requirement. there is much variation among the B-tasks. It is not just that some are verbal whereas others are nonverbal. It is also that some involve prediction whereas others involve </a:t>
            </a:r>
            <a:r>
              <a:rPr lang="en-US" sz="1200" kern="1200" dirty="0" err="1" smtClean="0">
                <a:solidFill>
                  <a:srgbClr val="000000"/>
                </a:solidFill>
                <a:latin typeface="Times New Roman" charset="0"/>
                <a:ea typeface="+mn-ea"/>
                <a:cs typeface="+mn-cs"/>
              </a:rPr>
              <a:t>retrodiction</a:t>
            </a:r>
            <a:r>
              <a:rPr lang="en-US" sz="1200" kern="1200" dirty="0" smtClean="0">
                <a:solidFill>
                  <a:srgbClr val="000000"/>
                </a:solidFill>
                <a:latin typeface="Times New Roman" charset="0"/>
                <a:ea typeface="+mn-ea"/>
                <a:cs typeface="+mn-cs"/>
              </a:rPr>
              <a:t> or justification (e.g. </a:t>
            </a:r>
            <a:r>
              <a:rPr lang="en-US" sz="1200" kern="1200" dirty="0" err="1" smtClean="0">
                <a:solidFill>
                  <a:srgbClr val="000000"/>
                </a:solidFill>
                <a:latin typeface="Times New Roman" charset="0"/>
                <a:ea typeface="+mn-ea"/>
                <a:cs typeface="+mn-cs"/>
              </a:rPr>
              <a:t>Wimmer</a:t>
            </a:r>
            <a:r>
              <a:rPr lang="en-US" sz="1200" kern="1200" dirty="0" smtClean="0">
                <a:solidFill>
                  <a:srgbClr val="000000"/>
                </a:solidFill>
                <a:latin typeface="Times New Roman" charset="0"/>
                <a:ea typeface="+mn-ea"/>
                <a:cs typeface="+mn-cs"/>
              </a:rPr>
              <a:t> &amp; </a:t>
            </a:r>
            <a:r>
              <a:rPr lang="en-US" sz="1200" kern="1200" dirty="0" err="1" smtClean="0">
                <a:solidFill>
                  <a:srgbClr val="000000"/>
                </a:solidFill>
                <a:latin typeface="Times New Roman" charset="0"/>
                <a:ea typeface="+mn-ea"/>
                <a:cs typeface="+mn-cs"/>
              </a:rPr>
              <a:t>Mayringer</a:t>
            </a:r>
            <a:r>
              <a:rPr lang="en-US" sz="1200" kern="1200" dirty="0" smtClean="0">
                <a:solidFill>
                  <a:srgbClr val="000000"/>
                </a:solidFill>
                <a:latin typeface="Times New Roman" charset="0"/>
                <a:ea typeface="+mn-ea"/>
                <a:cs typeface="+mn-cs"/>
              </a:rPr>
              <a:t> 1998), some concern the first-person perspective, whereas others involve a second- or third-person perspective (e.g. Gopnik &amp; Slaughter 1991), some involve interaction whereas in others the subject is a mere observer (e.g. Chandler et al. 1989), and some involve prediction actions whereas others involve predicting desires (</a:t>
            </a:r>
            <a:r>
              <a:rPr lang="en-US" sz="1200" kern="1200" dirty="0" err="1" smtClean="0">
                <a:solidFill>
                  <a:srgbClr val="000000"/>
                </a:solidFill>
                <a:latin typeface="Times New Roman" charset="0"/>
                <a:ea typeface="+mn-ea"/>
                <a:cs typeface="+mn-cs"/>
              </a:rPr>
              <a:t>Astington</a:t>
            </a:r>
            <a:r>
              <a:rPr lang="en-US" sz="1200" kern="1200" dirty="0" smtClean="0">
                <a:solidFill>
                  <a:srgbClr val="000000"/>
                </a:solidFill>
                <a:latin typeface="Times New Roman" charset="0"/>
                <a:ea typeface="+mn-ea"/>
                <a:cs typeface="+mn-cs"/>
              </a:rPr>
              <a:t> &amp; Gopnik 1991) or selecting an argument appropriate for someone with a false belief (</a:t>
            </a:r>
            <a:r>
              <a:rPr lang="en-US" sz="1200" kern="1200" dirty="0" err="1" smtClean="0">
                <a:solidFill>
                  <a:srgbClr val="000000"/>
                </a:solidFill>
                <a:latin typeface="Times New Roman" charset="0"/>
                <a:ea typeface="+mn-ea"/>
                <a:cs typeface="+mn-cs"/>
              </a:rPr>
              <a:t>Bartsch</a:t>
            </a:r>
            <a:r>
              <a:rPr lang="en-US" sz="1200" kern="1200" dirty="0" smtClean="0">
                <a:solidFill>
                  <a:srgbClr val="000000"/>
                </a:solidFill>
                <a:latin typeface="Times New Roman" charset="0"/>
                <a:ea typeface="+mn-ea"/>
                <a:cs typeface="+mn-cs"/>
              </a:rPr>
              <a:t> &amp; London 2000). Despite all this variation and more, the B-tasks all appear to measure a single developmental transition (Wellman et al. 2001).</a:t>
            </a:r>
          </a:p>
          <a:p>
            <a:endParaRPr lang="en-US" sz="1200" kern="1200" dirty="0" smtClean="0">
              <a:solidFill>
                <a:srgbClr val="000000"/>
              </a:solidFill>
              <a:latin typeface="Times New Roman" charset="0"/>
              <a:ea typeface="+mn-ea"/>
              <a:cs typeface="+mn-cs"/>
            </a:endParaRPr>
          </a:p>
        </p:txBody>
      </p:sp>
      <p:sp>
        <p:nvSpPr>
          <p:cNvPr id="4" name="Slide Number Placeholder 3"/>
          <p:cNvSpPr>
            <a:spLocks noGrp="1"/>
          </p:cNvSpPr>
          <p:nvPr>
            <p:ph type="sldNum" idx="10"/>
          </p:nvPr>
        </p:nvSpPr>
        <p:spPr/>
        <p:txBody>
          <a:bodyPr/>
          <a:lstStyle/>
          <a:p>
            <a:fld id="{24688D03-F045-B643-BD3A-F95C8B91471A}" type="slidenum">
              <a:rPr lang="en-GB" smtClean="0"/>
              <a:pPr/>
              <a:t>48</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Further,  </a:t>
            </a:r>
            <a:r>
              <a:rPr lang="en-US" sz="1200" kern="1200" dirty="0" smtClean="0">
                <a:solidFill>
                  <a:srgbClr val="000000"/>
                </a:solidFill>
                <a:latin typeface="Times New Roman" charset="0"/>
                <a:ea typeface="+mn-ea"/>
                <a:cs typeface="+mn-cs"/>
              </a:rPr>
              <a:t>children who fail </a:t>
            </a:r>
            <a:r>
              <a:rPr lang="en-US" sz="1200" b="0" kern="1200" dirty="0" smtClean="0">
                <a:solidFill>
                  <a:srgbClr val="000000"/>
                </a:solidFill>
                <a:latin typeface="Times New Roman" charset="0"/>
                <a:ea typeface="+mn-ea"/>
                <a:cs typeface="+mn-cs"/>
              </a:rPr>
              <a:t>B</a:t>
            </a:r>
            <a:r>
              <a:rPr lang="en-US" sz="1200" kern="1200" dirty="0" smtClean="0">
                <a:solidFill>
                  <a:srgbClr val="000000"/>
                </a:solidFill>
                <a:latin typeface="Times New Roman" charset="0"/>
                <a:ea typeface="+mn-ea"/>
                <a:cs typeface="+mn-cs"/>
              </a:rPr>
              <a:t>-tasks can answer questions about perception or </a:t>
            </a:r>
            <a:r>
              <a:rPr lang="en-US" sz="1200" kern="1200" dirty="0" err="1" smtClean="0">
                <a:solidFill>
                  <a:srgbClr val="000000"/>
                </a:solidFill>
                <a:latin typeface="Times New Roman" charset="0"/>
                <a:ea typeface="+mn-ea"/>
                <a:cs typeface="+mn-cs"/>
              </a:rPr>
              <a:t>pretence</a:t>
            </a:r>
            <a:r>
              <a:rPr lang="en-US" sz="1200" kern="1200" dirty="0" smtClean="0">
                <a:solidFill>
                  <a:srgbClr val="000000"/>
                </a:solidFill>
                <a:latin typeface="Times New Roman" charset="0"/>
                <a:ea typeface="+mn-ea"/>
                <a:cs typeface="+mn-cs"/>
              </a:rPr>
              <a:t> that are word-for-word identical with the questions about false belief that they cannot answer correctly (Gopnik et al. 1994; see also Cluster 1996). So the Extraneous Requirement cannot be straightforwardly linked to language or communication.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49</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But</a:t>
            </a:r>
            <a:r>
              <a:rPr lang="en-US" baseline="0" dirty="0" smtClean="0"/>
              <a:t> there is a family of candidates for the Extraneous Requirement.</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For a wide range of research has shown that success on B-tasks depends</a:t>
            </a:r>
            <a:r>
              <a:rPr lang="en-US" baseline="0" dirty="0" smtClean="0"/>
              <a:t> on executive function, working memory and attention.  This is true in two senses: first, developmentally, success on B-tasks comes with the acquisition of EF, working memory and so on.  Second, even in adults success on B-tasks appears to consume these resources.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have we found the Extraneous Requirement?  No, I don</a:t>
            </a:r>
            <a:r>
              <a:rPr lang="fr-FR" baseline="0" dirty="0" smtClean="0"/>
              <a:t>’</a:t>
            </a:r>
            <a:r>
              <a:rPr lang="en-US" baseline="0" dirty="0" smtClean="0"/>
              <a:t>t think  It is a mistake to assume that representing false belief---or, indeed, representing any propositional attitude---does not intrinsically demand cognitive resources such as inhibitory control.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On any standard view, propositional attitudes such as beliefs form complex causal structures, have arbitrarily nest-able contents, interact with each other in </a:t>
            </a:r>
            <a:r>
              <a:rPr lang="en-US" baseline="0" dirty="0" err="1" smtClean="0"/>
              <a:t>uncodifiably</a:t>
            </a:r>
            <a:r>
              <a:rPr lang="en-US" baseline="0" dirty="0" smtClean="0"/>
              <a:t> complex ways and are individuated by their causal and normative roles in explaining thoughts and actions \</a:t>
            </a:r>
            <a:r>
              <a:rPr lang="en-US" baseline="0" dirty="0" err="1" smtClean="0"/>
              <a:t>citep</a:t>
            </a:r>
            <a:r>
              <a:rPr lang="en-US" baseline="0" dirty="0" smtClean="0"/>
              <a:t>[]{en_809, en_249}.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If there is anything representing which should consume scarce cognitive resources it is surely states with this combination of properties.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there are sound theoretical reasons to suppose that representing false beliefs could intrinsically require inhibitory control and working memory \</a:t>
            </a:r>
            <a:r>
              <a:rPr lang="en-US" baseline="0" dirty="0" err="1" smtClean="0"/>
              <a:t>citep</a:t>
            </a:r>
            <a:r>
              <a:rPr lang="en-US" baseline="0" dirty="0" smtClean="0"/>
              <a:t>[see also][]{Russell:1999vr}.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This means: it *might* be that B-tasks impose an extraneous requirement.  But the mere fact that success depends on inhibitory control, attention and working memory does not imply that these B-tasks impose extraneous requirements.</a:t>
            </a:r>
            <a:endParaRPr lang="en-US" sz="1200" kern="1200" dirty="0" smtClean="0">
              <a:solidFill>
                <a:srgbClr val="000000"/>
              </a:solidFill>
              <a:latin typeface="Times New Roman" charset="0"/>
              <a:ea typeface="+mn-ea"/>
              <a:cs typeface="+mn-cs"/>
            </a:endParaRPr>
          </a:p>
        </p:txBody>
      </p:sp>
      <p:sp>
        <p:nvSpPr>
          <p:cNvPr id="4" name="Slide Number Placeholder 3"/>
          <p:cNvSpPr>
            <a:spLocks noGrp="1"/>
          </p:cNvSpPr>
          <p:nvPr>
            <p:ph type="sldNum" idx="10"/>
          </p:nvPr>
        </p:nvSpPr>
        <p:spPr/>
        <p:txBody>
          <a:bodyPr/>
          <a:lstStyle/>
          <a:p>
            <a:fld id="{24688D03-F045-B643-BD3A-F95C8B91471A}" type="slidenum">
              <a:rPr lang="en-GB" smtClean="0"/>
              <a:pPr/>
              <a:t>50</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a:t>
            </a:r>
            <a:r>
              <a:rPr lang="fr-FR" dirty="0" smtClean="0"/>
              <a:t>’</a:t>
            </a:r>
            <a:r>
              <a:rPr lang="en-US" dirty="0" err="1" smtClean="0"/>
              <a:t>ve</a:t>
            </a:r>
            <a:r>
              <a:rPr lang="en-US" dirty="0" smtClean="0"/>
              <a:t> argued so far is that we cannot straightforwardly reject any single premise of this argument.</a:t>
            </a:r>
          </a:p>
          <a:p>
            <a:r>
              <a:rPr lang="en-US" dirty="0" smtClean="0"/>
              <a:t>So we should look for non-straightforward ways to resolve the problem</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51</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could a non-straightforward</a:t>
            </a:r>
            <a:r>
              <a:rPr lang="en-GB" baseline="0" dirty="0" smtClean="0"/>
              <a:t> resolution involve?  First note that we get this kind of pattern in a variety of areas including physical cognition.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Second Task: we need theoretically coherent and empirically motivated ways of distinguishing kinds of mindreading</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is harder ... we can define it s</a:t>
            </a:r>
            <a:r>
              <a:rPr lang="en-US" sz="1200" kern="1200" baseline="0" dirty="0" smtClean="0">
                <a:solidFill>
                  <a:srgbClr val="000000"/>
                </a:solidFill>
                <a:latin typeface="Times New Roman" charset="0"/>
                <a:ea typeface="+mn-ea"/>
                <a:cs typeface="+mn-cs"/>
              </a:rPr>
              <a:t>o ... but if we go one step deeper and ask what mental states are, or what actions are, we quickly find ourselves in trouble ...  Let’s look at what mental states are ... content / attitude (see lecture notes)</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In</a:t>
            </a:r>
            <a:r>
              <a:rPr lang="en-US" sz="1200" kern="1200" baseline="0" dirty="0" smtClean="0">
                <a:solidFill>
                  <a:srgbClr val="000000"/>
                </a:solidFill>
                <a:latin typeface="Times New Roman" charset="0"/>
                <a:ea typeface="+mn-ea"/>
                <a:cs typeface="+mn-cs"/>
              </a:rPr>
              <a:t> conclusion: the message for today is that we don’t </a:t>
            </a:r>
            <a:r>
              <a:rPr lang="en-US" sz="1200" kern="1200" baseline="0" dirty="0" err="1" smtClean="0">
                <a:solidFill>
                  <a:srgbClr val="000000"/>
                </a:solidFill>
                <a:latin typeface="Times New Roman" charset="0"/>
                <a:ea typeface="+mn-ea"/>
                <a:cs typeface="+mn-cs"/>
              </a:rPr>
              <a:t>adqeuately</a:t>
            </a:r>
            <a:r>
              <a:rPr lang="en-US" sz="1200" kern="1200" baseline="0" dirty="0" smtClean="0">
                <a:solidFill>
                  <a:srgbClr val="000000"/>
                </a:solidFill>
                <a:latin typeface="Times New Roman" charset="0"/>
                <a:ea typeface="+mn-ea"/>
                <a:cs typeface="+mn-cs"/>
              </a:rPr>
              <a:t> understand what mindreading and joint action are ... the way start to remedy that is to go right back and think about what actions are and what mental states are, and that’s what we’ll do next week ... if you decide to take the course of course.</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Mindreading is ... </a:t>
            </a:r>
          </a:p>
          <a:p>
            <a:r>
              <a:rPr lang="en-US" dirty="0" smtClean="0"/>
              <a:t>A joint action is an event with two or more agents.  Paradigm</a:t>
            </a:r>
            <a:r>
              <a:rPr lang="en-US" baseline="0" dirty="0" smtClean="0"/>
              <a:t> examples include painting a house together, pushing levers in sequence together to make a dog puppet sing, and tapping our fingers together.</a:t>
            </a:r>
            <a:endParaRPr lang="en-US" dirty="0" smtClean="0"/>
          </a:p>
          <a:p>
            <a:r>
              <a:rPr lang="en-US" dirty="0" smtClean="0"/>
              <a:t>In this course I want us to attempt three tasks ...  The first task</a:t>
            </a:r>
            <a:r>
              <a:rPr lang="en-US" baseline="0" dirty="0" smtClean="0"/>
              <a:t> is DECOMPOSITION </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a:t>
            </a:fld>
            <a:endParaRPr lang="en-GB"/>
          </a:p>
        </p:txBody>
      </p:sp>
    </p:spTree>
    <p:extLst>
      <p:ext uri="{BB962C8B-B14F-4D97-AF65-F5344CB8AC3E}">
        <p14:creationId xmlns:p14="http://schemas.microsoft.com/office/powerpoint/2010/main" val="243353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Third Task: We</a:t>
            </a:r>
            <a:r>
              <a:rPr lang="en-US" sz="1200" kern="1200" baseline="0" dirty="0" smtClean="0">
                <a:solidFill>
                  <a:srgbClr val="000000"/>
                </a:solidFill>
                <a:latin typeface="Times New Roman" charset="0"/>
                <a:ea typeface="+mn-ea"/>
                <a:cs typeface="+mn-cs"/>
              </a:rPr>
              <a:t> need ways of understanding how joint action might involve more than the coordinated and cooperative </a:t>
            </a:r>
            <a:r>
              <a:rPr lang="en-US" sz="1200" kern="1200" baseline="0" dirty="0" err="1" smtClean="0">
                <a:solidFill>
                  <a:srgbClr val="000000"/>
                </a:solidFill>
                <a:latin typeface="Times New Roman" charset="0"/>
                <a:ea typeface="+mn-ea"/>
                <a:cs typeface="+mn-cs"/>
              </a:rPr>
              <a:t>behaviours</a:t>
            </a:r>
            <a:r>
              <a:rPr lang="en-US" sz="1200" kern="1200" baseline="0" dirty="0" smtClean="0">
                <a:solidFill>
                  <a:srgbClr val="000000"/>
                </a:solidFill>
                <a:latin typeface="Times New Roman" charset="0"/>
                <a:ea typeface="+mn-ea"/>
                <a:cs typeface="+mn-cs"/>
              </a:rPr>
              <a:t> exhibited by some insects, while also not requiring sophisticated forms of mindreading at close to the limits of what human adults are capable of ....</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a:t>
            </a:r>
            <a:r>
              <a:rPr lang="en-US" baseline="0" dirty="0" smtClean="0"/>
              <a:t> don’t fully understand this, but </a:t>
            </a:r>
            <a:r>
              <a:rPr lang="en-US" dirty="0" smtClean="0"/>
              <a:t>if this is right, there must exist forms of social</a:t>
            </a:r>
            <a:r>
              <a:rPr lang="en-US" baseline="0" dirty="0" smtClean="0"/>
              <a:t> co-operation that (</a:t>
            </a:r>
            <a:r>
              <a:rPr lang="en-US" baseline="0" dirty="0" err="1" smtClean="0"/>
              <a:t>i</a:t>
            </a:r>
            <a:r>
              <a:rPr lang="en-US" baseline="0" dirty="0" smtClean="0"/>
              <a:t>) can “drive” unique forms of human cognition, such as sophisticated theory of mind cognition, and yet don’t already presuppose those very forms of cognition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I</a:t>
            </a:r>
            <a:r>
              <a:rPr lang="en-US" baseline="0" dirty="0" smtClean="0"/>
              <a:t> don’t fully understand this, but </a:t>
            </a:r>
            <a:r>
              <a:rPr lang="en-US" dirty="0" smtClean="0"/>
              <a:t>if this is right, .... [*as before</a:t>
            </a:r>
            <a:r>
              <a:rPr lang="en-US" baseline="0" dirty="0" smtClean="0"/>
              <a:t> but </a:t>
            </a:r>
            <a:r>
              <a:rPr lang="en-US" i="1" baseline="0" dirty="0" smtClean="0"/>
              <a:t>ground </a:t>
            </a:r>
            <a:r>
              <a:rPr lang="en-US" i="0" baseline="0" dirty="0" smtClean="0"/>
              <a:t>instead of </a:t>
            </a:r>
            <a:r>
              <a:rPr lang="en-US" i="1" baseline="0" dirty="0" smtClean="0"/>
              <a:t>drive</a:t>
            </a:r>
            <a:r>
              <a:rPr lang="en-US" baseline="0" dirty="0" smtClean="0"/>
              <a:t>]</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1" Type="http://schemas.openxmlformats.org/officeDocument/2006/relationships/image" Target="../media/image8.png"/><Relationship Id="rId12"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 Id="rId4" Type="http://schemas.microsoft.com/office/2007/relationships/hdphoto" Target="../media/hdphoto4.wdp"/><Relationship Id="rId5" Type="http://schemas.openxmlformats.org/officeDocument/2006/relationships/image" Target="../media/image10.png"/><Relationship Id="rId6" Type="http://schemas.microsoft.com/office/2007/relationships/hdphoto" Target="../media/hdphoto5.wdp"/><Relationship Id="rId7" Type="http://schemas.openxmlformats.org/officeDocument/2006/relationships/image" Target="../media/image6.png"/><Relationship Id="rId8" Type="http://schemas.microsoft.com/office/2007/relationships/hdphoto" Target="../media/hdphoto1.wdp"/><Relationship Id="rId9" Type="http://schemas.openxmlformats.org/officeDocument/2006/relationships/image" Target="../media/image7.png"/><Relationship Id="rId10"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7" Type="http://schemas.openxmlformats.org/officeDocument/2006/relationships/image" Target="../media/image8.png"/><Relationship Id="rId8"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4803_crop_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a:t>
            </a:r>
            <a:r>
              <a:rPr lang="en-GB" sz="2400" i="0" dirty="0" err="1" smtClean="0">
                <a:solidFill>
                  <a:schemeClr val="tx1"/>
                </a:solidFill>
                <a:effectLst>
                  <a:glow rad="304800">
                    <a:schemeClr val="bg1">
                      <a:alpha val="34000"/>
                    </a:schemeClr>
                  </a:glow>
                </a:effectLst>
              </a:rPr>
              <a:t>@ceu.hu</a:t>
            </a:r>
            <a:endParaRPr lang="en-GB" sz="2400" i="0" dirty="0">
              <a:solidFill>
                <a:schemeClr val="tx1"/>
              </a:solidFill>
              <a:effectLst>
                <a:glow rad="304800">
                  <a:schemeClr val="bg1">
                    <a:alpha val="34000"/>
                  </a:schemeClr>
                </a:glow>
              </a:effectLst>
            </a:endParaRPr>
          </a:p>
        </p:txBody>
      </p:sp>
      <p:sp>
        <p:nvSpPr>
          <p:cNvPr id="6"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a:t>
            </a:r>
            <a:r>
              <a:rPr lang="en-GB" sz="2400" i="0" dirty="0" err="1" smtClean="0">
                <a:solidFill>
                  <a:schemeClr val="tx1"/>
                </a:solidFill>
                <a:effectLst>
                  <a:glow rad="101600">
                    <a:schemeClr val="bg1">
                      <a:alpha val="78000"/>
                    </a:schemeClr>
                  </a:glow>
                </a:effectLst>
              </a:rPr>
              <a:t>@ceu.hu</a:t>
            </a:r>
            <a:endParaRPr lang="en-GB" sz="2400" i="0" dirty="0">
              <a:solidFill>
                <a:schemeClr val="tx1"/>
              </a:solidFill>
              <a:effectLst>
                <a:glow rad="101600">
                  <a:schemeClr val="bg1">
                    <a:alpha val="78000"/>
                  </a:schemeClr>
                </a:glow>
              </a:effectLst>
            </a:endParaRPr>
          </a:p>
        </p:txBody>
      </p:sp>
      <p:sp>
        <p:nvSpPr>
          <p:cNvPr id="17" name="Text Box 9"/>
          <p:cNvSpPr txBox="1">
            <a:spLocks noChangeArrowheads="1"/>
          </p:cNvSpPr>
          <p:nvPr/>
        </p:nvSpPr>
        <p:spPr bwMode="auto">
          <a:xfrm>
            <a:off x="75557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8" name="Text Box 9"/>
          <p:cNvSpPr txBox="1">
            <a:spLocks noChangeArrowheads="1"/>
          </p:cNvSpPr>
          <p:nvPr/>
        </p:nvSpPr>
        <p:spPr bwMode="auto">
          <a:xfrm>
            <a:off x="75557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50800">
                    <a:srgbClr val="470FBF">
                      <a:alpha val="50000"/>
                    </a:srgbClr>
                  </a:glow>
                </a:effectLst>
              </a:rPr>
              <a:t>Mindreading &amp; Joint Action</a:t>
            </a:r>
            <a:endParaRPr lang="en-GB" sz="4800" i="0" dirty="0">
              <a:ln w="12700">
                <a:solidFill>
                  <a:schemeClr val="bg1"/>
                </a:solidFill>
              </a:ln>
              <a:solidFill>
                <a:schemeClr val="tx1">
                  <a:alpha val="0"/>
                </a:schemeClr>
              </a:solidFill>
              <a:effectLst>
                <a:glow rad="50800">
                  <a:srgbClr val="470FBF">
                    <a:alpha val="50000"/>
                  </a:srgbClr>
                </a:glow>
              </a:effectLst>
            </a:endParaRPr>
          </a:p>
        </p:txBody>
      </p:sp>
      <p:sp>
        <p:nvSpPr>
          <p:cNvPr id="7" name="Text Box 9"/>
          <p:cNvSpPr txBox="1">
            <a:spLocks noChangeArrowheads="1"/>
          </p:cNvSpPr>
          <p:nvPr/>
        </p:nvSpPr>
        <p:spPr bwMode="auto">
          <a:xfrm>
            <a:off x="35496" y="653787"/>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effectLst>
                  <a:glow rad="101600">
                    <a:srgbClr val="000000"/>
                  </a:glow>
                </a:effectLst>
              </a:rPr>
              <a:t>1. Introduction </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grayscl/>
            <a:extLst>
              <a:ext uri="{BEBA8EAE-BF5A-486C-A8C5-ECC9F3942E4B}">
                <a14:imgProps xmlns:a14="http://schemas.microsoft.com/office/drawing/2010/main">
                  <a14:imgLayer r:embed="rId4">
                    <a14:imgEffect>
                      <a14:backgroundRemoval t="3205" b="94872" l="10000" r="93846">
                        <a14:foregroundMark x1="33077" y1="12821" x2="41538" y2="12821"/>
                        <a14:foregroundMark x1="39231" y1="4487" x2="43846" y2="7051"/>
                        <a14:foregroundMark x1="46154" y1="83974" x2="49231" y2="83974"/>
                        <a14:foregroundMark x1="77692" y1="83974" x2="63846" y2="86538"/>
                        <a14:foregroundMark x1="30769" y1="84615" x2="42308" y2="86538"/>
                        <a14:foregroundMark x1="18462" y1="94872" x2="40769" y2="94872"/>
                        <a14:foregroundMark x1="81538" y1="89744" x2="93846" y2="94872"/>
                        <a14:foregroundMark x1="34615" y1="59615" x2="43077" y2="59615"/>
                      </a14:backgroundRemoval>
                    </a14:imgEffect>
                    <a14:imgEffect>
                      <a14:brightnessContrast bright="40000" contrast="20000"/>
                    </a14:imgEffect>
                  </a14:imgLayer>
                </a14:imgProps>
              </a:ext>
              <a:ext uri="{28A0092B-C50C-407E-A947-70E740481C1C}">
                <a14:useLocalDpi xmlns:a14="http://schemas.microsoft.com/office/drawing/2010/main"/>
              </a:ext>
            </a:extLst>
          </a:blip>
          <a:srcRect b="3983"/>
          <a:stretch/>
        </p:blipFill>
        <p:spPr>
          <a:xfrm>
            <a:off x="1619674" y="3577872"/>
            <a:ext cx="1651000" cy="1902284"/>
          </a:xfrm>
          <a:prstGeom prst="rect">
            <a:avLst/>
          </a:prstGeom>
        </p:spPr>
      </p:pic>
      <p:pic>
        <p:nvPicPr>
          <p:cNvPr id="7" name="Picture 6"/>
          <p:cNvPicPr>
            <a:picLocks noChangeAspect="1"/>
          </p:cNvPicPr>
          <p:nvPr/>
        </p:nvPicPr>
        <p:blipFill rotWithShape="1">
          <a:blip r:embed="rId5">
            <a:grayscl/>
            <a:extLst>
              <a:ext uri="{BEBA8EAE-BF5A-486C-A8C5-ECC9F3942E4B}">
                <a14:imgProps xmlns:a14="http://schemas.microsoft.com/office/drawing/2010/main">
                  <a14:imgLayer r:embed="rId6">
                    <a14:imgEffect>
                      <a14:backgroundRemoval t="2500" b="90000" l="4225" r="89437">
                        <a14:foregroundMark x1="39437" y1="68000" x2="23239" y2="82500"/>
                        <a14:foregroundMark x1="41549" y1="78500" x2="76761" y2="78500"/>
                        <a14:foregroundMark x1="45775" y1="85000" x2="14085" y2="87500"/>
                        <a14:foregroundMark x1="12676" y1="76000" x2="12676" y2="67500"/>
                        <a14:foregroundMark x1="62676" y1="6000" x2="71127" y2="11500"/>
                        <a14:foregroundMark x1="63380" y1="2500" x2="59859" y2="2500"/>
                        <a14:foregroundMark x1="75352" y1="65000" x2="85915" y2="84000"/>
                        <a14:foregroundMark x1="52817" y1="87000" x2="43662" y2="89000"/>
                        <a14:foregroundMark x1="12676" y1="64500" x2="29577" y2="61000"/>
                        <a14:foregroundMark x1="11268" y1="81500" x2="4225" y2="86000"/>
                        <a14:foregroundMark x1="6338" y1="76500" x2="6338" y2="70000"/>
                        <a14:foregroundMark x1="57042" y1="87000" x2="57042" y2="88500"/>
                      </a14:backgroundRemoval>
                    </a14:imgEffect>
                    <a14:imgEffect>
                      <a14:brightnessContrast contrast="20000"/>
                    </a14:imgEffect>
                  </a14:imgLayer>
                </a14:imgProps>
              </a:ext>
            </a:extLst>
          </a:blip>
          <a:srcRect b="21942"/>
          <a:stretch/>
        </p:blipFill>
        <p:spPr>
          <a:xfrm flipH="1">
            <a:off x="2699793" y="3501008"/>
            <a:ext cx="1800200" cy="1979148"/>
          </a:xfrm>
          <a:prstGeom prst="rect">
            <a:avLst/>
          </a:prstGeom>
        </p:spPr>
      </p:pic>
      <p:pic>
        <p:nvPicPr>
          <p:cNvPr id="8" name="Picture 7" descr="tomasello_cutout.gif"/>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15000" contrast="15000"/>
                    </a14:imgEffect>
                  </a14:imgLayer>
                </a14:imgProps>
              </a:ext>
              <a:ext uri="{28A0092B-C50C-407E-A947-70E740481C1C}">
                <a14:useLocalDpi xmlns:a14="http://schemas.microsoft.com/office/drawing/2010/main"/>
              </a:ext>
            </a:extLst>
          </a:blip>
          <a:stretch>
            <a:fillRect/>
          </a:stretch>
        </p:blipFill>
        <p:spPr>
          <a:xfrm>
            <a:off x="5240698" y="902330"/>
            <a:ext cx="1840634" cy="2088232"/>
          </a:xfrm>
          <a:prstGeom prst="rect">
            <a:avLst/>
          </a:prstGeom>
        </p:spPr>
      </p:pic>
      <p:pic>
        <p:nvPicPr>
          <p:cNvPr id="9" name="Picture 8"/>
          <p:cNvPicPr>
            <a:picLocks noChangeAspect="1"/>
          </p:cNvPicPr>
          <p:nvPr/>
        </p:nvPicPr>
        <p:blipFill rotWithShape="1">
          <a:blip r:embed="rId9">
            <a:extLst>
              <a:ext uri="{BEBA8EAE-BF5A-486C-A8C5-ECC9F3942E4B}">
                <a14:imgProps xmlns:a14="http://schemas.microsoft.com/office/drawing/2010/main">
                  <a14:imgLayer r:embed="rId10">
                    <a14:imgEffect>
                      <a14:backgroundRemoval t="5161" b="90000" l="9778" r="89778">
                        <a14:foregroundMark x1="68889" y1="24516" x2="63111" y2="26129"/>
                        <a14:foregroundMark x1="55111" y1="7097" x2="45778" y2="7097"/>
                        <a14:foregroundMark x1="58222" y1="5161" x2="52889" y2="5806"/>
                        <a14:foregroundMark x1="63556" y1="7097" x2="62222" y2="8387"/>
                        <a14:foregroundMark x1="63556" y1="63226" x2="63556" y2="63226"/>
                        <a14:foregroundMark x1="63111" y1="70645" x2="60444" y2="71613"/>
                        <a14:foregroundMark x1="67556" y1="72581" x2="62667" y2="74516"/>
                        <a14:foregroundMark x1="28000" y1="51613" x2="25333" y2="56452"/>
                        <a14:foregroundMark x1="19556" y1="58065" x2="30667" y2="58710"/>
                        <a14:foregroundMark x1="18667" y1="61613" x2="10667" y2="62903"/>
                        <a14:foregroundMark x1="67111" y1="60645" x2="69333" y2="61935"/>
                      </a14:backgroundRemoval>
                    </a14:imgEffect>
                  </a14:imgLayer>
                </a14:imgProps>
              </a:ext>
            </a:extLst>
          </a:blip>
          <a:srcRect l="10959" b="37960"/>
          <a:stretch/>
        </p:blipFill>
        <p:spPr>
          <a:xfrm flipH="1">
            <a:off x="6084168" y="907126"/>
            <a:ext cx="1944216" cy="1866428"/>
          </a:xfrm>
          <a:prstGeom prst="rect">
            <a:avLst/>
          </a:prstGeom>
        </p:spPr>
      </p:pic>
      <p:sp>
        <p:nvSpPr>
          <p:cNvPr id="10" name="Rectangle 9"/>
          <p:cNvSpPr/>
          <p:nvPr/>
        </p:nvSpPr>
        <p:spPr>
          <a:xfrm>
            <a:off x="467545" y="5301208"/>
            <a:ext cx="4555926" cy="1107996"/>
          </a:xfrm>
          <a:prstGeom prst="rect">
            <a:avLst/>
          </a:prstGeom>
        </p:spPr>
        <p:txBody>
          <a:bodyPr wrap="square">
            <a:spAutoFit/>
          </a:bodyPr>
          <a:lstStyle/>
          <a:p>
            <a:r>
              <a:rPr lang="en-US" i="0" dirty="0" smtClean="0">
                <a:effectLst>
                  <a:glow rad="101600">
                    <a:schemeClr val="tx1">
                      <a:alpha val="75000"/>
                    </a:schemeClr>
                  </a:glow>
                </a:effectLst>
              </a:rPr>
              <a:t>“</a:t>
            </a:r>
            <a:r>
              <a:rPr lang="en-US" i="0" dirty="0">
                <a:effectLst>
                  <a:glow rad="101600">
                    <a:schemeClr val="tx1">
                      <a:alpha val="75000"/>
                    </a:schemeClr>
                  </a:glow>
                </a:effectLst>
              </a:rPr>
              <a:t>perception, action, and cognition are grounded in social </a:t>
            </a:r>
            <a:r>
              <a:rPr lang="en-US" i="0" dirty="0" smtClean="0">
                <a:effectLst>
                  <a:glow rad="101600">
                    <a:schemeClr val="tx1">
                      <a:alpha val="75000"/>
                    </a:schemeClr>
                  </a:glow>
                </a:effectLst>
              </a:rPr>
              <a:t>interaction”</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&amp; </a:t>
            </a:r>
            <a:r>
              <a:rPr lang="en-US" i="0" dirty="0" err="1" smtClean="0">
                <a:effectLst>
                  <a:glow rad="101600">
                    <a:schemeClr val="tx1">
                      <a:alpha val="75000"/>
                    </a:schemeClr>
                  </a:glow>
                </a:effectLst>
              </a:rPr>
              <a:t>Knoblich</a:t>
            </a:r>
            <a:r>
              <a:rPr lang="en-US" i="0" dirty="0" smtClean="0">
                <a:effectLst>
                  <a:glow rad="101600">
                    <a:schemeClr val="tx1">
                      <a:alpha val="75000"/>
                    </a:schemeClr>
                  </a:glow>
                </a:effectLst>
              </a:rPr>
              <a:t> 2008)</a:t>
            </a:r>
            <a:endParaRPr lang="en-US" i="0" dirty="0">
              <a:effectLst>
                <a:glow rad="101600">
                  <a:schemeClr val="tx1">
                    <a:alpha val="75000"/>
                  </a:schemeClr>
                </a:glow>
              </a:effectLst>
            </a:endParaRPr>
          </a:p>
        </p:txBody>
      </p:sp>
      <p:pic>
        <p:nvPicPr>
          <p:cNvPr id="14" name="Picture 13" descr="moll.jpg"/>
          <p:cNvPicPr>
            <a:picLocks noChangeAspect="1"/>
          </p:cNvPicPr>
          <p:nvPr/>
        </p:nvPicPr>
        <p:blipFill rotWithShape="1">
          <a:blip r:embed="rId11">
            <a:grayscl/>
            <a:extLst>
              <a:ext uri="{BEBA8EAE-BF5A-486C-A8C5-ECC9F3942E4B}">
                <a14:imgProps xmlns:a14="http://schemas.microsoft.com/office/drawing/2010/main">
                  <a14:imgLayer r:embed="rId12">
                    <a14:imgEffect>
                      <a14:backgroundRemoval t="5000" b="99167" l="10000" r="90000">
                        <a14:foregroundMark x1="32500" y1="16667" x2="46250" y2="30833"/>
                        <a14:foregroundMark x1="43750" y1="5833" x2="43750" y2="24167"/>
                        <a14:foregroundMark x1="72500" y1="73333" x2="63125" y2="87500"/>
                        <a14:foregroundMark x1="43750" y1="82500" x2="70625" y2="82500"/>
                        <a14:foregroundMark x1="42500" y1="75833" x2="33125" y2="99167"/>
                        <a14:foregroundMark x1="12500" y1="85833" x2="10000" y2="97500"/>
                        <a14:backgroundMark x1="65000" y1="41667" x2="73125" y2="43333"/>
                        <a14:backgroundMark x1="66250" y1="52500" x2="75000" y2="52500"/>
                        <a14:backgroundMark x1="26250" y1="54167" x2="26250" y2="49167"/>
                      </a14:backgroundRemoval>
                    </a14:imgEffect>
                    <a14:imgEffect>
                      <a14:artisticGlowDiffused trans="50000" intensity="2"/>
                    </a14:imgEffect>
                    <a14:imgEffect>
                      <a14:colorTemperature colorTemp="8565"/>
                    </a14:imgEffect>
                    <a14:imgEffect>
                      <a14:brightnessContrast bright="54000" contrast="48000"/>
                    </a14:imgEffect>
                  </a14:imgLayer>
                </a14:imgProps>
              </a:ext>
              <a:ext uri="{28A0092B-C50C-407E-A947-70E740481C1C}">
                <a14:useLocalDpi xmlns:a14="http://schemas.microsoft.com/office/drawing/2010/main" val="0"/>
              </a:ext>
            </a:extLst>
          </a:blip>
          <a:srcRect r="36771" b="19556"/>
          <a:stretch/>
        </p:blipFill>
        <p:spPr>
          <a:xfrm>
            <a:off x="3779913" y="908721"/>
            <a:ext cx="1920001" cy="1832063"/>
          </a:xfrm>
          <a:prstGeom prst="rect">
            <a:avLst/>
          </a:prstGeom>
        </p:spPr>
      </p:pic>
      <p:sp>
        <p:nvSpPr>
          <p:cNvPr id="15" name="Rectangle 14"/>
          <p:cNvSpPr/>
          <p:nvPr/>
        </p:nvSpPr>
        <p:spPr>
          <a:xfrm>
            <a:off x="4285172" y="2558514"/>
            <a:ext cx="4555926" cy="1446550"/>
          </a:xfrm>
          <a:prstGeom prst="rect">
            <a:avLst/>
          </a:prstGeom>
        </p:spPr>
        <p:txBody>
          <a:bodyPr wrap="square">
            <a:spAutoFit/>
          </a:bodyPr>
          <a:lstStyle/>
          <a:p>
            <a:r>
              <a:rPr lang="en-US" i="0" dirty="0">
                <a:effectLst>
                  <a:glow rad="101600">
                    <a:schemeClr val="tx1">
                      <a:alpha val="75000"/>
                    </a:schemeClr>
                  </a:glow>
                </a:effectLst>
              </a:rPr>
              <a:t>“the unique aspects of human cognition ... were driven by, or even constituted by, social co</a:t>
            </a:r>
            <a:r>
              <a:rPr lang="en-US" i="0" dirty="0" smtClean="0">
                <a:effectLst>
                  <a:glow rad="101600">
                    <a:schemeClr val="tx1">
                      <a:alpha val="75000"/>
                    </a:schemeClr>
                  </a:glow>
                </a:effectLst>
              </a:rPr>
              <a:t>-operation”</a:t>
            </a:r>
          </a:p>
          <a:p>
            <a:pPr algn="r"/>
            <a:r>
              <a:rPr lang="en-US" i="0" dirty="0" smtClean="0">
                <a:effectLst>
                  <a:glow rad="101600">
                    <a:schemeClr val="tx1">
                      <a:alpha val="75000"/>
                    </a:schemeClr>
                  </a:glow>
                </a:effectLst>
              </a:rPr>
              <a:t>(Moll &amp; </a:t>
            </a:r>
            <a:r>
              <a:rPr lang="en-US" i="0" dirty="0" err="1" smtClean="0">
                <a:effectLst>
                  <a:glow rad="101600">
                    <a:schemeClr val="tx1">
                      <a:alpha val="75000"/>
                    </a:schemeClr>
                  </a:glow>
                </a:effectLst>
              </a:rPr>
              <a:t>Tomasello</a:t>
            </a:r>
            <a:r>
              <a:rPr lang="en-US" i="0" dirty="0" smtClean="0">
                <a:effectLst>
                  <a:glow rad="101600">
                    <a:schemeClr val="tx1">
                      <a:alpha val="75000"/>
                    </a:schemeClr>
                  </a:glow>
                </a:effectLst>
              </a:rPr>
              <a:t> 2007)</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3998097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28579" y="3213557"/>
            <a:ext cx="24868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t>philosophical tools</a:t>
            </a:r>
            <a:endParaRPr lang="en-GB" i="0" dirty="0"/>
          </a:p>
        </p:txBody>
      </p:sp>
    </p:spTree>
    <p:extLst>
      <p:ext uri="{BB962C8B-B14F-4D97-AF65-F5344CB8AC3E}">
        <p14:creationId xmlns:p14="http://schemas.microsoft.com/office/powerpoint/2010/main" val="21623137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0648"/>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473554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871733"/>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40685772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509442"/>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9262937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132856"/>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4718779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708920"/>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1032376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356992"/>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10184537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933056"/>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78949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4581128"/>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797776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623411" y="3213557"/>
            <a:ext cx="18971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first challenge</a:t>
            </a:r>
            <a:endParaRPr lang="en-GB" i="0" dirty="0">
              <a:effectLst>
                <a:glow rad="101600">
                  <a:srgbClr val="000000"/>
                </a:glow>
              </a:effectLst>
            </a:endParaRPr>
          </a:p>
        </p:txBody>
      </p:sp>
    </p:spTree>
    <p:extLst>
      <p:ext uri="{BB962C8B-B14F-4D97-AF65-F5344CB8AC3E}">
        <p14:creationId xmlns:p14="http://schemas.microsoft.com/office/powerpoint/2010/main" val="7654127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90986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31840" y="3284984"/>
            <a:ext cx="1512168"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17936979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31840" y="3284984"/>
            <a:ext cx="1512168"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6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58139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chemeClr val="tx1">
                      <a:alpha val="75000"/>
                    </a:schemeClr>
                  </a:glow>
                </a:effectLst>
              </a:rPr>
              <a:t>‘joint </a:t>
            </a:r>
            <a:r>
              <a:rPr lang="en-US" i="0" dirty="0">
                <a:effectLst>
                  <a:glow rad="101600">
                    <a:schemeClr val="tx1">
                      <a:alpha val="75000"/>
                    </a:schemeClr>
                  </a:glow>
                </a:effectLst>
              </a:rPr>
              <a:t>action </a:t>
            </a:r>
            <a:r>
              <a:rPr lang="en-US" i="0" dirty="0" smtClean="0">
                <a:effectLst>
                  <a:glow rad="101600">
                    <a:schemeClr val="tx1">
                      <a:alpha val="75000"/>
                    </a:schemeClr>
                  </a:glow>
                </a:effectLst>
              </a:rPr>
              <a:t>[is] any </a:t>
            </a:r>
            <a:r>
              <a:rPr lang="en-US" i="0" dirty="0">
                <a:effectLst>
                  <a:glow rad="101600">
                    <a:schemeClr val="tx1">
                      <a:alpha val="75000"/>
                    </a:schemeClr>
                  </a:glow>
                </a:effectLst>
              </a:rPr>
              <a:t>form of social interaction whereby two or more individuals coordinate their actions in space and time to bring about a change in the environment</a:t>
            </a:r>
            <a:r>
              <a:rPr lang="en-US" i="0" dirty="0" smtClean="0">
                <a:effectLst>
                  <a:glow rad="101600">
                    <a:schemeClr val="tx1">
                      <a:alpha val="75000"/>
                    </a:schemeClr>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t>
            </a:r>
            <a:r>
              <a:rPr lang="en-US" i="0" dirty="0" err="1" smtClean="0">
                <a:effectLst>
                  <a:glow rad="101600">
                    <a:schemeClr val="tx1">
                      <a:alpha val="75000"/>
                    </a:schemeClr>
                  </a:glow>
                </a:effectLst>
              </a:rPr>
              <a:t>Bekkering</a:t>
            </a:r>
            <a:r>
              <a:rPr lang="en-US" i="0" dirty="0" smtClean="0">
                <a:effectLst>
                  <a:glow rad="101600">
                    <a:schemeClr val="tx1">
                      <a:alpha val="75000"/>
                    </a:schemeClr>
                  </a:glow>
                </a:effectLst>
              </a:rPr>
              <a:t> &amp; Knoblich 2006: 70)</a:t>
            </a:r>
          </a:p>
        </p:txBody>
      </p:sp>
    </p:spTree>
    <p:extLst>
      <p:ext uri="{BB962C8B-B14F-4D97-AF65-F5344CB8AC3E}">
        <p14:creationId xmlns:p14="http://schemas.microsoft.com/office/powerpoint/2010/main" val="25207163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3528" y="2852936"/>
            <a:ext cx="223224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5494355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3528" y="3861048"/>
            <a:ext cx="3024336"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5413897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907704" y="3501008"/>
            <a:ext cx="223224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bwMode="auto">
          <a:xfrm>
            <a:off x="323528" y="3861048"/>
            <a:ext cx="3024336"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Rectangle 20"/>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19052021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1907704" y="3501008"/>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Rectangle 31"/>
          <p:cNvSpPr/>
          <p:nvPr/>
        </p:nvSpPr>
        <p:spPr bwMode="auto">
          <a:xfrm>
            <a:off x="323528" y="3861048"/>
            <a:ext cx="3024336"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3" name="Rectangle 32"/>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4"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
        <p:nvSpPr>
          <p:cNvPr id="35" name="Rectangle 34"/>
          <p:cNvSpPr/>
          <p:nvPr/>
        </p:nvSpPr>
        <p:spPr bwMode="auto">
          <a:xfrm>
            <a:off x="0" y="2420888"/>
            <a:ext cx="4499992" cy="3096344"/>
          </a:xfrm>
          <a:prstGeom prst="rect">
            <a:avLst/>
          </a:prstGeom>
          <a:solidFill>
            <a:schemeClr val="tx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41601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
        <p:nvSpPr>
          <p:cNvPr id="3" name="Text Box 7"/>
          <p:cNvSpPr txBox="1">
            <a:spLocks noChangeArrowheads="1"/>
          </p:cNvSpPr>
          <p:nvPr/>
        </p:nvSpPr>
        <p:spPr bwMode="auto">
          <a:xfrm>
            <a:off x="4536731" y="3502169"/>
            <a:ext cx="17634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mindreading</a:t>
            </a:r>
            <a:endParaRPr lang="en-GB" i="0" dirty="0">
              <a:effectLst>
                <a:glow rad="101600">
                  <a:srgbClr val="000000"/>
                </a:glow>
              </a:effectLst>
            </a:endParaRPr>
          </a:p>
        </p:txBody>
      </p:sp>
    </p:spTree>
    <p:extLst>
      <p:ext uri="{BB962C8B-B14F-4D97-AF65-F5344CB8AC3E}">
        <p14:creationId xmlns:p14="http://schemas.microsoft.com/office/powerpoint/2010/main" val="41180325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295870" y="3213557"/>
            <a:ext cx="25522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***A-tasks / B- tasks</a:t>
            </a:r>
            <a:endParaRPr lang="en-GB" i="0" dirty="0">
              <a:effectLst>
                <a:glow rad="101600">
                  <a:srgbClr val="000000"/>
                </a:glow>
              </a:effectLst>
            </a:endParaRPr>
          </a:p>
        </p:txBody>
      </p:sp>
      <p:sp>
        <p:nvSpPr>
          <p:cNvPr id="3" name="Text Box 7"/>
          <p:cNvSpPr txBox="1">
            <a:spLocks noChangeArrowheads="1"/>
          </p:cNvSpPr>
          <p:nvPr/>
        </p:nvSpPr>
        <p:spPr bwMode="auto">
          <a:xfrm>
            <a:off x="4536731" y="3502169"/>
            <a:ext cx="17634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mindreading</a:t>
            </a:r>
            <a:endParaRPr lang="en-GB" i="0" dirty="0">
              <a:effectLst>
                <a:glow rad="101600">
                  <a:srgbClr val="000000"/>
                </a:glow>
              </a:effectLst>
            </a:endParaRPr>
          </a:p>
        </p:txBody>
      </p:sp>
    </p:spTree>
    <p:extLst>
      <p:ext uri="{BB962C8B-B14F-4D97-AF65-F5344CB8AC3E}">
        <p14:creationId xmlns:p14="http://schemas.microsoft.com/office/powerpoint/2010/main" val="34653153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5035791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468312" y="404813"/>
            <a:ext cx="38156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824130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3" name="Text Box 3"/>
          <p:cNvSpPr txBox="1">
            <a:spLocks noChangeArrowheads="1"/>
          </p:cNvSpPr>
          <p:nvPr/>
        </p:nvSpPr>
        <p:spPr bwMode="auto">
          <a:xfrm>
            <a:off x="468312" y="404813"/>
            <a:ext cx="3815656"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982513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0"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1"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2"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Tree>
    <p:extLst>
      <p:ext uri="{BB962C8B-B14F-4D97-AF65-F5344CB8AC3E}">
        <p14:creationId xmlns:p14="http://schemas.microsoft.com/office/powerpoint/2010/main" val="1935219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6"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7"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4" name="Rectangle 13"/>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13" name="Text Box 5"/>
          <p:cNvSpPr txBox="1">
            <a:spLocks noChangeArrowheads="1"/>
          </p:cNvSpPr>
          <p:nvPr/>
        </p:nvSpPr>
        <p:spPr bwMode="auto">
          <a:xfrm>
            <a:off x="4932040" y="3379639"/>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2355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2355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3" name="TextBox 2"/>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A-tasks</a:t>
            </a:r>
            <a:endParaRPr lang="en-US" b="1" i="0" dirty="0"/>
          </a:p>
        </p:txBody>
      </p:sp>
      <p:sp>
        <p:nvSpPr>
          <p:cNvPr id="2" name="Right Brace 1"/>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674587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a:t>
            </a: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a:t>
            </a:r>
            <a:r>
              <a:rPr lang="en-GB" i="0" dirty="0" smtClean="0">
                <a:effectLst>
                  <a:glow rad="101600">
                    <a:schemeClr val="tx1">
                      <a:alpha val="75000"/>
                    </a:schemeClr>
                  </a:glow>
                </a:effectLst>
              </a:rPr>
              <a:t>beliefs</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8397492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1052736"/>
            <a:ext cx="9144000" cy="58052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448606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2492896"/>
            <a:ext cx="9144000" cy="43651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38337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5085184"/>
            <a:ext cx="9144000" cy="177281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76598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Tree>
    <p:extLst>
      <p:ext uri="{BB962C8B-B14F-4D97-AF65-F5344CB8AC3E}">
        <p14:creationId xmlns:p14="http://schemas.microsoft.com/office/powerpoint/2010/main" val="30042596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970771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3763870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2" name="Rectangle 1"/>
          <p:cNvSpPr/>
          <p:nvPr/>
        </p:nvSpPr>
        <p:spPr bwMode="auto">
          <a:xfrm>
            <a:off x="3563888" y="2204864"/>
            <a:ext cx="2448272" cy="50405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107504" y="2852936"/>
            <a:ext cx="8136904" cy="93610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676078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005773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060848"/>
            <a:ext cx="9144000"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25477236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52936"/>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1044299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6"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7"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4" name="Rectangle 13"/>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13" name="Text Box 5"/>
          <p:cNvSpPr txBox="1">
            <a:spLocks noChangeArrowheads="1"/>
          </p:cNvSpPr>
          <p:nvPr/>
        </p:nvSpPr>
        <p:spPr bwMode="auto">
          <a:xfrm>
            <a:off x="4932040" y="3379639"/>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2355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2355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3" name="TextBox 2"/>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A-tasks</a:t>
            </a:r>
            <a:endParaRPr lang="en-US" b="1" i="0" dirty="0"/>
          </a:p>
        </p:txBody>
      </p:sp>
      <p:sp>
        <p:nvSpPr>
          <p:cNvPr id="2" name="Right Brace 1"/>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0413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52936"/>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6680583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861048"/>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3759540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861048"/>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3" name="Rectangle 2"/>
          <p:cNvSpPr/>
          <p:nvPr/>
        </p:nvSpPr>
        <p:spPr>
          <a:xfrm>
            <a:off x="755576" y="5013176"/>
            <a:ext cx="7488832" cy="769441"/>
          </a:xfrm>
          <a:prstGeom prst="rect">
            <a:avLst/>
          </a:prstGeom>
        </p:spPr>
        <p:txBody>
          <a:bodyPr wrap="square">
            <a:spAutoFit/>
          </a:bodyPr>
          <a:lstStyle/>
          <a:p>
            <a:r>
              <a:rPr lang="en-US" i="0" dirty="0" smtClean="0"/>
              <a:t>All B-tasks </a:t>
            </a:r>
            <a:r>
              <a:rPr lang="en-US" i="0" dirty="0"/>
              <a:t>impose a requirement (or set </a:t>
            </a:r>
            <a:r>
              <a:rPr lang="en-US" i="0" dirty="0" smtClean="0"/>
              <a:t>of requirements</a:t>
            </a:r>
            <a:r>
              <a:rPr lang="en-US" i="0" dirty="0"/>
              <a:t>) other than the requirement to represent a false </a:t>
            </a:r>
            <a:r>
              <a:rPr lang="en-US" i="0" dirty="0" smtClean="0"/>
              <a:t>belief.  </a:t>
            </a:r>
            <a:endParaRPr lang="en-US" i="0" dirty="0"/>
          </a:p>
        </p:txBody>
      </p:sp>
    </p:spTree>
    <p:extLst>
      <p:ext uri="{BB962C8B-B14F-4D97-AF65-F5344CB8AC3E}">
        <p14:creationId xmlns:p14="http://schemas.microsoft.com/office/powerpoint/2010/main" val="4087018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37363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0" y="5085184"/>
            <a:ext cx="9144000" cy="1224136"/>
          </a:xfrm>
          <a:prstGeom prst="rect">
            <a:avLst/>
          </a:prstGeom>
          <a:gradFill flip="none" rotWithShape="1">
            <a:gsLst>
              <a:gs pos="0">
                <a:schemeClr val="bg1"/>
              </a:gs>
              <a:gs pos="51000">
                <a:srgbClr val="000000">
                  <a:alpha val="0"/>
                </a:srgb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effectLst>
                  <a:glow rad="101600">
                    <a:srgbClr val="000000"/>
                  </a:glow>
                </a:effectLst>
              </a:rPr>
              <a:t>3-year-olds fail false belief tasks</a:t>
            </a:r>
          </a:p>
          <a:p>
            <a:pPr eaLnBrk="1" hangingPunct="1">
              <a:spcBef>
                <a:spcPts val="0"/>
              </a:spcBef>
            </a:pPr>
            <a:endParaRPr lang="en-GB" i="0" dirty="0">
              <a:effectLst>
                <a:glow rad="101600">
                  <a:srgbClr val="000000"/>
                </a:glow>
              </a:effectLst>
            </a:endParaRPr>
          </a:p>
          <a:p>
            <a:pPr eaLnBrk="1" hangingPunct="1">
              <a:spcBef>
                <a:spcPts val="0"/>
              </a:spcBef>
            </a:pPr>
            <a:r>
              <a:rPr lang="en-GB" i="0" dirty="0" smtClean="0">
                <a:effectLst>
                  <a:glow rad="101600">
                    <a:srgbClr val="000000"/>
                  </a:glow>
                </a:effectLst>
              </a:rPr>
              <a:t>prediction</a:t>
            </a:r>
          </a:p>
          <a:p>
            <a:pPr eaLnBrk="1" hangingPunct="1">
              <a:spcBef>
                <a:spcPts val="0"/>
              </a:spcBef>
            </a:pPr>
            <a:r>
              <a:rPr lang="en-GB" i="0" dirty="0">
                <a:effectLst>
                  <a:glow rad="101600">
                    <a:srgbClr val="000000"/>
                  </a:glow>
                </a:effectLst>
              </a:rPr>
              <a:t>	</a:t>
            </a:r>
            <a:r>
              <a:rPr lang="en-GB" i="0" dirty="0" smtClean="0">
                <a:effectLst>
                  <a:glow rad="101600">
                    <a:srgbClr val="000000"/>
                  </a:glow>
                </a:effectLst>
              </a:rPr>
              <a:t>- action</a:t>
            </a:r>
          </a:p>
          <a:p>
            <a:pPr eaLnBrk="1" hangingPunct="1">
              <a:spcBef>
                <a:spcPts val="0"/>
              </a:spcBef>
            </a:pPr>
            <a:r>
              <a:rPr lang="en-GB" i="0" dirty="0">
                <a:effectLst>
                  <a:glow rad="101600">
                    <a:srgbClr val="000000"/>
                  </a:glow>
                </a:effectLst>
              </a:rPr>
              <a:t>	</a:t>
            </a:r>
            <a:r>
              <a:rPr lang="en-GB" i="0" dirty="0" smtClean="0">
                <a:effectLst>
                  <a:glow rad="101600">
                    <a:srgbClr val="000000"/>
                  </a:glow>
                </a:effectLst>
              </a:rPr>
              <a:t>- desire</a:t>
            </a:r>
          </a:p>
          <a:p>
            <a:pPr eaLnBrk="1" hangingPunct="1">
              <a:spcBef>
                <a:spcPts val="0"/>
              </a:spcBef>
            </a:pPr>
            <a:r>
              <a:rPr lang="en-GB" i="0" dirty="0" err="1" smtClean="0">
                <a:effectLst>
                  <a:glow rad="101600">
                    <a:srgbClr val="000000"/>
                  </a:glow>
                </a:effectLst>
              </a:rPr>
              <a:t>retrodiction</a:t>
            </a:r>
            <a:r>
              <a:rPr lang="en-GB" i="0" dirty="0" smtClean="0">
                <a:effectLst>
                  <a:glow rad="101600">
                    <a:srgbClr val="000000"/>
                  </a:glow>
                </a:effectLst>
              </a:rPr>
              <a:t> or explanation</a:t>
            </a:r>
          </a:p>
          <a:p>
            <a:pPr eaLnBrk="1" hangingPunct="1">
              <a:spcBef>
                <a:spcPts val="0"/>
              </a:spcBef>
            </a:pPr>
            <a:r>
              <a:rPr lang="en-GB" i="0" dirty="0" smtClean="0">
                <a:effectLst>
                  <a:glow rad="101600">
                    <a:srgbClr val="000000"/>
                  </a:glow>
                </a:effectLst>
              </a:rPr>
              <a:t>select a suitable argument</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own beliefs (first person)</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involvement (deception)</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nonverbal </a:t>
            </a:r>
            <a:r>
              <a:rPr lang="en-GB" i="0" dirty="0">
                <a:effectLst>
                  <a:glow rad="101600">
                    <a:srgbClr val="000000"/>
                  </a:glow>
                </a:effectLst>
              </a:rPr>
              <a:t>response</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994765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414632" y="3213557"/>
            <a:ext cx="23147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second challenge</a:t>
            </a:r>
            <a:endParaRPr lang="en-GB" i="0" dirty="0">
              <a:effectLst>
                <a:glow rad="101600">
                  <a:srgbClr val="000000"/>
                </a:glow>
              </a:effectLst>
            </a:endParaRPr>
          </a:p>
        </p:txBody>
      </p:sp>
    </p:spTree>
    <p:extLst>
      <p:ext uri="{BB962C8B-B14F-4D97-AF65-F5344CB8AC3E}">
        <p14:creationId xmlns:p14="http://schemas.microsoft.com/office/powerpoint/2010/main" val="20686511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337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3" name="Rectangle 2"/>
          <p:cNvSpPr/>
          <p:nvPr/>
        </p:nvSpPr>
        <p:spPr>
          <a:xfrm>
            <a:off x="755576" y="5013176"/>
            <a:ext cx="7488832" cy="769441"/>
          </a:xfrm>
          <a:prstGeom prst="rect">
            <a:avLst/>
          </a:prstGeom>
        </p:spPr>
        <p:txBody>
          <a:bodyPr wrap="square">
            <a:spAutoFit/>
          </a:bodyPr>
          <a:lstStyle/>
          <a:p>
            <a:r>
              <a:rPr lang="en-US" i="0" dirty="0" smtClean="0"/>
              <a:t>All B-tasks </a:t>
            </a:r>
            <a:r>
              <a:rPr lang="en-US" i="0" dirty="0"/>
              <a:t>impose a requirement (or set </a:t>
            </a:r>
            <a:r>
              <a:rPr lang="en-US" i="0" dirty="0" smtClean="0"/>
              <a:t>of requirements</a:t>
            </a:r>
            <a:r>
              <a:rPr lang="en-US" i="0" dirty="0"/>
              <a:t>) other than the requirement to represent a false </a:t>
            </a:r>
            <a:r>
              <a:rPr lang="en-US" i="0" dirty="0" smtClean="0"/>
              <a:t>belief.  </a:t>
            </a:r>
            <a:endParaRPr lang="en-US" i="0" dirty="0"/>
          </a:p>
        </p:txBody>
      </p:sp>
      <p:cxnSp>
        <p:nvCxnSpPr>
          <p:cNvPr id="4" name="Straight Connector 3"/>
          <p:cNvCxnSpPr/>
          <p:nvPr/>
        </p:nvCxnSpPr>
        <p:spPr bwMode="auto">
          <a:xfrm>
            <a:off x="323528" y="5013176"/>
            <a:ext cx="7920880" cy="936104"/>
          </a:xfrm>
          <a:prstGeom prst="line">
            <a:avLst/>
          </a:prstGeom>
          <a:solidFill>
            <a:srgbClr val="00B8FF"/>
          </a:solidFill>
          <a:ln w="5715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flipV="1">
            <a:off x="475928" y="5013176"/>
            <a:ext cx="7920880" cy="936104"/>
          </a:xfrm>
          <a:prstGeom prst="line">
            <a:avLst/>
          </a:prstGeom>
          <a:solidFill>
            <a:srgbClr val="00B8FF"/>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911818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52107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487155" y="3213557"/>
            <a:ext cx="4169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***Questions (e.g. </a:t>
            </a:r>
            <a:r>
              <a:rPr lang="en-GB" i="0" dirty="0" err="1" smtClean="0">
                <a:effectLst>
                  <a:glow rad="101600">
                    <a:srgbClr val="000000"/>
                  </a:glow>
                </a:effectLst>
              </a:rPr>
              <a:t>varation</a:t>
            </a:r>
            <a:r>
              <a:rPr lang="en-GB" i="0" dirty="0" smtClean="0">
                <a:effectLst>
                  <a:glow rad="101600">
                    <a:srgbClr val="000000"/>
                  </a:glow>
                </a:effectLst>
              </a:rPr>
              <a:t>/truth)</a:t>
            </a:r>
            <a:endParaRPr lang="en-GB" i="0" dirty="0">
              <a:effectLst>
                <a:glow rad="101600">
                  <a:srgbClr val="000000"/>
                </a:glow>
              </a:effectLst>
            </a:endParaRPr>
          </a:p>
        </p:txBody>
      </p:sp>
      <p:sp>
        <p:nvSpPr>
          <p:cNvPr id="3" name="Text Box 7"/>
          <p:cNvSpPr txBox="1">
            <a:spLocks noChangeArrowheads="1"/>
          </p:cNvSpPr>
          <p:nvPr/>
        </p:nvSpPr>
        <p:spPr bwMode="auto">
          <a:xfrm>
            <a:off x="4536731" y="3502169"/>
            <a:ext cx="17634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mindreading</a:t>
            </a:r>
            <a:endParaRPr lang="en-GB" i="0" dirty="0">
              <a:effectLst>
                <a:glow rad="101600">
                  <a:srgbClr val="000000"/>
                </a:glow>
              </a:effectLst>
            </a:endParaRPr>
          </a:p>
        </p:txBody>
      </p:sp>
    </p:spTree>
    <p:extLst>
      <p:ext uri="{BB962C8B-B14F-4D97-AF65-F5344CB8AC3E}">
        <p14:creationId xmlns:p14="http://schemas.microsoft.com/office/powerpoint/2010/main" val="69820749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35156434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4803_crop_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Tree>
    <p:extLst>
      <p:ext uri="{BB962C8B-B14F-4D97-AF65-F5344CB8AC3E}">
        <p14:creationId xmlns:p14="http://schemas.microsoft.com/office/powerpoint/2010/main" val="2990400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2404269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3">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a:t>
            </a:r>
            <a:r>
              <a:rPr lang="en-GB" i="0" dirty="0">
                <a:solidFill>
                  <a:srgbClr val="FFFFFF"/>
                </a:solidFill>
                <a:effectLst/>
                <a:cs typeface="Arial" charset="0"/>
              </a:rPr>
              <a:t> </a:t>
            </a:r>
            <a:r>
              <a:rPr lang="en-GB" i="0" dirty="0">
                <a:solidFill>
                  <a:srgbClr val="FFFFFF"/>
                </a:solidFill>
                <a:effectLst>
                  <a:glow rad="101600">
                    <a:srgbClr val="000000"/>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rgbClr val="FFFFFF"/>
                </a:solidFill>
                <a:effectLst>
                  <a:glow rad="101600">
                    <a:srgbClr val="000000"/>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3107725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2">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5"/>
          <p:cNvSpPr>
            <a:spLocks noChangeArrowheads="1"/>
          </p:cNvSpPr>
          <p:nvPr/>
        </p:nvSpPr>
        <p:spPr bwMode="auto">
          <a:xfrm rot="-60000">
            <a:off x="1906588" y="4745038"/>
            <a:ext cx="2808287" cy="43021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9813" name="Rectangle 6"/>
          <p:cNvSpPr>
            <a:spLocks noChangeArrowheads="1"/>
          </p:cNvSpPr>
          <p:nvPr/>
        </p:nvSpPr>
        <p:spPr bwMode="auto">
          <a:xfrm rot="60000">
            <a:off x="4414838" y="4054475"/>
            <a:ext cx="1125537" cy="43021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 </a:t>
            </a:r>
            <a:r>
              <a:rPr lang="en-GB" i="0" dirty="0">
                <a:solidFill>
                  <a:schemeClr val="tx1"/>
                </a:solidFill>
                <a:effectLst>
                  <a:glow rad="101600">
                    <a:schemeClr val="bg1">
                      <a:alpha val="75000"/>
                    </a:schemeClr>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chemeClr val="tx1"/>
                </a:solidFill>
                <a:effectLst>
                  <a:glow rad="101600">
                    <a:schemeClr val="bg1">
                      <a:alpha val="75000"/>
                    </a:schemeClr>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25370445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Text Box 7"/>
          <p:cNvSpPr txBox="1">
            <a:spLocks noChangeArrowheads="1"/>
          </p:cNvSpPr>
          <p:nvPr/>
        </p:nvSpPr>
        <p:spPr bwMode="auto">
          <a:xfrm>
            <a:off x="1038505" y="909881"/>
            <a:ext cx="20213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solidFill>
                  <a:srgbClr val="000000"/>
                </a:solidFill>
                <a:effectLst>
                  <a:glow rad="203200">
                    <a:srgbClr val="FFFFFF">
                      <a:alpha val="67000"/>
                    </a:srgbClr>
                  </a:glow>
                </a:effectLst>
              </a:rPr>
              <a:t>third challenge</a:t>
            </a:r>
            <a:endParaRPr lang="en-GB" i="0" dirty="0">
              <a:solidFill>
                <a:srgbClr val="000000"/>
              </a:solidFill>
              <a:effectLst>
                <a:glow rad="203200">
                  <a:srgbClr val="FFFFFF">
                    <a:alpha val="67000"/>
                  </a:srgbClr>
                </a:glow>
              </a:effectLst>
            </a:endParaRPr>
          </a:p>
        </p:txBody>
      </p:sp>
      <p:sp>
        <p:nvSpPr>
          <p:cNvPr id="6" name="Text Box 7"/>
          <p:cNvSpPr txBox="1">
            <a:spLocks noChangeArrowheads="1"/>
          </p:cNvSpPr>
          <p:nvPr/>
        </p:nvSpPr>
        <p:spPr bwMode="auto">
          <a:xfrm>
            <a:off x="1038505" y="909881"/>
            <a:ext cx="20213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solidFill>
                  <a:srgbClr val="FFFFFF"/>
                </a:solidFill>
                <a:effectLst>
                  <a:glow rad="101600">
                    <a:srgbClr val="000000"/>
                  </a:glow>
                </a:effectLst>
              </a:rPr>
              <a:t>third challenge</a:t>
            </a:r>
            <a:endParaRPr lang="en-GB" i="0" dirty="0">
              <a:solidFill>
                <a:srgbClr val="FFFFFF"/>
              </a:solidFill>
              <a:effectLst>
                <a:glow rad="101600">
                  <a:srgbClr val="000000"/>
                </a:glow>
              </a:effectLst>
            </a:endParaRPr>
          </a:p>
        </p:txBody>
      </p:sp>
    </p:spTree>
    <p:extLst>
      <p:ext uri="{BB962C8B-B14F-4D97-AF65-F5344CB8AC3E}">
        <p14:creationId xmlns:p14="http://schemas.microsoft.com/office/powerpoint/2010/main" val="41597588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omasello_cutout.gif"/>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a:ext>
            </a:extLst>
          </a:blip>
          <a:stretch>
            <a:fillRect/>
          </a:stretch>
        </p:blipFill>
        <p:spPr>
          <a:xfrm>
            <a:off x="5240698" y="902330"/>
            <a:ext cx="1840634" cy="2088232"/>
          </a:xfrm>
          <a:prstGeom prst="rect">
            <a:avLst/>
          </a:prstGeom>
        </p:spPr>
      </p:pic>
      <p:pic>
        <p:nvPicPr>
          <p:cNvPr id="9" name="Picture 8"/>
          <p:cNvPicPr>
            <a:picLocks noChangeAspect="1"/>
          </p:cNvPicPr>
          <p:nvPr/>
        </p:nvPicPr>
        <p:blipFill rotWithShape="1">
          <a:blip r:embed="rId5">
            <a:extLst>
              <a:ext uri="{BEBA8EAE-BF5A-486C-A8C5-ECC9F3942E4B}">
                <a14:imgProps xmlns:a14="http://schemas.microsoft.com/office/drawing/2010/main">
                  <a14:imgLayer r:embed="rId6">
                    <a14:imgEffect>
                      <a14:backgroundRemoval t="5161" b="90000" l="9778" r="89778">
                        <a14:foregroundMark x1="68889" y1="24516" x2="63111" y2="26129"/>
                        <a14:foregroundMark x1="55111" y1="7097" x2="45778" y2="7097"/>
                        <a14:foregroundMark x1="58222" y1="5161" x2="52889" y2="5806"/>
                        <a14:foregroundMark x1="63556" y1="7097" x2="62222" y2="8387"/>
                        <a14:foregroundMark x1="63556" y1="63226" x2="63556" y2="63226"/>
                        <a14:foregroundMark x1="63111" y1="70645" x2="60444" y2="71613"/>
                        <a14:foregroundMark x1="67556" y1="72581" x2="62667" y2="74516"/>
                        <a14:foregroundMark x1="28000" y1="51613" x2="25333" y2="56452"/>
                        <a14:foregroundMark x1="19556" y1="58065" x2="30667" y2="58710"/>
                        <a14:foregroundMark x1="18667" y1="61613" x2="10667" y2="62903"/>
                        <a14:foregroundMark x1="67111" y1="60645" x2="69333" y2="61935"/>
                      </a14:backgroundRemoval>
                    </a14:imgEffect>
                  </a14:imgLayer>
                </a14:imgProps>
              </a:ext>
            </a:extLst>
          </a:blip>
          <a:srcRect l="10959" b="37960"/>
          <a:stretch/>
        </p:blipFill>
        <p:spPr>
          <a:xfrm flipH="1">
            <a:off x="6084168" y="907126"/>
            <a:ext cx="1944216" cy="1866428"/>
          </a:xfrm>
          <a:prstGeom prst="rect">
            <a:avLst/>
          </a:prstGeom>
        </p:spPr>
      </p:pic>
      <p:pic>
        <p:nvPicPr>
          <p:cNvPr id="14" name="Picture 13" descr="moll.jpg"/>
          <p:cNvPicPr>
            <a:picLocks noChangeAspect="1"/>
          </p:cNvPicPr>
          <p:nvPr/>
        </p:nvPicPr>
        <p:blipFill rotWithShape="1">
          <a:blip r:embed="rId7">
            <a:grayscl/>
            <a:extLst>
              <a:ext uri="{BEBA8EAE-BF5A-486C-A8C5-ECC9F3942E4B}">
                <a14:imgProps xmlns:a14="http://schemas.microsoft.com/office/drawing/2010/main">
                  <a14:imgLayer r:embed="rId8">
                    <a14:imgEffect>
                      <a14:backgroundRemoval t="5000" b="99167" l="10000" r="90000">
                        <a14:foregroundMark x1="32500" y1="16667" x2="46250" y2="30833"/>
                        <a14:foregroundMark x1="43750" y1="5833" x2="43750" y2="24167"/>
                        <a14:foregroundMark x1="72500" y1="73333" x2="63125" y2="87500"/>
                        <a14:foregroundMark x1="43750" y1="82500" x2="70625" y2="82500"/>
                        <a14:foregroundMark x1="42500" y1="75833" x2="33125" y2="99167"/>
                        <a14:foregroundMark x1="12500" y1="85833" x2="10000" y2="97500"/>
                        <a14:backgroundMark x1="65000" y1="41667" x2="73125" y2="43333"/>
                        <a14:backgroundMark x1="66250" y1="52500" x2="75000" y2="52500"/>
                        <a14:backgroundMark x1="26250" y1="54167" x2="26250" y2="49167"/>
                      </a14:backgroundRemoval>
                    </a14:imgEffect>
                    <a14:imgEffect>
                      <a14:artisticGlowDiffused trans="50000" intensity="2"/>
                    </a14:imgEffect>
                    <a14:imgEffect>
                      <a14:colorTemperature colorTemp="8565"/>
                    </a14:imgEffect>
                    <a14:imgEffect>
                      <a14:brightnessContrast bright="54000" contrast="48000"/>
                    </a14:imgEffect>
                  </a14:imgLayer>
                </a14:imgProps>
              </a:ext>
              <a:ext uri="{28A0092B-C50C-407E-A947-70E740481C1C}">
                <a14:useLocalDpi xmlns:a14="http://schemas.microsoft.com/office/drawing/2010/main" val="0"/>
              </a:ext>
            </a:extLst>
          </a:blip>
          <a:srcRect r="36771" b="19556"/>
          <a:stretch/>
        </p:blipFill>
        <p:spPr>
          <a:xfrm>
            <a:off x="3779913" y="908721"/>
            <a:ext cx="1920001" cy="1832063"/>
          </a:xfrm>
          <a:prstGeom prst="rect">
            <a:avLst/>
          </a:prstGeom>
        </p:spPr>
      </p:pic>
      <p:sp>
        <p:nvSpPr>
          <p:cNvPr id="15" name="Rectangle 14"/>
          <p:cNvSpPr/>
          <p:nvPr/>
        </p:nvSpPr>
        <p:spPr>
          <a:xfrm>
            <a:off x="4285172" y="2558514"/>
            <a:ext cx="4555926" cy="1446550"/>
          </a:xfrm>
          <a:prstGeom prst="rect">
            <a:avLst/>
          </a:prstGeom>
        </p:spPr>
        <p:txBody>
          <a:bodyPr wrap="square">
            <a:spAutoFit/>
          </a:bodyPr>
          <a:lstStyle/>
          <a:p>
            <a:r>
              <a:rPr lang="en-US" i="0" dirty="0">
                <a:effectLst>
                  <a:glow rad="101600">
                    <a:schemeClr val="tx1">
                      <a:alpha val="75000"/>
                    </a:schemeClr>
                  </a:glow>
                </a:effectLst>
              </a:rPr>
              <a:t>“the unique aspects of human cognition ... were driven by, or even constituted by, social co</a:t>
            </a:r>
            <a:r>
              <a:rPr lang="en-US" i="0" dirty="0" smtClean="0">
                <a:effectLst>
                  <a:glow rad="101600">
                    <a:schemeClr val="tx1">
                      <a:alpha val="75000"/>
                    </a:schemeClr>
                  </a:glow>
                </a:effectLst>
              </a:rPr>
              <a:t>-operation”</a:t>
            </a:r>
          </a:p>
          <a:p>
            <a:pPr algn="r"/>
            <a:r>
              <a:rPr lang="en-US" i="0" dirty="0" smtClean="0">
                <a:effectLst>
                  <a:glow rad="101600">
                    <a:schemeClr val="tx1">
                      <a:alpha val="75000"/>
                    </a:schemeClr>
                  </a:glow>
                </a:effectLst>
              </a:rPr>
              <a:t>(Moll &amp; </a:t>
            </a:r>
            <a:r>
              <a:rPr lang="en-US" i="0" dirty="0" err="1" smtClean="0">
                <a:effectLst>
                  <a:glow rad="101600">
                    <a:schemeClr val="tx1">
                      <a:alpha val="75000"/>
                    </a:schemeClr>
                  </a:glow>
                </a:effectLst>
              </a:rPr>
              <a:t>Tomasello</a:t>
            </a:r>
            <a:r>
              <a:rPr lang="en-US" i="0" dirty="0" smtClean="0">
                <a:effectLst>
                  <a:glow rad="101600">
                    <a:schemeClr val="tx1">
                      <a:alpha val="75000"/>
                    </a:schemeClr>
                  </a:glow>
                </a:effectLst>
              </a:rPr>
              <a:t> 2007)</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22086498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56170</TotalTime>
  <Words>4648</Words>
  <Application>Microsoft Macintosh PowerPoint</Application>
  <PresentationFormat>On-screen Show (4:3)</PresentationFormat>
  <Paragraphs>515</Paragraphs>
  <Slides>56</Slides>
  <Notes>53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1981</cp:revision>
  <cp:lastPrinted>2011-11-02T21:41:02Z</cp:lastPrinted>
  <dcterms:created xsi:type="dcterms:W3CDTF">2010-11-22T10:27:15Z</dcterms:created>
  <dcterms:modified xsi:type="dcterms:W3CDTF">2012-09-11T13:56:51Z</dcterms:modified>
  <cp:category/>
</cp:coreProperties>
</file>