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wdp" ContentType="image/vnd.ms-photo"/>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handoutMasterIdLst>
    <p:handoutMasterId r:id="rId24"/>
  </p:handoutMasterIdLst>
  <p:sldIdLst>
    <p:sldId id="540" r:id="rId2"/>
    <p:sldId id="771" r:id="rId3"/>
    <p:sldId id="772" r:id="rId4"/>
    <p:sldId id="773" r:id="rId5"/>
    <p:sldId id="774" r:id="rId6"/>
    <p:sldId id="775" r:id="rId7"/>
    <p:sldId id="768" r:id="rId8"/>
    <p:sldId id="778" r:id="rId9"/>
    <p:sldId id="779" r:id="rId10"/>
    <p:sldId id="780" r:id="rId11"/>
    <p:sldId id="777" r:id="rId12"/>
    <p:sldId id="782" r:id="rId13"/>
    <p:sldId id="783" r:id="rId14"/>
    <p:sldId id="784" r:id="rId15"/>
    <p:sldId id="785" r:id="rId16"/>
    <p:sldId id="788" r:id="rId17"/>
    <p:sldId id="790" r:id="rId18"/>
    <p:sldId id="776" r:id="rId19"/>
    <p:sldId id="769" r:id="rId20"/>
    <p:sldId id="770" r:id="rId21"/>
    <p:sldId id="789" r:id="rId22"/>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2556" autoAdjust="0"/>
  </p:normalViewPr>
  <p:slideViewPr>
    <p:cSldViewPr>
      <p:cViewPr>
        <p:scale>
          <a:sx n="85" d="100"/>
          <a:sy n="85" d="100"/>
        </p:scale>
        <p:origin x="-984" y="-112"/>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18/10/2012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a:t>
            </a:fld>
            <a:endParaRPr lang="en-GB"/>
          </a:p>
        </p:txBody>
      </p:sp>
    </p:spTree>
    <p:extLst>
      <p:ext uri="{BB962C8B-B14F-4D97-AF65-F5344CB8AC3E}">
        <p14:creationId xmlns:p14="http://schemas.microsoft.com/office/powerpoint/2010/main" val="1421495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15</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16</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17</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19</a:t>
            </a:fld>
            <a:endParaRPr lang="en-GB"/>
          </a:p>
        </p:txBody>
      </p:sp>
    </p:spTree>
    <p:extLst>
      <p:ext uri="{BB962C8B-B14F-4D97-AF65-F5344CB8AC3E}">
        <p14:creationId xmlns:p14="http://schemas.microsoft.com/office/powerpoint/2010/main" val="3260561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21</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what is intention?</a:t>
            </a:r>
            <a:endParaRPr lang="en-US"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what </a:t>
            </a:r>
            <a:r>
              <a:rPr lang="en-US" baseline="0" smtClean="0"/>
              <a:t>is intention?</a:t>
            </a:r>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Rectangle 3"/>
          <p:cNvSpPr>
            <a:spLocks noChangeArrowheads="1"/>
          </p:cNvSpPr>
          <p:nvPr/>
        </p:nvSpPr>
        <p:spPr bwMode="auto">
          <a:xfrm rot="10800000">
            <a:off x="0" y="3212975"/>
            <a:ext cx="9144000" cy="1368152"/>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dirty="0"/>
          </a:p>
        </p:txBody>
      </p:sp>
      <p:sp>
        <p:nvSpPr>
          <p:cNvPr id="9"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304800">
                    <a:schemeClr val="bg1">
                      <a:alpha val="34000"/>
                    </a:schemeClr>
                  </a:glow>
                </a:effectLst>
              </a:rPr>
              <a:t>butterfillS@ceu.hu</a:t>
            </a:r>
            <a:endParaRPr lang="en-GB" sz="2400" i="0" dirty="0">
              <a:solidFill>
                <a:schemeClr val="tx1"/>
              </a:solidFill>
              <a:effectLst>
                <a:glow rad="304800">
                  <a:schemeClr val="bg1">
                    <a:alpha val="34000"/>
                  </a:schemeClr>
                </a:glow>
              </a:effectLst>
            </a:endParaRPr>
          </a:p>
        </p:txBody>
      </p:sp>
      <p:sp>
        <p:nvSpPr>
          <p:cNvPr id="10"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101600">
                    <a:schemeClr val="bg1">
                      <a:alpha val="78000"/>
                    </a:schemeClr>
                  </a:glow>
                </a:effectLst>
              </a:rPr>
              <a:t>butterfillS@ceu.hu</a:t>
            </a:r>
            <a:endParaRPr lang="en-GB" sz="2400" i="0" dirty="0">
              <a:solidFill>
                <a:schemeClr val="tx1"/>
              </a:solidFill>
              <a:effectLst>
                <a:glow rad="101600">
                  <a:schemeClr val="bg1">
                    <a:alpha val="78000"/>
                  </a:schemeClr>
                </a:glow>
              </a:effectLst>
            </a:endParaRPr>
          </a:p>
        </p:txBody>
      </p:sp>
      <p:sp>
        <p:nvSpPr>
          <p:cNvPr id="11" name="Text Box 9"/>
          <p:cNvSpPr txBox="1">
            <a:spLocks noChangeArrowheads="1"/>
          </p:cNvSpPr>
          <p:nvPr/>
        </p:nvSpPr>
        <p:spPr bwMode="auto">
          <a:xfrm>
            <a:off x="755576" y="3284983"/>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ln w="12700">
                  <a:solidFill>
                    <a:schemeClr val="bg1"/>
                  </a:solidFill>
                </a:ln>
                <a:solidFill>
                  <a:schemeClr val="tx1">
                    <a:alpha val="0"/>
                  </a:schemeClr>
                </a:solidFill>
                <a:effectLst>
                  <a:glow rad="203200">
                    <a:schemeClr val="bg1">
                      <a:alpha val="50000"/>
                    </a:schemeClr>
                  </a:glow>
                </a:effectLst>
              </a:rPr>
              <a:t>Mindreading &amp; Joint Action</a:t>
            </a:r>
            <a:endParaRPr lang="en-GB" sz="4800" i="0" dirty="0">
              <a:ln w="12700">
                <a:solidFill>
                  <a:schemeClr val="bg1"/>
                </a:solidFill>
              </a:ln>
              <a:solidFill>
                <a:schemeClr val="tx1">
                  <a:alpha val="0"/>
                </a:schemeClr>
              </a:solidFill>
              <a:effectLst>
                <a:glow rad="203200">
                  <a:schemeClr val="bg1">
                    <a:alpha val="50000"/>
                  </a:schemeClr>
                </a:glow>
              </a:effectLst>
            </a:endParaRPr>
          </a:p>
        </p:txBody>
      </p:sp>
      <p:sp>
        <p:nvSpPr>
          <p:cNvPr id="12" name="Text Box 9"/>
          <p:cNvSpPr txBox="1">
            <a:spLocks noChangeArrowheads="1"/>
          </p:cNvSpPr>
          <p:nvPr/>
        </p:nvSpPr>
        <p:spPr bwMode="auto">
          <a:xfrm>
            <a:off x="755576" y="3284983"/>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ln w="12700">
                  <a:solidFill>
                    <a:schemeClr val="bg1"/>
                  </a:solidFill>
                </a:ln>
                <a:solidFill>
                  <a:schemeClr val="tx1">
                    <a:alpha val="0"/>
                  </a:schemeClr>
                </a:solidFill>
                <a:effectLst>
                  <a:glow rad="50800">
                    <a:schemeClr val="tx1">
                      <a:lumMod val="50000"/>
                      <a:lumOff val="50000"/>
                      <a:alpha val="50000"/>
                    </a:schemeClr>
                  </a:glow>
                </a:effectLst>
              </a:rPr>
              <a:t>Mindreading &amp; Joint Action</a:t>
            </a:r>
            <a:endParaRPr lang="en-GB" sz="4800" i="0" dirty="0">
              <a:ln w="12700">
                <a:solidFill>
                  <a:schemeClr val="bg1"/>
                </a:solidFill>
              </a:ln>
              <a:solidFill>
                <a:schemeClr val="tx1">
                  <a:alpha val="0"/>
                </a:schemeClr>
              </a:solidFill>
              <a:effectLst>
                <a:glow rad="50800">
                  <a:schemeClr val="tx1">
                    <a:lumMod val="50000"/>
                    <a:lumOff val="50000"/>
                    <a:alpha val="50000"/>
                  </a:schemeClr>
                </a:glow>
              </a:effectLst>
            </a:endParaRPr>
          </a:p>
        </p:txBody>
      </p:sp>
      <p:sp>
        <p:nvSpPr>
          <p:cNvPr id="13" name="Text Box 9"/>
          <p:cNvSpPr txBox="1">
            <a:spLocks noChangeArrowheads="1"/>
          </p:cNvSpPr>
          <p:nvPr/>
        </p:nvSpPr>
        <p:spPr bwMode="auto">
          <a:xfrm>
            <a:off x="179908" y="3645023"/>
            <a:ext cx="84965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spcAft>
                <a:spcPct val="0"/>
              </a:spcAft>
            </a:pPr>
            <a:r>
              <a:rPr lang="en-GB" sz="4800" b="1" i="0" dirty="0" smtClean="0">
                <a:effectLst>
                  <a:glow rad="101600">
                    <a:srgbClr val="000000"/>
                  </a:glow>
                </a:effectLst>
              </a:rPr>
              <a:t>5. Actions, Intentions &amp; Goals</a:t>
            </a:r>
            <a:endParaRPr lang="en-GB" sz="4800" i="0" dirty="0">
              <a:effectLst>
                <a:glow rad="101600">
                  <a:srgbClr val="000000"/>
                </a:glow>
              </a:effectLst>
            </a:endParaRPr>
          </a:p>
        </p:txBody>
      </p:sp>
    </p:spTree>
    <p:extLst>
      <p:ext uri="{BB962C8B-B14F-4D97-AF65-F5344CB8AC3E}">
        <p14:creationId xmlns:p14="http://schemas.microsoft.com/office/powerpoint/2010/main" val="29527281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p>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 belief—desire</a:t>
            </a:r>
            <a:r>
              <a:rPr kumimoji="0" lang="en-US" sz="2200" b="0" i="0" u="none" strike="noStrike" cap="none" normalizeH="0" dirty="0" smtClean="0">
                <a:ln>
                  <a:noFill/>
                </a:ln>
                <a:solidFill>
                  <a:schemeClr val="tx1"/>
                </a:solidFill>
                <a:effectLst/>
                <a:latin typeface="Myriad Web" charset="0"/>
              </a:rPr>
              <a:t> </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an </a:t>
            </a:r>
            <a:r>
              <a:rPr lang="en-US" i="0" dirty="0" smtClean="0"/>
              <a:t>action and the outcome or outcomes to which it is directed?</a:t>
            </a:r>
            <a:endParaRPr lang="en-US" i="0" dirty="0"/>
          </a:p>
        </p:txBody>
      </p:sp>
      <p:sp>
        <p:nvSpPr>
          <p:cNvPr id="13" name="Rectangle 12"/>
          <p:cNvSpPr/>
          <p:nvPr/>
        </p:nvSpPr>
        <p:spPr bwMode="auto">
          <a:xfrm>
            <a:off x="0" y="0"/>
            <a:ext cx="9144000" cy="6858000"/>
          </a:xfrm>
          <a:prstGeom prst="rect">
            <a:avLst/>
          </a:prstGeom>
          <a:solidFill>
            <a:schemeClr val="tx1">
              <a:alpha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i="0" dirty="0">
                <a:solidFill>
                  <a:schemeClr val="tx1"/>
                </a:solidFill>
              </a:rPr>
              <a:t>≠ goal</a:t>
            </a:r>
            <a:endParaRPr lang="en-US" i="0" dirty="0">
              <a:solidFill>
                <a:srgbClr val="FFFFFF"/>
              </a:solidFill>
            </a:endParaRPr>
          </a:p>
        </p:txBody>
      </p:sp>
    </p:spTree>
    <p:extLst>
      <p:ext uri="{BB962C8B-B14F-4D97-AF65-F5344CB8AC3E}">
        <p14:creationId xmlns:p14="http://schemas.microsoft.com/office/powerpoint/2010/main" val="22312318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bwMode="auto">
          <a:xfrm flipV="1">
            <a:off x="1979712" y="1124744"/>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sp>
        <p:nvSpPr>
          <p:cNvPr id="5" name="Rounded Rectangle 4"/>
          <p:cNvSpPr/>
          <p:nvPr/>
        </p:nvSpPr>
        <p:spPr bwMode="auto">
          <a:xfrm>
            <a:off x="3851920" y="548680"/>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4" name="Rounded Rectangle 3"/>
          <p:cNvSpPr/>
          <p:nvPr/>
        </p:nvSpPr>
        <p:spPr bwMode="auto">
          <a:xfrm>
            <a:off x="971600" y="1412776"/>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belief--desire</a:t>
            </a:r>
            <a:endParaRPr kumimoji="0" lang="en-US" sz="2200" b="0" i="0" u="none" strike="noStrike" cap="none" normalizeH="0" baseline="0" dirty="0">
              <a:ln>
                <a:noFill/>
              </a:ln>
              <a:solidFill>
                <a:srgbClr val="FFFFFF"/>
              </a:solidFill>
              <a:effectLst/>
              <a:latin typeface="Myriad Web" charset="0"/>
            </a:endParaRPr>
          </a:p>
        </p:txBody>
      </p:sp>
      <p:sp>
        <p:nvSpPr>
          <p:cNvPr id="18" name="Rectangle 2"/>
          <p:cNvSpPr>
            <a:spLocks noChangeArrowheads="1"/>
          </p:cNvSpPr>
          <p:nvPr/>
        </p:nvSpPr>
        <p:spPr bwMode="auto">
          <a:xfrm>
            <a:off x="611560" y="227687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Action: I build a squirrel house.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76086926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bwMode="auto">
          <a:xfrm flipV="1">
            <a:off x="1979712" y="1124744"/>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sp>
        <p:nvSpPr>
          <p:cNvPr id="5" name="Rounded Rectangle 4"/>
          <p:cNvSpPr/>
          <p:nvPr/>
        </p:nvSpPr>
        <p:spPr bwMode="auto">
          <a:xfrm>
            <a:off x="3851920" y="548680"/>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4" name="Rounded Rectangle 3"/>
          <p:cNvSpPr/>
          <p:nvPr/>
        </p:nvSpPr>
        <p:spPr bwMode="auto">
          <a:xfrm>
            <a:off x="971600" y="1412776"/>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belief--desire</a:t>
            </a:r>
            <a:endParaRPr kumimoji="0" lang="en-US" sz="2200" b="0" i="0" u="none" strike="noStrike" cap="none" normalizeH="0" baseline="0" dirty="0">
              <a:ln>
                <a:noFill/>
              </a:ln>
              <a:solidFill>
                <a:srgbClr val="FFFFFF"/>
              </a:solidFill>
              <a:effectLst/>
              <a:latin typeface="Myriad Web" charset="0"/>
            </a:endParaRPr>
          </a:p>
        </p:txBody>
      </p:sp>
      <p:sp>
        <p:nvSpPr>
          <p:cNvPr id="18" name="Rectangle 2"/>
          <p:cNvSpPr>
            <a:spLocks noChangeArrowheads="1"/>
          </p:cNvSpPr>
          <p:nvPr/>
        </p:nvSpPr>
        <p:spPr bwMode="auto">
          <a:xfrm>
            <a:off x="611560" y="227687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Action: I build a squirrel house.</a:t>
            </a:r>
            <a:endParaRPr lang="en-GB" i="0" dirty="0">
              <a:solidFill>
                <a:srgbClr val="FFFFFF"/>
              </a:solidFill>
              <a:effectLst>
                <a:glow rad="101600">
                  <a:srgbClr val="000000"/>
                </a:glow>
              </a:effectLst>
              <a:ea typeface="ＭＳ Ｐゴシック" charset="0"/>
              <a:cs typeface="Times New Roman" charset="0"/>
            </a:endParaRPr>
          </a:p>
        </p:txBody>
      </p:sp>
      <p:sp>
        <p:nvSpPr>
          <p:cNvPr id="6" name="Rectangle 2"/>
          <p:cNvSpPr>
            <a:spLocks noChangeArrowheads="1"/>
          </p:cNvSpPr>
          <p:nvPr/>
        </p:nvSpPr>
        <p:spPr bwMode="auto">
          <a:xfrm>
            <a:off x="611560" y="443711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build a squirrel house.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9057682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611560" y="227687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Action: I build a squirrel house.</a:t>
            </a:r>
            <a:endParaRPr lang="en-GB" i="0" dirty="0">
              <a:solidFill>
                <a:schemeClr val="bg1">
                  <a:lumMod val="50000"/>
                </a:schemeClr>
              </a:solidFill>
              <a:effectLst>
                <a:glow rad="101600">
                  <a:srgbClr val="000000"/>
                </a:glow>
              </a:effectLst>
              <a:ea typeface="ＭＳ Ｐゴシック" charset="0"/>
              <a:cs typeface="Times New Roman" charset="0"/>
            </a:endParaRPr>
          </a:p>
        </p:txBody>
      </p:sp>
      <p:cxnSp>
        <p:nvCxnSpPr>
          <p:cNvPr id="15" name="Straight Connector 14"/>
          <p:cNvCxnSpPr/>
          <p:nvPr/>
        </p:nvCxnSpPr>
        <p:spPr bwMode="auto">
          <a:xfrm>
            <a:off x="4788024" y="2492896"/>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cxnSp>
        <p:nvCxnSpPr>
          <p:cNvPr id="8" name="Straight Connector 7"/>
          <p:cNvCxnSpPr/>
          <p:nvPr/>
        </p:nvCxnSpPr>
        <p:spPr bwMode="auto">
          <a:xfrm flipV="1">
            <a:off x="1979712" y="1124744"/>
            <a:ext cx="1800200" cy="576064"/>
          </a:xfrm>
          <a:prstGeom prst="line">
            <a:avLst/>
          </a:prstGeom>
          <a:solidFill>
            <a:srgbClr val="00B8FF"/>
          </a:solidFill>
          <a:ln w="38100" cap="flat" cmpd="sng" algn="ctr">
            <a:solidFill>
              <a:schemeClr val="tx1">
                <a:lumMod val="50000"/>
                <a:lumOff val="50000"/>
              </a:schemeClr>
            </a:solidFill>
            <a:prstDash val="solid"/>
            <a:round/>
            <a:headEnd type="none" w="med" len="med"/>
            <a:tailEnd type="triangle" w="lg" len="lg"/>
          </a:ln>
          <a:effectLst/>
        </p:spPr>
      </p:cxnSp>
      <p:cxnSp>
        <p:nvCxnSpPr>
          <p:cNvPr id="14" name="Straight Connector 13"/>
          <p:cNvCxnSpPr/>
          <p:nvPr/>
        </p:nvCxnSpPr>
        <p:spPr bwMode="auto">
          <a:xfrm>
            <a:off x="1979712" y="1700808"/>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sp>
        <p:nvSpPr>
          <p:cNvPr id="5" name="Rounded Rectangle 4"/>
          <p:cNvSpPr/>
          <p:nvPr/>
        </p:nvSpPr>
        <p:spPr bwMode="auto">
          <a:xfrm>
            <a:off x="3851920" y="548680"/>
            <a:ext cx="1944216" cy="576064"/>
          </a:xfrm>
          <a:prstGeom prst="roundRect">
            <a:avLst/>
          </a:prstGeom>
          <a:solidFill>
            <a:schemeClr val="tx1">
              <a:lumMod val="50000"/>
              <a:lumOff val="50000"/>
            </a:schemeClr>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6" name="Rounded Rectangle 5"/>
          <p:cNvSpPr/>
          <p:nvPr/>
        </p:nvSpPr>
        <p:spPr bwMode="auto">
          <a:xfrm>
            <a:off x="3851920" y="2204864"/>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intention</a:t>
            </a:r>
            <a:endParaRPr kumimoji="0" lang="en-US" sz="2200" b="0" i="0" u="none" strike="noStrike" cap="none" normalizeH="0" baseline="0" dirty="0">
              <a:ln>
                <a:noFill/>
              </a:ln>
              <a:solidFill>
                <a:srgbClr val="FFFFFF"/>
              </a:solidFill>
              <a:effectLst/>
              <a:latin typeface="Myriad Web" charset="0"/>
            </a:endParaRPr>
          </a:p>
        </p:txBody>
      </p:sp>
      <p:sp>
        <p:nvSpPr>
          <p:cNvPr id="7" name="Rounded Rectangle 6"/>
          <p:cNvSpPr/>
          <p:nvPr/>
        </p:nvSpPr>
        <p:spPr bwMode="auto">
          <a:xfrm>
            <a:off x="6660232" y="3068960"/>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4" name="Rounded Rectangle 3"/>
          <p:cNvSpPr/>
          <p:nvPr/>
        </p:nvSpPr>
        <p:spPr bwMode="auto">
          <a:xfrm>
            <a:off x="971600" y="1412776"/>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belief--desire</a:t>
            </a:r>
            <a:endParaRPr kumimoji="0" lang="en-US" sz="2200" b="0" i="0" u="none" strike="noStrike" cap="none" normalizeH="0" baseline="0" dirty="0">
              <a:ln>
                <a:noFill/>
              </a:ln>
              <a:solidFill>
                <a:srgbClr val="FFFFFF"/>
              </a:solidFill>
              <a:effectLst/>
              <a:latin typeface="Myriad Web" charset="0"/>
            </a:endParaRPr>
          </a:p>
        </p:txBody>
      </p:sp>
      <p:sp>
        <p:nvSpPr>
          <p:cNvPr id="16" name="Rectangle 2"/>
          <p:cNvSpPr>
            <a:spLocks noChangeArrowheads="1"/>
          </p:cNvSpPr>
          <p:nvPr/>
        </p:nvSpPr>
        <p:spPr bwMode="auto">
          <a:xfrm>
            <a:off x="611560" y="443711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build a squirrel house.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13271816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611560" y="227687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Action: I build a squirrel house.</a:t>
            </a:r>
            <a:endParaRPr lang="en-GB" i="0" dirty="0">
              <a:solidFill>
                <a:schemeClr val="bg1">
                  <a:lumMod val="50000"/>
                </a:schemeClr>
              </a:solidFill>
              <a:effectLst>
                <a:glow rad="101600">
                  <a:srgbClr val="000000"/>
                </a:glow>
              </a:effectLst>
              <a:ea typeface="ＭＳ Ｐゴシック" charset="0"/>
              <a:cs typeface="Times New Roman" charset="0"/>
            </a:endParaRPr>
          </a:p>
        </p:txBody>
      </p:sp>
      <p:cxnSp>
        <p:nvCxnSpPr>
          <p:cNvPr id="15" name="Straight Connector 14"/>
          <p:cNvCxnSpPr/>
          <p:nvPr/>
        </p:nvCxnSpPr>
        <p:spPr bwMode="auto">
          <a:xfrm>
            <a:off x="4788024" y="2492896"/>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cxnSp>
        <p:nvCxnSpPr>
          <p:cNvPr id="8" name="Straight Connector 7"/>
          <p:cNvCxnSpPr/>
          <p:nvPr/>
        </p:nvCxnSpPr>
        <p:spPr bwMode="auto">
          <a:xfrm flipV="1">
            <a:off x="1979712" y="1124744"/>
            <a:ext cx="1800200" cy="576064"/>
          </a:xfrm>
          <a:prstGeom prst="line">
            <a:avLst/>
          </a:prstGeom>
          <a:solidFill>
            <a:srgbClr val="00B8FF"/>
          </a:solidFill>
          <a:ln w="38100" cap="flat" cmpd="sng" algn="ctr">
            <a:solidFill>
              <a:schemeClr val="tx1">
                <a:lumMod val="50000"/>
                <a:lumOff val="50000"/>
              </a:schemeClr>
            </a:solidFill>
            <a:prstDash val="solid"/>
            <a:round/>
            <a:headEnd type="none" w="med" len="med"/>
            <a:tailEnd type="triangle" w="lg" len="lg"/>
          </a:ln>
          <a:effectLst/>
        </p:spPr>
      </p:cxnSp>
      <p:cxnSp>
        <p:nvCxnSpPr>
          <p:cNvPr id="14" name="Straight Connector 13"/>
          <p:cNvCxnSpPr/>
          <p:nvPr/>
        </p:nvCxnSpPr>
        <p:spPr bwMode="auto">
          <a:xfrm>
            <a:off x="1979712" y="1700808"/>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sp>
        <p:nvSpPr>
          <p:cNvPr id="5" name="Rounded Rectangle 4"/>
          <p:cNvSpPr/>
          <p:nvPr/>
        </p:nvSpPr>
        <p:spPr bwMode="auto">
          <a:xfrm>
            <a:off x="3851920" y="548680"/>
            <a:ext cx="1944216" cy="576064"/>
          </a:xfrm>
          <a:prstGeom prst="roundRect">
            <a:avLst/>
          </a:prstGeom>
          <a:solidFill>
            <a:schemeClr val="tx1">
              <a:lumMod val="50000"/>
              <a:lumOff val="50000"/>
            </a:schemeClr>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6" name="Rounded Rectangle 5"/>
          <p:cNvSpPr/>
          <p:nvPr/>
        </p:nvSpPr>
        <p:spPr bwMode="auto">
          <a:xfrm>
            <a:off x="3851920" y="2204864"/>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intention</a:t>
            </a:r>
            <a:endParaRPr kumimoji="0" lang="en-US" sz="2200" b="0" i="0" u="none" strike="noStrike" cap="none" normalizeH="0" baseline="0" dirty="0">
              <a:ln>
                <a:noFill/>
              </a:ln>
              <a:solidFill>
                <a:srgbClr val="FFFFFF"/>
              </a:solidFill>
              <a:effectLst/>
              <a:latin typeface="Myriad Web" charset="0"/>
            </a:endParaRPr>
          </a:p>
        </p:txBody>
      </p:sp>
      <p:sp>
        <p:nvSpPr>
          <p:cNvPr id="7" name="Rounded Rectangle 6"/>
          <p:cNvSpPr/>
          <p:nvPr/>
        </p:nvSpPr>
        <p:spPr bwMode="auto">
          <a:xfrm>
            <a:off x="6660232" y="3068960"/>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4" name="Rounded Rectangle 3"/>
          <p:cNvSpPr/>
          <p:nvPr/>
        </p:nvSpPr>
        <p:spPr bwMode="auto">
          <a:xfrm>
            <a:off x="971600" y="1412776"/>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belief--desire</a:t>
            </a:r>
            <a:endParaRPr kumimoji="0" lang="en-US" sz="2200" b="0" i="0" u="none" strike="noStrike" cap="none" normalizeH="0" baseline="0" dirty="0">
              <a:ln>
                <a:noFill/>
              </a:ln>
              <a:solidFill>
                <a:srgbClr val="FFFFFF"/>
              </a:solidFill>
              <a:effectLst/>
              <a:latin typeface="Myriad Web" charset="0"/>
            </a:endParaRPr>
          </a:p>
        </p:txBody>
      </p:sp>
      <p:sp>
        <p:nvSpPr>
          <p:cNvPr id="16" name="Rectangle 2"/>
          <p:cNvSpPr>
            <a:spLocks noChangeArrowheads="1"/>
          </p:cNvSpPr>
          <p:nvPr/>
        </p:nvSpPr>
        <p:spPr bwMode="auto">
          <a:xfrm>
            <a:off x="611560" y="443711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build a squirrel house.</a:t>
            </a:r>
            <a:endParaRPr lang="en-GB" i="0" dirty="0">
              <a:solidFill>
                <a:srgbClr val="FFFFFF"/>
              </a:solidFill>
              <a:effectLst>
                <a:glow rad="101600">
                  <a:srgbClr val="000000"/>
                </a:glow>
              </a:effectLst>
              <a:ea typeface="ＭＳ Ｐゴシック" charset="0"/>
              <a:cs typeface="Times New Roman" charset="0"/>
            </a:endParaRPr>
          </a:p>
        </p:txBody>
      </p:sp>
      <p:sp>
        <p:nvSpPr>
          <p:cNvPr id="12" name="Rectangle 2"/>
          <p:cNvSpPr>
            <a:spLocks noChangeArrowheads="1"/>
          </p:cNvSpPr>
          <p:nvPr/>
        </p:nvSpPr>
        <p:spPr bwMode="auto">
          <a:xfrm>
            <a:off x="4355976" y="4437112"/>
            <a:ext cx="4355976"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P1. I 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P2.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My building a squirrel house would be desirable.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29235063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611560" y="227687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Action: I build a squirrel house.</a:t>
            </a:r>
            <a:endParaRPr lang="en-GB" i="0" dirty="0">
              <a:solidFill>
                <a:schemeClr val="bg1">
                  <a:lumMod val="50000"/>
                </a:schemeClr>
              </a:solidFill>
              <a:effectLst>
                <a:glow rad="101600">
                  <a:srgbClr val="000000"/>
                </a:glow>
              </a:effectLst>
              <a:ea typeface="ＭＳ Ｐゴシック" charset="0"/>
              <a:cs typeface="Times New Roman" charset="0"/>
            </a:endParaRPr>
          </a:p>
        </p:txBody>
      </p:sp>
      <p:cxnSp>
        <p:nvCxnSpPr>
          <p:cNvPr id="15" name="Straight Connector 14"/>
          <p:cNvCxnSpPr/>
          <p:nvPr/>
        </p:nvCxnSpPr>
        <p:spPr bwMode="auto">
          <a:xfrm>
            <a:off x="4788024" y="2492896"/>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cxnSp>
        <p:nvCxnSpPr>
          <p:cNvPr id="8" name="Straight Connector 7"/>
          <p:cNvCxnSpPr/>
          <p:nvPr/>
        </p:nvCxnSpPr>
        <p:spPr bwMode="auto">
          <a:xfrm flipV="1">
            <a:off x="1979712" y="1124744"/>
            <a:ext cx="1800200" cy="576064"/>
          </a:xfrm>
          <a:prstGeom prst="line">
            <a:avLst/>
          </a:prstGeom>
          <a:solidFill>
            <a:srgbClr val="00B8FF"/>
          </a:solidFill>
          <a:ln w="38100" cap="flat" cmpd="sng" algn="ctr">
            <a:solidFill>
              <a:schemeClr val="tx1">
                <a:lumMod val="50000"/>
                <a:lumOff val="50000"/>
              </a:schemeClr>
            </a:solidFill>
            <a:prstDash val="solid"/>
            <a:round/>
            <a:headEnd type="none" w="med" len="med"/>
            <a:tailEnd type="triangle" w="lg" len="lg"/>
          </a:ln>
          <a:effectLst/>
        </p:spPr>
      </p:cxnSp>
      <p:cxnSp>
        <p:nvCxnSpPr>
          <p:cNvPr id="14" name="Straight Connector 13"/>
          <p:cNvCxnSpPr/>
          <p:nvPr/>
        </p:nvCxnSpPr>
        <p:spPr bwMode="auto">
          <a:xfrm>
            <a:off x="1979712" y="1700808"/>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sp>
        <p:nvSpPr>
          <p:cNvPr id="5" name="Rounded Rectangle 4"/>
          <p:cNvSpPr/>
          <p:nvPr/>
        </p:nvSpPr>
        <p:spPr bwMode="auto">
          <a:xfrm>
            <a:off x="3851920" y="548680"/>
            <a:ext cx="1944216" cy="576064"/>
          </a:xfrm>
          <a:prstGeom prst="roundRect">
            <a:avLst/>
          </a:prstGeom>
          <a:solidFill>
            <a:schemeClr val="tx1">
              <a:lumMod val="50000"/>
              <a:lumOff val="50000"/>
            </a:schemeClr>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6" name="Rounded Rectangle 5"/>
          <p:cNvSpPr/>
          <p:nvPr/>
        </p:nvSpPr>
        <p:spPr bwMode="auto">
          <a:xfrm>
            <a:off x="3851920" y="2204864"/>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intention</a:t>
            </a:r>
            <a:endParaRPr kumimoji="0" lang="en-US" sz="2200" b="0" i="0" u="none" strike="noStrike" cap="none" normalizeH="0" baseline="0" dirty="0">
              <a:ln>
                <a:noFill/>
              </a:ln>
              <a:solidFill>
                <a:srgbClr val="FFFFFF"/>
              </a:solidFill>
              <a:effectLst/>
              <a:latin typeface="Myriad Web" charset="0"/>
            </a:endParaRPr>
          </a:p>
        </p:txBody>
      </p:sp>
      <p:sp>
        <p:nvSpPr>
          <p:cNvPr id="7" name="Rounded Rectangle 6"/>
          <p:cNvSpPr/>
          <p:nvPr/>
        </p:nvSpPr>
        <p:spPr bwMode="auto">
          <a:xfrm>
            <a:off x="6660232" y="3068960"/>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4" name="Rounded Rectangle 3"/>
          <p:cNvSpPr/>
          <p:nvPr/>
        </p:nvSpPr>
        <p:spPr bwMode="auto">
          <a:xfrm>
            <a:off x="971600" y="1412776"/>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belief--desire</a:t>
            </a:r>
            <a:endParaRPr kumimoji="0" lang="en-US" sz="2200" b="0" i="0" u="none" strike="noStrike" cap="none" normalizeH="0" baseline="0" dirty="0">
              <a:ln>
                <a:noFill/>
              </a:ln>
              <a:solidFill>
                <a:srgbClr val="FFFFFF"/>
              </a:solidFill>
              <a:effectLst/>
              <a:latin typeface="Myriad Web" charset="0"/>
            </a:endParaRPr>
          </a:p>
        </p:txBody>
      </p:sp>
      <p:sp>
        <p:nvSpPr>
          <p:cNvPr id="16" name="Rectangle 2"/>
          <p:cNvSpPr>
            <a:spLocks noChangeArrowheads="1"/>
          </p:cNvSpPr>
          <p:nvPr/>
        </p:nvSpPr>
        <p:spPr bwMode="auto">
          <a:xfrm>
            <a:off x="611560" y="443711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build a squirrel house.</a:t>
            </a:r>
            <a:endParaRPr lang="en-GB" i="0" dirty="0">
              <a:solidFill>
                <a:srgbClr val="FFFFFF"/>
              </a:solidFill>
              <a:effectLst>
                <a:glow rad="101600">
                  <a:srgbClr val="000000"/>
                </a:glow>
              </a:effectLst>
              <a:ea typeface="ＭＳ Ｐゴシック" charset="0"/>
              <a:cs typeface="Times New Roman" charset="0"/>
            </a:endParaRPr>
          </a:p>
        </p:txBody>
      </p:sp>
      <p:sp>
        <p:nvSpPr>
          <p:cNvPr id="12" name="Rectangle 2"/>
          <p:cNvSpPr>
            <a:spLocks noChangeArrowheads="1"/>
          </p:cNvSpPr>
          <p:nvPr/>
        </p:nvSpPr>
        <p:spPr bwMode="auto">
          <a:xfrm>
            <a:off x="4355976" y="4437112"/>
            <a:ext cx="4355976"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P1. I 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P2.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My building a squirrel house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13" name="Rounded Rectangle 12"/>
          <p:cNvSpPr/>
          <p:nvPr/>
        </p:nvSpPr>
        <p:spPr bwMode="auto">
          <a:xfrm>
            <a:off x="4169834" y="2450770"/>
            <a:ext cx="1944216" cy="576064"/>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 judgment</a:t>
            </a:r>
            <a:endParaRPr kumimoji="0" lang="en-US" sz="2200" b="0" i="0" u="none" strike="noStrike" cap="none" normalizeH="0" baseline="0" dirty="0">
              <a:ln>
                <a:noFill/>
              </a:ln>
              <a:solidFill>
                <a:srgbClr val="FFFFFF"/>
              </a:solidFill>
              <a:effectLst/>
              <a:latin typeface="Myriad Web" charset="0"/>
            </a:endParaRPr>
          </a:p>
        </p:txBody>
      </p:sp>
      <p:sp>
        <p:nvSpPr>
          <p:cNvPr id="17" name="Rounded Rectangle 16"/>
          <p:cNvSpPr/>
          <p:nvPr/>
        </p:nvSpPr>
        <p:spPr bwMode="auto">
          <a:xfrm>
            <a:off x="3851920" y="2204864"/>
            <a:ext cx="1944216" cy="576064"/>
          </a:xfrm>
          <a:prstGeom prst="roundRect">
            <a:avLst/>
          </a:prstGeom>
          <a:no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intention</a:t>
            </a:r>
            <a:endParaRPr kumimoji="0" lang="en-US" sz="2200" b="0" i="0" u="none" strike="noStrike" cap="none" normalizeH="0" baseline="0" dirty="0">
              <a:ln>
                <a:noFill/>
              </a:ln>
              <a:solidFill>
                <a:srgbClr val="FFFFFF"/>
              </a:solidFill>
              <a:effectLst/>
              <a:latin typeface="Myriad Web" charset="0"/>
            </a:endParaRPr>
          </a:p>
        </p:txBody>
      </p:sp>
    </p:spTree>
    <p:extLst>
      <p:ext uri="{BB962C8B-B14F-4D97-AF65-F5344CB8AC3E}">
        <p14:creationId xmlns:p14="http://schemas.microsoft.com/office/powerpoint/2010/main" val="41492444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0" y="3933056"/>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 name="Rectangle 8"/>
          <p:cNvSpPr/>
          <p:nvPr/>
        </p:nvSpPr>
        <p:spPr bwMode="auto">
          <a:xfrm>
            <a:off x="0" y="2420888"/>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
          <p:cNvSpPr>
            <a:spLocks noChangeArrowheads="1"/>
          </p:cNvSpPr>
          <p:nvPr/>
        </p:nvSpPr>
        <p:spPr bwMode="auto">
          <a:xfrm>
            <a:off x="31318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(10)</a:t>
            </a:r>
            <a:endParaRPr lang="en-GB" i="0" dirty="0">
              <a:solidFill>
                <a:srgbClr val="FFFFFF"/>
              </a:solidFill>
              <a:effectLst>
                <a:glow rad="101600">
                  <a:srgbClr val="000000"/>
                </a:glow>
              </a:effectLst>
              <a:ea typeface="ＭＳ Ｐゴシック" charset="0"/>
              <a:cs typeface="Times New Roman" charset="0"/>
            </a:endParaRPr>
          </a:p>
        </p:txBody>
      </p:sp>
      <p:sp>
        <p:nvSpPr>
          <p:cNvPr id="27" name="Rectangle 2"/>
          <p:cNvSpPr>
            <a:spLocks noChangeArrowheads="1"/>
          </p:cNvSpPr>
          <p:nvPr/>
        </p:nvSpPr>
        <p:spPr bwMode="auto">
          <a:xfrm>
            <a:off x="49320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(5)</a:t>
            </a:r>
            <a:endParaRPr lang="en-GB" i="0" dirty="0">
              <a:solidFill>
                <a:srgbClr val="FFFFFF"/>
              </a:solidFill>
              <a:effectLst>
                <a:glow rad="101600">
                  <a:srgbClr val="000000"/>
                </a:glow>
              </a:effectLst>
              <a:ea typeface="ＭＳ Ｐゴシック" charset="0"/>
              <a:cs typeface="Times New Roman" charset="0"/>
            </a:endParaRPr>
          </a:p>
        </p:txBody>
      </p:sp>
      <p:sp>
        <p:nvSpPr>
          <p:cNvPr id="28" name="Rectangle 2"/>
          <p:cNvSpPr>
            <a:spLocks noChangeArrowheads="1"/>
          </p:cNvSpPr>
          <p:nvPr/>
        </p:nvSpPr>
        <p:spPr bwMode="auto">
          <a:xfrm>
            <a:off x="2339752"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(10)</a:t>
            </a:r>
            <a:endParaRPr lang="en-GB" i="0" dirty="0">
              <a:solidFill>
                <a:srgbClr val="FFFFFF"/>
              </a:solidFill>
              <a:effectLst>
                <a:glow rad="101600">
                  <a:srgbClr val="000000"/>
                </a:glow>
              </a:effectLst>
              <a:ea typeface="ＭＳ Ｐゴシック" charset="0"/>
              <a:cs typeface="Times New Roman" charset="0"/>
            </a:endParaRPr>
          </a:p>
        </p:txBody>
      </p:sp>
      <p:sp>
        <p:nvSpPr>
          <p:cNvPr id="29" name="Rectangle 2"/>
          <p:cNvSpPr>
            <a:spLocks noChangeArrowheads="1"/>
          </p:cNvSpPr>
          <p:nvPr/>
        </p:nvSpPr>
        <p:spPr bwMode="auto">
          <a:xfrm>
            <a:off x="392392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 (5)</a:t>
            </a:r>
            <a:endParaRPr lang="en-GB" i="0" dirty="0">
              <a:solidFill>
                <a:srgbClr val="FFFFFF"/>
              </a:solidFill>
              <a:effectLst>
                <a:glow rad="101600">
                  <a:srgbClr val="000000"/>
                </a:glow>
              </a:effectLst>
              <a:ea typeface="ＭＳ Ｐゴシック" charset="0"/>
              <a:cs typeface="Times New Roman" charset="0"/>
            </a:endParaRPr>
          </a:p>
        </p:txBody>
      </p:sp>
      <p:sp>
        <p:nvSpPr>
          <p:cNvPr id="30" name="Rectangle 2"/>
          <p:cNvSpPr>
            <a:spLocks noChangeArrowheads="1"/>
          </p:cNvSpPr>
          <p:nvPr/>
        </p:nvSpPr>
        <p:spPr bwMode="auto">
          <a:xfrm>
            <a:off x="514806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E (55)</a:t>
            </a:r>
            <a:endParaRPr lang="en-GB" i="0" dirty="0">
              <a:solidFill>
                <a:srgbClr val="FFFFFF"/>
              </a:solidFill>
              <a:effectLst>
                <a:glow rad="101600">
                  <a:srgbClr val="000000"/>
                </a:glow>
              </a:effectLst>
              <a:ea typeface="ＭＳ Ｐゴシック" charset="0"/>
              <a:cs typeface="Times New Roman" charset="0"/>
            </a:endParaRPr>
          </a:p>
        </p:txBody>
      </p:sp>
      <p:sp>
        <p:nvSpPr>
          <p:cNvPr id="33" name="Rectangle 2"/>
          <p:cNvSpPr>
            <a:spLocks noChangeArrowheads="1"/>
          </p:cNvSpPr>
          <p:nvPr/>
        </p:nvSpPr>
        <p:spPr bwMode="auto">
          <a:xfrm>
            <a:off x="248399" y="2132856"/>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first round</a:t>
            </a:r>
            <a:endParaRPr lang="en-GB" i="0" dirty="0">
              <a:solidFill>
                <a:srgbClr val="FFFFFF"/>
              </a:solidFill>
              <a:effectLst>
                <a:glow rad="101600">
                  <a:srgbClr val="000000"/>
                </a:glow>
              </a:effectLst>
              <a:ea typeface="ＭＳ Ｐゴシック" charset="0"/>
              <a:cs typeface="Times New Roman" charset="0"/>
            </a:endParaRPr>
          </a:p>
        </p:txBody>
      </p:sp>
      <p:sp>
        <p:nvSpPr>
          <p:cNvPr id="34" name="Rectangle 2"/>
          <p:cNvSpPr>
            <a:spLocks noChangeArrowheads="1"/>
          </p:cNvSpPr>
          <p:nvPr/>
        </p:nvSpPr>
        <p:spPr bwMode="auto">
          <a:xfrm>
            <a:off x="248399" y="3645024"/>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smtClean="0">
                <a:solidFill>
                  <a:srgbClr val="FFFFFF"/>
                </a:solidFill>
                <a:effectLst>
                  <a:glow rad="101600">
                    <a:srgbClr val="000000"/>
                  </a:glow>
                </a:effectLst>
                <a:ea typeface="ＭＳ Ｐゴシック" charset="0"/>
                <a:cs typeface="Times New Roman" charset="0"/>
              </a:rPr>
              <a:t>second round</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41062333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0" y="3933056"/>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 name="Rectangle 8"/>
          <p:cNvSpPr/>
          <p:nvPr/>
        </p:nvSpPr>
        <p:spPr bwMode="auto">
          <a:xfrm>
            <a:off x="0" y="2420888"/>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3" name="Group 2"/>
          <p:cNvGrpSpPr/>
          <p:nvPr/>
        </p:nvGrpSpPr>
        <p:grpSpPr>
          <a:xfrm>
            <a:off x="4067944" y="1556792"/>
            <a:ext cx="1296144" cy="720080"/>
            <a:chOff x="4067944" y="1556792"/>
            <a:chExt cx="1296144" cy="720080"/>
          </a:xfrm>
        </p:grpSpPr>
        <p:cxnSp>
          <p:nvCxnSpPr>
            <p:cNvPr id="18" name="Straight Connector 17"/>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19" name="Straight Connector 18"/>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0" name="Group 19"/>
          <p:cNvGrpSpPr/>
          <p:nvPr/>
        </p:nvGrpSpPr>
        <p:grpSpPr>
          <a:xfrm>
            <a:off x="3131840" y="3140968"/>
            <a:ext cx="1296144" cy="720080"/>
            <a:chOff x="4067944" y="1556792"/>
            <a:chExt cx="1296144" cy="720080"/>
          </a:xfrm>
        </p:grpSpPr>
        <p:cxnSp>
          <p:nvCxnSpPr>
            <p:cNvPr id="21" name="Straight Connector 20"/>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2" name="Straight Connector 21"/>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3" name="Group 22"/>
          <p:cNvGrpSpPr/>
          <p:nvPr/>
        </p:nvGrpSpPr>
        <p:grpSpPr>
          <a:xfrm>
            <a:off x="4572000" y="3140968"/>
            <a:ext cx="1296144" cy="720080"/>
            <a:chOff x="4067944" y="1556792"/>
            <a:chExt cx="1296144" cy="720080"/>
          </a:xfrm>
        </p:grpSpPr>
        <p:cxnSp>
          <p:nvCxnSpPr>
            <p:cNvPr id="24" name="Straight Connector 23"/>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5" name="Straight Connector 24"/>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sp>
        <p:nvSpPr>
          <p:cNvPr id="26" name="Rectangle 2"/>
          <p:cNvSpPr>
            <a:spLocks noChangeArrowheads="1"/>
          </p:cNvSpPr>
          <p:nvPr/>
        </p:nvSpPr>
        <p:spPr bwMode="auto">
          <a:xfrm>
            <a:off x="31318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(10)</a:t>
            </a:r>
            <a:endParaRPr lang="en-GB" i="0" dirty="0">
              <a:solidFill>
                <a:srgbClr val="FFFFFF"/>
              </a:solidFill>
              <a:effectLst>
                <a:glow rad="101600">
                  <a:srgbClr val="000000"/>
                </a:glow>
              </a:effectLst>
              <a:ea typeface="ＭＳ Ｐゴシック" charset="0"/>
              <a:cs typeface="Times New Roman" charset="0"/>
            </a:endParaRPr>
          </a:p>
        </p:txBody>
      </p:sp>
      <p:sp>
        <p:nvSpPr>
          <p:cNvPr id="27" name="Rectangle 2"/>
          <p:cNvSpPr>
            <a:spLocks noChangeArrowheads="1"/>
          </p:cNvSpPr>
          <p:nvPr/>
        </p:nvSpPr>
        <p:spPr bwMode="auto">
          <a:xfrm>
            <a:off x="49320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(5)</a:t>
            </a:r>
            <a:endParaRPr lang="en-GB" i="0" dirty="0">
              <a:solidFill>
                <a:srgbClr val="FFFFFF"/>
              </a:solidFill>
              <a:effectLst>
                <a:glow rad="101600">
                  <a:srgbClr val="000000"/>
                </a:glow>
              </a:effectLst>
              <a:ea typeface="ＭＳ Ｐゴシック" charset="0"/>
              <a:cs typeface="Times New Roman" charset="0"/>
            </a:endParaRPr>
          </a:p>
        </p:txBody>
      </p:sp>
      <p:sp>
        <p:nvSpPr>
          <p:cNvPr id="28" name="Rectangle 2"/>
          <p:cNvSpPr>
            <a:spLocks noChangeArrowheads="1"/>
          </p:cNvSpPr>
          <p:nvPr/>
        </p:nvSpPr>
        <p:spPr bwMode="auto">
          <a:xfrm>
            <a:off x="2339752"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(10)</a:t>
            </a:r>
            <a:endParaRPr lang="en-GB" i="0" dirty="0">
              <a:solidFill>
                <a:srgbClr val="FFFFFF"/>
              </a:solidFill>
              <a:effectLst>
                <a:glow rad="101600">
                  <a:srgbClr val="000000"/>
                </a:glow>
              </a:effectLst>
              <a:ea typeface="ＭＳ Ｐゴシック" charset="0"/>
              <a:cs typeface="Times New Roman" charset="0"/>
            </a:endParaRPr>
          </a:p>
        </p:txBody>
      </p:sp>
      <p:sp>
        <p:nvSpPr>
          <p:cNvPr id="29" name="Rectangle 2"/>
          <p:cNvSpPr>
            <a:spLocks noChangeArrowheads="1"/>
          </p:cNvSpPr>
          <p:nvPr/>
        </p:nvSpPr>
        <p:spPr bwMode="auto">
          <a:xfrm>
            <a:off x="392392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 (5)</a:t>
            </a:r>
            <a:endParaRPr lang="en-GB" i="0" dirty="0">
              <a:solidFill>
                <a:srgbClr val="FFFFFF"/>
              </a:solidFill>
              <a:effectLst>
                <a:glow rad="101600">
                  <a:srgbClr val="000000"/>
                </a:glow>
              </a:effectLst>
              <a:ea typeface="ＭＳ Ｐゴシック" charset="0"/>
              <a:cs typeface="Times New Roman" charset="0"/>
            </a:endParaRPr>
          </a:p>
        </p:txBody>
      </p:sp>
      <p:sp>
        <p:nvSpPr>
          <p:cNvPr id="30" name="Rectangle 2"/>
          <p:cNvSpPr>
            <a:spLocks noChangeArrowheads="1"/>
          </p:cNvSpPr>
          <p:nvPr/>
        </p:nvSpPr>
        <p:spPr bwMode="auto">
          <a:xfrm>
            <a:off x="514806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E (55)</a:t>
            </a:r>
            <a:endParaRPr lang="en-GB" i="0" dirty="0">
              <a:solidFill>
                <a:srgbClr val="FFFFFF"/>
              </a:solidFill>
              <a:effectLst>
                <a:glow rad="101600">
                  <a:srgbClr val="000000"/>
                </a:glow>
              </a:effectLst>
              <a:ea typeface="ＭＳ Ｐゴシック" charset="0"/>
              <a:cs typeface="Times New Roman" charset="0"/>
            </a:endParaRPr>
          </a:p>
        </p:txBody>
      </p:sp>
      <p:sp>
        <p:nvSpPr>
          <p:cNvPr id="33" name="Rectangle 2"/>
          <p:cNvSpPr>
            <a:spLocks noChangeArrowheads="1"/>
          </p:cNvSpPr>
          <p:nvPr/>
        </p:nvSpPr>
        <p:spPr bwMode="auto">
          <a:xfrm>
            <a:off x="248399" y="2132856"/>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first round</a:t>
            </a:r>
            <a:endParaRPr lang="en-GB" i="0" dirty="0">
              <a:solidFill>
                <a:srgbClr val="FFFFFF"/>
              </a:solidFill>
              <a:effectLst>
                <a:glow rad="101600">
                  <a:srgbClr val="000000"/>
                </a:glow>
              </a:effectLst>
              <a:ea typeface="ＭＳ Ｐゴシック" charset="0"/>
              <a:cs typeface="Times New Roman" charset="0"/>
            </a:endParaRPr>
          </a:p>
        </p:txBody>
      </p:sp>
      <p:sp>
        <p:nvSpPr>
          <p:cNvPr id="34" name="Rectangle 2"/>
          <p:cNvSpPr>
            <a:spLocks noChangeArrowheads="1"/>
          </p:cNvSpPr>
          <p:nvPr/>
        </p:nvSpPr>
        <p:spPr bwMode="auto">
          <a:xfrm>
            <a:off x="248399" y="3645024"/>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smtClean="0">
                <a:solidFill>
                  <a:srgbClr val="FFFFFF"/>
                </a:solidFill>
                <a:effectLst>
                  <a:glow rad="101600">
                    <a:srgbClr val="000000"/>
                  </a:glow>
                </a:effectLst>
                <a:ea typeface="ＭＳ Ｐゴシック" charset="0"/>
                <a:cs typeface="Times New Roman" charset="0"/>
              </a:rPr>
              <a:t>second round</a:t>
            </a:r>
            <a:endParaRPr lang="en-GB" i="0" dirty="0">
              <a:solidFill>
                <a:srgbClr val="FFFFFF"/>
              </a:solidFill>
              <a:effectLst>
                <a:glow rad="101600">
                  <a:srgbClr val="000000"/>
                </a:glow>
              </a:effectLst>
              <a:ea typeface="ＭＳ Ｐゴシック" charset="0"/>
              <a:cs typeface="Times New Roman" charset="0"/>
            </a:endParaRPr>
          </a:p>
        </p:txBody>
      </p:sp>
      <p:cxnSp>
        <p:nvCxnSpPr>
          <p:cNvPr id="36" name="Straight Connector 35"/>
          <p:cNvCxnSpPr/>
          <p:nvPr/>
        </p:nvCxnSpPr>
        <p:spPr bwMode="auto">
          <a:xfrm>
            <a:off x="5220072" y="3140968"/>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37" name="Straight Connector 36"/>
          <p:cNvCxnSpPr/>
          <p:nvPr/>
        </p:nvCxnSpPr>
        <p:spPr bwMode="auto">
          <a:xfrm flipH="1">
            <a:off x="3275856" y="3140968"/>
            <a:ext cx="1944216"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38" name="Straight Connector 37"/>
          <p:cNvCxnSpPr/>
          <p:nvPr/>
        </p:nvCxnSpPr>
        <p:spPr bwMode="auto">
          <a:xfrm>
            <a:off x="3779912" y="3140968"/>
            <a:ext cx="1944216" cy="720080"/>
          </a:xfrm>
          <a:prstGeom prst="line">
            <a:avLst/>
          </a:prstGeom>
          <a:solidFill>
            <a:srgbClr val="00B8FF"/>
          </a:solidFill>
          <a:ln w="38100" cap="flat" cmpd="sng" algn="ctr">
            <a:solidFill>
              <a:srgbClr val="FF0000"/>
            </a:solidFill>
            <a:prstDash val="sysDash"/>
            <a:round/>
            <a:headEnd type="none" w="med" len="med"/>
            <a:tailEnd type="none" w="lg" len="lg"/>
          </a:ln>
          <a:effectLst/>
        </p:spPr>
      </p:cxnSp>
    </p:spTree>
    <p:extLst>
      <p:ext uri="{BB962C8B-B14F-4D97-AF65-F5344CB8AC3E}">
        <p14:creationId xmlns:p14="http://schemas.microsoft.com/office/powerpoint/2010/main" val="201941176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events in the life of a person reveal agency;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are his deeds and his doings in contrast to mere happenings in his history;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is the mark that distinguishes his actions</a:t>
            </a:r>
            <a:r>
              <a:rPr lang="en-GB" i="0" dirty="0" smtClean="0">
                <a:solidFill>
                  <a:srgbClr val="FFFFFF"/>
                </a:solidFill>
                <a:effectLst>
                  <a:glow rad="101600">
                    <a:srgbClr val="000000"/>
                  </a:glow>
                </a:effectLst>
                <a:ea typeface="ＭＳ Ｐゴシック" charset="0"/>
                <a:cs typeface="Times New Roman" charset="0"/>
              </a:rPr>
              <a:t>?”</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344312978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events in the life of a person reveal agency;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are his deeds and his doings in contrast to mere happenings in his history;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is the mark that distinguishes his actions</a:t>
            </a:r>
            <a:r>
              <a:rPr lang="en-GB" i="0" dirty="0" smtClean="0">
                <a:solidFill>
                  <a:srgbClr val="FFFFFF"/>
                </a:solidFill>
                <a:effectLst>
                  <a:glow rad="101600">
                    <a:srgbClr val="000000"/>
                  </a:glow>
                </a:effectLst>
                <a:ea typeface="ＭＳ Ｐゴシック" charset="0"/>
                <a:cs typeface="Times New Roman" charset="0"/>
              </a:rPr>
              <a:t>?”</a:t>
            </a:r>
            <a:endParaRPr lang="en-GB" i="0" dirty="0">
              <a:solidFill>
                <a:srgbClr val="FFFFFF"/>
              </a:solidFill>
              <a:effectLst>
                <a:glow rad="101600">
                  <a:srgbClr val="000000"/>
                </a:glow>
              </a:effectLst>
              <a:ea typeface="ＭＳ Ｐゴシック" charset="0"/>
              <a:cs typeface="Times New Roman" charset="0"/>
            </a:endParaRPr>
          </a:p>
        </p:txBody>
      </p:sp>
      <p:sp>
        <p:nvSpPr>
          <p:cNvPr id="5" name="Rectangle 2"/>
          <p:cNvSpPr>
            <a:spLocks noChangeArrowheads="1"/>
          </p:cNvSpPr>
          <p:nvPr/>
        </p:nvSpPr>
        <p:spPr bwMode="auto">
          <a:xfrm>
            <a:off x="2123728" y="3501008"/>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agent</a:t>
            </a:r>
            <a:endParaRPr lang="en-GB" i="0" dirty="0">
              <a:solidFill>
                <a:srgbClr val="FFFFFF"/>
              </a:solidFill>
              <a:effectLst>
                <a:glow rad="101600">
                  <a:srgbClr val="000000"/>
                </a:glow>
              </a:effectLst>
              <a:ea typeface="ＭＳ Ｐゴシック" charset="0"/>
              <a:cs typeface="Times New Roman" charset="0"/>
            </a:endParaRPr>
          </a:p>
        </p:txBody>
      </p:sp>
      <p:sp>
        <p:nvSpPr>
          <p:cNvPr id="6" name="Rectangle 2"/>
          <p:cNvSpPr>
            <a:spLocks noChangeArrowheads="1"/>
          </p:cNvSpPr>
          <p:nvPr/>
        </p:nvSpPr>
        <p:spPr bwMode="auto">
          <a:xfrm>
            <a:off x="3635896" y="4221088"/>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event</a:t>
            </a:r>
            <a:endParaRPr lang="en-GB" i="0" dirty="0">
              <a:solidFill>
                <a:srgbClr val="FFFFFF"/>
              </a:solidFill>
              <a:effectLst>
                <a:glow rad="101600">
                  <a:srgbClr val="000000"/>
                </a:glow>
              </a:effectLst>
              <a:ea typeface="ＭＳ Ｐゴシック" charset="0"/>
              <a:cs typeface="Times New Roman" charset="0"/>
            </a:endParaRPr>
          </a:p>
        </p:txBody>
      </p:sp>
      <p:sp>
        <p:nvSpPr>
          <p:cNvPr id="7" name="Rectangle 2"/>
          <p:cNvSpPr>
            <a:spLocks noChangeArrowheads="1"/>
          </p:cNvSpPr>
          <p:nvPr/>
        </p:nvSpPr>
        <p:spPr bwMode="auto">
          <a:xfrm>
            <a:off x="1331640" y="4874534"/>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a:t>
            </a:r>
            <a:endParaRPr lang="en-GB" i="0" dirty="0">
              <a:solidFill>
                <a:srgbClr val="FFFFFF"/>
              </a:solidFill>
              <a:effectLst>
                <a:glow rad="101600">
                  <a:srgbClr val="000000"/>
                </a:glow>
              </a:effectLst>
              <a:ea typeface="ＭＳ Ｐゴシック" charset="0"/>
              <a:cs typeface="Times New Roman" charset="0"/>
            </a:endParaRPr>
          </a:p>
        </p:txBody>
      </p:sp>
      <p:sp>
        <p:nvSpPr>
          <p:cNvPr id="8" name="Rectangle 2"/>
          <p:cNvSpPr>
            <a:spLocks noChangeArrowheads="1"/>
          </p:cNvSpPr>
          <p:nvPr/>
        </p:nvSpPr>
        <p:spPr bwMode="auto">
          <a:xfrm>
            <a:off x="2339752" y="4365104"/>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R</a:t>
            </a:r>
            <a:endParaRPr lang="en-GB" i="0" dirty="0">
              <a:solidFill>
                <a:srgbClr val="FFFFFF"/>
              </a:solidFill>
              <a:effectLst>
                <a:glow rad="101600">
                  <a:srgbClr val="000000"/>
                </a:glow>
              </a:effectLst>
              <a:ea typeface="ＭＳ Ｐゴシック" charset="0"/>
              <a:cs typeface="Times New Roman" charset="0"/>
            </a:endParaRPr>
          </a:p>
        </p:txBody>
      </p:sp>
      <p:cxnSp>
        <p:nvCxnSpPr>
          <p:cNvPr id="9" name="Straight Connector 8"/>
          <p:cNvCxnSpPr>
            <a:stCxn id="5" idx="2"/>
          </p:cNvCxnSpPr>
          <p:nvPr/>
        </p:nvCxnSpPr>
        <p:spPr bwMode="auto">
          <a:xfrm>
            <a:off x="2879812" y="3927682"/>
            <a:ext cx="180020" cy="509430"/>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 name="Straight Connector 10"/>
          <p:cNvCxnSpPr/>
          <p:nvPr/>
        </p:nvCxnSpPr>
        <p:spPr bwMode="auto">
          <a:xfrm flipH="1">
            <a:off x="3275856" y="4437112"/>
            <a:ext cx="576064" cy="14401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4" name="Straight Connector 13"/>
          <p:cNvCxnSpPr/>
          <p:nvPr/>
        </p:nvCxnSpPr>
        <p:spPr bwMode="auto">
          <a:xfrm flipH="1">
            <a:off x="2123728" y="4725144"/>
            <a:ext cx="792088" cy="216024"/>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5696543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0"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an </a:t>
            </a:r>
            <a:r>
              <a:rPr lang="en-US" i="0" dirty="0" smtClean="0"/>
              <a:t>action and the outcome or outcomes to which it is directed?</a:t>
            </a:r>
            <a:endParaRPr lang="en-US" i="0" dirty="0"/>
          </a:p>
        </p:txBody>
      </p:sp>
    </p:spTree>
    <p:extLst>
      <p:ext uri="{BB962C8B-B14F-4D97-AF65-F5344CB8AC3E}">
        <p14:creationId xmlns:p14="http://schemas.microsoft.com/office/powerpoint/2010/main" val="3885255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events in the life of a person reveal agency;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are his deeds and his doings in contrast to mere happenings in his history;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is the mark that distinguishes his actions</a:t>
            </a:r>
            <a:r>
              <a:rPr lang="en-GB" i="0" dirty="0" smtClean="0">
                <a:solidFill>
                  <a:srgbClr val="FFFFFF"/>
                </a:solidFill>
                <a:effectLst>
                  <a:glow rad="101600">
                    <a:srgbClr val="000000"/>
                  </a:glow>
                </a:effectLst>
                <a:ea typeface="ＭＳ Ｐゴシック" charset="0"/>
                <a:cs typeface="Times New Roman" charset="0"/>
              </a:rPr>
              <a:t>?”</a:t>
            </a:r>
            <a:endParaRPr lang="en-GB" i="0" dirty="0">
              <a:solidFill>
                <a:srgbClr val="FFFFFF"/>
              </a:solidFill>
              <a:effectLst>
                <a:glow rad="101600">
                  <a:srgbClr val="000000"/>
                </a:glow>
              </a:effectLst>
              <a:ea typeface="ＭＳ Ｐゴシック" charset="0"/>
              <a:cs typeface="Times New Roman" charset="0"/>
            </a:endParaRPr>
          </a:p>
        </p:txBody>
      </p:sp>
      <p:sp>
        <p:nvSpPr>
          <p:cNvPr id="4" name="Rectangle 2"/>
          <p:cNvSpPr>
            <a:spLocks noChangeArrowheads="1"/>
          </p:cNvSpPr>
          <p:nvPr/>
        </p:nvSpPr>
        <p:spPr bwMode="auto">
          <a:xfrm>
            <a:off x="971600" y="2852936"/>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a:solidFill>
                  <a:srgbClr val="FFFFFF"/>
                </a:solidFill>
                <a:effectLst>
                  <a:glow rad="101600">
                    <a:srgbClr val="000000"/>
                  </a:glow>
                </a:effectLst>
                <a:ea typeface="ＭＳ Ｐゴシック" charset="0"/>
                <a:cs typeface="Times New Roman" charset="0"/>
              </a:rPr>
              <a:t>“a person is the agent of an event if and only if there is a description of what he did that makes true a sentence that says he did it intentionally” </a:t>
            </a:r>
            <a:endParaRPr lang="en-GB" i="0" dirty="0" smtClean="0">
              <a:solidFill>
                <a:srgbClr val="FFFFFF"/>
              </a:solidFill>
              <a:effectLst>
                <a:glow rad="101600">
                  <a:srgbClr val="000000"/>
                </a:glow>
              </a:effectLst>
              <a:ea typeface="ＭＳ Ｐゴシック" charset="0"/>
              <a:cs typeface="Times New Roman" charset="0"/>
            </a:endParaRPr>
          </a:p>
          <a:p>
            <a:pPr algn="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(Davidson 1971: 46)</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324168337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0" y="3933056"/>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 name="Rectangle 8"/>
          <p:cNvSpPr/>
          <p:nvPr/>
        </p:nvSpPr>
        <p:spPr bwMode="auto">
          <a:xfrm>
            <a:off x="0" y="2420888"/>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3" name="Group 2"/>
          <p:cNvGrpSpPr/>
          <p:nvPr/>
        </p:nvGrpSpPr>
        <p:grpSpPr>
          <a:xfrm>
            <a:off x="4067944" y="1556792"/>
            <a:ext cx="1296144" cy="720080"/>
            <a:chOff x="4067944" y="1556792"/>
            <a:chExt cx="1296144" cy="720080"/>
          </a:xfrm>
        </p:grpSpPr>
        <p:cxnSp>
          <p:nvCxnSpPr>
            <p:cNvPr id="18" name="Straight Connector 17"/>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19" name="Straight Connector 18"/>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0" name="Group 19"/>
          <p:cNvGrpSpPr/>
          <p:nvPr/>
        </p:nvGrpSpPr>
        <p:grpSpPr>
          <a:xfrm>
            <a:off x="2915816" y="3140968"/>
            <a:ext cx="1296144" cy="720080"/>
            <a:chOff x="4067944" y="1556792"/>
            <a:chExt cx="1296144" cy="720080"/>
          </a:xfrm>
        </p:grpSpPr>
        <p:cxnSp>
          <p:nvCxnSpPr>
            <p:cNvPr id="21" name="Straight Connector 20"/>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2" name="Straight Connector 21"/>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3" name="Group 22"/>
          <p:cNvGrpSpPr/>
          <p:nvPr/>
        </p:nvGrpSpPr>
        <p:grpSpPr>
          <a:xfrm>
            <a:off x="5364088" y="3140968"/>
            <a:ext cx="1296144" cy="720080"/>
            <a:chOff x="4067944" y="1556792"/>
            <a:chExt cx="1296144" cy="720080"/>
          </a:xfrm>
        </p:grpSpPr>
        <p:cxnSp>
          <p:nvCxnSpPr>
            <p:cNvPr id="24" name="Straight Connector 23"/>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5" name="Straight Connector 24"/>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sp>
        <p:nvSpPr>
          <p:cNvPr id="26" name="Rectangle 2"/>
          <p:cNvSpPr>
            <a:spLocks noChangeArrowheads="1"/>
          </p:cNvSpPr>
          <p:nvPr/>
        </p:nvSpPr>
        <p:spPr bwMode="auto">
          <a:xfrm>
            <a:off x="31318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(10)</a:t>
            </a:r>
            <a:endParaRPr lang="en-GB" i="0" dirty="0">
              <a:solidFill>
                <a:srgbClr val="FFFFFF"/>
              </a:solidFill>
              <a:effectLst>
                <a:glow rad="101600">
                  <a:srgbClr val="000000"/>
                </a:glow>
              </a:effectLst>
              <a:ea typeface="ＭＳ Ｐゴシック" charset="0"/>
              <a:cs typeface="Times New Roman" charset="0"/>
            </a:endParaRPr>
          </a:p>
        </p:txBody>
      </p:sp>
      <p:sp>
        <p:nvSpPr>
          <p:cNvPr id="27" name="Rectangle 2"/>
          <p:cNvSpPr>
            <a:spLocks noChangeArrowheads="1"/>
          </p:cNvSpPr>
          <p:nvPr/>
        </p:nvSpPr>
        <p:spPr bwMode="auto">
          <a:xfrm>
            <a:off x="49320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(5)</a:t>
            </a:r>
            <a:endParaRPr lang="en-GB" i="0" dirty="0">
              <a:solidFill>
                <a:srgbClr val="FFFFFF"/>
              </a:solidFill>
              <a:effectLst>
                <a:glow rad="101600">
                  <a:srgbClr val="000000"/>
                </a:glow>
              </a:effectLst>
              <a:ea typeface="ＭＳ Ｐゴシック" charset="0"/>
              <a:cs typeface="Times New Roman" charset="0"/>
            </a:endParaRPr>
          </a:p>
        </p:txBody>
      </p:sp>
      <p:sp>
        <p:nvSpPr>
          <p:cNvPr id="28" name="Rectangle 2"/>
          <p:cNvSpPr>
            <a:spLocks noChangeArrowheads="1"/>
          </p:cNvSpPr>
          <p:nvPr/>
        </p:nvSpPr>
        <p:spPr bwMode="auto">
          <a:xfrm>
            <a:off x="212372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(10)</a:t>
            </a:r>
            <a:endParaRPr lang="en-GB" i="0" dirty="0">
              <a:solidFill>
                <a:srgbClr val="FFFFFF"/>
              </a:solidFill>
              <a:effectLst>
                <a:glow rad="101600">
                  <a:srgbClr val="000000"/>
                </a:glow>
              </a:effectLst>
              <a:ea typeface="ＭＳ Ｐゴシック" charset="0"/>
              <a:cs typeface="Times New Roman" charset="0"/>
            </a:endParaRPr>
          </a:p>
        </p:txBody>
      </p:sp>
      <p:sp>
        <p:nvSpPr>
          <p:cNvPr id="29" name="Rectangle 2"/>
          <p:cNvSpPr>
            <a:spLocks noChangeArrowheads="1"/>
          </p:cNvSpPr>
          <p:nvPr/>
        </p:nvSpPr>
        <p:spPr bwMode="auto">
          <a:xfrm>
            <a:off x="370790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 (5)</a:t>
            </a:r>
            <a:endParaRPr lang="en-GB" i="0" dirty="0">
              <a:solidFill>
                <a:srgbClr val="FFFFFF"/>
              </a:solidFill>
              <a:effectLst>
                <a:glow rad="101600">
                  <a:srgbClr val="000000"/>
                </a:glow>
              </a:effectLst>
              <a:ea typeface="ＭＳ Ｐゴシック" charset="0"/>
              <a:cs typeface="Times New Roman" charset="0"/>
            </a:endParaRPr>
          </a:p>
        </p:txBody>
      </p:sp>
      <p:sp>
        <p:nvSpPr>
          <p:cNvPr id="30" name="Rectangle 2"/>
          <p:cNvSpPr>
            <a:spLocks noChangeArrowheads="1"/>
          </p:cNvSpPr>
          <p:nvPr/>
        </p:nvSpPr>
        <p:spPr bwMode="auto">
          <a:xfrm>
            <a:off x="464400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E (55)</a:t>
            </a:r>
            <a:endParaRPr lang="en-GB" i="0" dirty="0">
              <a:solidFill>
                <a:srgbClr val="FFFFFF"/>
              </a:solidFill>
              <a:effectLst>
                <a:glow rad="101600">
                  <a:srgbClr val="000000"/>
                </a:glow>
              </a:effectLst>
              <a:ea typeface="ＭＳ Ｐゴシック" charset="0"/>
              <a:cs typeface="Times New Roman" charset="0"/>
            </a:endParaRPr>
          </a:p>
        </p:txBody>
      </p:sp>
      <p:sp>
        <p:nvSpPr>
          <p:cNvPr id="31" name="Rectangle 2"/>
          <p:cNvSpPr>
            <a:spLocks noChangeArrowheads="1"/>
          </p:cNvSpPr>
          <p:nvPr/>
        </p:nvSpPr>
        <p:spPr bwMode="auto">
          <a:xfrm>
            <a:off x="622818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 (5)</a:t>
            </a:r>
            <a:endParaRPr lang="en-GB" i="0" dirty="0">
              <a:solidFill>
                <a:srgbClr val="FFFFFF"/>
              </a:solidFill>
              <a:effectLst>
                <a:glow rad="101600">
                  <a:srgbClr val="000000"/>
                </a:glow>
              </a:effectLst>
              <a:ea typeface="ＭＳ Ｐゴシック" charset="0"/>
              <a:cs typeface="Times New Roman" charset="0"/>
            </a:endParaRPr>
          </a:p>
        </p:txBody>
      </p:sp>
      <p:sp>
        <p:nvSpPr>
          <p:cNvPr id="33" name="Rectangle 2"/>
          <p:cNvSpPr>
            <a:spLocks noChangeArrowheads="1"/>
          </p:cNvSpPr>
          <p:nvPr/>
        </p:nvSpPr>
        <p:spPr bwMode="auto">
          <a:xfrm>
            <a:off x="248399" y="2132856"/>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first round</a:t>
            </a:r>
            <a:endParaRPr lang="en-GB" i="0" dirty="0">
              <a:solidFill>
                <a:srgbClr val="FFFFFF"/>
              </a:solidFill>
              <a:effectLst>
                <a:glow rad="101600">
                  <a:srgbClr val="000000"/>
                </a:glow>
              </a:effectLst>
              <a:ea typeface="ＭＳ Ｐゴシック" charset="0"/>
              <a:cs typeface="Times New Roman" charset="0"/>
            </a:endParaRPr>
          </a:p>
        </p:txBody>
      </p:sp>
      <p:sp>
        <p:nvSpPr>
          <p:cNvPr id="34" name="Rectangle 2"/>
          <p:cNvSpPr>
            <a:spLocks noChangeArrowheads="1"/>
          </p:cNvSpPr>
          <p:nvPr/>
        </p:nvSpPr>
        <p:spPr bwMode="auto">
          <a:xfrm>
            <a:off x="248399" y="3645024"/>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smtClean="0">
                <a:solidFill>
                  <a:srgbClr val="FFFFFF"/>
                </a:solidFill>
                <a:effectLst>
                  <a:glow rad="101600">
                    <a:srgbClr val="000000"/>
                  </a:glow>
                </a:effectLst>
                <a:ea typeface="ＭＳ Ｐゴシック" charset="0"/>
                <a:cs typeface="Times New Roman" charset="0"/>
              </a:rPr>
              <a:t>second round</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71802005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an </a:t>
            </a:r>
            <a:r>
              <a:rPr lang="en-US" i="0" dirty="0" smtClean="0"/>
              <a:t>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9786603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an </a:t>
            </a:r>
            <a:r>
              <a:rPr lang="en-US" i="0" dirty="0" smtClean="0"/>
              <a:t>action and the outcome or outcomes to which it is directed?</a:t>
            </a:r>
            <a:endParaRPr lang="en-US" i="0" dirty="0"/>
          </a:p>
        </p:txBody>
      </p:sp>
    </p:spTree>
    <p:extLst>
      <p:ext uri="{BB962C8B-B14F-4D97-AF65-F5344CB8AC3E}">
        <p14:creationId xmlns:p14="http://schemas.microsoft.com/office/powerpoint/2010/main" val="239940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an </a:t>
            </a:r>
            <a:r>
              <a:rPr lang="en-US" i="0" dirty="0" smtClean="0"/>
              <a:t>action and the outcome or outcomes to which it is directed?</a:t>
            </a:r>
            <a:endParaRPr lang="en-US" i="0" dirty="0"/>
          </a:p>
        </p:txBody>
      </p:sp>
      <p:sp>
        <p:nvSpPr>
          <p:cNvPr id="3" name="Rectangle 2"/>
          <p:cNvSpPr/>
          <p:nvPr/>
        </p:nvSpPr>
        <p:spPr bwMode="auto">
          <a:xfrm>
            <a:off x="0" y="0"/>
            <a:ext cx="9144000" cy="6858000"/>
          </a:xfrm>
          <a:prstGeom prst="rect">
            <a:avLst/>
          </a:prstGeom>
          <a:solidFill>
            <a:schemeClr val="tx1">
              <a:alpha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a:glow rad="812800">
              <a:srgbClr val="800000">
                <a:alpha val="75000"/>
              </a:srgb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spTree>
    <p:extLst>
      <p:ext uri="{BB962C8B-B14F-4D97-AF65-F5344CB8AC3E}">
        <p14:creationId xmlns:p14="http://schemas.microsoft.com/office/powerpoint/2010/main" val="6699585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an </a:t>
            </a:r>
            <a:r>
              <a:rPr lang="en-US" i="0" dirty="0" smtClean="0"/>
              <a:t>action and the outcome or outcomes to which it is directed?</a:t>
            </a:r>
            <a:endParaRPr lang="en-US" i="0" dirty="0"/>
          </a:p>
        </p:txBody>
      </p:sp>
      <p:sp>
        <p:nvSpPr>
          <p:cNvPr id="3" name="Rectangle 2"/>
          <p:cNvSpPr/>
          <p:nvPr/>
        </p:nvSpPr>
        <p:spPr bwMode="auto">
          <a:xfrm>
            <a:off x="0" y="0"/>
            <a:ext cx="9144000" cy="6858000"/>
          </a:xfrm>
          <a:prstGeom prst="rect">
            <a:avLst/>
          </a:prstGeom>
          <a:solidFill>
            <a:schemeClr val="tx1">
              <a:alpha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i="0" dirty="0">
                <a:solidFill>
                  <a:schemeClr val="tx1"/>
                </a:solidFill>
              </a:rPr>
              <a:t>≠ goal</a:t>
            </a:r>
            <a:endParaRPr lang="en-US" i="0" dirty="0">
              <a:solidFill>
                <a:srgbClr val="FFFFFF"/>
              </a:solidFill>
            </a:endParaRPr>
          </a:p>
        </p:txBody>
      </p: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a:glow rad="812800">
              <a:srgbClr val="FF0000">
                <a:alpha val="75000"/>
              </a:srgb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smtClean="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sp>
        <p:nvSpPr>
          <p:cNvPr id="4" name="Rectangle 3"/>
          <p:cNvSpPr/>
          <p:nvPr/>
        </p:nvSpPr>
        <p:spPr>
          <a:xfrm>
            <a:off x="4165665" y="4553943"/>
            <a:ext cx="979702" cy="430887"/>
          </a:xfrm>
          <a:prstGeom prst="rect">
            <a:avLst/>
          </a:prstGeom>
        </p:spPr>
        <p:txBody>
          <a:bodyPr wrap="none">
            <a:spAutoFit/>
          </a:bodyPr>
          <a:lstStyle/>
          <a:p>
            <a:pPr algn="ctr"/>
            <a:r>
              <a:rPr lang="en-US" i="0" dirty="0">
                <a:solidFill>
                  <a:srgbClr val="000000"/>
                </a:solidFill>
                <a:effectLst>
                  <a:glow>
                    <a:srgbClr val="000000"/>
                  </a:glow>
                </a:effectLst>
              </a:rPr>
              <a:t>≠ goal</a:t>
            </a:r>
            <a:endParaRPr lang="en-US" i="0" dirty="0">
              <a:solidFill>
                <a:srgbClr val="000000"/>
              </a:solidFill>
              <a:effectLst>
                <a:glow>
                  <a:srgbClr val="000000"/>
                </a:glow>
              </a:effectLst>
            </a:endParaRPr>
          </a:p>
        </p:txBody>
      </p:sp>
    </p:spTree>
    <p:extLst>
      <p:ext uri="{BB962C8B-B14F-4D97-AF65-F5344CB8AC3E}">
        <p14:creationId xmlns:p14="http://schemas.microsoft.com/office/powerpoint/2010/main" val="18094336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347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a:solidFill>
                  <a:srgbClr val="FFFFFF"/>
                </a:solidFill>
                <a:effectLst>
                  <a:glow rad="101600">
                    <a:srgbClr val="000000"/>
                  </a:glow>
                </a:effectLst>
                <a:ea typeface="ＭＳ Ｐゴシック" charset="0"/>
                <a:cs typeface="Times New Roman" charset="0"/>
              </a:rPr>
              <a:t>The expression </a:t>
            </a:r>
            <a:r>
              <a:rPr lang="en-GB" i="0" dirty="0" smtClean="0">
                <a:solidFill>
                  <a:srgbClr val="FFFFFF"/>
                </a:solidFill>
                <a:effectLst>
                  <a:glow rad="101600">
                    <a:srgbClr val="000000"/>
                  </a:glow>
                </a:effectLst>
                <a:ea typeface="ＭＳ Ｐゴシック" charset="0"/>
                <a:cs typeface="Times New Roman" charset="0"/>
              </a:rPr>
              <a:t>‘the </a:t>
            </a:r>
            <a:r>
              <a:rPr lang="en-GB" i="0" dirty="0">
                <a:solidFill>
                  <a:srgbClr val="FFFFFF"/>
                </a:solidFill>
                <a:effectLst>
                  <a:glow rad="101600">
                    <a:srgbClr val="000000"/>
                  </a:glow>
                </a:effectLst>
                <a:ea typeface="ＭＳ Ｐゴシック" charset="0"/>
                <a:cs typeface="Times New Roman" charset="0"/>
              </a:rPr>
              <a:t>intention with which James went to </a:t>
            </a:r>
            <a:r>
              <a:rPr lang="en-GB" i="0" dirty="0" smtClean="0">
                <a:solidFill>
                  <a:srgbClr val="FFFFFF"/>
                </a:solidFill>
                <a:effectLst>
                  <a:glow rad="101600">
                    <a:srgbClr val="000000"/>
                  </a:glow>
                </a:effectLst>
                <a:ea typeface="ＭＳ Ｐゴシック" charset="0"/>
                <a:cs typeface="Times New Roman" charset="0"/>
              </a:rPr>
              <a:t>church’  [...] cannot </a:t>
            </a:r>
            <a:r>
              <a:rPr lang="en-GB" i="0" dirty="0">
                <a:solidFill>
                  <a:srgbClr val="FFFFFF"/>
                </a:solidFill>
                <a:effectLst>
                  <a:glow rad="101600">
                    <a:srgbClr val="000000"/>
                  </a:glow>
                </a:effectLst>
                <a:ea typeface="ＭＳ Ｐゴシック" charset="0"/>
                <a:cs typeface="Times New Roman" charset="0"/>
              </a:rPr>
              <a:t>be taken to refer to </a:t>
            </a:r>
            <a:r>
              <a:rPr lang="en-GB" i="0" dirty="0" smtClean="0">
                <a:solidFill>
                  <a:srgbClr val="FFFFFF"/>
                </a:solidFill>
                <a:effectLst>
                  <a:glow rad="101600">
                    <a:srgbClr val="000000"/>
                  </a:glow>
                </a:effectLst>
                <a:ea typeface="ＭＳ Ｐゴシック" charset="0"/>
                <a:cs typeface="Times New Roman" charset="0"/>
              </a:rPr>
              <a:t>a [...] state [...]. </a:t>
            </a:r>
          </a:p>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Its </a:t>
            </a:r>
            <a:r>
              <a:rPr lang="en-GB" i="0" dirty="0">
                <a:solidFill>
                  <a:srgbClr val="FFFFFF"/>
                </a:solidFill>
                <a:effectLst>
                  <a:glow rad="101600">
                    <a:srgbClr val="000000"/>
                  </a:glow>
                </a:effectLst>
                <a:ea typeface="ＭＳ Ｐゴシック" charset="0"/>
                <a:cs typeface="Times New Roman" charset="0"/>
              </a:rPr>
              <a:t>function in context is to generate new descriptions of actions in terms of their reasons; </a:t>
            </a:r>
            <a:endParaRPr lang="en-GB" i="0" dirty="0" smtClean="0">
              <a:solidFill>
                <a:srgbClr val="FFFFFF"/>
              </a:solidFill>
              <a:effectLst>
                <a:glow rad="101600">
                  <a:srgbClr val="000000"/>
                </a:glow>
              </a:effectLst>
              <a:ea typeface="ＭＳ Ｐゴシック" charset="0"/>
              <a:cs typeface="Times New Roman" charset="0"/>
            </a:endParaRPr>
          </a:p>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thus  ‘James </a:t>
            </a:r>
            <a:r>
              <a:rPr lang="en-GB" i="0" dirty="0">
                <a:solidFill>
                  <a:srgbClr val="FFFFFF"/>
                </a:solidFill>
                <a:effectLst>
                  <a:glow rad="101600">
                    <a:srgbClr val="000000"/>
                  </a:glow>
                </a:effectLst>
                <a:ea typeface="ＭＳ Ｐゴシック" charset="0"/>
                <a:cs typeface="Times New Roman" charset="0"/>
              </a:rPr>
              <a:t>went to church with the intention of pleasing his </a:t>
            </a:r>
            <a:r>
              <a:rPr lang="en-GB" i="0" dirty="0" smtClean="0">
                <a:solidFill>
                  <a:srgbClr val="FFFFFF"/>
                </a:solidFill>
                <a:effectLst>
                  <a:glow rad="101600">
                    <a:srgbClr val="000000"/>
                  </a:glow>
                </a:effectLst>
                <a:ea typeface="ＭＳ Ｐゴシック" charset="0"/>
                <a:cs typeface="Times New Roman" charset="0"/>
              </a:rPr>
              <a:t>mother’ </a:t>
            </a:r>
            <a:r>
              <a:rPr lang="en-GB" i="0" dirty="0">
                <a:solidFill>
                  <a:srgbClr val="FFFFFF"/>
                </a:solidFill>
                <a:effectLst>
                  <a:glow rad="101600">
                    <a:srgbClr val="000000"/>
                  </a:glow>
                </a:effectLst>
                <a:ea typeface="ＭＳ Ｐゴシック" charset="0"/>
                <a:cs typeface="Times New Roman" charset="0"/>
              </a:rPr>
              <a:t>yields a new, and fuller, description of the action described in </a:t>
            </a:r>
            <a:r>
              <a:rPr lang="en-GB" i="0" dirty="0" smtClean="0">
                <a:solidFill>
                  <a:srgbClr val="FFFFFF"/>
                </a:solidFill>
                <a:effectLst>
                  <a:glow rad="101600">
                    <a:srgbClr val="000000"/>
                  </a:glow>
                </a:effectLst>
                <a:ea typeface="ＭＳ Ｐゴシック" charset="0"/>
                <a:cs typeface="Times New Roman" charset="0"/>
              </a:rPr>
              <a:t>‘James </a:t>
            </a:r>
            <a:r>
              <a:rPr lang="en-GB" i="0" dirty="0">
                <a:solidFill>
                  <a:srgbClr val="FFFFFF"/>
                </a:solidFill>
                <a:effectLst>
                  <a:glow rad="101600">
                    <a:srgbClr val="000000"/>
                  </a:glow>
                </a:effectLst>
                <a:ea typeface="ＭＳ Ｐゴシック" charset="0"/>
                <a:cs typeface="Times New Roman" charset="0"/>
              </a:rPr>
              <a:t>went to </a:t>
            </a:r>
            <a:r>
              <a:rPr lang="en-GB" i="0" dirty="0" smtClean="0">
                <a:solidFill>
                  <a:srgbClr val="FFFFFF"/>
                </a:solidFill>
                <a:effectLst>
                  <a:glow rad="101600">
                    <a:srgbClr val="000000"/>
                  </a:glow>
                </a:effectLst>
                <a:ea typeface="ＭＳ Ｐゴシック" charset="0"/>
                <a:cs typeface="Times New Roman" charset="0"/>
              </a:rPr>
              <a:t>church’.’ </a:t>
            </a:r>
          </a:p>
          <a:p>
            <a:pPr algn="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(Davidson 1963: 690)</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19642815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an </a:t>
            </a:r>
            <a:r>
              <a:rPr lang="en-US" i="0" dirty="0" smtClean="0"/>
              <a:t>action and the outcome or outcomes to which it is directed?</a:t>
            </a:r>
            <a:endParaRPr lang="en-US" i="0" dirty="0"/>
          </a:p>
        </p:txBody>
      </p:sp>
    </p:spTree>
    <p:extLst>
      <p:ext uri="{BB962C8B-B14F-4D97-AF65-F5344CB8AC3E}">
        <p14:creationId xmlns:p14="http://schemas.microsoft.com/office/powerpoint/2010/main" val="31022847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p>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 belief—desire</a:t>
            </a:r>
            <a:r>
              <a:rPr kumimoji="0" lang="en-US" sz="2200" b="0" i="0" u="none" strike="noStrike" cap="none" normalizeH="0" dirty="0" smtClean="0">
                <a:ln>
                  <a:noFill/>
                </a:ln>
                <a:solidFill>
                  <a:schemeClr val="tx1"/>
                </a:solidFill>
                <a:effectLst/>
                <a:latin typeface="Myriad Web" charset="0"/>
              </a:rPr>
              <a:t> </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an </a:t>
            </a:r>
            <a:r>
              <a:rPr lang="en-US" i="0" dirty="0" smtClean="0"/>
              <a:t>action and the outcome or outcomes to which it is directed?</a:t>
            </a:r>
            <a:endParaRPr lang="en-US" i="0" dirty="0"/>
          </a:p>
        </p:txBody>
      </p:sp>
    </p:spTree>
    <p:extLst>
      <p:ext uri="{BB962C8B-B14F-4D97-AF65-F5344CB8AC3E}">
        <p14:creationId xmlns:p14="http://schemas.microsoft.com/office/powerpoint/2010/main" val="8104116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44785</TotalTime>
  <Words>2117</Words>
  <Application>Microsoft Macintosh PowerPoint</Application>
  <PresentationFormat>On-screen Show (4:3)</PresentationFormat>
  <Paragraphs>240</Paragraphs>
  <Slides>21</Slides>
  <Notes>14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1861</cp:revision>
  <cp:lastPrinted>2011-05-18T13:59:56Z</cp:lastPrinted>
  <dcterms:created xsi:type="dcterms:W3CDTF">2010-11-22T10:27:15Z</dcterms:created>
  <dcterms:modified xsi:type="dcterms:W3CDTF">2012-10-19T16:46:46Z</dcterms:modified>
  <cp:category/>
</cp:coreProperties>
</file>