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handoutMasterIdLst>
    <p:handoutMasterId r:id="rId51"/>
  </p:handoutMasterIdLst>
  <p:sldIdLst>
    <p:sldId id="779" r:id="rId2"/>
    <p:sldId id="1261" r:id="rId3"/>
    <p:sldId id="1259" r:id="rId4"/>
    <p:sldId id="1260" r:id="rId5"/>
    <p:sldId id="1257" r:id="rId6"/>
    <p:sldId id="1284" r:id="rId7"/>
    <p:sldId id="1285" r:id="rId8"/>
    <p:sldId id="1286" r:id="rId9"/>
    <p:sldId id="1262" r:id="rId10"/>
    <p:sldId id="1263" r:id="rId11"/>
    <p:sldId id="1213" r:id="rId12"/>
    <p:sldId id="1214" r:id="rId13"/>
    <p:sldId id="1226" r:id="rId14"/>
    <p:sldId id="1288" r:id="rId15"/>
    <p:sldId id="1227" r:id="rId16"/>
    <p:sldId id="1282" r:id="rId17"/>
    <p:sldId id="1289" r:id="rId18"/>
    <p:sldId id="1265" r:id="rId19"/>
    <p:sldId id="1270" r:id="rId20"/>
    <p:sldId id="1266" r:id="rId21"/>
    <p:sldId id="1267" r:id="rId22"/>
    <p:sldId id="1268" r:id="rId23"/>
    <p:sldId id="1269" r:id="rId24"/>
    <p:sldId id="1264" r:id="rId25"/>
    <p:sldId id="1290" r:id="rId26"/>
    <p:sldId id="1274" r:id="rId27"/>
    <p:sldId id="1271" r:id="rId28"/>
    <p:sldId id="1280" r:id="rId29"/>
    <p:sldId id="1218" r:id="rId30"/>
    <p:sldId id="1222" r:id="rId31"/>
    <p:sldId id="1224" r:id="rId32"/>
    <p:sldId id="1225" r:id="rId33"/>
    <p:sldId id="1277" r:id="rId34"/>
    <p:sldId id="1278" r:id="rId35"/>
    <p:sldId id="1279" r:id="rId36"/>
    <p:sldId id="1235" r:id="rId37"/>
    <p:sldId id="1254" r:id="rId38"/>
    <p:sldId id="1239" r:id="rId39"/>
    <p:sldId id="1240" r:id="rId40"/>
    <p:sldId id="1241" r:id="rId41"/>
    <p:sldId id="1242" r:id="rId42"/>
    <p:sldId id="1243" r:id="rId43"/>
    <p:sldId id="1244" r:id="rId44"/>
    <p:sldId id="1253" r:id="rId45"/>
    <p:sldId id="1256" r:id="rId46"/>
    <p:sldId id="1275" r:id="rId47"/>
    <p:sldId id="1248" r:id="rId48"/>
    <p:sldId id="1287" r:id="rId49"/>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7FB"/>
    <a:srgbClr val="F539FF"/>
    <a:srgbClr val="004100"/>
    <a:srgbClr val="003300"/>
    <a:srgbClr val="0F3B00"/>
    <a:srgbClr val="FBB7B7"/>
    <a:srgbClr val="FF6666"/>
    <a:srgbClr val="FF0000"/>
    <a:srgbClr val="FF0080"/>
    <a:srgbClr val="DADD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6165" autoAdjust="0"/>
  </p:normalViewPr>
  <p:slideViewPr>
    <p:cSldViewPr>
      <p:cViewPr varScale="1">
        <p:scale>
          <a:sx n="98" d="100"/>
          <a:sy n="98" d="100"/>
        </p:scale>
        <p:origin x="-1384" y="-120"/>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sorterViewPr>
    <p:cViewPr>
      <p:scale>
        <a:sx n="155" d="100"/>
        <a:sy n="155" d="100"/>
      </p:scale>
      <p:origin x="0" y="8000"/>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29/11/2012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I’m going to focus on goal ascription.  Goal ascription is the identification of an outcome to which another’s action is directed.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12</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we think of goal ascription as planning in reverse, then ...</a:t>
            </a:r>
          </a:p>
          <a:p>
            <a:r>
              <a:rPr lang="en-US" baseline="0" dirty="0" smtClean="0"/>
              <a:t>1. we can see that goal ascription doesn’t already presuppose representing mental states</a:t>
            </a:r>
          </a:p>
          <a:p>
            <a:r>
              <a:rPr lang="en-US" baseline="0" dirty="0" smtClean="0"/>
              <a:t>2. the problem of opaque means arises (as does the problem of false belief)</a:t>
            </a:r>
            <a:endParaRPr lang="en-US"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baseline="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7E4F02A2-6C30-E14B-8D14-9D5908574FD1}" type="slidenum">
              <a:rPr lang="en-GB"/>
              <a:pPr/>
              <a:t>26</a:t>
            </a:fld>
            <a:endParaRPr lang="en-GB"/>
          </a:p>
        </p:txBody>
      </p:sp>
      <p:sp>
        <p:nvSpPr>
          <p:cNvPr id="23553"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23554"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 but how could that</a:t>
            </a:r>
            <a:r>
              <a:rPr lang="en-US" baseline="0" dirty="0" smtClean="0"/>
              <a:t> work?</a:t>
            </a:r>
            <a:endParaRPr lang="en-US"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27</a:t>
            </a:fld>
            <a:endParaRPr lang="en-GB"/>
          </a:p>
        </p:txBody>
      </p:sp>
    </p:spTree>
    <p:extLst>
      <p:ext uri="{BB962C8B-B14F-4D97-AF65-F5344CB8AC3E}">
        <p14:creationId xmlns:p14="http://schemas.microsoft.com/office/powerpoint/2010/main" val="3898872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28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we think of goal ascription as planning in reverse, then ...</a:t>
            </a:r>
          </a:p>
          <a:p>
            <a:r>
              <a:rPr lang="en-US" baseline="0" dirty="0" smtClean="0"/>
              <a:t>1. we can see that goal ascription doesn’t already presuppose representing mental states</a:t>
            </a:r>
          </a:p>
          <a:p>
            <a:r>
              <a:rPr lang="en-US" baseline="0" dirty="0" smtClean="0"/>
              <a:t>2. the problem of opaque means arises (as does the problem of false belief)</a:t>
            </a:r>
            <a:endParaRPr lang="en-US" baseline="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a:t>
            </a:r>
            <a:r>
              <a:rPr lang="en-US" baseline="0" dirty="0" smtClean="0"/>
              <a:t> of opaque means = ignorance about to which ends actions are means can be an obstacle to goal </a:t>
            </a:r>
            <a:r>
              <a:rPr lang="en-US" baseline="0" dirty="0" smtClean="0"/>
              <a:t>ascription</a:t>
            </a:r>
          </a:p>
          <a:p>
            <a:r>
              <a:rPr lang="en-US" baseline="0" dirty="0" smtClean="0"/>
              <a:t>Arises for tool use, Csibra &amp; Gergely </a:t>
            </a:r>
          </a:p>
          <a:p>
            <a:r>
              <a:rPr lang="en-US" baseline="0" dirty="0" smtClean="0"/>
              <a:t>Csibra &amp; Gergely suggest it can be solved by communication</a:t>
            </a:r>
          </a:p>
          <a:p>
            <a:r>
              <a:rPr lang="en-US" baseline="0" dirty="0" smtClean="0"/>
              <a:t>Which I think is right except for the fact that it *arises* for communicative acts</a:t>
            </a:r>
            <a:endParaRPr lang="en-US" baseline="0" dirty="0" smtClean="0"/>
          </a:p>
          <a:p>
            <a:r>
              <a:rPr lang="en-US" baseline="0" dirty="0" smtClean="0"/>
              <a:t>Particularly serious for communicative actions ... </a:t>
            </a:r>
            <a:r>
              <a:rPr lang="en-US" baseline="0" dirty="0" err="1" smtClean="0"/>
              <a:t>Gricean</a:t>
            </a:r>
            <a:r>
              <a:rPr lang="en-US" baseline="0" dirty="0" smtClean="0"/>
              <a:t> circle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29</a:t>
            </a:fld>
            <a:endParaRPr lang="en-GB"/>
          </a:p>
        </p:txBody>
      </p:sp>
    </p:spTree>
    <p:extLst>
      <p:ext uri="{BB962C8B-B14F-4D97-AF65-F5344CB8AC3E}">
        <p14:creationId xmlns:p14="http://schemas.microsoft.com/office/powerpoint/2010/main" val="2480414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3900" y="509588"/>
            <a:ext cx="3397250" cy="2547937"/>
          </a:xfrm>
        </p:spPr>
      </p:sp>
      <p:sp>
        <p:nvSpPr>
          <p:cNvPr id="3" name="Notes Placeholder 2"/>
          <p:cNvSpPr>
            <a:spLocks noGrp="1"/>
          </p:cNvSpPr>
          <p:nvPr>
            <p:ph type="body" idx="1"/>
          </p:nvPr>
        </p:nvSpPr>
        <p:spPr/>
        <p:txBody>
          <a:bodyPr/>
          <a:lstStyle/>
          <a:p>
            <a:r>
              <a:rPr lang="en-US" dirty="0" smtClean="0"/>
              <a:t>this illustrates problem of identifying</a:t>
            </a:r>
            <a:r>
              <a:rPr lang="en-US" baseline="0" dirty="0" smtClean="0"/>
              <a:t> particular goals of action</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30</a:t>
            </a:fld>
            <a:endParaRPr lang="en-GB"/>
          </a:p>
        </p:txBody>
      </p:sp>
    </p:spTree>
    <p:extLst>
      <p:ext uri="{BB962C8B-B14F-4D97-AF65-F5344CB8AC3E}">
        <p14:creationId xmlns:p14="http://schemas.microsoft.com/office/powerpoint/2010/main" val="1810166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their discussion of these findings</a:t>
            </a:r>
          </a:p>
          <a:p>
            <a:r>
              <a:rPr lang="en-US" dirty="0" smtClean="0"/>
              <a:t>Moll and Tomasello suggest that</a:t>
            </a:r>
          </a:p>
          <a:p>
            <a:r>
              <a:rPr lang="en-US" dirty="0" smtClean="0"/>
              <a:t>`to understand pointing, the subject needs to understand more than the individual goal-directed </a:t>
            </a:r>
            <a:r>
              <a:rPr lang="en-US" dirty="0" err="1" smtClean="0"/>
              <a:t>behaviour</a:t>
            </a:r>
            <a:r>
              <a:rPr lang="en-US" dirty="0" smtClean="0"/>
              <a:t>. </a:t>
            </a:r>
          </a:p>
          <a:p>
            <a:r>
              <a:rPr lang="en-US" dirty="0" smtClean="0"/>
              <a:t>She needs to understand that by pointing towards a location, the other attempts to communicate to her where a desired object is located; that the other tries to inform her about something that is relevant for her'</a:t>
            </a:r>
          </a:p>
          <a:p>
            <a:r>
              <a:rPr lang="en-US" dirty="0" smtClean="0"/>
              <a:t>\</a:t>
            </a:r>
            <a:r>
              <a:rPr lang="en-US" dirty="0" err="1" smtClean="0"/>
              <a:t>citep</a:t>
            </a:r>
            <a:r>
              <a:rPr lang="en-US" dirty="0" smtClean="0"/>
              <a:t>[p.\ 6]{Moll:2007gu}.</a:t>
            </a:r>
          </a:p>
          <a:p>
            <a:r>
              <a:rPr lang="en-US" dirty="0" smtClean="0"/>
              <a:t>Assuming this is right, our suggestion is that individuals could reliably  respond  appropriately to pointing actions in the context of joint action without understanding pointing.</a:t>
            </a:r>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31</a:t>
            </a:fld>
            <a:endParaRPr lang="en-GB"/>
          </a:p>
        </p:txBody>
      </p:sp>
    </p:spTree>
    <p:extLst>
      <p:ext uri="{BB962C8B-B14F-4D97-AF65-F5344CB8AC3E}">
        <p14:creationId xmlns:p14="http://schemas.microsoft.com/office/powerpoint/2010/main" val="3392838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32</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two</a:t>
            </a:r>
            <a:r>
              <a:rPr lang="en-US" baseline="0" dirty="0" smtClean="0"/>
              <a:t> lectures we considered this objection ... reject first premise ...</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a:t>
            </a:fld>
            <a:endParaRPr lang="en-GB"/>
          </a:p>
        </p:txBody>
      </p:sp>
    </p:spTree>
    <p:extLst>
      <p:ext uri="{BB962C8B-B14F-4D97-AF65-F5344CB8AC3E}">
        <p14:creationId xmlns:p14="http://schemas.microsoft.com/office/powerpoint/2010/main" val="27560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33</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34</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t>
            </a:r>
            <a:r>
              <a:rPr lang="en-US" dirty="0" err="1" smtClean="0"/>
              <a:t>Nat.Ped</a:t>
            </a:r>
            <a:r>
              <a:rPr lang="en-US" dirty="0" smtClean="0"/>
              <a:t>. does for us: reduces</a:t>
            </a:r>
            <a:r>
              <a:rPr lang="en-US" baseline="0" dirty="0" smtClean="0"/>
              <a:t> the problem of opaque means to cases involving ostensive communication (solve these and you’ve solved opacity).</a:t>
            </a:r>
          </a:p>
          <a:p>
            <a:r>
              <a:rPr lang="en-US" baseline="0" dirty="0" smtClean="0"/>
              <a:t>What </a:t>
            </a:r>
            <a:r>
              <a:rPr lang="en-US" baseline="0" dirty="0" err="1" smtClean="0"/>
              <a:t>Nat.Ped</a:t>
            </a:r>
            <a:r>
              <a:rPr lang="en-US" baseline="0" dirty="0" smtClean="0"/>
              <a:t>. leaves open: how does opacity get solved at all?  And how does it get solved independently of any abilities to attribute mental states?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35</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their discussion of these findings</a:t>
            </a:r>
          </a:p>
          <a:p>
            <a:r>
              <a:rPr lang="en-US" dirty="0" smtClean="0"/>
              <a:t>Moll and Tomasello suggest that</a:t>
            </a:r>
          </a:p>
          <a:p>
            <a:r>
              <a:rPr lang="en-US" dirty="0" smtClean="0"/>
              <a:t>`to understand pointing, the subject needs to understand more than the individual goal-directed </a:t>
            </a:r>
            <a:r>
              <a:rPr lang="en-US" dirty="0" err="1" smtClean="0"/>
              <a:t>behaviour</a:t>
            </a:r>
            <a:r>
              <a:rPr lang="en-US" dirty="0" smtClean="0"/>
              <a:t>. </a:t>
            </a:r>
          </a:p>
          <a:p>
            <a:r>
              <a:rPr lang="en-US" dirty="0" smtClean="0"/>
              <a:t>She needs to understand that by pointing towards a location, the other attempts to communicate to her where a desired object is located; that the other tries to inform her about something that is relevant for her'</a:t>
            </a:r>
          </a:p>
          <a:p>
            <a:r>
              <a:rPr lang="en-US" dirty="0" smtClean="0"/>
              <a:t>\</a:t>
            </a:r>
            <a:r>
              <a:rPr lang="en-US" dirty="0" err="1" smtClean="0"/>
              <a:t>citep</a:t>
            </a:r>
            <a:r>
              <a:rPr lang="en-US" dirty="0" smtClean="0"/>
              <a:t>[p.\ 6]{Moll:2007gu}.</a:t>
            </a:r>
          </a:p>
          <a:p>
            <a:r>
              <a:rPr lang="en-US" dirty="0" smtClean="0"/>
              <a:t>Assuming this is right, our suggestion is that individuals could reliably  respond  appropriately to pointing actions in the context of joint action without understanding pointing.</a:t>
            </a:r>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39</a:t>
            </a:fld>
            <a:endParaRPr lang="en-GB"/>
          </a:p>
        </p:txBody>
      </p:sp>
    </p:spTree>
    <p:extLst>
      <p:ext uri="{BB962C8B-B14F-4D97-AF65-F5344CB8AC3E}">
        <p14:creationId xmlns:p14="http://schemas.microsoft.com/office/powerpoint/2010/main" val="3392838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40</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pattern of reasoning </a:t>
            </a:r>
            <a:r>
              <a:rPr lang="en-US" dirty="0" err="1" smtClean="0"/>
              <a:t>generalises</a:t>
            </a:r>
            <a:r>
              <a:rPr lang="en-US" dirty="0" smtClean="0"/>
              <a:t> to a wider range of communicative gestures including single-word utterances.</a:t>
            </a:r>
          </a:p>
          <a:p>
            <a:r>
              <a:rPr lang="en-US" dirty="0" smtClean="0"/>
              <a:t>The basic requirement is this: in a particular context, the goal </a:t>
            </a:r>
            <a:r>
              <a:rPr lang="en-US" dirty="0" err="1" smtClean="0"/>
              <a:t>ascriber</a:t>
            </a:r>
            <a:r>
              <a:rPr lang="en-US" dirty="0" smtClean="0"/>
              <a:t> must associate a communicative gesture with its referent.</a:t>
            </a:r>
          </a:p>
          <a:p>
            <a:r>
              <a:rPr lang="en-US" dirty="0" smtClean="0"/>
              <a:t>For instance, she must associate the pointing gesture with the object indicated; or, if (say) she is looking to see who has an object she must associate an utterance of `daddy' with the daddy.</a:t>
            </a:r>
            <a:r>
              <a:rPr lang="en-US" baseline="0" dirty="0" smtClean="0"/>
              <a:t> </a:t>
            </a:r>
            <a:endParaRPr lang="en-US" dirty="0" smtClean="0"/>
          </a:p>
          <a:p>
            <a:r>
              <a:rPr lang="en-US" dirty="0" smtClean="0"/>
              <a:t>As we saw, </a:t>
            </a:r>
          </a:p>
          <a:p>
            <a:r>
              <a:rPr lang="en-US" dirty="0" smtClean="0"/>
              <a:t>outside the context of joint action,</a:t>
            </a:r>
          </a:p>
          <a:p>
            <a:r>
              <a:rPr lang="en-US" dirty="0" smtClean="0"/>
              <a:t>merely associating a gesture with its referent falls short of being able to respond appropriately.</a:t>
            </a:r>
          </a:p>
          <a:p>
            <a:r>
              <a:rPr lang="en-US" dirty="0" smtClean="0"/>
              <a:t>But if a </a:t>
            </a:r>
            <a:r>
              <a:rPr lang="en-US" dirty="0" err="1" smtClean="0"/>
              <a:t>mindreader</a:t>
            </a:r>
            <a:r>
              <a:rPr lang="en-US" dirty="0" smtClean="0"/>
              <a:t> supposes that her target is willing to engage in joint action with her,</a:t>
            </a:r>
          </a:p>
          <a:p>
            <a:r>
              <a:rPr lang="en-US" dirty="0" smtClean="0"/>
              <a:t>then she may infer that the goal of her target's action is her goal</a:t>
            </a:r>
          </a:p>
          <a:p>
            <a:r>
              <a:rPr lang="en-US" dirty="0" smtClean="0"/>
              <a:t>and so be motivated to treat the thing associated with a communicative gesture as relevant to the goal of her own actions.</a:t>
            </a:r>
          </a:p>
          <a:p>
            <a:r>
              <a:rPr lang="en-US" dirty="0" smtClean="0"/>
              <a:t>This will reliably (but not always) enable her to respond appropriately to the communicative gesture even without understanding it as a communicative gesture.</a:t>
            </a:r>
          </a:p>
          <a:p>
            <a:r>
              <a:rPr lang="en-US" dirty="0" smtClean="0"/>
              <a:t>And once she has experienced how that communicative gesture works as a tool for guiding others' actions in the context of joint action,</a:t>
            </a:r>
          </a:p>
          <a:p>
            <a:r>
              <a:rPr lang="en-US" dirty="0" smtClean="0"/>
              <a:t>she may be in a position to </a:t>
            </a:r>
            <a:r>
              <a:rPr lang="en-US" dirty="0" err="1" smtClean="0"/>
              <a:t>realise</a:t>
            </a:r>
            <a:r>
              <a:rPr lang="en-US" dirty="0" smtClean="0"/>
              <a:t>, further, that the same tool can be used in other contexts.</a:t>
            </a:r>
          </a:p>
          <a:p>
            <a:endParaRPr lang="en-US" dirty="0" smtClean="0"/>
          </a:p>
          <a:p>
            <a:r>
              <a:rPr lang="en-US" dirty="0" smtClean="0"/>
              <a:t>This, in barest outline, is </a:t>
            </a:r>
          </a:p>
          <a:p>
            <a:r>
              <a:rPr lang="en-US" dirty="0" smtClean="0"/>
              <a:t>how</a:t>
            </a:r>
          </a:p>
          <a:p>
            <a:r>
              <a:rPr lang="en-US" dirty="0" smtClean="0"/>
              <a:t>possessing abilities to engage in joint action</a:t>
            </a:r>
          </a:p>
          <a:p>
            <a:r>
              <a:rPr lang="en-US" dirty="0" smtClean="0"/>
              <a:t>means that </a:t>
            </a:r>
          </a:p>
          <a:p>
            <a:r>
              <a:rPr lang="en-US" dirty="0" smtClean="0"/>
              <a:t>an individual with an ability to ascribe simple goals only and no understanding of communicative intent</a:t>
            </a:r>
          </a:p>
          <a:p>
            <a:r>
              <a:rPr lang="en-US" dirty="0" smtClean="0"/>
              <a:t>might </a:t>
            </a:r>
          </a:p>
          <a:p>
            <a:r>
              <a:rPr lang="en-US" dirty="0" smtClean="0"/>
              <a:t>nevertheless reliably respond appropriately to some communicative gestures,</a:t>
            </a:r>
          </a:p>
          <a:p>
            <a:r>
              <a:rPr lang="en-US" dirty="0" smtClean="0"/>
              <a:t>and so come be in a position to understand how such gestures can be used to guide others' actions.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43</a:t>
            </a:fld>
            <a:endParaRPr lang="en-GB"/>
          </a:p>
        </p:txBody>
      </p:sp>
    </p:spTree>
    <p:extLst>
      <p:ext uri="{BB962C8B-B14F-4D97-AF65-F5344CB8AC3E}">
        <p14:creationId xmlns:p14="http://schemas.microsoft.com/office/powerpoint/2010/main" val="873385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44</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baseline="0" dirty="0" smtClean="0"/>
              <a:t>If we think of goal ascription as planning in reverse, then ...</a:t>
            </a:r>
          </a:p>
          <a:p>
            <a:r>
              <a:rPr lang="en-US" baseline="0" dirty="0" smtClean="0"/>
              <a:t>1. we can see that goal ascription doesn’t already presuppose representing mental states</a:t>
            </a:r>
          </a:p>
          <a:p>
            <a:r>
              <a:rPr lang="en-US" baseline="0" dirty="0" smtClean="0"/>
              <a:t>2. the problem of opaque means arises (as does the problem of false belief)</a:t>
            </a:r>
            <a:endParaRPr lang="en-US" baseline="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7E4F02A2-6C30-E14B-8D14-9D5908574FD1}" type="slidenum">
              <a:rPr lang="en-GB"/>
              <a:pPr/>
              <a:t>46</a:t>
            </a:fld>
            <a:endParaRPr lang="en-GB"/>
          </a:p>
        </p:txBody>
      </p:sp>
      <p:sp>
        <p:nvSpPr>
          <p:cNvPr id="23553"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23554"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7E4F02A2-6C30-E14B-8D14-9D5908574FD1}" type="slidenum">
              <a:rPr lang="en-GB"/>
              <a:pPr/>
              <a:t>47</a:t>
            </a:fld>
            <a:endParaRPr lang="en-GB"/>
          </a:p>
        </p:txBody>
      </p:sp>
      <p:sp>
        <p:nvSpPr>
          <p:cNvPr id="23553"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23554"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 but how could that</a:t>
            </a:r>
            <a:r>
              <a:rPr lang="en-US" baseline="0" dirty="0" smtClean="0"/>
              <a:t> work?</a:t>
            </a:r>
            <a:endParaRPr lang="en-US"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48</a:t>
            </a:fld>
            <a:endParaRPr lang="en-GB"/>
          </a:p>
        </p:txBody>
      </p:sp>
    </p:spTree>
    <p:extLst>
      <p:ext uri="{BB962C8B-B14F-4D97-AF65-F5344CB8AC3E}">
        <p14:creationId xmlns:p14="http://schemas.microsoft.com/office/powerpoint/2010/main" val="3898872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two</a:t>
            </a:r>
            <a:r>
              <a:rPr lang="en-US" baseline="0" dirty="0" smtClean="0"/>
              <a:t> lectures we considered this objection ... reject first premise ...</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a:t>
            </a:fld>
            <a:endParaRPr lang="en-GB"/>
          </a:p>
        </p:txBody>
      </p:sp>
    </p:spTree>
    <p:extLst>
      <p:ext uri="{BB962C8B-B14F-4D97-AF65-F5344CB8AC3E}">
        <p14:creationId xmlns:p14="http://schemas.microsoft.com/office/powerpoint/2010/main" val="27560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5</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notion of shared agency that doesn’t involve mindreading at all, only goal ascription.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notion of shared agency that doesn’t involve mindreading at all, only goal ascription.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7</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notion of shared agency that doesn’t involve mindreading at all, only goal ascription.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8</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notion of shared agency that doesn’t involve mindreading at all, only goal ascription.</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 but how could that</a:t>
            </a:r>
            <a:r>
              <a:rPr lang="en-US" baseline="0" dirty="0" smtClean="0"/>
              <a:t> work?</a:t>
            </a:r>
            <a:endParaRPr lang="en-US"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9</a:t>
            </a:fld>
            <a:endParaRPr lang="en-GB"/>
          </a:p>
        </p:txBody>
      </p:sp>
    </p:spTree>
    <p:extLst>
      <p:ext uri="{BB962C8B-B14F-4D97-AF65-F5344CB8AC3E}">
        <p14:creationId xmlns:p14="http://schemas.microsoft.com/office/powerpoint/2010/main" val="3898872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 but how could that</a:t>
            </a:r>
            <a:r>
              <a:rPr lang="en-US" baseline="0" dirty="0" smtClean="0"/>
              <a:t> work?</a:t>
            </a:r>
            <a:endParaRPr lang="en-US"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10</a:t>
            </a:fld>
            <a:endParaRPr lang="en-GB"/>
          </a:p>
        </p:txBody>
      </p:sp>
    </p:spTree>
    <p:extLst>
      <p:ext uri="{BB962C8B-B14F-4D97-AF65-F5344CB8AC3E}">
        <p14:creationId xmlns:p14="http://schemas.microsoft.com/office/powerpoint/2010/main" val="3898872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4" Type="http://schemas.microsoft.com/office/2007/relationships/hdphoto" Target="../media/hdphoto2.wdp"/><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 Id="rId3" Type="http://schemas.microsoft.com/office/2007/relationships/hdphoto" Target="../media/hdphoto3.wdp"/></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MG_nc_576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304800">
                    <a:schemeClr val="bg1">
                      <a:alpha val="34000"/>
                    </a:schemeClr>
                  </a:glow>
                </a:effectLst>
              </a:rPr>
              <a:t>butterfillS@ceu.hu</a:t>
            </a:r>
            <a:endParaRPr lang="en-GB" sz="2400" i="0" dirty="0">
              <a:solidFill>
                <a:schemeClr val="tx1"/>
              </a:solidFill>
              <a:effectLst>
                <a:glow rad="304800">
                  <a:schemeClr val="bg1">
                    <a:alpha val="34000"/>
                  </a:schemeClr>
                </a:glow>
              </a:effectLst>
            </a:endParaRPr>
          </a:p>
        </p:txBody>
      </p:sp>
      <p:sp>
        <p:nvSpPr>
          <p:cNvPr id="14"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101600">
                    <a:schemeClr val="bg1">
                      <a:alpha val="56000"/>
                    </a:schemeClr>
                  </a:glow>
                </a:effectLst>
              </a:rPr>
              <a:t>butterfillS@</a:t>
            </a:r>
            <a:r>
              <a:rPr lang="en-GB" sz="2400" i="0" dirty="0" err="1" smtClean="0">
                <a:solidFill>
                  <a:schemeClr val="tx1"/>
                </a:solidFill>
                <a:effectLst>
                  <a:glow rad="101600">
                    <a:schemeClr val="bg1">
                      <a:alpha val="56000"/>
                    </a:schemeClr>
                  </a:glow>
                </a:effectLst>
              </a:rPr>
              <a:t>ceu.hu</a:t>
            </a:r>
            <a:endParaRPr lang="en-GB" sz="2400" i="0" dirty="0">
              <a:solidFill>
                <a:schemeClr val="tx1"/>
              </a:solidFill>
              <a:effectLst>
                <a:glow rad="101600">
                  <a:schemeClr val="bg1">
                    <a:alpha val="56000"/>
                  </a:schemeClr>
                </a:glow>
              </a:effectLst>
            </a:endParaRPr>
          </a:p>
        </p:txBody>
      </p:sp>
      <p:sp>
        <p:nvSpPr>
          <p:cNvPr id="15" name="Text Box 9"/>
          <p:cNvSpPr txBox="1">
            <a:spLocks noChangeArrowheads="1"/>
          </p:cNvSpPr>
          <p:nvPr/>
        </p:nvSpPr>
        <p:spPr bwMode="auto">
          <a:xfrm>
            <a:off x="251520" y="365755"/>
            <a:ext cx="84969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4800" b="1" i="0" dirty="0">
                <a:ln w="12700">
                  <a:solidFill>
                    <a:schemeClr val="bg1"/>
                  </a:solidFill>
                </a:ln>
                <a:solidFill>
                  <a:schemeClr val="tx1">
                    <a:alpha val="0"/>
                  </a:schemeClr>
                </a:solidFill>
                <a:effectLst>
                  <a:glow rad="203200">
                    <a:schemeClr val="bg1">
                      <a:alpha val="50000"/>
                    </a:schemeClr>
                  </a:glow>
                </a:effectLst>
              </a:rPr>
              <a:t>Mindreading &amp; Joint </a:t>
            </a:r>
            <a:r>
              <a:rPr lang="en-GB" sz="4800" b="1" i="0" dirty="0" smtClean="0">
                <a:ln w="12700">
                  <a:solidFill>
                    <a:schemeClr val="bg1"/>
                  </a:solidFill>
                </a:ln>
                <a:solidFill>
                  <a:schemeClr val="tx1">
                    <a:alpha val="0"/>
                  </a:schemeClr>
                </a:solidFill>
                <a:effectLst>
                  <a:glow rad="203200">
                    <a:schemeClr val="bg1">
                      <a:alpha val="50000"/>
                    </a:schemeClr>
                  </a:glow>
                </a:effectLst>
              </a:rPr>
              <a:t>Action</a:t>
            </a:r>
            <a:endParaRPr lang="en-GB" sz="4800" b="1" i="0" dirty="0">
              <a:ln w="12700">
                <a:solidFill>
                  <a:schemeClr val="bg1"/>
                </a:solidFill>
              </a:ln>
              <a:solidFill>
                <a:schemeClr val="tx1">
                  <a:alpha val="0"/>
                </a:schemeClr>
              </a:solidFill>
              <a:effectLst>
                <a:glow rad="203200">
                  <a:schemeClr val="bg1">
                    <a:alpha val="50000"/>
                  </a:schemeClr>
                </a:glow>
              </a:effectLst>
            </a:endParaRPr>
          </a:p>
        </p:txBody>
      </p:sp>
      <p:sp>
        <p:nvSpPr>
          <p:cNvPr id="18" name="Text Box 9"/>
          <p:cNvSpPr txBox="1">
            <a:spLocks noChangeArrowheads="1"/>
          </p:cNvSpPr>
          <p:nvPr/>
        </p:nvSpPr>
        <p:spPr bwMode="auto">
          <a:xfrm>
            <a:off x="179512" y="797803"/>
            <a:ext cx="8640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4800" b="1" i="0" dirty="0" smtClean="0">
                <a:effectLst>
                  <a:glow rad="101600">
                    <a:srgbClr val="000000"/>
                  </a:glow>
                </a:effectLst>
              </a:rPr>
              <a:t>9. Interacting </a:t>
            </a:r>
            <a:r>
              <a:rPr lang="en-GB" sz="4800" b="1" i="0" dirty="0" err="1" smtClean="0">
                <a:effectLst>
                  <a:glow rad="101600">
                    <a:srgbClr val="000000"/>
                  </a:glow>
                </a:effectLst>
              </a:rPr>
              <a:t>Mindreaders</a:t>
            </a:r>
            <a:endParaRPr lang="en-GB" sz="4800" i="0" dirty="0">
              <a:effectLst>
                <a:glow rad="101600">
                  <a:srgbClr val="000000"/>
                </a:glow>
              </a:effectLst>
            </a:endParaRPr>
          </a:p>
        </p:txBody>
      </p:sp>
    </p:spTree>
    <p:extLst>
      <p:ext uri="{BB962C8B-B14F-4D97-AF65-F5344CB8AC3E}">
        <p14:creationId xmlns:p14="http://schemas.microsoft.com/office/powerpoint/2010/main" val="41554865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0465" y="2603080"/>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conjecture</a:t>
            </a:r>
          </a:p>
        </p:txBody>
      </p:sp>
      <p:sp>
        <p:nvSpPr>
          <p:cNvPr id="7" name="Text Box 2"/>
          <p:cNvSpPr txBox="1">
            <a:spLocks noChangeArrowheads="1"/>
          </p:cNvSpPr>
          <p:nvPr/>
        </p:nvSpPr>
        <p:spPr bwMode="auto">
          <a:xfrm>
            <a:off x="755576" y="3861048"/>
            <a:ext cx="45365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a:t>
            </a:r>
            <a:r>
              <a:rPr lang="en-GB" i="0" dirty="0" smtClean="0">
                <a:effectLst>
                  <a:glow rad="101600">
                    <a:schemeClr val="tx1">
                      <a:alpha val="75000"/>
                    </a:schemeClr>
                  </a:glow>
                </a:effectLst>
              </a:rPr>
              <a:t>prior existence of capacities for shared agency partially explains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
        <p:nvSpPr>
          <p:cNvPr id="6" name="Rectangle 5"/>
          <p:cNvSpPr/>
          <p:nvPr/>
        </p:nvSpPr>
        <p:spPr bwMode="auto">
          <a:xfrm>
            <a:off x="0" y="0"/>
            <a:ext cx="9144000" cy="6858000"/>
          </a:xfrm>
          <a:prstGeom prst="rect">
            <a:avLst/>
          </a:prstGeom>
          <a:solidFill>
            <a:schemeClr val="tx1">
              <a:alpha val="7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755576" y="1312892"/>
            <a:ext cx="78488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algn="ctr" eaLnBrk="1" hangingPunct="1"/>
            <a:r>
              <a:rPr lang="en-GB" i="0" dirty="0" smtClean="0">
                <a:effectLst>
                  <a:glow rad="101600">
                    <a:schemeClr val="tx1">
                      <a:alpha val="75000"/>
                    </a:schemeClr>
                  </a:glow>
                </a:effectLst>
              </a:rPr>
              <a:t>step 1: pure </a:t>
            </a:r>
            <a:r>
              <a:rPr lang="en-GB" i="0" dirty="0" smtClean="0">
                <a:effectLst>
                  <a:glow rad="101600">
                    <a:schemeClr val="tx1">
                      <a:alpha val="75000"/>
                    </a:schemeClr>
                  </a:glow>
                </a:effectLst>
              </a:rPr>
              <a:t>goal ascription to minimal theory of mind</a:t>
            </a:r>
          </a:p>
        </p:txBody>
      </p:sp>
    </p:spTree>
    <p:extLst>
      <p:ext uri="{BB962C8B-B14F-4D97-AF65-F5344CB8AC3E}">
        <p14:creationId xmlns:p14="http://schemas.microsoft.com/office/powerpoint/2010/main" val="25690893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275856" y="3212976"/>
            <a:ext cx="261633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pure goal </a:t>
            </a:r>
            <a:r>
              <a:rPr lang="en-GB" i="0" dirty="0" smtClean="0"/>
              <a:t>ascription</a:t>
            </a:r>
            <a:endParaRPr lang="en-GB" i="0" dirty="0"/>
          </a:p>
        </p:txBody>
      </p:sp>
    </p:spTree>
    <p:extLst>
      <p:ext uri="{BB962C8B-B14F-4D97-AF65-F5344CB8AC3E}">
        <p14:creationId xmlns:p14="http://schemas.microsoft.com/office/powerpoint/2010/main" val="39116745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547660"/>
            <a:ext cx="7344816" cy="54831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is the most justifiable/</a:t>
            </a:r>
            <a:r>
              <a:rPr lang="en-US" i="0" dirty="0">
                <a:effectLst>
                  <a:glow rad="101600">
                    <a:srgbClr val="000000"/>
                  </a:glow>
                </a:effectLst>
              </a:rPr>
              <a:t>efficient </a:t>
            </a:r>
            <a:r>
              <a:rPr lang="en-US" i="0" dirty="0" smtClean="0">
                <a:effectLst>
                  <a:glow rad="101600">
                    <a:srgbClr val="000000"/>
                  </a:glow>
                </a:effectLst>
              </a:rPr>
              <a:t>action towards G available within the constraints of reality and G is desirable</a:t>
            </a: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baseline="-25000" dirty="0" smtClean="0">
                <a:effectLst>
                  <a:glow rad="101600">
                    <a:srgbClr val="000000"/>
                  </a:glow>
                </a:effectLst>
              </a:rPr>
              <a:t>M</a:t>
            </a:r>
            <a:r>
              <a:rPr lang="en-US" i="0" dirty="0" smtClean="0">
                <a:effectLst>
                  <a:glow rad="101600">
                    <a:srgbClr val="000000"/>
                  </a:glow>
                </a:effectLst>
              </a:rPr>
              <a:t>(</a:t>
            </a:r>
            <a:r>
              <a:rPr lang="en-US" i="0" dirty="0" err="1">
                <a:effectLst>
                  <a:glow rad="101600">
                    <a:srgbClr val="000000"/>
                  </a:glow>
                </a:effectLst>
              </a:rPr>
              <a:t>a,G</a:t>
            </a:r>
            <a:r>
              <a:rPr lang="en-US" i="0" dirty="0">
                <a:effectLst>
                  <a:glow rad="101600">
                    <a:srgbClr val="000000"/>
                  </a:glow>
                </a:effectLst>
              </a:rPr>
              <a:t>) =</a:t>
            </a:r>
            <a:r>
              <a:rPr lang="en-US" i="0" baseline="-25000" dirty="0" err="1">
                <a:effectLst>
                  <a:glow rad="101600">
                    <a:srgbClr val="000000"/>
                  </a:glow>
                </a:effectLst>
              </a:rPr>
              <a:t>df</a:t>
            </a:r>
            <a:r>
              <a:rPr lang="en-US" i="0" dirty="0">
                <a:effectLst>
                  <a:glow rad="101600">
                    <a:srgbClr val="000000"/>
                  </a:glow>
                </a:effectLst>
              </a:rPr>
              <a:t> </a:t>
            </a:r>
            <a:r>
              <a:rPr lang="en-US" i="0" dirty="0" smtClean="0">
                <a:effectLst>
                  <a:glow rad="101600">
                    <a:srgbClr val="000000"/>
                  </a:glow>
                </a:effectLst>
              </a:rPr>
              <a:t>if planning mechanism </a:t>
            </a:r>
            <a:r>
              <a:rPr lang="en-US" dirty="0" smtClean="0">
                <a:effectLst>
                  <a:glow rad="101600">
                    <a:srgbClr val="000000"/>
                  </a:glow>
                </a:effectLst>
              </a:rPr>
              <a:t>M</a:t>
            </a:r>
            <a:r>
              <a:rPr lang="en-US" i="0" dirty="0" smtClean="0">
                <a:effectLst>
                  <a:glow rad="101600">
                    <a:srgbClr val="000000"/>
                  </a:glow>
                </a:effectLst>
              </a:rPr>
              <a:t> were tasked with producing outcome </a:t>
            </a:r>
            <a:r>
              <a:rPr lang="en-US" dirty="0" smtClean="0">
                <a:effectLst>
                  <a:glow rad="101600">
                    <a:srgbClr val="000000"/>
                  </a:glow>
                </a:effectLst>
              </a:rPr>
              <a:t>G </a:t>
            </a:r>
            <a:r>
              <a:rPr lang="en-US" i="0" dirty="0" smtClean="0">
                <a:effectLst>
                  <a:glow rad="101600">
                    <a:srgbClr val="000000"/>
                  </a:glow>
                </a:effectLst>
              </a:rPr>
              <a:t>it would plan action </a:t>
            </a:r>
            <a:r>
              <a:rPr lang="en-US" dirty="0" smtClean="0">
                <a:effectLst>
                  <a:glow rad="101600">
                    <a:srgbClr val="000000"/>
                  </a:glow>
                </a:effectLst>
              </a:rPr>
              <a:t>a, </a:t>
            </a:r>
            <a:r>
              <a:rPr lang="en-US" i="0" dirty="0" smtClean="0">
                <a:effectLst>
                  <a:glow rad="101600">
                    <a:srgbClr val="000000"/>
                  </a:glow>
                </a:effectLst>
              </a:rPr>
              <a:t>and G </a:t>
            </a:r>
            <a:r>
              <a:rPr lang="en-US" i="0" dirty="0">
                <a:effectLst>
                  <a:glow rad="101600">
                    <a:srgbClr val="000000"/>
                  </a:glow>
                </a:effectLst>
              </a:rPr>
              <a:t>is </a:t>
            </a:r>
            <a:r>
              <a:rPr lang="en-US" i="0" dirty="0" smtClean="0">
                <a:effectLst>
                  <a:glow rad="101600">
                    <a:srgbClr val="000000"/>
                  </a:glow>
                </a:effectLst>
              </a:rPr>
              <a:t>desirable</a:t>
            </a:r>
            <a:r>
              <a:rPr lang="en-US" i="0" dirty="0" smtClean="0">
                <a:effectLst>
                  <a:glow rad="101600">
                    <a:srgbClr val="000000"/>
                  </a:glow>
                </a:effectLst>
              </a:rPr>
              <a:t>.</a:t>
            </a: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ndParaRPr>
          </a:p>
        </p:txBody>
      </p:sp>
      <p:sp>
        <p:nvSpPr>
          <p:cNvPr id="4" name="Rectangle 3"/>
          <p:cNvSpPr/>
          <p:nvPr/>
        </p:nvSpPr>
        <p:spPr bwMode="auto">
          <a:xfrm>
            <a:off x="0" y="0"/>
            <a:ext cx="9144000" cy="4077072"/>
          </a:xfrm>
          <a:prstGeom prst="rect">
            <a:avLst/>
          </a:prstGeom>
          <a:solidFill>
            <a:schemeClr val="tx1">
              <a:alpha val="7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0394701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5" name="Text Box 7"/>
          <p:cNvSpPr txBox="1">
            <a:spLocks noChangeArrowheads="1"/>
          </p:cNvSpPr>
          <p:nvPr/>
        </p:nvSpPr>
        <p:spPr bwMode="auto">
          <a:xfrm>
            <a:off x="2851016" y="3214690"/>
            <a:ext cx="371579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Limits of pure goal ascription</a:t>
            </a:r>
            <a:endParaRPr lang="en-GB" i="0" dirty="0"/>
          </a:p>
        </p:txBody>
      </p:sp>
    </p:spTree>
    <p:extLst>
      <p:ext uri="{BB962C8B-B14F-4D97-AF65-F5344CB8AC3E}">
        <p14:creationId xmlns:p14="http://schemas.microsoft.com/office/powerpoint/2010/main" val="22236666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5" name="Text Box 7"/>
          <p:cNvSpPr txBox="1">
            <a:spLocks noChangeArrowheads="1"/>
          </p:cNvSpPr>
          <p:nvPr/>
        </p:nvSpPr>
        <p:spPr bwMode="auto">
          <a:xfrm>
            <a:off x="2851016" y="3214690"/>
            <a:ext cx="34419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a:t>The problem of </a:t>
            </a:r>
            <a:r>
              <a:rPr lang="en-GB" i="0" dirty="0" smtClean="0"/>
              <a:t>false belief</a:t>
            </a:r>
            <a:endParaRPr lang="en-GB" i="0" dirty="0"/>
          </a:p>
        </p:txBody>
      </p:sp>
    </p:spTree>
    <p:extLst>
      <p:ext uri="{BB962C8B-B14F-4D97-AF65-F5344CB8AC3E}">
        <p14:creationId xmlns:p14="http://schemas.microsoft.com/office/powerpoint/2010/main" val="13711522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28659">
            <a:off x="1043608" y="1556792"/>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bwMode="auto">
          <a:xfrm rot="21424356">
            <a:off x="1259632" y="3356992"/>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Text Box 7"/>
          <p:cNvSpPr txBox="1">
            <a:spLocks noChangeArrowheads="1"/>
          </p:cNvSpPr>
          <p:nvPr/>
        </p:nvSpPr>
        <p:spPr bwMode="auto">
          <a:xfrm>
            <a:off x="3995936" y="909881"/>
            <a:ext cx="92694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actual</a:t>
            </a:r>
            <a:endParaRPr lang="en-GB" i="0" dirty="0"/>
          </a:p>
        </p:txBody>
      </p:sp>
      <p:sp>
        <p:nvSpPr>
          <p:cNvPr id="6" name="Text Box 7"/>
          <p:cNvSpPr txBox="1">
            <a:spLocks noChangeArrowheads="1"/>
          </p:cNvSpPr>
          <p:nvPr/>
        </p:nvSpPr>
        <p:spPr bwMode="auto">
          <a:xfrm>
            <a:off x="1187624" y="1988840"/>
            <a:ext cx="89929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North</a:t>
            </a:r>
            <a:endParaRPr lang="en-GB" i="0" dirty="0">
              <a:solidFill>
                <a:srgbClr val="000000"/>
              </a:solidFill>
              <a:effectLst>
                <a:glow>
                  <a:srgbClr val="FFFFFF"/>
                </a:glow>
              </a:effectLst>
            </a:endParaRPr>
          </a:p>
        </p:txBody>
      </p:sp>
      <p:sp>
        <p:nvSpPr>
          <p:cNvPr id="7" name="Text Box 7"/>
          <p:cNvSpPr txBox="1">
            <a:spLocks noChangeArrowheads="1"/>
          </p:cNvSpPr>
          <p:nvPr/>
        </p:nvSpPr>
        <p:spPr bwMode="auto">
          <a:xfrm>
            <a:off x="1475656" y="3933056"/>
            <a:ext cx="9094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South</a:t>
            </a:r>
            <a:endParaRPr lang="en-GB" i="0" dirty="0">
              <a:solidFill>
                <a:srgbClr val="000000"/>
              </a:solidFill>
              <a:effectLst>
                <a:glow>
                  <a:srgbClr val="FFFFFF"/>
                </a:glow>
              </a:effectLst>
            </a:endParaRPr>
          </a:p>
        </p:txBody>
      </p:sp>
      <p:sp>
        <p:nvSpPr>
          <p:cNvPr id="8" name="Text Box 7"/>
          <p:cNvSpPr txBox="1">
            <a:spLocks noChangeArrowheads="1"/>
          </p:cNvSpPr>
          <p:nvPr/>
        </p:nvSpPr>
        <p:spPr bwMode="auto">
          <a:xfrm>
            <a:off x="6948264" y="981889"/>
            <a:ext cx="12302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believed</a:t>
            </a:r>
            <a:endParaRPr lang="en-GB" i="0" dirty="0"/>
          </a:p>
        </p:txBody>
      </p:sp>
      <p:sp>
        <p:nvSpPr>
          <p:cNvPr id="9" name="Text Box 7"/>
          <p:cNvSpPr txBox="1">
            <a:spLocks noChangeArrowheads="1"/>
          </p:cNvSpPr>
          <p:nvPr/>
        </p:nvSpPr>
        <p:spPr bwMode="auto">
          <a:xfrm>
            <a:off x="4067944" y="1916832"/>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10" name="Text Box 7"/>
          <p:cNvSpPr txBox="1">
            <a:spLocks noChangeArrowheads="1"/>
          </p:cNvSpPr>
          <p:nvPr/>
        </p:nvSpPr>
        <p:spPr bwMode="auto">
          <a:xfrm>
            <a:off x="4139952" y="3789040"/>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11" name="Text Box 7"/>
          <p:cNvSpPr txBox="1">
            <a:spLocks noChangeArrowheads="1"/>
          </p:cNvSpPr>
          <p:nvPr/>
        </p:nvSpPr>
        <p:spPr bwMode="auto">
          <a:xfrm>
            <a:off x="7308304" y="1772816"/>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12" name="Text Box 7"/>
          <p:cNvSpPr txBox="1">
            <a:spLocks noChangeArrowheads="1"/>
          </p:cNvSpPr>
          <p:nvPr/>
        </p:nvSpPr>
        <p:spPr bwMode="auto">
          <a:xfrm>
            <a:off x="7236296" y="3861048"/>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13" name="Text Box 7"/>
          <p:cNvSpPr txBox="1">
            <a:spLocks noChangeArrowheads="1"/>
          </p:cNvSpPr>
          <p:nvPr/>
        </p:nvSpPr>
        <p:spPr bwMode="auto">
          <a:xfrm>
            <a:off x="5364088" y="404664"/>
            <a:ext cx="125252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contents</a:t>
            </a:r>
            <a:endParaRPr lang="en-GB" i="0" dirty="0"/>
          </a:p>
        </p:txBody>
      </p:sp>
      <p:cxnSp>
        <p:nvCxnSpPr>
          <p:cNvPr id="14" name="Straight Connector 13"/>
          <p:cNvCxnSpPr/>
          <p:nvPr/>
        </p:nvCxnSpPr>
        <p:spPr bwMode="auto">
          <a:xfrm>
            <a:off x="3491880" y="1412776"/>
            <a:ext cx="5184576" cy="0"/>
          </a:xfrm>
          <a:prstGeom prst="line">
            <a:avLst/>
          </a:prstGeom>
          <a:solidFill>
            <a:srgbClr val="00B8FF"/>
          </a:solidFill>
          <a:ln w="9525" cap="flat" cmpd="sng" algn="ctr">
            <a:solidFill>
              <a:schemeClr val="bg1"/>
            </a:solidFill>
            <a:prstDash val="solid"/>
            <a:round/>
            <a:headEnd type="none" w="med" len="med"/>
            <a:tailEnd type="none" w="med" len="med"/>
          </a:ln>
          <a:effectLst/>
        </p:spPr>
      </p:cxnSp>
      <p:sp>
        <p:nvSpPr>
          <p:cNvPr id="3" name="Notched Right Arrow 2"/>
          <p:cNvSpPr/>
          <p:nvPr/>
        </p:nvSpPr>
        <p:spPr bwMode="auto">
          <a:xfrm>
            <a:off x="78309" y="1802017"/>
            <a:ext cx="936104" cy="576064"/>
          </a:xfrm>
          <a:prstGeom prst="notchedRightArrow">
            <a:avLst>
              <a:gd name="adj1" fmla="val 50000"/>
              <a:gd name="adj2" fmla="val 64864"/>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Text Box 7"/>
          <p:cNvSpPr txBox="1">
            <a:spLocks noChangeArrowheads="1"/>
          </p:cNvSpPr>
          <p:nvPr/>
        </p:nvSpPr>
        <p:spPr bwMode="auto">
          <a:xfrm>
            <a:off x="31931" y="1845985"/>
            <a:ext cx="94782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action</a:t>
            </a:r>
            <a:endParaRPr lang="en-GB" i="0" dirty="0">
              <a:effectLst>
                <a:glow rad="101600">
                  <a:srgbClr val="000000"/>
                </a:glow>
              </a:effectLst>
            </a:endParaRPr>
          </a:p>
        </p:txBody>
      </p:sp>
    </p:spTree>
    <p:extLst>
      <p:ext uri="{BB962C8B-B14F-4D97-AF65-F5344CB8AC3E}">
        <p14:creationId xmlns:p14="http://schemas.microsoft.com/office/powerpoint/2010/main" val="41829121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28659">
            <a:off x="1043608" y="1556792"/>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bwMode="auto">
          <a:xfrm rot="21424356">
            <a:off x="1259632" y="3356992"/>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Text Box 7"/>
          <p:cNvSpPr txBox="1">
            <a:spLocks noChangeArrowheads="1"/>
          </p:cNvSpPr>
          <p:nvPr/>
        </p:nvSpPr>
        <p:spPr bwMode="auto">
          <a:xfrm>
            <a:off x="3995936" y="909881"/>
            <a:ext cx="92694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actual</a:t>
            </a:r>
            <a:endParaRPr lang="en-GB" i="0" dirty="0"/>
          </a:p>
        </p:txBody>
      </p:sp>
      <p:sp>
        <p:nvSpPr>
          <p:cNvPr id="6" name="Text Box 7"/>
          <p:cNvSpPr txBox="1">
            <a:spLocks noChangeArrowheads="1"/>
          </p:cNvSpPr>
          <p:nvPr/>
        </p:nvSpPr>
        <p:spPr bwMode="auto">
          <a:xfrm>
            <a:off x="1187624" y="1988840"/>
            <a:ext cx="89929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North</a:t>
            </a:r>
            <a:endParaRPr lang="en-GB" i="0" dirty="0">
              <a:solidFill>
                <a:srgbClr val="000000"/>
              </a:solidFill>
              <a:effectLst>
                <a:glow>
                  <a:srgbClr val="FFFFFF"/>
                </a:glow>
              </a:effectLst>
            </a:endParaRPr>
          </a:p>
        </p:txBody>
      </p:sp>
      <p:sp>
        <p:nvSpPr>
          <p:cNvPr id="7" name="Text Box 7"/>
          <p:cNvSpPr txBox="1">
            <a:spLocks noChangeArrowheads="1"/>
          </p:cNvSpPr>
          <p:nvPr/>
        </p:nvSpPr>
        <p:spPr bwMode="auto">
          <a:xfrm>
            <a:off x="1475656" y="3933056"/>
            <a:ext cx="9094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South</a:t>
            </a:r>
            <a:endParaRPr lang="en-GB" i="0" dirty="0">
              <a:solidFill>
                <a:srgbClr val="000000"/>
              </a:solidFill>
              <a:effectLst>
                <a:glow>
                  <a:srgbClr val="FFFFFF"/>
                </a:glow>
              </a:effectLst>
            </a:endParaRPr>
          </a:p>
        </p:txBody>
      </p:sp>
      <p:sp>
        <p:nvSpPr>
          <p:cNvPr id="8" name="Text Box 7"/>
          <p:cNvSpPr txBox="1">
            <a:spLocks noChangeArrowheads="1"/>
          </p:cNvSpPr>
          <p:nvPr/>
        </p:nvSpPr>
        <p:spPr bwMode="auto">
          <a:xfrm>
            <a:off x="6948264" y="981889"/>
            <a:ext cx="12302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believed</a:t>
            </a:r>
            <a:endParaRPr lang="en-GB" i="0" dirty="0"/>
          </a:p>
        </p:txBody>
      </p:sp>
      <p:sp>
        <p:nvSpPr>
          <p:cNvPr id="9" name="Text Box 7"/>
          <p:cNvSpPr txBox="1">
            <a:spLocks noChangeArrowheads="1"/>
          </p:cNvSpPr>
          <p:nvPr/>
        </p:nvSpPr>
        <p:spPr bwMode="auto">
          <a:xfrm>
            <a:off x="4067944" y="1916832"/>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10" name="Text Box 7"/>
          <p:cNvSpPr txBox="1">
            <a:spLocks noChangeArrowheads="1"/>
          </p:cNvSpPr>
          <p:nvPr/>
        </p:nvSpPr>
        <p:spPr bwMode="auto">
          <a:xfrm>
            <a:off x="4139952" y="3789040"/>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11" name="Text Box 7"/>
          <p:cNvSpPr txBox="1">
            <a:spLocks noChangeArrowheads="1"/>
          </p:cNvSpPr>
          <p:nvPr/>
        </p:nvSpPr>
        <p:spPr bwMode="auto">
          <a:xfrm>
            <a:off x="7308304" y="1772816"/>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12" name="Text Box 7"/>
          <p:cNvSpPr txBox="1">
            <a:spLocks noChangeArrowheads="1"/>
          </p:cNvSpPr>
          <p:nvPr/>
        </p:nvSpPr>
        <p:spPr bwMode="auto">
          <a:xfrm>
            <a:off x="7236296" y="3861048"/>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13" name="Text Box 7"/>
          <p:cNvSpPr txBox="1">
            <a:spLocks noChangeArrowheads="1"/>
          </p:cNvSpPr>
          <p:nvPr/>
        </p:nvSpPr>
        <p:spPr bwMode="auto">
          <a:xfrm>
            <a:off x="5364088" y="404664"/>
            <a:ext cx="125252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contents</a:t>
            </a:r>
            <a:endParaRPr lang="en-GB" i="0" dirty="0"/>
          </a:p>
        </p:txBody>
      </p:sp>
      <p:cxnSp>
        <p:nvCxnSpPr>
          <p:cNvPr id="14" name="Straight Connector 13"/>
          <p:cNvCxnSpPr/>
          <p:nvPr/>
        </p:nvCxnSpPr>
        <p:spPr bwMode="auto">
          <a:xfrm>
            <a:off x="3491880" y="1412776"/>
            <a:ext cx="5184576" cy="0"/>
          </a:xfrm>
          <a:prstGeom prst="line">
            <a:avLst/>
          </a:prstGeom>
          <a:solidFill>
            <a:srgbClr val="00B8FF"/>
          </a:solidFill>
          <a:ln w="9525" cap="flat" cmpd="sng" algn="ctr">
            <a:solidFill>
              <a:schemeClr val="bg1"/>
            </a:solidFill>
            <a:prstDash val="solid"/>
            <a:round/>
            <a:headEnd type="none" w="med" len="med"/>
            <a:tailEnd type="none" w="med" len="med"/>
          </a:ln>
          <a:effectLst/>
        </p:spPr>
      </p:cxnSp>
      <p:sp>
        <p:nvSpPr>
          <p:cNvPr id="3" name="Notched Right Arrow 2"/>
          <p:cNvSpPr/>
          <p:nvPr/>
        </p:nvSpPr>
        <p:spPr bwMode="auto">
          <a:xfrm>
            <a:off x="78309" y="1802017"/>
            <a:ext cx="936104" cy="576064"/>
          </a:xfrm>
          <a:prstGeom prst="notchedRightArrow">
            <a:avLst>
              <a:gd name="adj1" fmla="val 50000"/>
              <a:gd name="adj2" fmla="val 64864"/>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Text Box 7"/>
          <p:cNvSpPr txBox="1">
            <a:spLocks noChangeArrowheads="1"/>
          </p:cNvSpPr>
          <p:nvPr/>
        </p:nvSpPr>
        <p:spPr bwMode="auto">
          <a:xfrm>
            <a:off x="31931" y="1845985"/>
            <a:ext cx="94782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action</a:t>
            </a:r>
            <a:endParaRPr lang="en-GB" i="0" dirty="0">
              <a:effectLst>
                <a:glow rad="101600">
                  <a:srgbClr val="000000"/>
                </a:glow>
              </a:effectLst>
            </a:endParaRPr>
          </a:p>
        </p:txBody>
      </p:sp>
      <p:sp>
        <p:nvSpPr>
          <p:cNvPr id="17" name="Text Box 7"/>
          <p:cNvSpPr txBox="1">
            <a:spLocks noChangeArrowheads="1"/>
          </p:cNvSpPr>
          <p:nvPr/>
        </p:nvSpPr>
        <p:spPr bwMode="auto">
          <a:xfrm>
            <a:off x="755576" y="5157192"/>
            <a:ext cx="7776864" cy="139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Aft>
                <a:spcPts val="1100"/>
              </a:spcAft>
            </a:pPr>
            <a:r>
              <a:rPr lang="en-GB" i="0" dirty="0" smtClean="0"/>
              <a:t>pure goal ascription:	the goal of her action is to get the </a:t>
            </a:r>
            <a:r>
              <a:rPr lang="en-GB" b="1" i="0" dirty="0" smtClean="0"/>
              <a:t>owl</a:t>
            </a:r>
          </a:p>
          <a:p>
            <a:pPr>
              <a:spcAft>
                <a:spcPts val="1100"/>
              </a:spcAft>
            </a:pPr>
            <a:endParaRPr lang="en-GB" b="1" i="0" dirty="0" smtClean="0"/>
          </a:p>
          <a:p>
            <a:pPr>
              <a:spcAft>
                <a:spcPts val="1100"/>
              </a:spcAft>
            </a:pPr>
            <a:r>
              <a:rPr lang="en-GB" i="0" dirty="0" err="1" smtClean="0"/>
              <a:t>goal+belief</a:t>
            </a:r>
            <a:r>
              <a:rPr lang="en-GB" i="0" dirty="0" smtClean="0"/>
              <a:t> ascription:</a:t>
            </a:r>
            <a:r>
              <a:rPr lang="en-GB" i="0" dirty="0" smtClean="0"/>
              <a:t>	the goal of her action is to get the </a:t>
            </a:r>
            <a:r>
              <a:rPr lang="en-GB" b="1" i="0" dirty="0" smtClean="0"/>
              <a:t>cat</a:t>
            </a:r>
            <a:endParaRPr lang="en-GB" b="1" i="0" dirty="0"/>
          </a:p>
        </p:txBody>
      </p:sp>
    </p:spTree>
    <p:extLst>
      <p:ext uri="{BB962C8B-B14F-4D97-AF65-F5344CB8AC3E}">
        <p14:creationId xmlns:p14="http://schemas.microsoft.com/office/powerpoint/2010/main" val="37700161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rot="228659">
            <a:off x="1043608" y="1556792"/>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bwMode="auto">
          <a:xfrm rot="21424356">
            <a:off x="1259632" y="3356992"/>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Text Box 7"/>
          <p:cNvSpPr txBox="1">
            <a:spLocks noChangeArrowheads="1"/>
          </p:cNvSpPr>
          <p:nvPr/>
        </p:nvSpPr>
        <p:spPr bwMode="auto">
          <a:xfrm>
            <a:off x="3995936" y="909881"/>
            <a:ext cx="92694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actual</a:t>
            </a:r>
            <a:endParaRPr lang="en-GB" i="0" dirty="0"/>
          </a:p>
        </p:txBody>
      </p:sp>
      <p:sp>
        <p:nvSpPr>
          <p:cNvPr id="6" name="Text Box 7"/>
          <p:cNvSpPr txBox="1">
            <a:spLocks noChangeArrowheads="1"/>
          </p:cNvSpPr>
          <p:nvPr/>
        </p:nvSpPr>
        <p:spPr bwMode="auto">
          <a:xfrm>
            <a:off x="1187624" y="1988840"/>
            <a:ext cx="89929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North</a:t>
            </a:r>
            <a:endParaRPr lang="en-GB" i="0" dirty="0">
              <a:solidFill>
                <a:srgbClr val="000000"/>
              </a:solidFill>
              <a:effectLst>
                <a:glow>
                  <a:srgbClr val="FFFFFF"/>
                </a:glow>
              </a:effectLst>
            </a:endParaRPr>
          </a:p>
        </p:txBody>
      </p:sp>
      <p:sp>
        <p:nvSpPr>
          <p:cNvPr id="7" name="Text Box 7"/>
          <p:cNvSpPr txBox="1">
            <a:spLocks noChangeArrowheads="1"/>
          </p:cNvSpPr>
          <p:nvPr/>
        </p:nvSpPr>
        <p:spPr bwMode="auto">
          <a:xfrm>
            <a:off x="1475656" y="3933056"/>
            <a:ext cx="9094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South</a:t>
            </a:r>
            <a:endParaRPr lang="en-GB" i="0" dirty="0">
              <a:solidFill>
                <a:srgbClr val="000000"/>
              </a:solidFill>
              <a:effectLst>
                <a:glow>
                  <a:srgbClr val="FFFFFF"/>
                </a:glow>
              </a:effectLst>
            </a:endParaRPr>
          </a:p>
        </p:txBody>
      </p:sp>
      <p:sp>
        <p:nvSpPr>
          <p:cNvPr id="8" name="Text Box 7"/>
          <p:cNvSpPr txBox="1">
            <a:spLocks noChangeArrowheads="1"/>
          </p:cNvSpPr>
          <p:nvPr/>
        </p:nvSpPr>
        <p:spPr bwMode="auto">
          <a:xfrm>
            <a:off x="6948264" y="981889"/>
            <a:ext cx="12302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believed</a:t>
            </a:r>
            <a:endParaRPr lang="en-GB" i="0" dirty="0"/>
          </a:p>
        </p:txBody>
      </p:sp>
      <p:sp>
        <p:nvSpPr>
          <p:cNvPr id="9" name="Text Box 7"/>
          <p:cNvSpPr txBox="1">
            <a:spLocks noChangeArrowheads="1"/>
          </p:cNvSpPr>
          <p:nvPr/>
        </p:nvSpPr>
        <p:spPr bwMode="auto">
          <a:xfrm>
            <a:off x="4067944" y="1916832"/>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10" name="Text Box 7"/>
          <p:cNvSpPr txBox="1">
            <a:spLocks noChangeArrowheads="1"/>
          </p:cNvSpPr>
          <p:nvPr/>
        </p:nvSpPr>
        <p:spPr bwMode="auto">
          <a:xfrm>
            <a:off x="4139952" y="3789040"/>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11" name="Text Box 7"/>
          <p:cNvSpPr txBox="1">
            <a:spLocks noChangeArrowheads="1"/>
          </p:cNvSpPr>
          <p:nvPr/>
        </p:nvSpPr>
        <p:spPr bwMode="auto">
          <a:xfrm>
            <a:off x="7308304" y="1772816"/>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12" name="Text Box 7"/>
          <p:cNvSpPr txBox="1">
            <a:spLocks noChangeArrowheads="1"/>
          </p:cNvSpPr>
          <p:nvPr/>
        </p:nvSpPr>
        <p:spPr bwMode="auto">
          <a:xfrm>
            <a:off x="7236296" y="3861048"/>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13" name="Text Box 7"/>
          <p:cNvSpPr txBox="1">
            <a:spLocks noChangeArrowheads="1"/>
          </p:cNvSpPr>
          <p:nvPr/>
        </p:nvSpPr>
        <p:spPr bwMode="auto">
          <a:xfrm>
            <a:off x="5364088" y="404664"/>
            <a:ext cx="125252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contents</a:t>
            </a:r>
            <a:endParaRPr lang="en-GB" i="0" dirty="0"/>
          </a:p>
        </p:txBody>
      </p:sp>
      <p:cxnSp>
        <p:nvCxnSpPr>
          <p:cNvPr id="14" name="Straight Connector 13"/>
          <p:cNvCxnSpPr/>
          <p:nvPr/>
        </p:nvCxnSpPr>
        <p:spPr bwMode="auto">
          <a:xfrm>
            <a:off x="3491880" y="1412776"/>
            <a:ext cx="5184576" cy="0"/>
          </a:xfrm>
          <a:prstGeom prst="line">
            <a:avLst/>
          </a:prstGeom>
          <a:solidFill>
            <a:srgbClr val="00B8FF"/>
          </a:solidFill>
          <a:ln w="9525" cap="flat" cmpd="sng" algn="ctr">
            <a:solidFill>
              <a:schemeClr val="bg1"/>
            </a:solidFill>
            <a:prstDash val="solid"/>
            <a:round/>
            <a:headEnd type="none" w="med" len="med"/>
            <a:tailEnd type="none" w="med" len="med"/>
          </a:ln>
          <a:effectLst/>
        </p:spPr>
      </p:cxnSp>
      <p:sp>
        <p:nvSpPr>
          <p:cNvPr id="3" name="Notched Right Arrow 2"/>
          <p:cNvSpPr/>
          <p:nvPr/>
        </p:nvSpPr>
        <p:spPr bwMode="auto">
          <a:xfrm>
            <a:off x="78309" y="1802017"/>
            <a:ext cx="936104" cy="576064"/>
          </a:xfrm>
          <a:prstGeom prst="notchedRightArrow">
            <a:avLst>
              <a:gd name="adj1" fmla="val 50000"/>
              <a:gd name="adj2" fmla="val 64864"/>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Text Box 7"/>
          <p:cNvSpPr txBox="1">
            <a:spLocks noChangeArrowheads="1"/>
          </p:cNvSpPr>
          <p:nvPr/>
        </p:nvSpPr>
        <p:spPr bwMode="auto">
          <a:xfrm>
            <a:off x="31931" y="1845985"/>
            <a:ext cx="94782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effectLst>
                  <a:glow rad="101600">
                    <a:srgbClr val="000000"/>
                  </a:glow>
                </a:effectLst>
              </a:rPr>
              <a:t>action</a:t>
            </a:r>
            <a:endParaRPr lang="en-GB" i="0" dirty="0">
              <a:effectLst>
                <a:glow rad="101600">
                  <a:srgbClr val="000000"/>
                </a:glow>
              </a:effectLst>
            </a:endParaRPr>
          </a:p>
        </p:txBody>
      </p:sp>
      <p:sp>
        <p:nvSpPr>
          <p:cNvPr id="17" name="Text Box 7"/>
          <p:cNvSpPr txBox="1">
            <a:spLocks noChangeArrowheads="1"/>
          </p:cNvSpPr>
          <p:nvPr/>
        </p:nvSpPr>
        <p:spPr bwMode="auto">
          <a:xfrm>
            <a:off x="755576" y="5157192"/>
            <a:ext cx="7776864" cy="139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Aft>
                <a:spcPts val="1100"/>
              </a:spcAft>
            </a:pPr>
            <a:r>
              <a:rPr lang="en-GB" i="0" dirty="0" smtClean="0"/>
              <a:t>pure goal ascription:	the goal of her action is to get the </a:t>
            </a:r>
            <a:r>
              <a:rPr lang="en-GB" b="1" i="0" dirty="0" smtClean="0"/>
              <a:t>owl</a:t>
            </a:r>
          </a:p>
          <a:p>
            <a:pPr>
              <a:spcAft>
                <a:spcPts val="1100"/>
              </a:spcAft>
            </a:pPr>
            <a:endParaRPr lang="en-GB" b="1" i="0" dirty="0" smtClean="0"/>
          </a:p>
          <a:p>
            <a:pPr>
              <a:spcAft>
                <a:spcPts val="1100"/>
              </a:spcAft>
            </a:pPr>
            <a:r>
              <a:rPr lang="en-GB" i="0" dirty="0" err="1" smtClean="0"/>
              <a:t>goal+belief</a:t>
            </a:r>
            <a:r>
              <a:rPr lang="en-GB" i="0" dirty="0" smtClean="0"/>
              <a:t> ascription:</a:t>
            </a:r>
            <a:r>
              <a:rPr lang="en-GB" i="0" dirty="0" smtClean="0"/>
              <a:t>	the goal of her action is to get the </a:t>
            </a:r>
            <a:r>
              <a:rPr lang="en-GB" b="1" i="0" dirty="0" smtClean="0"/>
              <a:t>cat</a:t>
            </a:r>
            <a:endParaRPr lang="en-GB" b="1" i="0" dirty="0"/>
          </a:p>
        </p:txBody>
      </p:sp>
      <p:sp>
        <p:nvSpPr>
          <p:cNvPr id="18" name="Rectangle 17"/>
          <p:cNvSpPr/>
          <p:nvPr/>
        </p:nvSpPr>
        <p:spPr bwMode="auto">
          <a:xfrm>
            <a:off x="0" y="44624"/>
            <a:ext cx="9144000" cy="6858000"/>
          </a:xfrm>
          <a:prstGeom prst="rect">
            <a:avLst/>
          </a:prstGeom>
          <a:solidFill>
            <a:schemeClr val="tx1">
              <a:alpha val="7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9406888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t>Your</a:t>
            </a:r>
            <a:r>
              <a:rPr lang="en-GB" b="1" i="0" dirty="0"/>
              <a:t>-goal-is-my-goal</a:t>
            </a:r>
          </a:p>
        </p:txBody>
      </p:sp>
    </p:spTree>
    <p:extLst>
      <p:ext uri="{BB962C8B-B14F-4D97-AF65-F5344CB8AC3E}">
        <p14:creationId xmlns:p14="http://schemas.microsoft.com/office/powerpoint/2010/main" val="34194805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Text Box 2"/>
          <p:cNvSpPr txBox="1">
            <a:spLocks noChangeArrowheads="1"/>
          </p:cNvSpPr>
          <p:nvPr/>
        </p:nvSpPr>
        <p:spPr bwMode="auto">
          <a:xfrm>
            <a:off x="600074" y="947911"/>
            <a:ext cx="4547990" cy="415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t>1. </a:t>
            </a:r>
            <a:r>
              <a:rPr lang="en-GB" i="0" dirty="0" smtClean="0"/>
              <a:t>You are willing to </a:t>
            </a:r>
            <a:r>
              <a:rPr lang="en-GB" i="0" dirty="0"/>
              <a:t>engage in some joint </a:t>
            </a:r>
            <a:r>
              <a:rPr lang="en-GB" i="0" dirty="0" smtClean="0"/>
              <a:t>action</a:t>
            </a:r>
            <a:r>
              <a:rPr lang="en-GB" i="0" dirty="0" smtClean="0">
                <a:solidFill>
                  <a:srgbClr val="000000"/>
                </a:solidFill>
                <a:effectLst>
                  <a:glow>
                    <a:srgbClr val="FFFFFF"/>
                  </a:glow>
                </a:effectLst>
              </a:rPr>
              <a:t>*</a:t>
            </a:r>
            <a:r>
              <a:rPr lang="en-GB" i="0" dirty="0" smtClean="0"/>
              <a:t> </a:t>
            </a:r>
            <a:r>
              <a:rPr lang="en-GB" i="0" dirty="0"/>
              <a:t>or </a:t>
            </a:r>
            <a:r>
              <a:rPr lang="en-GB" i="0" dirty="0" smtClean="0"/>
              <a:t>other with me</a:t>
            </a:r>
            <a:endParaRPr lang="en-GB" i="0" dirty="0"/>
          </a:p>
          <a:p>
            <a:pPr>
              <a:spcBef>
                <a:spcPct val="50000"/>
              </a:spcBef>
            </a:pPr>
            <a:r>
              <a:rPr lang="en-GB" i="0" dirty="0"/>
              <a:t>2. </a:t>
            </a:r>
            <a:r>
              <a:rPr lang="en-GB" i="0" dirty="0" smtClean="0"/>
              <a:t>I am not about to change the single goal to which my actions will be directed.</a:t>
            </a:r>
            <a:endParaRPr lang="en-GB" i="0" dirty="0"/>
          </a:p>
          <a:p>
            <a:pPr>
              <a:spcBef>
                <a:spcPct val="50000"/>
              </a:spcBef>
            </a:pPr>
            <a:r>
              <a:rPr lang="en-GB" i="0" dirty="0" smtClean="0"/>
              <a:t>Therefore</a:t>
            </a:r>
            <a:r>
              <a:rPr lang="en-GB" i="0" dirty="0"/>
              <a:t>:</a:t>
            </a:r>
          </a:p>
          <a:p>
            <a:pPr>
              <a:spcBef>
                <a:spcPct val="50000"/>
              </a:spcBef>
            </a:pPr>
            <a:r>
              <a:rPr lang="en-GB" i="0" dirty="0" smtClean="0"/>
              <a:t>3. A goal of your actions will be the goal I now envisage my actions being directed to.</a:t>
            </a:r>
          </a:p>
          <a:p>
            <a:pPr>
              <a:spcBef>
                <a:spcPct val="50000"/>
              </a:spcBef>
            </a:pPr>
            <a:endParaRPr lang="en-GB" i="0" dirty="0" smtClean="0"/>
          </a:p>
        </p:txBody>
      </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t>Your</a:t>
            </a:r>
            <a:r>
              <a:rPr lang="en-GB" b="1" i="0" dirty="0"/>
              <a:t>-goal-is-my-goal</a:t>
            </a:r>
          </a:p>
        </p:txBody>
      </p:sp>
    </p:spTree>
    <p:extLst>
      <p:ext uri="{BB962C8B-B14F-4D97-AF65-F5344CB8AC3E}">
        <p14:creationId xmlns:p14="http://schemas.microsoft.com/office/powerpoint/2010/main" val="35689525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0465" y="2603080"/>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conjecture</a:t>
            </a:r>
          </a:p>
        </p:txBody>
      </p:sp>
      <p:sp>
        <p:nvSpPr>
          <p:cNvPr id="7" name="Text Box 2"/>
          <p:cNvSpPr txBox="1">
            <a:spLocks noChangeArrowheads="1"/>
          </p:cNvSpPr>
          <p:nvPr/>
        </p:nvSpPr>
        <p:spPr bwMode="auto">
          <a:xfrm>
            <a:off x="755576" y="3861048"/>
            <a:ext cx="45365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a:t>
            </a:r>
            <a:r>
              <a:rPr lang="en-GB" i="0" dirty="0" smtClean="0">
                <a:effectLst>
                  <a:glow rad="101600">
                    <a:schemeClr val="tx1">
                      <a:alpha val="75000"/>
                    </a:schemeClr>
                  </a:glow>
                </a:effectLst>
              </a:rPr>
              <a:t>prior existence of capacities for shared agency partially explains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Tree>
    <p:extLst>
      <p:ext uri="{BB962C8B-B14F-4D97-AF65-F5344CB8AC3E}">
        <p14:creationId xmlns:p14="http://schemas.microsoft.com/office/powerpoint/2010/main" val="9340483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3890" y="1318076"/>
            <a:ext cx="1584176"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54018" name="Text Box 2"/>
          <p:cNvSpPr txBox="1">
            <a:spLocks noChangeArrowheads="1"/>
          </p:cNvSpPr>
          <p:nvPr/>
        </p:nvSpPr>
        <p:spPr bwMode="auto">
          <a:xfrm>
            <a:off x="600074" y="947911"/>
            <a:ext cx="4547990" cy="415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effectLst>
                  <a:glow rad="101600">
                    <a:srgbClr val="000000"/>
                  </a:glow>
                </a:effectLst>
              </a:rPr>
              <a:t>1. </a:t>
            </a:r>
            <a:r>
              <a:rPr lang="en-GB" i="0" dirty="0" smtClean="0">
                <a:effectLst>
                  <a:glow rad="101600">
                    <a:srgbClr val="000000"/>
                  </a:glow>
                </a:effectLst>
              </a:rPr>
              <a:t>You are willing to </a:t>
            </a:r>
            <a:r>
              <a:rPr lang="en-GB" i="0" dirty="0">
                <a:effectLst>
                  <a:glow rad="101600">
                    <a:srgbClr val="000000"/>
                  </a:glow>
                </a:effectLst>
              </a:rPr>
              <a:t>engage in some joint </a:t>
            </a:r>
            <a:r>
              <a:rPr lang="en-GB" i="0" dirty="0" smtClean="0">
                <a:effectLst>
                  <a:glow rad="101600">
                    <a:srgbClr val="000000"/>
                  </a:glow>
                </a:effectLst>
              </a:rPr>
              <a:t>action</a:t>
            </a:r>
            <a:r>
              <a:rPr lang="en-GB" i="0" dirty="0" smtClean="0">
                <a:solidFill>
                  <a:srgbClr val="FFFF00"/>
                </a:solidFill>
                <a:effectLst>
                  <a:glow rad="101600">
                    <a:srgbClr val="FFFFFF"/>
                  </a:glow>
                </a:effectLst>
              </a:rPr>
              <a:t>*</a:t>
            </a:r>
            <a:r>
              <a:rPr lang="en-GB" i="0" dirty="0" smtClean="0">
                <a:effectLst>
                  <a:glow rad="101600">
                    <a:srgbClr val="000000"/>
                  </a:glow>
                </a:effectLst>
              </a:rPr>
              <a:t> </a:t>
            </a:r>
            <a:r>
              <a:rPr lang="en-GB" i="0" dirty="0">
                <a:effectLst>
                  <a:glow rad="101600">
                    <a:srgbClr val="000000"/>
                  </a:glow>
                </a:effectLst>
              </a:rPr>
              <a:t>or </a:t>
            </a:r>
            <a:r>
              <a:rPr lang="en-GB" i="0" dirty="0" smtClean="0">
                <a:effectLst>
                  <a:glow rad="101600">
                    <a:srgbClr val="000000"/>
                  </a:glow>
                </a:effectLst>
              </a:rPr>
              <a:t>other with me</a:t>
            </a:r>
            <a:endParaRPr lang="en-GB" i="0" dirty="0">
              <a:effectLst>
                <a:glow rad="101600">
                  <a:srgbClr val="000000"/>
                </a:glow>
              </a:effectLst>
            </a:endParaRPr>
          </a:p>
          <a:p>
            <a:pPr>
              <a:spcBef>
                <a:spcPct val="50000"/>
              </a:spcBef>
            </a:pPr>
            <a:r>
              <a:rPr lang="en-GB" i="0" dirty="0">
                <a:effectLst>
                  <a:glow rad="101600">
                    <a:srgbClr val="000000"/>
                  </a:glow>
                </a:effectLst>
              </a:rPr>
              <a:t>2. </a:t>
            </a:r>
            <a:r>
              <a:rPr lang="en-GB" i="0" dirty="0" smtClean="0">
                <a:effectLst>
                  <a:glow rad="101600">
                    <a:srgbClr val="000000"/>
                  </a:glow>
                </a:effectLst>
              </a:rPr>
              <a:t>I am not about to change the single goal to which my actions will be directed.</a:t>
            </a:r>
            <a:endParaRPr lang="en-GB" i="0" dirty="0">
              <a:effectLst>
                <a:glow rad="101600">
                  <a:srgbClr val="000000"/>
                </a:glow>
              </a:effectLst>
            </a:endParaRPr>
          </a:p>
          <a:p>
            <a:pPr>
              <a:spcBef>
                <a:spcPct val="50000"/>
              </a:spcBef>
            </a:pPr>
            <a:r>
              <a:rPr lang="en-GB" i="0" dirty="0" smtClean="0">
                <a:effectLst>
                  <a:glow rad="101600">
                    <a:srgbClr val="000000"/>
                  </a:glow>
                </a:effectLst>
              </a:rPr>
              <a:t>Therefore</a:t>
            </a:r>
            <a:r>
              <a:rPr lang="en-GB" i="0" dirty="0">
                <a:effectLst>
                  <a:glow rad="101600">
                    <a:srgbClr val="000000"/>
                  </a:glow>
                </a:effectLst>
              </a:rPr>
              <a:t>:</a:t>
            </a:r>
          </a:p>
          <a:p>
            <a:pPr>
              <a:spcBef>
                <a:spcPct val="50000"/>
              </a:spcBef>
            </a:pPr>
            <a:r>
              <a:rPr lang="en-GB" i="0" dirty="0" smtClean="0">
                <a:effectLst>
                  <a:glow rad="101600">
                    <a:srgbClr val="000000"/>
                  </a:glow>
                </a:effectLst>
              </a:rPr>
              <a:t>3. A goal of your actions will be the goal I now envisage my actions being directed to.</a:t>
            </a:r>
          </a:p>
          <a:p>
            <a:pPr>
              <a:spcBef>
                <a:spcPct val="50000"/>
              </a:spcBef>
            </a:pPr>
            <a:endParaRPr lang="en-GB" i="0" dirty="0" smtClean="0"/>
          </a:p>
        </p:txBody>
      </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t>Your</a:t>
            </a:r>
            <a:r>
              <a:rPr lang="en-GB" b="1" i="0" dirty="0"/>
              <a:t>-goal-is-my-goal</a:t>
            </a:r>
          </a:p>
        </p:txBody>
      </p:sp>
    </p:spTree>
    <p:extLst>
      <p:ext uri="{BB962C8B-B14F-4D97-AF65-F5344CB8AC3E}">
        <p14:creationId xmlns:p14="http://schemas.microsoft.com/office/powerpoint/2010/main" val="4714671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3890" y="1318076"/>
            <a:ext cx="1584176"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54018" name="Text Box 2"/>
          <p:cNvSpPr txBox="1">
            <a:spLocks noChangeArrowheads="1"/>
          </p:cNvSpPr>
          <p:nvPr/>
        </p:nvSpPr>
        <p:spPr bwMode="auto">
          <a:xfrm>
            <a:off x="600074" y="947911"/>
            <a:ext cx="4547990" cy="415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effectLst>
                  <a:glow rad="101600">
                    <a:srgbClr val="000000"/>
                  </a:glow>
                </a:effectLst>
              </a:rPr>
              <a:t>1. </a:t>
            </a:r>
            <a:r>
              <a:rPr lang="en-GB" i="0" dirty="0" smtClean="0">
                <a:effectLst>
                  <a:glow rad="101600">
                    <a:srgbClr val="000000"/>
                  </a:glow>
                </a:effectLst>
              </a:rPr>
              <a:t>You are willing to </a:t>
            </a:r>
            <a:r>
              <a:rPr lang="en-GB" i="0" dirty="0">
                <a:effectLst>
                  <a:glow rad="101600">
                    <a:srgbClr val="000000"/>
                  </a:glow>
                </a:effectLst>
              </a:rPr>
              <a:t>engage in some joint </a:t>
            </a:r>
            <a:r>
              <a:rPr lang="en-GB" i="0" dirty="0" smtClean="0">
                <a:effectLst>
                  <a:glow rad="101600">
                    <a:srgbClr val="000000"/>
                  </a:glow>
                </a:effectLst>
              </a:rPr>
              <a:t>action* </a:t>
            </a:r>
            <a:r>
              <a:rPr lang="en-GB" i="0" dirty="0">
                <a:effectLst>
                  <a:glow rad="101600">
                    <a:srgbClr val="000000"/>
                  </a:glow>
                </a:effectLst>
              </a:rPr>
              <a:t>or </a:t>
            </a:r>
            <a:r>
              <a:rPr lang="en-GB" i="0" dirty="0" smtClean="0">
                <a:effectLst>
                  <a:glow rad="101600">
                    <a:srgbClr val="000000"/>
                  </a:glow>
                </a:effectLst>
              </a:rPr>
              <a:t>other with me</a:t>
            </a:r>
            <a:endParaRPr lang="en-GB" i="0" dirty="0">
              <a:effectLst>
                <a:glow rad="101600">
                  <a:srgbClr val="000000"/>
                </a:glow>
              </a:effectLst>
            </a:endParaRPr>
          </a:p>
          <a:p>
            <a:pPr>
              <a:spcBef>
                <a:spcPct val="50000"/>
              </a:spcBef>
            </a:pPr>
            <a:r>
              <a:rPr lang="en-GB" i="0" dirty="0">
                <a:effectLst>
                  <a:glow rad="101600">
                    <a:srgbClr val="000000"/>
                  </a:glow>
                </a:effectLst>
              </a:rPr>
              <a:t>2. </a:t>
            </a:r>
            <a:r>
              <a:rPr lang="en-GB" i="0" dirty="0" smtClean="0">
                <a:effectLst>
                  <a:glow rad="101600">
                    <a:srgbClr val="000000"/>
                  </a:glow>
                </a:effectLst>
              </a:rPr>
              <a:t>I am not about to change the single goal to which my actions will be directed.</a:t>
            </a:r>
            <a:endParaRPr lang="en-GB" i="0" dirty="0">
              <a:effectLst>
                <a:glow rad="101600">
                  <a:srgbClr val="000000"/>
                </a:glow>
              </a:effectLst>
            </a:endParaRPr>
          </a:p>
          <a:p>
            <a:pPr>
              <a:spcBef>
                <a:spcPct val="50000"/>
              </a:spcBef>
            </a:pPr>
            <a:r>
              <a:rPr lang="en-GB" i="0" dirty="0" smtClean="0">
                <a:effectLst>
                  <a:glow rad="101600">
                    <a:srgbClr val="000000"/>
                  </a:glow>
                </a:effectLst>
              </a:rPr>
              <a:t>Therefore</a:t>
            </a:r>
            <a:r>
              <a:rPr lang="en-GB" i="0" dirty="0">
                <a:effectLst>
                  <a:glow rad="101600">
                    <a:srgbClr val="000000"/>
                  </a:glow>
                </a:effectLst>
              </a:rPr>
              <a:t>:</a:t>
            </a:r>
          </a:p>
          <a:p>
            <a:pPr>
              <a:spcBef>
                <a:spcPct val="50000"/>
              </a:spcBef>
            </a:pPr>
            <a:r>
              <a:rPr lang="en-GB" i="0" dirty="0" smtClean="0">
                <a:effectLst>
                  <a:glow rad="101600">
                    <a:srgbClr val="000000"/>
                  </a:glow>
                </a:effectLst>
              </a:rPr>
              <a:t>3. A goal of your actions will be the goal I now envisage my actions being directed to.</a:t>
            </a:r>
          </a:p>
          <a:p>
            <a:pPr>
              <a:spcBef>
                <a:spcPct val="50000"/>
              </a:spcBef>
            </a:pPr>
            <a:endParaRPr lang="en-GB" i="0" dirty="0" smtClean="0"/>
          </a:p>
        </p:txBody>
      </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t>Your</a:t>
            </a:r>
            <a:r>
              <a:rPr lang="en-GB" b="1" i="0" dirty="0"/>
              <a:t>-goal-is-my-goal</a:t>
            </a:r>
          </a:p>
        </p:txBody>
      </p:sp>
    </p:spTree>
    <p:extLst>
      <p:ext uri="{BB962C8B-B14F-4D97-AF65-F5344CB8AC3E}">
        <p14:creationId xmlns:p14="http://schemas.microsoft.com/office/powerpoint/2010/main" val="17858874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3890" y="1318076"/>
            <a:ext cx="1584176"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54018" name="Text Box 2"/>
          <p:cNvSpPr txBox="1">
            <a:spLocks noChangeArrowheads="1"/>
          </p:cNvSpPr>
          <p:nvPr/>
        </p:nvSpPr>
        <p:spPr bwMode="auto">
          <a:xfrm>
            <a:off x="600074" y="947911"/>
            <a:ext cx="454799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effectLst>
                  <a:glow rad="101600">
                    <a:srgbClr val="000000"/>
                  </a:glow>
                </a:effectLst>
              </a:rPr>
              <a:t>1. </a:t>
            </a:r>
            <a:r>
              <a:rPr lang="en-GB" i="0" dirty="0" smtClean="0">
                <a:effectLst>
                  <a:glow rad="101600">
                    <a:srgbClr val="000000"/>
                  </a:glow>
                </a:effectLst>
              </a:rPr>
              <a:t>You are willing to </a:t>
            </a:r>
            <a:r>
              <a:rPr lang="en-GB" i="0" dirty="0">
                <a:effectLst>
                  <a:glow rad="101600">
                    <a:srgbClr val="000000"/>
                  </a:glow>
                </a:effectLst>
              </a:rPr>
              <a:t>engage in some joint </a:t>
            </a:r>
            <a:r>
              <a:rPr lang="en-GB" i="0" dirty="0" smtClean="0">
                <a:effectLst>
                  <a:glow rad="101600">
                    <a:srgbClr val="000000"/>
                  </a:glow>
                </a:effectLst>
              </a:rPr>
              <a:t>action* </a:t>
            </a:r>
            <a:r>
              <a:rPr lang="en-GB" i="0" dirty="0">
                <a:effectLst>
                  <a:glow rad="101600">
                    <a:srgbClr val="000000"/>
                  </a:glow>
                </a:effectLst>
              </a:rPr>
              <a:t>or </a:t>
            </a:r>
            <a:r>
              <a:rPr lang="en-GB" i="0" dirty="0" smtClean="0">
                <a:effectLst>
                  <a:glow rad="101600">
                    <a:srgbClr val="000000"/>
                  </a:glow>
                </a:effectLst>
              </a:rPr>
              <a:t>other with me</a:t>
            </a:r>
            <a:endParaRPr lang="en-GB" i="0" dirty="0">
              <a:effectLst>
                <a:glow rad="101600">
                  <a:srgbClr val="000000"/>
                </a:glow>
              </a:effectLst>
            </a:endParaRPr>
          </a:p>
          <a:p>
            <a:pPr>
              <a:spcBef>
                <a:spcPct val="50000"/>
              </a:spcBef>
            </a:pPr>
            <a:r>
              <a:rPr lang="en-GB" i="0" dirty="0">
                <a:effectLst>
                  <a:glow rad="101600">
                    <a:srgbClr val="000000"/>
                  </a:glow>
                </a:effectLst>
              </a:rPr>
              <a:t>2. </a:t>
            </a:r>
            <a:r>
              <a:rPr lang="en-GB" i="0" dirty="0" smtClean="0">
                <a:effectLst>
                  <a:glow rad="101600">
                    <a:srgbClr val="000000"/>
                  </a:glow>
                </a:effectLst>
              </a:rPr>
              <a:t>I am not about to change the single goal to which my actions will be directed.</a:t>
            </a:r>
            <a:endParaRPr lang="en-GB" i="0" dirty="0">
              <a:effectLst>
                <a:glow rad="101600">
                  <a:srgbClr val="000000"/>
                </a:glow>
              </a:effectLst>
            </a:endParaRPr>
          </a:p>
          <a:p>
            <a:pPr>
              <a:spcBef>
                <a:spcPct val="50000"/>
              </a:spcBef>
            </a:pPr>
            <a:r>
              <a:rPr lang="en-GB" i="0" dirty="0" smtClean="0">
                <a:effectLst>
                  <a:glow rad="101600">
                    <a:srgbClr val="000000"/>
                  </a:glow>
                </a:effectLst>
              </a:rPr>
              <a:t>Therefore</a:t>
            </a:r>
            <a:r>
              <a:rPr lang="en-GB" i="0" dirty="0">
                <a:effectLst>
                  <a:glow rad="101600">
                    <a:srgbClr val="000000"/>
                  </a:glow>
                </a:effectLst>
              </a:rPr>
              <a:t>:</a:t>
            </a:r>
          </a:p>
          <a:p>
            <a:pPr>
              <a:spcBef>
                <a:spcPct val="50000"/>
              </a:spcBef>
            </a:pPr>
            <a:r>
              <a:rPr lang="en-GB" i="0" dirty="0" smtClean="0">
                <a:effectLst>
                  <a:glow rad="101600">
                    <a:srgbClr val="000000"/>
                  </a:glow>
                </a:effectLst>
              </a:rPr>
              <a:t>3. A goal of your actions will be the goal I now envisage my actions being directed to.</a:t>
            </a:r>
          </a:p>
          <a:p>
            <a:pPr>
              <a:spcBef>
                <a:spcPct val="50000"/>
              </a:spcBef>
            </a:pPr>
            <a:endParaRPr lang="en-GB" i="0" dirty="0" smtClean="0">
              <a:effectLst>
                <a:glow rad="101600">
                  <a:srgbClr val="000000"/>
                </a:glow>
              </a:effectLst>
            </a:endParaRPr>
          </a:p>
          <a:p>
            <a:pPr>
              <a:spcBef>
                <a:spcPct val="50000"/>
              </a:spcBef>
            </a:pPr>
            <a:r>
              <a:rPr lang="en-GB" i="0" dirty="0" smtClean="0">
                <a:effectLst>
                  <a:glow rad="101600">
                    <a:srgbClr val="000000"/>
                  </a:glow>
                </a:effectLst>
              </a:rPr>
              <a:t>[*in at least the minimal sense associated with distributive goals]</a:t>
            </a:r>
            <a:endParaRPr lang="en-GB" i="0" dirty="0">
              <a:effectLst>
                <a:glow rad="101600">
                  <a:srgbClr val="000000"/>
                </a:glow>
              </a:effectLst>
            </a:endParaRPr>
          </a:p>
        </p:txBody>
      </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effectLst>
                  <a:glow rad="101600">
                    <a:srgbClr val="000000"/>
                  </a:glow>
                </a:effectLst>
              </a:rPr>
              <a:t>Your</a:t>
            </a:r>
            <a:r>
              <a:rPr lang="en-GB" b="1" i="0" dirty="0">
                <a:effectLst>
                  <a:glow rad="101600">
                    <a:srgbClr val="000000"/>
                  </a:glow>
                </a:effectLst>
              </a:rPr>
              <a:t>-goal-is-my-goal</a:t>
            </a:r>
          </a:p>
        </p:txBody>
      </p:sp>
    </p:spTree>
    <p:extLst>
      <p:ext uri="{BB962C8B-B14F-4D97-AF65-F5344CB8AC3E}">
        <p14:creationId xmlns:p14="http://schemas.microsoft.com/office/powerpoint/2010/main" val="25277946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Text Box 2"/>
          <p:cNvSpPr txBox="1">
            <a:spLocks noChangeArrowheads="1"/>
          </p:cNvSpPr>
          <p:nvPr/>
        </p:nvSpPr>
        <p:spPr bwMode="auto">
          <a:xfrm>
            <a:off x="600074" y="947911"/>
            <a:ext cx="454799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effectLst>
                  <a:glow rad="101600">
                    <a:srgbClr val="000000"/>
                  </a:glow>
                </a:effectLst>
              </a:rPr>
              <a:t>1. </a:t>
            </a:r>
            <a:r>
              <a:rPr lang="en-GB" i="0" dirty="0" smtClean="0">
                <a:effectLst>
                  <a:glow rad="101600">
                    <a:srgbClr val="000000"/>
                  </a:glow>
                </a:effectLst>
              </a:rPr>
              <a:t>You are willing to </a:t>
            </a:r>
            <a:r>
              <a:rPr lang="en-GB" i="0" dirty="0">
                <a:effectLst>
                  <a:glow rad="101600">
                    <a:srgbClr val="000000"/>
                  </a:glow>
                </a:effectLst>
              </a:rPr>
              <a:t>engage in some joint </a:t>
            </a:r>
            <a:r>
              <a:rPr lang="en-GB" i="0" dirty="0" smtClean="0">
                <a:effectLst>
                  <a:glow rad="101600">
                    <a:srgbClr val="000000"/>
                  </a:glow>
                </a:effectLst>
              </a:rPr>
              <a:t>action* </a:t>
            </a:r>
            <a:r>
              <a:rPr lang="en-GB" i="0" dirty="0">
                <a:effectLst>
                  <a:glow rad="101600">
                    <a:srgbClr val="000000"/>
                  </a:glow>
                </a:effectLst>
              </a:rPr>
              <a:t>or </a:t>
            </a:r>
            <a:r>
              <a:rPr lang="en-GB" i="0" dirty="0" smtClean="0">
                <a:effectLst>
                  <a:glow rad="101600">
                    <a:srgbClr val="000000"/>
                  </a:glow>
                </a:effectLst>
              </a:rPr>
              <a:t>other with me</a:t>
            </a:r>
            <a:endParaRPr lang="en-GB" i="0" dirty="0">
              <a:effectLst>
                <a:glow rad="101600">
                  <a:srgbClr val="000000"/>
                </a:glow>
              </a:effectLst>
            </a:endParaRPr>
          </a:p>
          <a:p>
            <a:pPr>
              <a:spcBef>
                <a:spcPct val="50000"/>
              </a:spcBef>
            </a:pPr>
            <a:r>
              <a:rPr lang="en-GB" i="0" dirty="0">
                <a:effectLst>
                  <a:glow rad="101600">
                    <a:srgbClr val="000000"/>
                  </a:glow>
                </a:effectLst>
              </a:rPr>
              <a:t>2. </a:t>
            </a:r>
            <a:r>
              <a:rPr lang="en-GB" i="0" dirty="0" smtClean="0">
                <a:effectLst>
                  <a:glow rad="101600">
                    <a:srgbClr val="000000"/>
                  </a:glow>
                </a:effectLst>
              </a:rPr>
              <a:t>I am not about to change the single goal to which my actions will be directed.</a:t>
            </a:r>
            <a:endParaRPr lang="en-GB" i="0" dirty="0">
              <a:effectLst>
                <a:glow rad="101600">
                  <a:srgbClr val="000000"/>
                </a:glow>
              </a:effectLst>
            </a:endParaRPr>
          </a:p>
          <a:p>
            <a:pPr>
              <a:spcBef>
                <a:spcPct val="50000"/>
              </a:spcBef>
            </a:pPr>
            <a:r>
              <a:rPr lang="en-GB" i="0" dirty="0" smtClean="0">
                <a:effectLst>
                  <a:glow rad="101600">
                    <a:srgbClr val="000000"/>
                  </a:glow>
                </a:effectLst>
              </a:rPr>
              <a:t>Therefore</a:t>
            </a:r>
            <a:r>
              <a:rPr lang="en-GB" i="0" dirty="0">
                <a:effectLst>
                  <a:glow rad="101600">
                    <a:srgbClr val="000000"/>
                  </a:glow>
                </a:effectLst>
              </a:rPr>
              <a:t>:</a:t>
            </a:r>
          </a:p>
          <a:p>
            <a:pPr>
              <a:spcBef>
                <a:spcPct val="50000"/>
              </a:spcBef>
            </a:pPr>
            <a:r>
              <a:rPr lang="en-GB" i="0" dirty="0" smtClean="0">
                <a:effectLst>
                  <a:glow rad="101600">
                    <a:srgbClr val="000000"/>
                  </a:glow>
                </a:effectLst>
              </a:rPr>
              <a:t>3. A goal of your actions will be the goal I now envisage my actions being directed to.</a:t>
            </a:r>
          </a:p>
          <a:p>
            <a:pPr>
              <a:spcBef>
                <a:spcPct val="50000"/>
              </a:spcBef>
            </a:pPr>
            <a:endParaRPr lang="en-GB" i="0" dirty="0" smtClean="0">
              <a:effectLst>
                <a:glow rad="101600">
                  <a:srgbClr val="000000"/>
                </a:glow>
              </a:effectLst>
            </a:endParaRPr>
          </a:p>
          <a:p>
            <a:pPr>
              <a:spcBef>
                <a:spcPct val="50000"/>
              </a:spcBef>
            </a:pPr>
            <a:r>
              <a:rPr lang="en-GB" i="0" dirty="0" smtClean="0">
                <a:effectLst>
                  <a:glow rad="101600">
                    <a:srgbClr val="000000"/>
                  </a:glow>
                </a:effectLst>
              </a:rPr>
              <a:t>[*in at least the minimal sense associated with distributive goals]</a:t>
            </a:r>
            <a:endParaRPr lang="en-GB" i="0" dirty="0">
              <a:effectLst>
                <a:glow rad="101600">
                  <a:srgbClr val="000000"/>
                </a:glow>
              </a:effectLst>
            </a:endParaRPr>
          </a:p>
        </p:txBody>
      </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effectLst>
                  <a:glow rad="101600">
                    <a:srgbClr val="000000"/>
                  </a:glow>
                </a:effectLst>
              </a:rPr>
              <a:t>Your</a:t>
            </a:r>
            <a:r>
              <a:rPr lang="en-GB" b="1" i="0" dirty="0">
                <a:effectLst>
                  <a:glow rad="101600">
                    <a:srgbClr val="000000"/>
                  </a:glow>
                </a:effectLst>
              </a:rPr>
              <a:t>-goal-is-my-goal</a:t>
            </a:r>
          </a:p>
        </p:txBody>
      </p:sp>
    </p:spTree>
    <p:extLst>
      <p:ext uri="{BB962C8B-B14F-4D97-AF65-F5344CB8AC3E}">
        <p14:creationId xmlns:p14="http://schemas.microsoft.com/office/powerpoint/2010/main" val="24857412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rot="228659">
            <a:off x="1043608" y="1556792"/>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8" name="Rectangle 27"/>
          <p:cNvSpPr/>
          <p:nvPr/>
        </p:nvSpPr>
        <p:spPr bwMode="auto">
          <a:xfrm rot="21424356">
            <a:off x="1259632" y="3356992"/>
            <a:ext cx="1368152" cy="13681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9" name="Text Box 7"/>
          <p:cNvSpPr txBox="1">
            <a:spLocks noChangeArrowheads="1"/>
          </p:cNvSpPr>
          <p:nvPr/>
        </p:nvSpPr>
        <p:spPr bwMode="auto">
          <a:xfrm>
            <a:off x="3995936" y="909881"/>
            <a:ext cx="92694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actual</a:t>
            </a:r>
            <a:endParaRPr lang="en-GB" i="0" dirty="0"/>
          </a:p>
        </p:txBody>
      </p:sp>
      <p:sp>
        <p:nvSpPr>
          <p:cNvPr id="30" name="Text Box 7"/>
          <p:cNvSpPr txBox="1">
            <a:spLocks noChangeArrowheads="1"/>
          </p:cNvSpPr>
          <p:nvPr/>
        </p:nvSpPr>
        <p:spPr bwMode="auto">
          <a:xfrm>
            <a:off x="1187624" y="1988840"/>
            <a:ext cx="89929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North</a:t>
            </a:r>
            <a:endParaRPr lang="en-GB" i="0" dirty="0">
              <a:solidFill>
                <a:srgbClr val="000000"/>
              </a:solidFill>
              <a:effectLst>
                <a:glow>
                  <a:srgbClr val="FFFFFF"/>
                </a:glow>
              </a:effectLst>
            </a:endParaRPr>
          </a:p>
        </p:txBody>
      </p:sp>
      <p:sp>
        <p:nvSpPr>
          <p:cNvPr id="31" name="Text Box 7"/>
          <p:cNvSpPr txBox="1">
            <a:spLocks noChangeArrowheads="1"/>
          </p:cNvSpPr>
          <p:nvPr/>
        </p:nvSpPr>
        <p:spPr bwMode="auto">
          <a:xfrm>
            <a:off x="1475656" y="3933056"/>
            <a:ext cx="9094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solidFill>
                  <a:srgbClr val="000000"/>
                </a:solidFill>
                <a:effectLst>
                  <a:glow>
                    <a:srgbClr val="FFFFFF"/>
                  </a:glow>
                </a:effectLst>
              </a:rPr>
              <a:t>South</a:t>
            </a:r>
            <a:endParaRPr lang="en-GB" i="0" dirty="0">
              <a:solidFill>
                <a:srgbClr val="000000"/>
              </a:solidFill>
              <a:effectLst>
                <a:glow>
                  <a:srgbClr val="FFFFFF"/>
                </a:glow>
              </a:effectLst>
            </a:endParaRPr>
          </a:p>
        </p:txBody>
      </p:sp>
      <p:sp>
        <p:nvSpPr>
          <p:cNvPr id="32" name="Text Box 7"/>
          <p:cNvSpPr txBox="1">
            <a:spLocks noChangeArrowheads="1"/>
          </p:cNvSpPr>
          <p:nvPr/>
        </p:nvSpPr>
        <p:spPr bwMode="auto">
          <a:xfrm>
            <a:off x="6948264" y="981889"/>
            <a:ext cx="12302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believed</a:t>
            </a:r>
            <a:endParaRPr lang="en-GB" i="0" dirty="0"/>
          </a:p>
        </p:txBody>
      </p:sp>
      <p:sp>
        <p:nvSpPr>
          <p:cNvPr id="33" name="Text Box 7"/>
          <p:cNvSpPr txBox="1">
            <a:spLocks noChangeArrowheads="1"/>
          </p:cNvSpPr>
          <p:nvPr/>
        </p:nvSpPr>
        <p:spPr bwMode="auto">
          <a:xfrm>
            <a:off x="4067944" y="1916832"/>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34" name="Text Box 7"/>
          <p:cNvSpPr txBox="1">
            <a:spLocks noChangeArrowheads="1"/>
          </p:cNvSpPr>
          <p:nvPr/>
        </p:nvSpPr>
        <p:spPr bwMode="auto">
          <a:xfrm>
            <a:off x="4139952" y="3789040"/>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35" name="Text Box 7"/>
          <p:cNvSpPr txBox="1">
            <a:spLocks noChangeArrowheads="1"/>
          </p:cNvSpPr>
          <p:nvPr/>
        </p:nvSpPr>
        <p:spPr bwMode="auto">
          <a:xfrm>
            <a:off x="7308304" y="1772816"/>
            <a:ext cx="5531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cat</a:t>
            </a:r>
            <a:endParaRPr lang="en-GB" i="0" dirty="0"/>
          </a:p>
        </p:txBody>
      </p:sp>
      <p:sp>
        <p:nvSpPr>
          <p:cNvPr id="36" name="Text Box 7"/>
          <p:cNvSpPr txBox="1">
            <a:spLocks noChangeArrowheads="1"/>
          </p:cNvSpPr>
          <p:nvPr/>
        </p:nvSpPr>
        <p:spPr bwMode="auto">
          <a:xfrm>
            <a:off x="7236296" y="3861048"/>
            <a:ext cx="6253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owl</a:t>
            </a:r>
            <a:endParaRPr lang="en-GB" i="0" dirty="0"/>
          </a:p>
        </p:txBody>
      </p:sp>
      <p:sp>
        <p:nvSpPr>
          <p:cNvPr id="37" name="Text Box 7"/>
          <p:cNvSpPr txBox="1">
            <a:spLocks noChangeArrowheads="1"/>
          </p:cNvSpPr>
          <p:nvPr/>
        </p:nvSpPr>
        <p:spPr bwMode="auto">
          <a:xfrm>
            <a:off x="5364088" y="404664"/>
            <a:ext cx="125252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contents</a:t>
            </a:r>
            <a:endParaRPr lang="en-GB" i="0" dirty="0"/>
          </a:p>
        </p:txBody>
      </p:sp>
      <p:cxnSp>
        <p:nvCxnSpPr>
          <p:cNvPr id="38" name="Straight Connector 37"/>
          <p:cNvCxnSpPr/>
          <p:nvPr/>
        </p:nvCxnSpPr>
        <p:spPr bwMode="auto">
          <a:xfrm>
            <a:off x="3491880" y="1412776"/>
            <a:ext cx="5184576" cy="0"/>
          </a:xfrm>
          <a:prstGeom prst="line">
            <a:avLst/>
          </a:prstGeom>
          <a:solidFill>
            <a:srgbClr val="00B8FF"/>
          </a:solidFill>
          <a:ln w="9525" cap="flat" cmpd="sng" algn="ctr">
            <a:solidFill>
              <a:schemeClr val="bg1"/>
            </a:solidFill>
            <a:prstDash val="solid"/>
            <a:round/>
            <a:headEnd type="none" w="med" len="med"/>
            <a:tailEnd type="none" w="med" len="med"/>
          </a:ln>
          <a:effectLst/>
        </p:spPr>
      </p:cxnSp>
      <p:sp>
        <p:nvSpPr>
          <p:cNvPr id="39" name="Text Box 7"/>
          <p:cNvSpPr txBox="1">
            <a:spLocks noChangeArrowheads="1"/>
          </p:cNvSpPr>
          <p:nvPr/>
        </p:nvSpPr>
        <p:spPr bwMode="auto">
          <a:xfrm>
            <a:off x="755576" y="5157192"/>
            <a:ext cx="7776864" cy="139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Aft>
                <a:spcPts val="1100"/>
              </a:spcAft>
            </a:pPr>
            <a:r>
              <a:rPr lang="en-GB" i="0" dirty="0" smtClean="0">
                <a:solidFill>
                  <a:srgbClr val="A6A6A6"/>
                </a:solidFill>
              </a:rPr>
              <a:t>pure goal ascription:	the goal of her action is to get the </a:t>
            </a:r>
            <a:r>
              <a:rPr lang="en-GB" b="1" i="0" dirty="0" smtClean="0">
                <a:solidFill>
                  <a:srgbClr val="A6A6A6"/>
                </a:solidFill>
              </a:rPr>
              <a:t>owl</a:t>
            </a:r>
          </a:p>
          <a:p>
            <a:pPr>
              <a:spcAft>
                <a:spcPts val="1100"/>
              </a:spcAft>
            </a:pPr>
            <a:r>
              <a:rPr lang="en-GB" i="0" dirty="0" smtClean="0"/>
              <a:t>your-goal-is-my-goal:	</a:t>
            </a:r>
            <a:r>
              <a:rPr lang="en-GB" i="0" dirty="0"/>
              <a:t>the goal of her </a:t>
            </a:r>
            <a:r>
              <a:rPr lang="en-GB" i="0" dirty="0" smtClean="0"/>
              <a:t>action is to get the </a:t>
            </a:r>
            <a:r>
              <a:rPr lang="en-GB" b="1" i="0" dirty="0" smtClean="0"/>
              <a:t>cat</a:t>
            </a:r>
          </a:p>
          <a:p>
            <a:pPr>
              <a:spcAft>
                <a:spcPts val="1100"/>
              </a:spcAft>
            </a:pPr>
            <a:r>
              <a:rPr lang="en-GB" i="0" dirty="0" err="1" smtClean="0">
                <a:solidFill>
                  <a:srgbClr val="A6A6A6"/>
                </a:solidFill>
              </a:rPr>
              <a:t>goal+belief</a:t>
            </a:r>
            <a:r>
              <a:rPr lang="en-GB" i="0" dirty="0" smtClean="0">
                <a:solidFill>
                  <a:srgbClr val="A6A6A6"/>
                </a:solidFill>
              </a:rPr>
              <a:t> ascription:</a:t>
            </a:r>
            <a:r>
              <a:rPr lang="en-GB" i="0" dirty="0">
                <a:solidFill>
                  <a:srgbClr val="A6A6A6"/>
                </a:solidFill>
              </a:rPr>
              <a:t>	the goal of her </a:t>
            </a:r>
            <a:r>
              <a:rPr lang="en-GB" i="0" dirty="0" smtClean="0">
                <a:solidFill>
                  <a:srgbClr val="A6A6A6"/>
                </a:solidFill>
              </a:rPr>
              <a:t>action is </a:t>
            </a:r>
            <a:r>
              <a:rPr lang="en-GB" i="0" dirty="0">
                <a:solidFill>
                  <a:srgbClr val="A6A6A6"/>
                </a:solidFill>
              </a:rPr>
              <a:t>to get the </a:t>
            </a:r>
            <a:r>
              <a:rPr lang="en-GB" b="1" i="0" dirty="0" smtClean="0">
                <a:solidFill>
                  <a:srgbClr val="A6A6A6"/>
                </a:solidFill>
              </a:rPr>
              <a:t>cat</a:t>
            </a:r>
            <a:endParaRPr lang="en-GB" b="1" i="0" dirty="0">
              <a:solidFill>
                <a:srgbClr val="A6A6A6"/>
              </a:solidFill>
            </a:endParaRPr>
          </a:p>
        </p:txBody>
      </p:sp>
    </p:spTree>
    <p:extLst>
      <p:ext uri="{BB962C8B-B14F-4D97-AF65-F5344CB8AC3E}">
        <p14:creationId xmlns:p14="http://schemas.microsoft.com/office/powerpoint/2010/main" val="8436418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Curved Connector 43"/>
          <p:cNvCxnSpPr/>
          <p:nvPr/>
        </p:nvCxnSpPr>
        <p:spPr bwMode="auto">
          <a:xfrm>
            <a:off x="2411760" y="3501008"/>
            <a:ext cx="4032448" cy="864096"/>
          </a:xfrm>
          <a:prstGeom prst="curvedConnector3">
            <a:avLst>
              <a:gd name="adj1" fmla="val 50000"/>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cxnSp>
        <p:nvCxnSpPr>
          <p:cNvPr id="34" name="Curved Connector 33"/>
          <p:cNvCxnSpPr>
            <a:stCxn id="31" idx="3"/>
          </p:cNvCxnSpPr>
          <p:nvPr/>
        </p:nvCxnSpPr>
        <p:spPr bwMode="auto">
          <a:xfrm flipV="1">
            <a:off x="2411760" y="3429006"/>
            <a:ext cx="4896543" cy="814762"/>
          </a:xfrm>
          <a:prstGeom prst="curvedConnector3">
            <a:avLst>
              <a:gd name="adj1" fmla="val 50000"/>
            </a:avLst>
          </a:prstGeom>
          <a:solidFill>
            <a:srgbClr val="00B8FF"/>
          </a:solidFill>
          <a:ln w="38100" cap="flat" cmpd="sng" algn="ctr">
            <a:solidFill>
              <a:srgbClr val="FFFFFF"/>
            </a:solidFill>
            <a:prstDash val="solid"/>
            <a:round/>
            <a:headEnd type="none" w="med" len="med"/>
            <a:tailEnd type="arrow"/>
          </a:ln>
          <a:effectLst>
            <a:glow rad="50800">
              <a:srgbClr val="0F3B00">
                <a:alpha val="75000"/>
              </a:srgbClr>
            </a:glow>
          </a:effectLst>
        </p:spPr>
      </p:cxnSp>
      <p:sp>
        <p:nvSpPr>
          <p:cNvPr id="23" name="Oval 22"/>
          <p:cNvSpPr/>
          <p:nvPr/>
        </p:nvSpPr>
        <p:spPr bwMode="auto">
          <a:xfrm>
            <a:off x="7308304" y="2924944"/>
            <a:ext cx="1008112" cy="1008112"/>
          </a:xfrm>
          <a:prstGeom prst="ellipse">
            <a:avLst/>
          </a:prstGeom>
          <a:solidFill>
            <a:schemeClr val="tx1"/>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37" name="TextBox 36"/>
          <p:cNvSpPr txBox="1"/>
          <p:nvPr/>
        </p:nvSpPr>
        <p:spPr>
          <a:xfrm>
            <a:off x="7514891" y="3212976"/>
            <a:ext cx="553121" cy="430887"/>
          </a:xfrm>
          <a:prstGeom prst="rect">
            <a:avLst/>
          </a:prstGeom>
          <a:noFill/>
        </p:spPr>
        <p:txBody>
          <a:bodyPr wrap="none" rtlCol="0">
            <a:spAutoFit/>
          </a:bodyPr>
          <a:lstStyle/>
          <a:p>
            <a:r>
              <a:rPr lang="en-US" i="0" dirty="0" smtClean="0"/>
              <a:t>cat</a:t>
            </a:r>
            <a:endParaRPr lang="en-US" i="0" dirty="0"/>
          </a:p>
        </p:txBody>
      </p:sp>
      <p:sp>
        <p:nvSpPr>
          <p:cNvPr id="39" name="Oval 38"/>
          <p:cNvSpPr/>
          <p:nvPr/>
        </p:nvSpPr>
        <p:spPr bwMode="auto">
          <a:xfrm>
            <a:off x="6516216" y="4005064"/>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endParaRPr kumimoji="0" lang="en-US" sz="2200" b="0" i="0" u="none" strike="noStrike" cap="none" normalizeH="0" baseline="0" dirty="0">
              <a:ln>
                <a:noFill/>
              </a:ln>
              <a:solidFill>
                <a:schemeClr val="bg1"/>
              </a:solidFill>
              <a:effectLst/>
              <a:latin typeface="Myriad Web" charset="0"/>
            </a:endParaRPr>
          </a:p>
        </p:txBody>
      </p:sp>
      <p:sp>
        <p:nvSpPr>
          <p:cNvPr id="40" name="Oval 39"/>
          <p:cNvSpPr/>
          <p:nvPr/>
        </p:nvSpPr>
        <p:spPr bwMode="auto">
          <a:xfrm>
            <a:off x="6084168" y="530120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t>
            </a:r>
            <a:endParaRPr kumimoji="0" lang="en-US" sz="2200" b="0" i="0" u="none" strike="noStrike" cap="none" normalizeH="0" baseline="0" dirty="0">
              <a:ln>
                <a:noFill/>
              </a:ln>
              <a:solidFill>
                <a:schemeClr val="bg1"/>
              </a:solidFill>
              <a:effectLst/>
              <a:latin typeface="Myriad Web" charset="0"/>
            </a:endParaRPr>
          </a:p>
        </p:txBody>
      </p:sp>
      <p:sp>
        <p:nvSpPr>
          <p:cNvPr id="42" name="TextBox 41"/>
          <p:cNvSpPr txBox="1"/>
          <p:nvPr/>
        </p:nvSpPr>
        <p:spPr>
          <a:xfrm>
            <a:off x="6754957" y="4294257"/>
            <a:ext cx="625355" cy="430887"/>
          </a:xfrm>
          <a:prstGeom prst="rect">
            <a:avLst/>
          </a:prstGeom>
          <a:noFill/>
        </p:spPr>
        <p:txBody>
          <a:bodyPr wrap="none" rtlCol="0">
            <a:spAutoFit/>
          </a:bodyPr>
          <a:lstStyle/>
          <a:p>
            <a:r>
              <a:rPr lang="en-US" i="0" dirty="0" smtClean="0"/>
              <a:t>owl</a:t>
            </a:r>
            <a:endParaRPr lang="en-US" i="0" dirty="0"/>
          </a:p>
        </p:txBody>
      </p:sp>
      <p:sp>
        <p:nvSpPr>
          <p:cNvPr id="30" name="Oval 29"/>
          <p:cNvSpPr/>
          <p:nvPr/>
        </p:nvSpPr>
        <p:spPr bwMode="auto">
          <a:xfrm>
            <a:off x="1403648"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act</a:t>
            </a:r>
            <a:endParaRPr kumimoji="0" lang="en-US" sz="2200" b="0" i="0" u="none" strike="noStrike" cap="none" normalizeH="0" baseline="0" dirty="0">
              <a:ln>
                <a:noFill/>
              </a:ln>
              <a:solidFill>
                <a:schemeClr val="bg1"/>
              </a:solidFill>
              <a:effectLst/>
              <a:latin typeface="Myriad Web" charset="0"/>
            </a:endParaRPr>
          </a:p>
        </p:txBody>
      </p:sp>
      <p:sp>
        <p:nvSpPr>
          <p:cNvPr id="31" name="Rounded Rectangle 30"/>
          <p:cNvSpPr/>
          <p:nvPr/>
        </p:nvSpPr>
        <p:spPr bwMode="auto">
          <a:xfrm>
            <a:off x="755576" y="2875616"/>
            <a:ext cx="1656184" cy="2736304"/>
          </a:xfrm>
          <a:prstGeom prst="roundRect">
            <a:avLst/>
          </a:prstGeom>
          <a:solidFill>
            <a:srgbClr val="000000"/>
          </a:solidFill>
          <a:ln w="38100" cap="flat" cmpd="sng" algn="ctr">
            <a:solidFill>
              <a:srgbClr val="FFFFFF"/>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Oval 31"/>
          <p:cNvSpPr/>
          <p:nvPr/>
        </p:nvSpPr>
        <p:spPr bwMode="auto">
          <a:xfrm>
            <a:off x="998249" y="3140968"/>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reach</a:t>
            </a:r>
            <a:endParaRPr kumimoji="0" lang="en-US" sz="2200" b="0" i="0" u="none" strike="noStrike" cap="none" normalizeH="0" baseline="0" dirty="0">
              <a:ln>
                <a:noFill/>
              </a:ln>
              <a:solidFill>
                <a:schemeClr val="bg1"/>
              </a:solidFill>
              <a:effectLst/>
              <a:latin typeface="Myriad Web" charset="0"/>
            </a:endParaRPr>
          </a:p>
        </p:txBody>
      </p:sp>
      <p:sp>
        <p:nvSpPr>
          <p:cNvPr id="33" name="Oval 32"/>
          <p:cNvSpPr/>
          <p:nvPr/>
        </p:nvSpPr>
        <p:spPr bwMode="auto">
          <a:xfrm>
            <a:off x="1142264" y="4293096"/>
            <a:ext cx="1008112" cy="1008112"/>
          </a:xfrm>
          <a:prstGeom prst="ellipse">
            <a:avLst/>
          </a:prstGeom>
          <a:noFill/>
          <a:ln w="38100" cap="flat" cmpd="sng" algn="ctr">
            <a:solidFill>
              <a:schemeClr val="bg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latin typeface="Myriad Web" charset="0"/>
              </a:rPr>
              <a:t>grasp</a:t>
            </a:r>
            <a:endParaRPr kumimoji="0" lang="en-US" sz="2200" b="0" i="0" u="none" strike="noStrike" cap="none" normalizeH="0" baseline="0" dirty="0">
              <a:ln>
                <a:noFill/>
              </a:ln>
              <a:solidFill>
                <a:schemeClr val="bg1"/>
              </a:solidFill>
              <a:effectLst/>
              <a:latin typeface="Myriad Web" charset="0"/>
            </a:endParaRPr>
          </a:p>
        </p:txBody>
      </p:sp>
      <p:sp>
        <p:nvSpPr>
          <p:cNvPr id="36" name="Oval 35"/>
          <p:cNvSpPr/>
          <p:nvPr/>
        </p:nvSpPr>
        <p:spPr bwMode="auto">
          <a:xfrm>
            <a:off x="683568" y="2348880"/>
            <a:ext cx="1197488" cy="720080"/>
          </a:xfrm>
          <a:prstGeom prst="ellipse">
            <a:avLst/>
          </a:prstGeom>
          <a:noFill/>
          <a:ln w="38100"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449263" rtl="0" eaLnBrk="1" fontAlgn="base" latinLnBrk="0" hangingPunct="1">
              <a:lnSpc>
                <a:spcPts val="3400"/>
              </a:lnSpc>
              <a:spcBef>
                <a:spcPts val="120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bg1"/>
                </a:solidFill>
                <a:effectLst>
                  <a:glow rad="101600">
                    <a:srgbClr val="000000"/>
                  </a:glow>
                </a:effectLst>
                <a:latin typeface="Myriad Web" charset="0"/>
              </a:rPr>
              <a:t>action</a:t>
            </a:r>
            <a:endParaRPr kumimoji="0" lang="en-US" sz="2200" b="0" i="0" u="none" strike="noStrike" cap="none" normalizeH="0" baseline="0" dirty="0">
              <a:ln>
                <a:noFill/>
              </a:ln>
              <a:solidFill>
                <a:schemeClr val="bg1"/>
              </a:solidFill>
              <a:effectLst>
                <a:glow rad="101600">
                  <a:srgbClr val="000000"/>
                </a:glow>
              </a:effectLst>
              <a:latin typeface="Myriad Web" charset="0"/>
            </a:endParaRPr>
          </a:p>
        </p:txBody>
      </p:sp>
      <p:sp>
        <p:nvSpPr>
          <p:cNvPr id="43" name="Rounded Rectangle 42"/>
          <p:cNvSpPr/>
          <p:nvPr/>
        </p:nvSpPr>
        <p:spPr bwMode="auto">
          <a:xfrm rot="21161029">
            <a:off x="2944343" y="4143178"/>
            <a:ext cx="1071242" cy="516515"/>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chemeClr val="tx1"/>
                </a:solidFill>
                <a:effectLst/>
                <a:latin typeface="Myriad Web" charset="0"/>
              </a:rPr>
              <a:t>goal</a:t>
            </a:r>
            <a:endParaRPr kumimoji="0" lang="en-US" sz="2200" b="0" i="0" u="none" strike="noStrike" cap="none" normalizeH="0" baseline="0" dirty="0">
              <a:ln>
                <a:noFill/>
              </a:ln>
              <a:solidFill>
                <a:srgbClr val="FFFFFF"/>
              </a:solidFill>
              <a:effectLst/>
            </a:endParaRPr>
          </a:p>
        </p:txBody>
      </p:sp>
      <p:sp>
        <p:nvSpPr>
          <p:cNvPr id="45" name="Rounded Rectangle 44"/>
          <p:cNvSpPr/>
          <p:nvPr/>
        </p:nvSpPr>
        <p:spPr bwMode="auto">
          <a:xfrm rot="347957">
            <a:off x="2728319" y="3075709"/>
            <a:ext cx="1071242" cy="516515"/>
          </a:xfrm>
          <a:prstGeom prst="roundRect">
            <a:avLst/>
          </a:prstGeom>
          <a:solidFill>
            <a:srgbClr val="FFFFFF"/>
          </a:solidFill>
          <a:ln w="38100" cap="flat" cmpd="sng" algn="ctr">
            <a:no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lang="en-US" i="0" dirty="0" smtClean="0">
                <a:solidFill>
                  <a:schemeClr val="tx1"/>
                </a:solidFill>
              </a:rPr>
              <a:t>means</a:t>
            </a:r>
            <a:endParaRPr kumimoji="0" lang="en-US" sz="22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8505852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flipV="1">
            <a:off x="6948264" y="307976"/>
            <a:ext cx="466161" cy="2802"/>
          </a:xfrm>
          <a:prstGeom prst="line">
            <a:avLst/>
          </a:prstGeom>
          <a:solidFill>
            <a:srgbClr val="00B8FF"/>
          </a:solidFill>
          <a:ln w="19050" cap="flat" cmpd="sng" algn="ctr">
            <a:solidFill>
              <a:srgbClr val="FFFFFF"/>
            </a:solidFill>
            <a:prstDash val="dot"/>
            <a:round/>
            <a:headEnd type="none" w="med" len="med"/>
            <a:tailEnd type="none" w="med" len="med"/>
          </a:ln>
          <a:effectLst/>
        </p:spPr>
      </p:cxnSp>
      <p:sp>
        <p:nvSpPr>
          <p:cNvPr id="10" name="Text Box 2"/>
          <p:cNvSpPr txBox="1">
            <a:spLocks noChangeArrowheads="1"/>
          </p:cNvSpPr>
          <p:nvPr/>
        </p:nvSpPr>
        <p:spPr bwMode="auto">
          <a:xfrm>
            <a:off x="467544" y="116632"/>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understanding goals</a:t>
            </a:r>
            <a:endParaRPr lang="en-GB" i="0" dirty="0">
              <a:effectLst>
                <a:glow rad="101600">
                  <a:srgbClr val="000000"/>
                </a:glow>
              </a:effectLst>
            </a:endParaRPr>
          </a:p>
        </p:txBody>
      </p:sp>
      <p:sp>
        <p:nvSpPr>
          <p:cNvPr id="11" name="Text Box 2"/>
          <p:cNvSpPr txBox="1">
            <a:spLocks noChangeArrowheads="1"/>
          </p:cNvSpPr>
          <p:nvPr/>
        </p:nvSpPr>
        <p:spPr bwMode="auto">
          <a:xfrm>
            <a:off x="3131840" y="787351"/>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understanding distributive goals</a:t>
            </a:r>
            <a:endParaRPr lang="en-GB" i="0" dirty="0">
              <a:effectLst>
                <a:glow rad="101600">
                  <a:srgbClr val="000000"/>
                </a:glow>
              </a:effectLst>
            </a:endParaRPr>
          </a:p>
        </p:txBody>
      </p:sp>
      <p:sp>
        <p:nvSpPr>
          <p:cNvPr id="15" name="Text Box 2"/>
          <p:cNvSpPr txBox="1">
            <a:spLocks noChangeArrowheads="1"/>
          </p:cNvSpPr>
          <p:nvPr/>
        </p:nvSpPr>
        <p:spPr bwMode="auto">
          <a:xfrm>
            <a:off x="4200475" y="2371527"/>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identifying incorrect means</a:t>
            </a:r>
            <a:endParaRPr lang="en-GB" i="0" dirty="0">
              <a:effectLst>
                <a:glow rad="101600">
                  <a:srgbClr val="000000"/>
                </a:glow>
              </a:effectLst>
            </a:endParaRPr>
          </a:p>
        </p:txBody>
      </p:sp>
      <p:cxnSp>
        <p:nvCxnSpPr>
          <p:cNvPr id="16" name="Straight Connector 15"/>
          <p:cNvCxnSpPr/>
          <p:nvPr/>
        </p:nvCxnSpPr>
        <p:spPr bwMode="auto">
          <a:xfrm flipV="1">
            <a:off x="2843808" y="307975"/>
            <a:ext cx="4104456" cy="24681"/>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17" name="Straight Arrow Connector 16"/>
          <p:cNvCxnSpPr>
            <a:endCxn id="11" idx="0"/>
          </p:cNvCxnSpPr>
          <p:nvPr/>
        </p:nvCxnSpPr>
        <p:spPr bwMode="auto">
          <a:xfrm flipH="1">
            <a:off x="4319972" y="332656"/>
            <a:ext cx="324036" cy="454695"/>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21" name="Straight Arrow Connector 20"/>
          <p:cNvCxnSpPr/>
          <p:nvPr/>
        </p:nvCxnSpPr>
        <p:spPr bwMode="auto">
          <a:xfrm flipH="1">
            <a:off x="5940152" y="1916832"/>
            <a:ext cx="72008" cy="432048"/>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sp>
        <p:nvSpPr>
          <p:cNvPr id="35" name="Text Box 2"/>
          <p:cNvSpPr txBox="1">
            <a:spLocks noChangeArrowheads="1"/>
          </p:cNvSpPr>
          <p:nvPr/>
        </p:nvSpPr>
        <p:spPr bwMode="auto">
          <a:xfrm>
            <a:off x="5856659" y="3573016"/>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minimal theory </a:t>
            </a:r>
            <a:br>
              <a:rPr lang="en-GB" i="0" dirty="0" smtClean="0">
                <a:effectLst>
                  <a:glow rad="101600">
                    <a:srgbClr val="000000"/>
                  </a:glow>
                </a:effectLst>
              </a:rPr>
            </a:br>
            <a:r>
              <a:rPr lang="en-GB" i="0" dirty="0" smtClean="0">
                <a:effectLst>
                  <a:glow rad="101600">
                    <a:srgbClr val="000000"/>
                  </a:glow>
                </a:effectLst>
              </a:rPr>
              <a:t>of mind</a:t>
            </a:r>
            <a:endParaRPr lang="en-GB" i="0" dirty="0">
              <a:effectLst>
                <a:glow rad="101600">
                  <a:srgbClr val="000000"/>
                </a:glow>
              </a:effectLst>
            </a:endParaRPr>
          </a:p>
        </p:txBody>
      </p:sp>
      <p:sp>
        <p:nvSpPr>
          <p:cNvPr id="41" name="Text Box 2"/>
          <p:cNvSpPr txBox="1">
            <a:spLocks noChangeArrowheads="1"/>
          </p:cNvSpPr>
          <p:nvPr/>
        </p:nvSpPr>
        <p:spPr bwMode="auto">
          <a:xfrm>
            <a:off x="5868144" y="764704"/>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shared</a:t>
            </a:r>
            <a:br>
              <a:rPr lang="en-GB" i="0" dirty="0" smtClean="0">
                <a:effectLst>
                  <a:glow rad="101600">
                    <a:srgbClr val="000000"/>
                  </a:glow>
                </a:effectLst>
              </a:rPr>
            </a:br>
            <a:r>
              <a:rPr lang="en-GB" i="0" dirty="0" smtClean="0">
                <a:effectLst>
                  <a:glow rad="101600">
                    <a:srgbClr val="000000"/>
                  </a:glow>
                </a:effectLst>
              </a:rPr>
              <a:t>agency</a:t>
            </a:r>
            <a:endParaRPr lang="en-GB" i="0" dirty="0">
              <a:effectLst>
                <a:glow rad="101600">
                  <a:srgbClr val="000000"/>
                </a:glow>
              </a:effectLst>
            </a:endParaRPr>
          </a:p>
        </p:txBody>
      </p:sp>
      <p:cxnSp>
        <p:nvCxnSpPr>
          <p:cNvPr id="42" name="Straight Arrow Connector 41"/>
          <p:cNvCxnSpPr/>
          <p:nvPr/>
        </p:nvCxnSpPr>
        <p:spPr bwMode="auto">
          <a:xfrm>
            <a:off x="6444208" y="332656"/>
            <a:ext cx="432048" cy="432048"/>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49" name="Straight Connector 48"/>
          <p:cNvCxnSpPr/>
          <p:nvPr/>
        </p:nvCxnSpPr>
        <p:spPr bwMode="auto">
          <a:xfrm flipV="1">
            <a:off x="3563888" y="1892152"/>
            <a:ext cx="4176464" cy="24680"/>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62" name="Straight Connector 61"/>
          <p:cNvCxnSpPr/>
          <p:nvPr/>
        </p:nvCxnSpPr>
        <p:spPr bwMode="auto">
          <a:xfrm flipV="1">
            <a:off x="8532440" y="2634110"/>
            <a:ext cx="466161" cy="2802"/>
          </a:xfrm>
          <a:prstGeom prst="line">
            <a:avLst/>
          </a:prstGeom>
          <a:solidFill>
            <a:srgbClr val="00B8FF"/>
          </a:solidFill>
          <a:ln w="19050" cap="flat" cmpd="sng" algn="ctr">
            <a:solidFill>
              <a:srgbClr val="FFFFFF"/>
            </a:solidFill>
            <a:prstDash val="dot"/>
            <a:round/>
            <a:headEnd type="none" w="med" len="med"/>
            <a:tailEnd type="none" w="med" len="med"/>
          </a:ln>
          <a:effectLst/>
        </p:spPr>
      </p:cxnSp>
      <p:cxnSp>
        <p:nvCxnSpPr>
          <p:cNvPr id="63" name="Straight Connector 62"/>
          <p:cNvCxnSpPr/>
          <p:nvPr/>
        </p:nvCxnSpPr>
        <p:spPr bwMode="auto">
          <a:xfrm flipV="1">
            <a:off x="7308304" y="2636912"/>
            <a:ext cx="1224136" cy="7362"/>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64" name="Straight Arrow Connector 63"/>
          <p:cNvCxnSpPr/>
          <p:nvPr/>
        </p:nvCxnSpPr>
        <p:spPr bwMode="auto">
          <a:xfrm>
            <a:off x="8028384" y="2636912"/>
            <a:ext cx="0" cy="936104"/>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68" name="Straight Connector 67"/>
          <p:cNvCxnSpPr/>
          <p:nvPr/>
        </p:nvCxnSpPr>
        <p:spPr bwMode="auto">
          <a:xfrm flipV="1">
            <a:off x="3563888" y="1556793"/>
            <a:ext cx="0" cy="360039"/>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71" name="Straight Connector 70"/>
          <p:cNvCxnSpPr/>
          <p:nvPr/>
        </p:nvCxnSpPr>
        <p:spPr bwMode="auto">
          <a:xfrm flipV="1">
            <a:off x="7740352" y="1543699"/>
            <a:ext cx="0" cy="360039"/>
          </a:xfrm>
          <a:prstGeom prst="line">
            <a:avLst/>
          </a:prstGeom>
          <a:solidFill>
            <a:srgbClr val="00B8FF"/>
          </a:solidFill>
          <a:ln w="19050" cap="flat" cmpd="sng" algn="ctr">
            <a:solidFill>
              <a:srgbClr val="FFFFFF"/>
            </a:solidFill>
            <a:prstDash val="solid"/>
            <a:round/>
            <a:headEnd type="none" w="med" len="med"/>
            <a:tailEnd type="none" w="med" len="med"/>
          </a:ln>
          <a:effectLst/>
        </p:spPr>
      </p:cxnSp>
      <p:sp>
        <p:nvSpPr>
          <p:cNvPr id="2" name="Left Brace 1"/>
          <p:cNvSpPr/>
          <p:nvPr/>
        </p:nvSpPr>
        <p:spPr bwMode="auto">
          <a:xfrm>
            <a:off x="1627992" y="1412776"/>
            <a:ext cx="288032" cy="1440160"/>
          </a:xfrm>
          <a:prstGeom prst="leftBrace">
            <a:avLst>
              <a:gd name="adj1" fmla="val 23154"/>
              <a:gd name="adj2" fmla="val 50000"/>
            </a:avLst>
          </a:prstGeom>
          <a:noFill/>
          <a:ln w="381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 name="Rectangle 2"/>
          <p:cNvSpPr/>
          <p:nvPr/>
        </p:nvSpPr>
        <p:spPr>
          <a:xfrm>
            <a:off x="179512" y="1772816"/>
            <a:ext cx="1520488" cy="769441"/>
          </a:xfrm>
          <a:prstGeom prst="rect">
            <a:avLst/>
          </a:prstGeom>
        </p:spPr>
        <p:txBody>
          <a:bodyPr wrap="square">
            <a:spAutoFit/>
          </a:bodyPr>
          <a:lstStyle/>
          <a:p>
            <a:pPr algn="r">
              <a:spcBef>
                <a:spcPct val="50000"/>
              </a:spcBef>
            </a:pPr>
            <a:r>
              <a:rPr lang="en-GB" dirty="0" smtClean="0">
                <a:solidFill>
                  <a:schemeClr val="bg1">
                    <a:lumMod val="65000"/>
                  </a:schemeClr>
                </a:solidFill>
                <a:effectLst>
                  <a:glow rad="101600">
                    <a:srgbClr val="000000"/>
                  </a:glow>
                </a:effectLst>
              </a:rPr>
              <a:t>your-goal-is-my-goal</a:t>
            </a:r>
            <a:endParaRPr lang="en-GB" dirty="0">
              <a:solidFill>
                <a:schemeClr val="bg1">
                  <a:lumMod val="65000"/>
                </a:schemeClr>
              </a:solidFill>
              <a:effectLst>
                <a:glow rad="101600">
                  <a:srgbClr val="000000"/>
                </a:glow>
              </a:effectLst>
            </a:endParaRPr>
          </a:p>
        </p:txBody>
      </p:sp>
    </p:spTree>
    <p:extLst>
      <p:ext uri="{BB962C8B-B14F-4D97-AF65-F5344CB8AC3E}">
        <p14:creationId xmlns:p14="http://schemas.microsoft.com/office/powerpoint/2010/main" val="209715714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0465" y="2603080"/>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conjecture</a:t>
            </a:r>
          </a:p>
        </p:txBody>
      </p:sp>
      <p:sp>
        <p:nvSpPr>
          <p:cNvPr id="7" name="Text Box 2"/>
          <p:cNvSpPr txBox="1">
            <a:spLocks noChangeArrowheads="1"/>
          </p:cNvSpPr>
          <p:nvPr/>
        </p:nvSpPr>
        <p:spPr bwMode="auto">
          <a:xfrm>
            <a:off x="755576" y="3861048"/>
            <a:ext cx="45365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a:t>
            </a:r>
            <a:r>
              <a:rPr lang="en-GB" i="0" dirty="0" smtClean="0">
                <a:effectLst>
                  <a:glow rad="101600">
                    <a:schemeClr val="tx1">
                      <a:alpha val="75000"/>
                    </a:schemeClr>
                  </a:glow>
                </a:effectLst>
              </a:rPr>
              <a:t>prior existence of capacities for shared agency partially explains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
        <p:nvSpPr>
          <p:cNvPr id="6" name="Rectangle 5"/>
          <p:cNvSpPr/>
          <p:nvPr/>
        </p:nvSpPr>
        <p:spPr bwMode="auto">
          <a:xfrm>
            <a:off x="0" y="0"/>
            <a:ext cx="9144000" cy="6858000"/>
          </a:xfrm>
          <a:prstGeom prst="rect">
            <a:avLst/>
          </a:prstGeom>
          <a:solidFill>
            <a:schemeClr val="tx1">
              <a:alpha val="7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Text Box 2"/>
          <p:cNvSpPr txBox="1">
            <a:spLocks noChangeArrowheads="1"/>
          </p:cNvSpPr>
          <p:nvPr/>
        </p:nvSpPr>
        <p:spPr bwMode="auto">
          <a:xfrm>
            <a:off x="755576" y="1312892"/>
            <a:ext cx="784887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algn="ctr" eaLnBrk="1" hangingPunct="1"/>
            <a:r>
              <a:rPr lang="en-GB" i="0" dirty="0" smtClean="0">
                <a:solidFill>
                  <a:schemeClr val="bg1">
                    <a:lumMod val="65000"/>
                  </a:schemeClr>
                </a:solidFill>
                <a:effectLst>
                  <a:glow rad="101600">
                    <a:schemeClr val="tx1">
                      <a:alpha val="75000"/>
                    </a:schemeClr>
                  </a:glow>
                </a:effectLst>
              </a:rPr>
              <a:t>step 1: </a:t>
            </a:r>
            <a:r>
              <a:rPr lang="en-GB" i="0" dirty="0" smtClean="0">
                <a:solidFill>
                  <a:schemeClr val="bg1">
                    <a:lumMod val="65000"/>
                  </a:schemeClr>
                </a:solidFill>
                <a:effectLst>
                  <a:glow rad="101600">
                    <a:schemeClr val="tx1">
                      <a:alpha val="75000"/>
                    </a:schemeClr>
                  </a:glow>
                </a:effectLst>
              </a:rPr>
              <a:t>goal ascription to minimal theory of mind</a:t>
            </a:r>
          </a:p>
          <a:p>
            <a:pPr algn="ctr" eaLnBrk="1" hangingPunct="1"/>
            <a:endParaRPr lang="en-GB" i="0" dirty="0">
              <a:effectLst>
                <a:glow rad="101600">
                  <a:schemeClr val="tx1">
                    <a:alpha val="75000"/>
                  </a:schemeClr>
                </a:glow>
              </a:effectLst>
            </a:endParaRPr>
          </a:p>
          <a:p>
            <a:pPr algn="ctr" eaLnBrk="1" hangingPunct="1"/>
            <a:r>
              <a:rPr lang="en-GB" i="0" dirty="0" smtClean="0">
                <a:effectLst>
                  <a:glow rad="101600">
                    <a:schemeClr val="tx1">
                      <a:alpha val="75000"/>
                    </a:schemeClr>
                  </a:glow>
                </a:effectLst>
              </a:rPr>
              <a:t>step 2: goal ascription to referential communication</a:t>
            </a:r>
          </a:p>
        </p:txBody>
      </p:sp>
    </p:spTree>
    <p:extLst>
      <p:ext uri="{BB962C8B-B14F-4D97-AF65-F5344CB8AC3E}">
        <p14:creationId xmlns:p14="http://schemas.microsoft.com/office/powerpoint/2010/main" val="41307733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547660"/>
            <a:ext cx="7344816" cy="5483168"/>
          </a:xfrm>
          <a:prstGeom prst="rect">
            <a:avLst/>
          </a:prstGeom>
          <a:noFill/>
          <a:ln w="9525">
            <a:noFill/>
            <a:round/>
            <a:headEnd/>
            <a:tailEnd/>
          </a:ln>
          <a:effectLst/>
        </p:spPr>
        <p:txBody>
          <a:bodyPr wrap="square" lIns="90000" tIns="46800" rIns="90000" bIns="46800">
            <a:prstTxWarp prst="textNoShape">
              <a:avLst/>
            </a:prstTxWarp>
            <a:spAutoFit/>
          </a:bodyPr>
          <a:lstStyle/>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(1) 	reliably: R(</a:t>
            </a:r>
            <a:r>
              <a:rPr lang="en-US" i="0" dirty="0" err="1" smtClean="0">
                <a:effectLst>
                  <a:glow rad="101600">
                    <a:srgbClr val="000000"/>
                  </a:glow>
                </a:effectLst>
              </a:rPr>
              <a:t>a,G</a:t>
            </a:r>
            <a:r>
              <a:rPr lang="en-US" i="0" dirty="0" smtClean="0">
                <a:effectLst>
                  <a:glow rad="101600">
                    <a:srgbClr val="000000"/>
                  </a:glow>
                </a:effectLst>
              </a:rPr>
              <a:t>) when and only when a is directed to G</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(2)	R(</a:t>
            </a:r>
            <a:r>
              <a:rPr lang="en-US" i="0" dirty="0" err="1" smtClean="0">
                <a:effectLst>
                  <a:glow rad="101600">
                    <a:srgbClr val="000000"/>
                  </a:glow>
                </a:effectLst>
              </a:rPr>
              <a:t>a,G</a:t>
            </a:r>
            <a:r>
              <a:rPr lang="en-US" i="0" dirty="0" smtClean="0">
                <a:effectLst>
                  <a:glow rad="101600">
                    <a:srgbClr val="000000"/>
                  </a:glow>
                </a:effectLst>
              </a:rPr>
              <a:t>) is  readily detectable</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(3)	R(</a:t>
            </a:r>
            <a:r>
              <a:rPr lang="en-US" i="0" dirty="0" err="1" smtClean="0">
                <a:effectLst>
                  <a:glow rad="101600">
                    <a:srgbClr val="000000"/>
                  </a:glow>
                </a:effectLst>
              </a:rPr>
              <a:t>a,G</a:t>
            </a:r>
            <a:r>
              <a:rPr lang="en-US" i="0" dirty="0" smtClean="0">
                <a:effectLst>
                  <a:glow rad="101600">
                    <a:srgbClr val="000000"/>
                  </a:glow>
                </a:effectLst>
              </a:rPr>
              <a:t>) is readily detectable without any knowledge of mental states</a:t>
            </a:r>
          </a:p>
          <a:p>
            <a:pPr marL="628650" indent="-628650">
              <a:spcAft>
                <a:spcPts val="1100"/>
              </a:spcAft>
              <a:tabLst>
                <a:tab pos="62865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dirty="0" err="1" smtClean="0">
                <a:effectLst>
                  <a:glow rad="101600">
                    <a:srgbClr val="000000"/>
                  </a:glow>
                </a:effectLst>
              </a:rPr>
              <a:t>a,G</a:t>
            </a:r>
            <a:r>
              <a:rPr lang="en-US" i="0" dirty="0" smtClean="0">
                <a:effectLst>
                  <a:glow rad="101600">
                    <a:srgbClr val="000000"/>
                  </a:glow>
                </a:effectLst>
              </a:rPr>
              <a:t>) =</a:t>
            </a:r>
            <a:r>
              <a:rPr lang="en-US" i="0" baseline="-25000" dirty="0" err="1" smtClean="0">
                <a:effectLst>
                  <a:glow rad="101600">
                    <a:srgbClr val="000000"/>
                  </a:glow>
                </a:effectLst>
              </a:rPr>
              <a:t>df</a:t>
            </a:r>
            <a:r>
              <a:rPr lang="en-US" i="0" dirty="0" smtClean="0">
                <a:effectLst>
                  <a:glow rad="101600">
                    <a:srgbClr val="000000"/>
                  </a:glow>
                </a:effectLst>
              </a:rPr>
              <a:t> a is the most justifiable/</a:t>
            </a:r>
            <a:r>
              <a:rPr lang="en-US" i="0" dirty="0">
                <a:effectLst>
                  <a:glow rad="101600">
                    <a:srgbClr val="000000"/>
                  </a:glow>
                </a:effectLst>
              </a:rPr>
              <a:t>efficient </a:t>
            </a:r>
            <a:r>
              <a:rPr lang="en-US" i="0" dirty="0" smtClean="0">
                <a:effectLst>
                  <a:glow rad="101600">
                    <a:srgbClr val="000000"/>
                  </a:glow>
                </a:effectLst>
              </a:rPr>
              <a:t>action towards G available within the constraints of reality and G is desirable</a:t>
            </a: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R</a:t>
            </a:r>
            <a:r>
              <a:rPr lang="en-US" i="0" baseline="-25000" dirty="0" smtClean="0">
                <a:effectLst>
                  <a:glow rad="101600">
                    <a:srgbClr val="000000"/>
                  </a:glow>
                </a:effectLst>
              </a:rPr>
              <a:t>M</a:t>
            </a:r>
            <a:r>
              <a:rPr lang="en-US" i="0" dirty="0" smtClean="0">
                <a:effectLst>
                  <a:glow rad="101600">
                    <a:srgbClr val="000000"/>
                  </a:glow>
                </a:effectLst>
              </a:rPr>
              <a:t>(</a:t>
            </a:r>
            <a:r>
              <a:rPr lang="en-US" i="0" dirty="0" err="1">
                <a:effectLst>
                  <a:glow rad="101600">
                    <a:srgbClr val="000000"/>
                  </a:glow>
                </a:effectLst>
              </a:rPr>
              <a:t>a,G</a:t>
            </a:r>
            <a:r>
              <a:rPr lang="en-US" i="0" dirty="0">
                <a:effectLst>
                  <a:glow rad="101600">
                    <a:srgbClr val="000000"/>
                  </a:glow>
                </a:effectLst>
              </a:rPr>
              <a:t>) =</a:t>
            </a:r>
            <a:r>
              <a:rPr lang="en-US" i="0" baseline="-25000" dirty="0" err="1">
                <a:effectLst>
                  <a:glow rad="101600">
                    <a:srgbClr val="000000"/>
                  </a:glow>
                </a:effectLst>
              </a:rPr>
              <a:t>df</a:t>
            </a:r>
            <a:r>
              <a:rPr lang="en-US" i="0" dirty="0">
                <a:effectLst>
                  <a:glow rad="101600">
                    <a:srgbClr val="000000"/>
                  </a:glow>
                </a:effectLst>
              </a:rPr>
              <a:t> </a:t>
            </a:r>
            <a:r>
              <a:rPr lang="en-US" i="0" dirty="0" smtClean="0">
                <a:effectLst>
                  <a:glow rad="101600">
                    <a:srgbClr val="000000"/>
                  </a:glow>
                </a:effectLst>
              </a:rPr>
              <a:t>if planning mechanism </a:t>
            </a:r>
            <a:r>
              <a:rPr lang="en-US" dirty="0" smtClean="0">
                <a:effectLst>
                  <a:glow rad="101600">
                    <a:srgbClr val="000000"/>
                  </a:glow>
                </a:effectLst>
              </a:rPr>
              <a:t>M</a:t>
            </a:r>
            <a:r>
              <a:rPr lang="en-US" i="0" dirty="0" smtClean="0">
                <a:effectLst>
                  <a:glow rad="101600">
                    <a:srgbClr val="000000"/>
                  </a:glow>
                </a:effectLst>
              </a:rPr>
              <a:t> were tasked with producing outcome </a:t>
            </a:r>
            <a:r>
              <a:rPr lang="en-US" dirty="0" smtClean="0">
                <a:effectLst>
                  <a:glow rad="101600">
                    <a:srgbClr val="000000"/>
                  </a:glow>
                </a:effectLst>
              </a:rPr>
              <a:t>G </a:t>
            </a:r>
            <a:r>
              <a:rPr lang="en-US" i="0" dirty="0" smtClean="0">
                <a:effectLst>
                  <a:glow rad="101600">
                    <a:srgbClr val="000000"/>
                  </a:glow>
                </a:effectLst>
              </a:rPr>
              <a:t>it would plan action </a:t>
            </a:r>
            <a:r>
              <a:rPr lang="en-US" dirty="0">
                <a:effectLst>
                  <a:glow rad="101600">
                    <a:srgbClr val="000000"/>
                  </a:glow>
                </a:effectLst>
              </a:rPr>
              <a:t>a </a:t>
            </a:r>
            <a:r>
              <a:rPr lang="en-US" i="0" dirty="0" smtClean="0">
                <a:effectLst>
                  <a:glow rad="101600">
                    <a:srgbClr val="000000"/>
                  </a:glow>
                </a:effectLst>
              </a:rPr>
              <a:t>and G </a:t>
            </a:r>
            <a:r>
              <a:rPr lang="en-US" i="0" dirty="0">
                <a:effectLst>
                  <a:glow rad="101600">
                    <a:srgbClr val="000000"/>
                  </a:glow>
                </a:effectLst>
              </a:rPr>
              <a:t>is </a:t>
            </a:r>
            <a:r>
              <a:rPr lang="en-US" i="0" dirty="0" smtClean="0">
                <a:effectLst>
                  <a:glow rad="101600">
                    <a:srgbClr val="000000"/>
                  </a:glow>
                </a:effectLst>
              </a:rPr>
              <a:t>desirable</a:t>
            </a:r>
            <a:r>
              <a:rPr lang="en-US" i="0" dirty="0" smtClean="0">
                <a:effectLst>
                  <a:glow rad="101600">
                    <a:srgbClr val="000000"/>
                  </a:glow>
                </a:effectLst>
              </a:rPr>
              <a:t>.</a:t>
            </a:r>
            <a:endParaRPr lang="en-US" i="0" dirty="0">
              <a:effectLst>
                <a:glow rad="101600">
                  <a:srgbClr val="000000"/>
                </a:glow>
              </a:effectLst>
            </a:endParaRPr>
          </a:p>
          <a:p>
            <a:pPr marL="1169988" indent="-1169988">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effectLst>
                <a:glow rad="101600">
                  <a:srgbClr val="000000"/>
                </a:glow>
              </a:effectLst>
            </a:endParaRPr>
          </a:p>
        </p:txBody>
      </p:sp>
      <p:sp>
        <p:nvSpPr>
          <p:cNvPr id="4" name="Rectangle 3"/>
          <p:cNvSpPr/>
          <p:nvPr/>
        </p:nvSpPr>
        <p:spPr bwMode="auto">
          <a:xfrm>
            <a:off x="0" y="0"/>
            <a:ext cx="9144000" cy="4077072"/>
          </a:xfrm>
          <a:prstGeom prst="rect">
            <a:avLst/>
          </a:prstGeom>
          <a:solidFill>
            <a:schemeClr val="tx1">
              <a:alpha val="7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8875007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5" name="Text Box 7"/>
          <p:cNvSpPr txBox="1">
            <a:spLocks noChangeArrowheads="1"/>
          </p:cNvSpPr>
          <p:nvPr/>
        </p:nvSpPr>
        <p:spPr bwMode="auto">
          <a:xfrm>
            <a:off x="3155177" y="3214690"/>
            <a:ext cx="39371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i="0" dirty="0" smtClean="0"/>
              <a:t>the </a:t>
            </a:r>
            <a:r>
              <a:rPr lang="en-GB" i="0" dirty="0"/>
              <a:t>problem of opaque means</a:t>
            </a:r>
          </a:p>
        </p:txBody>
      </p:sp>
    </p:spTree>
    <p:extLst>
      <p:ext uri="{BB962C8B-B14F-4D97-AF65-F5344CB8AC3E}">
        <p14:creationId xmlns:p14="http://schemas.microsoft.com/office/powerpoint/2010/main" val="38877702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
          <p:cNvSpPr txBox="1">
            <a:spLocks noChangeArrowheads="1"/>
          </p:cNvSpPr>
          <p:nvPr/>
        </p:nvSpPr>
        <p:spPr bwMode="auto">
          <a:xfrm>
            <a:off x="10465" y="2603080"/>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tx1">
                      <a:lumMod val="50000"/>
                      <a:lumOff val="50000"/>
                    </a:schemeClr>
                  </a:glow>
                </a:effectLst>
              </a:rPr>
              <a:t>conjecture</a:t>
            </a:r>
          </a:p>
        </p:txBody>
      </p:sp>
      <p:sp>
        <p:nvSpPr>
          <p:cNvPr id="7" name="Rectangle 6"/>
          <p:cNvSpPr/>
          <p:nvPr/>
        </p:nvSpPr>
        <p:spPr bwMode="auto">
          <a:xfrm>
            <a:off x="0" y="0"/>
            <a:ext cx="9144000" cy="6858000"/>
          </a:xfrm>
          <a:prstGeom prst="rect">
            <a:avLst/>
          </a:prstGeom>
          <a:gradFill flip="none" rotWithShape="1">
            <a:gsLst>
              <a:gs pos="0">
                <a:schemeClr val="tx1"/>
              </a:gs>
              <a:gs pos="36000">
                <a:schemeClr val="tx1">
                  <a:alpha val="6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5"/>
          <p:cNvSpPr txBox="1">
            <a:spLocks noChangeArrowheads="1"/>
          </p:cNvSpPr>
          <p:nvPr/>
        </p:nvSpPr>
        <p:spPr bwMode="auto">
          <a:xfrm>
            <a:off x="539554" y="829158"/>
            <a:ext cx="511256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GB" i="0" dirty="0" smtClean="0">
              <a:effectLst>
                <a:glow rad="152400">
                  <a:schemeClr val="tx1"/>
                </a:glow>
              </a:effectLst>
              <a:cs typeface="Arial" charset="0"/>
            </a:endParaRPr>
          </a:p>
          <a:p>
            <a:pPr>
              <a:defRPr/>
            </a:pPr>
            <a:r>
              <a:rPr lang="en-GB" i="0" dirty="0">
                <a:effectLst>
                  <a:glow rad="152400">
                    <a:schemeClr val="tx1"/>
                  </a:glow>
                </a:effectLst>
                <a:cs typeface="Arial" charset="0"/>
              </a:rPr>
              <a:t>1. All </a:t>
            </a:r>
            <a:r>
              <a:rPr lang="en-GB" i="0" dirty="0" smtClean="0">
                <a:effectLst>
                  <a:glow rad="152400">
                    <a:schemeClr val="tx1"/>
                  </a:glow>
                </a:effectLst>
                <a:cs typeface="Arial" charset="0"/>
              </a:rPr>
              <a:t>shared agency involves shared intention.</a:t>
            </a:r>
            <a:endParaRPr lang="en-GB" i="0" dirty="0">
              <a:effectLst>
                <a:glow rad="152400">
                  <a:schemeClr val="tx1"/>
                </a:glow>
              </a:effectLst>
              <a:cs typeface="Arial" charset="0"/>
            </a:endParaRPr>
          </a:p>
          <a:p>
            <a:pPr>
              <a:defRPr/>
            </a:pPr>
            <a:endParaRPr lang="en-GB" i="0" dirty="0">
              <a:effectLst>
                <a:glow rad="152400">
                  <a:schemeClr val="tx1"/>
                </a:glow>
              </a:effectLst>
              <a:cs typeface="Arial" charset="0"/>
            </a:endParaRPr>
          </a:p>
          <a:p>
            <a:pPr>
              <a:defRPr/>
            </a:pPr>
            <a:r>
              <a:rPr lang="en-GB" i="0" dirty="0" smtClean="0">
                <a:effectLst>
                  <a:glow rad="152400">
                    <a:schemeClr val="tx1"/>
                  </a:glow>
                </a:effectLst>
                <a:cs typeface="Arial" charset="0"/>
              </a:rPr>
              <a:t>2. Shared intention requires sophisticated mindreading.</a:t>
            </a:r>
          </a:p>
          <a:p>
            <a:pPr>
              <a:defRPr/>
            </a:pPr>
            <a:endParaRPr lang="en-GB" i="0" dirty="0" smtClean="0">
              <a:effectLst>
                <a:glow rad="152400">
                  <a:schemeClr val="tx1"/>
                </a:glow>
              </a:effectLst>
              <a:cs typeface="Arial" charset="0"/>
            </a:endParaRPr>
          </a:p>
          <a:p>
            <a:pPr>
              <a:defRPr/>
            </a:pPr>
            <a:r>
              <a:rPr lang="en-GB" i="0" dirty="0" smtClean="0">
                <a:effectLst>
                  <a:glow rad="152400">
                    <a:schemeClr val="tx1"/>
                  </a:glow>
                </a:effectLst>
                <a:cs typeface="Arial" charset="0"/>
              </a:rPr>
              <a:t>Therefore:</a:t>
            </a:r>
            <a:endParaRPr lang="en-GB" i="0" dirty="0">
              <a:effectLst>
                <a:glow rad="152400">
                  <a:schemeClr val="tx1"/>
                </a:glow>
              </a:effectLst>
              <a:cs typeface="Arial" charset="0"/>
            </a:endParaRPr>
          </a:p>
          <a:p>
            <a:pPr>
              <a:defRPr/>
            </a:pPr>
            <a:endParaRPr lang="en-GB" i="0" dirty="0">
              <a:effectLst>
                <a:glow rad="152400">
                  <a:schemeClr val="tx1"/>
                </a:glow>
              </a:effectLst>
              <a:cs typeface="Arial" charset="0"/>
            </a:endParaRPr>
          </a:p>
        </p:txBody>
      </p:sp>
      <p:sp>
        <p:nvSpPr>
          <p:cNvPr id="8" name="Text Box 2"/>
          <p:cNvSpPr txBox="1">
            <a:spLocks noChangeArrowheads="1"/>
          </p:cNvSpPr>
          <p:nvPr/>
        </p:nvSpPr>
        <p:spPr bwMode="auto">
          <a:xfrm>
            <a:off x="755576" y="3861048"/>
            <a:ext cx="45365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a:t>
            </a:r>
            <a:r>
              <a:rPr lang="en-GB" i="0" dirty="0" smtClean="0">
                <a:effectLst>
                  <a:glow rad="101600">
                    <a:schemeClr val="tx1">
                      <a:alpha val="75000"/>
                    </a:schemeClr>
                  </a:glow>
                </a:effectLst>
              </a:rPr>
              <a:t>prior existence of capacities for shared agency </a:t>
            </a:r>
            <a:r>
              <a:rPr lang="en-GB" i="0" strike="sngStrike" dirty="0" smtClean="0">
                <a:effectLst>
                  <a:glow rad="101600">
                    <a:schemeClr val="tx1">
                      <a:alpha val="75000"/>
                    </a:schemeClr>
                  </a:glow>
                </a:effectLst>
              </a:rPr>
              <a:t>partially explains</a:t>
            </a:r>
            <a:r>
              <a:rPr lang="en-GB" i="0" dirty="0" smtClean="0">
                <a:effectLst>
                  <a:glow rad="101600">
                    <a:schemeClr val="tx1">
                      <a:alpha val="75000"/>
                    </a:schemeClr>
                  </a:glow>
                </a:effectLst>
              </a:rPr>
              <a:t>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
        <p:nvSpPr>
          <p:cNvPr id="10" name="Text Box 2"/>
          <p:cNvSpPr txBox="1">
            <a:spLocks noChangeArrowheads="1"/>
          </p:cNvSpPr>
          <p:nvPr/>
        </p:nvSpPr>
        <p:spPr bwMode="auto">
          <a:xfrm>
            <a:off x="4716016" y="4197099"/>
            <a:ext cx="4536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cannot explain</a:t>
            </a:r>
            <a:endParaRPr lang="en-GB" dirty="0">
              <a:effectLst>
                <a:glow rad="101600">
                  <a:schemeClr val="tx1">
                    <a:alpha val="75000"/>
                  </a:schemeClr>
                </a:glow>
              </a:effectLst>
            </a:endParaRPr>
          </a:p>
        </p:txBody>
      </p:sp>
      <p:sp>
        <p:nvSpPr>
          <p:cNvPr id="13" name="Rectangle 12"/>
          <p:cNvSpPr/>
          <p:nvPr/>
        </p:nvSpPr>
        <p:spPr>
          <a:xfrm>
            <a:off x="466891" y="3861048"/>
            <a:ext cx="377026" cy="430887"/>
          </a:xfrm>
          <a:prstGeom prst="rect">
            <a:avLst/>
          </a:prstGeom>
        </p:spPr>
        <p:txBody>
          <a:bodyPr wrap="none">
            <a:spAutoFit/>
          </a:bodyPr>
          <a:lstStyle/>
          <a:p>
            <a:pPr>
              <a:defRPr/>
            </a:pPr>
            <a:r>
              <a:rPr lang="en-GB" i="0" dirty="0">
                <a:effectLst>
                  <a:glow rad="152400">
                    <a:schemeClr val="tx1"/>
                  </a:glow>
                </a:effectLst>
                <a:cs typeface="Arial" charset="0"/>
              </a:rPr>
              <a:t>3.</a:t>
            </a:r>
          </a:p>
        </p:txBody>
      </p:sp>
    </p:spTree>
    <p:extLst>
      <p:ext uri="{BB962C8B-B14F-4D97-AF65-F5344CB8AC3E}">
        <p14:creationId xmlns:p14="http://schemas.microsoft.com/office/powerpoint/2010/main" val="12045428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2603226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a:xfrm>
            <a:off x="467545" y="3732128"/>
            <a:ext cx="8064896" cy="1785104"/>
          </a:xfrm>
          <a:prstGeom prst="rect">
            <a:avLst/>
          </a:prstGeom>
        </p:spPr>
        <p:txBody>
          <a:bodyPr wrap="square">
            <a:spAutoFit/>
          </a:bodyPr>
          <a:lstStyle/>
          <a:p>
            <a:r>
              <a:rPr lang="en-US" i="0" dirty="0" smtClean="0"/>
              <a:t>“to </a:t>
            </a:r>
            <a:r>
              <a:rPr lang="en-US" i="0" dirty="0"/>
              <a:t>understand pointing, the subject needs to understand more than the individual goal-directed </a:t>
            </a:r>
            <a:r>
              <a:rPr lang="en-US" i="0" dirty="0" err="1"/>
              <a:t>behaviour</a:t>
            </a:r>
            <a:r>
              <a:rPr lang="en-US" i="0" dirty="0"/>
              <a:t>. She needs to understand </a:t>
            </a:r>
            <a:r>
              <a:rPr lang="en-US" i="0" dirty="0" smtClean="0"/>
              <a:t>that ... </a:t>
            </a:r>
            <a:r>
              <a:rPr lang="en-US" i="0" dirty="0"/>
              <a:t>the other attempts to communicate to her </a:t>
            </a:r>
            <a:r>
              <a:rPr lang="en-US" i="0" dirty="0" smtClean="0"/>
              <a:t>...  </a:t>
            </a:r>
            <a:r>
              <a:rPr lang="en-US" i="0" dirty="0"/>
              <a:t>and </a:t>
            </a:r>
            <a:r>
              <a:rPr lang="en-US" i="0" dirty="0" smtClean="0"/>
              <a:t>... the </a:t>
            </a:r>
            <a:r>
              <a:rPr lang="en-US" i="0" dirty="0"/>
              <a:t>communicative intention behind the </a:t>
            </a:r>
            <a:r>
              <a:rPr lang="en-US" i="0" dirty="0" smtClean="0"/>
              <a:t>gesture” </a:t>
            </a:r>
          </a:p>
          <a:p>
            <a:pPr algn="r"/>
            <a:r>
              <a:rPr lang="en-US" i="0" dirty="0" smtClean="0"/>
              <a:t>(Moll &amp; </a:t>
            </a:r>
            <a:r>
              <a:rPr lang="en-US" i="0" dirty="0" smtClean="0"/>
              <a:t>Tomasello </a:t>
            </a:r>
            <a:r>
              <a:rPr lang="en-US" i="0" dirty="0" smtClean="0"/>
              <a:t>2007)</a:t>
            </a:r>
            <a:endParaRPr lang="en-US" i="0" dirty="0"/>
          </a:p>
        </p:txBody>
      </p:sp>
    </p:spTree>
    <p:extLst>
      <p:ext uri="{BB962C8B-B14F-4D97-AF65-F5344CB8AC3E}">
        <p14:creationId xmlns:p14="http://schemas.microsoft.com/office/powerpoint/2010/main" val="2133095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735473" y="4764305"/>
            <a:ext cx="3096344" cy="504056"/>
          </a:xfrm>
          <a:prstGeom prst="round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a:xfrm>
            <a:off x="467545" y="3732128"/>
            <a:ext cx="8064896" cy="1785104"/>
          </a:xfrm>
          <a:prstGeom prst="rect">
            <a:avLst/>
          </a:prstGeom>
        </p:spPr>
        <p:txBody>
          <a:bodyPr wrap="square">
            <a:spAutoFit/>
          </a:bodyPr>
          <a:lstStyle/>
          <a:p>
            <a:r>
              <a:rPr lang="en-US" i="0" dirty="0" smtClean="0"/>
              <a:t>“to </a:t>
            </a:r>
            <a:r>
              <a:rPr lang="en-US" i="0" dirty="0"/>
              <a:t>understand pointing, the subject needs to understand more than the individual goal-directed </a:t>
            </a:r>
            <a:r>
              <a:rPr lang="en-US" i="0" dirty="0" err="1"/>
              <a:t>behaviour</a:t>
            </a:r>
            <a:r>
              <a:rPr lang="en-US" i="0" dirty="0"/>
              <a:t>. She needs to understand </a:t>
            </a:r>
            <a:r>
              <a:rPr lang="en-US" i="0" dirty="0" smtClean="0"/>
              <a:t>that ... </a:t>
            </a:r>
            <a:r>
              <a:rPr lang="en-US" i="0" dirty="0"/>
              <a:t>the other attempts to communicate to her </a:t>
            </a:r>
            <a:r>
              <a:rPr lang="en-US" i="0" dirty="0" smtClean="0"/>
              <a:t>...  </a:t>
            </a:r>
            <a:r>
              <a:rPr lang="en-US" i="0" dirty="0"/>
              <a:t>and </a:t>
            </a:r>
            <a:r>
              <a:rPr lang="en-US" i="0" dirty="0" smtClean="0"/>
              <a:t>... the </a:t>
            </a:r>
            <a:r>
              <a:rPr lang="en-US" i="0" dirty="0">
                <a:solidFill>
                  <a:srgbClr val="000000"/>
                </a:solidFill>
              </a:rPr>
              <a:t>communicative intention</a:t>
            </a:r>
            <a:r>
              <a:rPr lang="en-US" i="0" dirty="0"/>
              <a:t> behind the </a:t>
            </a:r>
            <a:r>
              <a:rPr lang="en-US" i="0" dirty="0" smtClean="0"/>
              <a:t>gesture” </a:t>
            </a:r>
          </a:p>
          <a:p>
            <a:pPr algn="r"/>
            <a:r>
              <a:rPr lang="en-US" i="0" dirty="0" smtClean="0"/>
              <a:t>(Moll &amp; </a:t>
            </a:r>
            <a:r>
              <a:rPr lang="en-US" i="0" dirty="0" smtClean="0"/>
              <a:t>Tomasello </a:t>
            </a:r>
            <a:r>
              <a:rPr lang="en-US" i="0" dirty="0" smtClean="0"/>
              <a:t>2007)</a:t>
            </a:r>
            <a:endParaRPr lang="en-US" i="0" dirty="0"/>
          </a:p>
        </p:txBody>
      </p:sp>
    </p:spTree>
    <p:extLst>
      <p:ext uri="{BB962C8B-B14F-4D97-AF65-F5344CB8AC3E}">
        <p14:creationId xmlns:p14="http://schemas.microsoft.com/office/powerpoint/2010/main" val="25164312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7545" y="548680"/>
            <a:ext cx="8064896" cy="2123658"/>
          </a:xfrm>
          <a:prstGeom prst="rect">
            <a:avLst/>
          </a:prstGeom>
        </p:spPr>
        <p:txBody>
          <a:bodyPr wrap="square">
            <a:spAutoFit/>
          </a:bodyPr>
          <a:lstStyle/>
          <a:p>
            <a:r>
              <a:rPr lang="en-US" i="0" dirty="0"/>
              <a:t>`infants, by decoding ostensive signals, recognize the communicative intentions of communicators ... Attributing a communicative intention is attributing a second-order intention' (Csibra 2010: </a:t>
            </a:r>
            <a:r>
              <a:rPr lang="en-US" i="0" dirty="0" smtClean="0"/>
              <a:t>160; </a:t>
            </a:r>
            <a:r>
              <a:rPr lang="hu-HU" i="0" dirty="0" smtClean="0"/>
              <a:t>cf. Gergely </a:t>
            </a:r>
            <a:r>
              <a:rPr lang="hu-HU" i="0" dirty="0"/>
              <a:t>&amp; Csibra 2012: </a:t>
            </a:r>
            <a:r>
              <a:rPr lang="hu-HU" i="0" dirty="0" smtClean="0"/>
              <a:t>7</a:t>
            </a:r>
            <a:r>
              <a:rPr lang="en-US" i="0" dirty="0" smtClean="0"/>
              <a:t>)</a:t>
            </a:r>
            <a:endParaRPr lang="en-US" i="0" dirty="0"/>
          </a:p>
          <a:p>
            <a:endParaRPr lang="en-US" i="0" dirty="0"/>
          </a:p>
          <a:p>
            <a:endParaRPr lang="en-US" i="0" dirty="0"/>
          </a:p>
        </p:txBody>
      </p:sp>
    </p:spTree>
    <p:extLst>
      <p:ext uri="{BB962C8B-B14F-4D97-AF65-F5344CB8AC3E}">
        <p14:creationId xmlns:p14="http://schemas.microsoft.com/office/powerpoint/2010/main" val="33000467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7545" y="548680"/>
            <a:ext cx="8064896" cy="6186308"/>
          </a:xfrm>
          <a:prstGeom prst="rect">
            <a:avLst/>
          </a:prstGeom>
        </p:spPr>
        <p:txBody>
          <a:bodyPr wrap="square">
            <a:spAutoFit/>
          </a:bodyPr>
          <a:lstStyle/>
          <a:p>
            <a:r>
              <a:rPr lang="en-US" i="0" dirty="0"/>
              <a:t>`infants, by decoding ostensive signals, recognize the communicative intentions of communicators ... Attributing a communicative intention is attributing a second-order intention' (Csibra 2010: </a:t>
            </a:r>
            <a:r>
              <a:rPr lang="en-US" i="0" dirty="0" smtClean="0"/>
              <a:t>160; </a:t>
            </a:r>
            <a:r>
              <a:rPr lang="hu-HU" i="0" dirty="0" smtClean="0"/>
              <a:t>cf. Gergely </a:t>
            </a:r>
            <a:r>
              <a:rPr lang="hu-HU" i="0" dirty="0"/>
              <a:t>&amp; Csibra 2012: </a:t>
            </a:r>
            <a:r>
              <a:rPr lang="hu-HU" i="0" dirty="0" smtClean="0"/>
              <a:t>7</a:t>
            </a:r>
            <a:r>
              <a:rPr lang="en-US" i="0" dirty="0" smtClean="0"/>
              <a:t>)</a:t>
            </a:r>
            <a:endParaRPr lang="en-US" i="0" dirty="0"/>
          </a:p>
          <a:p>
            <a:endParaRPr lang="en-US" i="0" dirty="0" smtClean="0">
              <a:solidFill>
                <a:schemeClr val="tx1"/>
              </a:solidFill>
            </a:endParaRPr>
          </a:p>
          <a:p>
            <a:r>
              <a:rPr lang="en-US" i="0" dirty="0" smtClean="0">
                <a:solidFill>
                  <a:schemeClr val="tx1"/>
                </a:solidFill>
              </a:rPr>
              <a:t>`the assumption of relevance requires the learner to decode the teacher's manifestation with respect to his own knowledge.  ...  the pedagogical question driving the learner's inferential interpretation of the teacher’s demonstration is this: "What is the new information in this manifestation that I don’t yet know and would not be able to figure out myself?"' </a:t>
            </a:r>
          </a:p>
          <a:p>
            <a:pPr algn="r"/>
            <a:r>
              <a:rPr lang="en-US" i="0" dirty="0" smtClean="0">
                <a:solidFill>
                  <a:schemeClr val="tx1"/>
                </a:solidFill>
              </a:rPr>
              <a:t>(Csibra &amp; Gergely 2005: 7)</a:t>
            </a:r>
          </a:p>
          <a:p>
            <a:endParaRPr lang="en-US" i="0" dirty="0"/>
          </a:p>
          <a:p>
            <a:r>
              <a:rPr lang="en-US" i="0" dirty="0" smtClean="0"/>
              <a:t>‘</a:t>
            </a:r>
            <a:r>
              <a:rPr lang="en-US" i="0" dirty="0"/>
              <a:t>the ability to teach and to learn from teaching is a primary, independent, and possibly </a:t>
            </a:r>
            <a:r>
              <a:rPr lang="en-US" i="0" dirty="0" err="1"/>
              <a:t>phylogenetically</a:t>
            </a:r>
            <a:r>
              <a:rPr lang="en-US" i="0" dirty="0"/>
              <a:t> even earlier </a:t>
            </a:r>
            <a:r>
              <a:rPr lang="en-US" i="0" dirty="0" smtClean="0"/>
              <a:t>adaptation than ... the </a:t>
            </a:r>
            <a:r>
              <a:rPr lang="en-US" i="0" dirty="0"/>
              <a:t>ability to attribute mental states.'  </a:t>
            </a:r>
            <a:endParaRPr lang="en-US" i="0" dirty="0" smtClean="0"/>
          </a:p>
          <a:p>
            <a:pPr algn="r"/>
            <a:r>
              <a:rPr lang="en-US" i="0" dirty="0" smtClean="0"/>
              <a:t>(</a:t>
            </a:r>
            <a:r>
              <a:rPr lang="en-US" i="0" dirty="0"/>
              <a:t>Gergely &amp; Csibra 2012: 2)</a:t>
            </a:r>
          </a:p>
          <a:p>
            <a:endParaRPr lang="en-US" i="0" dirty="0"/>
          </a:p>
        </p:txBody>
      </p:sp>
    </p:spTree>
    <p:extLst>
      <p:ext uri="{BB962C8B-B14F-4D97-AF65-F5344CB8AC3E}">
        <p14:creationId xmlns:p14="http://schemas.microsoft.com/office/powerpoint/2010/main" val="23357026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7545" y="548680"/>
            <a:ext cx="8064896" cy="6186308"/>
          </a:xfrm>
          <a:prstGeom prst="rect">
            <a:avLst/>
          </a:prstGeom>
        </p:spPr>
        <p:txBody>
          <a:bodyPr wrap="square">
            <a:spAutoFit/>
          </a:bodyPr>
          <a:lstStyle/>
          <a:p>
            <a:r>
              <a:rPr lang="en-US" i="0" dirty="0"/>
              <a:t>`infants, by decoding ostensive signals, recognize the communicative intentions of communicators ... Attributing a communicative intention is attributing a second-order intention' (Csibra 2010: </a:t>
            </a:r>
            <a:r>
              <a:rPr lang="en-US" i="0" dirty="0" smtClean="0"/>
              <a:t>160; </a:t>
            </a:r>
            <a:r>
              <a:rPr lang="hu-HU" i="0" dirty="0" smtClean="0"/>
              <a:t>cf. Gergely </a:t>
            </a:r>
            <a:r>
              <a:rPr lang="hu-HU" i="0" dirty="0"/>
              <a:t>&amp; Csibra 2012: </a:t>
            </a:r>
            <a:r>
              <a:rPr lang="hu-HU" i="0" dirty="0" smtClean="0"/>
              <a:t>7</a:t>
            </a:r>
            <a:r>
              <a:rPr lang="en-US" i="0" dirty="0" smtClean="0"/>
              <a:t>)</a:t>
            </a:r>
            <a:endParaRPr lang="en-US" i="0" dirty="0"/>
          </a:p>
          <a:p>
            <a:endParaRPr lang="en-US" i="0" dirty="0" smtClean="0"/>
          </a:p>
          <a:p>
            <a:r>
              <a:rPr lang="en-US" i="0" dirty="0" smtClean="0"/>
              <a:t>`the assumption of relevance requires the learner to decode the teacher's manifestation with respect to his own knowledge.  ...  the pedagogical question driving the learner's inferential interpretation of the teacher’s demonstration is this: "What is the new information in this manifestation that I don’t yet know and would not be able to figure out myself?"' </a:t>
            </a:r>
          </a:p>
          <a:p>
            <a:pPr algn="r"/>
            <a:r>
              <a:rPr lang="en-US" i="0" dirty="0" smtClean="0"/>
              <a:t>(Csibra &amp; Gergely 2005: 7)</a:t>
            </a:r>
          </a:p>
          <a:p>
            <a:endParaRPr lang="en-US" i="0" dirty="0"/>
          </a:p>
          <a:p>
            <a:r>
              <a:rPr lang="en-US" i="0" dirty="0" smtClean="0"/>
              <a:t>‘</a:t>
            </a:r>
            <a:r>
              <a:rPr lang="en-US" i="0" dirty="0"/>
              <a:t>the ability to teach and to learn from teaching is a primary, independent, and possibly </a:t>
            </a:r>
            <a:r>
              <a:rPr lang="en-US" i="0" dirty="0" err="1"/>
              <a:t>phylogenetically</a:t>
            </a:r>
            <a:r>
              <a:rPr lang="en-US" i="0" dirty="0"/>
              <a:t> even earlier adaptation than </a:t>
            </a:r>
            <a:r>
              <a:rPr lang="en-US" i="0" dirty="0" smtClean="0"/>
              <a:t>... the </a:t>
            </a:r>
            <a:r>
              <a:rPr lang="en-US" i="0" dirty="0"/>
              <a:t>ability to attribute mental states.'  </a:t>
            </a:r>
            <a:endParaRPr lang="en-US" i="0" dirty="0" smtClean="0"/>
          </a:p>
          <a:p>
            <a:pPr algn="r"/>
            <a:r>
              <a:rPr lang="en-US" i="0" dirty="0" smtClean="0"/>
              <a:t>(</a:t>
            </a:r>
            <a:r>
              <a:rPr lang="en-US" i="0" dirty="0"/>
              <a:t>Gergely &amp; Csibra 2012: 2)</a:t>
            </a:r>
          </a:p>
          <a:p>
            <a:endParaRPr lang="en-US" i="0" dirty="0"/>
          </a:p>
        </p:txBody>
      </p:sp>
    </p:spTree>
    <p:extLst>
      <p:ext uri="{BB962C8B-B14F-4D97-AF65-F5344CB8AC3E}">
        <p14:creationId xmlns:p14="http://schemas.microsoft.com/office/powerpoint/2010/main" val="14998288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Text Box 2"/>
          <p:cNvSpPr txBox="1">
            <a:spLocks noChangeArrowheads="1"/>
          </p:cNvSpPr>
          <p:nvPr/>
        </p:nvSpPr>
        <p:spPr bwMode="auto">
          <a:xfrm>
            <a:off x="600074" y="947911"/>
            <a:ext cx="454799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effectLst>
                  <a:glow rad="101600">
                    <a:srgbClr val="000000"/>
                  </a:glow>
                </a:effectLst>
              </a:rPr>
              <a:t>1. </a:t>
            </a:r>
            <a:r>
              <a:rPr lang="en-GB" i="0" dirty="0" smtClean="0">
                <a:effectLst>
                  <a:glow rad="101600">
                    <a:srgbClr val="000000"/>
                  </a:glow>
                </a:effectLst>
              </a:rPr>
              <a:t>You are willing to </a:t>
            </a:r>
            <a:r>
              <a:rPr lang="en-GB" i="0" dirty="0">
                <a:effectLst>
                  <a:glow rad="101600">
                    <a:srgbClr val="000000"/>
                  </a:glow>
                </a:effectLst>
              </a:rPr>
              <a:t>engage in some joint </a:t>
            </a:r>
            <a:r>
              <a:rPr lang="en-GB" i="0" dirty="0" smtClean="0">
                <a:effectLst>
                  <a:glow rad="101600">
                    <a:srgbClr val="000000"/>
                  </a:glow>
                </a:effectLst>
              </a:rPr>
              <a:t>action* </a:t>
            </a:r>
            <a:r>
              <a:rPr lang="en-GB" i="0" dirty="0">
                <a:effectLst>
                  <a:glow rad="101600">
                    <a:srgbClr val="000000"/>
                  </a:glow>
                </a:effectLst>
              </a:rPr>
              <a:t>or </a:t>
            </a:r>
            <a:r>
              <a:rPr lang="en-GB" i="0" dirty="0" smtClean="0">
                <a:effectLst>
                  <a:glow rad="101600">
                    <a:srgbClr val="000000"/>
                  </a:glow>
                </a:effectLst>
              </a:rPr>
              <a:t>other with me</a:t>
            </a:r>
            <a:endParaRPr lang="en-GB" i="0" dirty="0">
              <a:effectLst>
                <a:glow rad="101600">
                  <a:srgbClr val="000000"/>
                </a:glow>
              </a:effectLst>
            </a:endParaRPr>
          </a:p>
          <a:p>
            <a:pPr>
              <a:spcBef>
                <a:spcPct val="50000"/>
              </a:spcBef>
            </a:pPr>
            <a:r>
              <a:rPr lang="en-GB" i="0" dirty="0">
                <a:effectLst>
                  <a:glow rad="101600">
                    <a:srgbClr val="000000"/>
                  </a:glow>
                </a:effectLst>
              </a:rPr>
              <a:t>2. </a:t>
            </a:r>
            <a:r>
              <a:rPr lang="en-GB" i="0" dirty="0" smtClean="0">
                <a:effectLst>
                  <a:glow rad="101600">
                    <a:srgbClr val="000000"/>
                  </a:glow>
                </a:effectLst>
              </a:rPr>
              <a:t>I am not about to change the single goal to which my actions will be directed.</a:t>
            </a:r>
            <a:endParaRPr lang="en-GB" i="0" dirty="0">
              <a:effectLst>
                <a:glow rad="101600">
                  <a:srgbClr val="000000"/>
                </a:glow>
              </a:effectLst>
            </a:endParaRPr>
          </a:p>
          <a:p>
            <a:pPr>
              <a:spcBef>
                <a:spcPct val="50000"/>
              </a:spcBef>
            </a:pPr>
            <a:r>
              <a:rPr lang="en-GB" i="0" dirty="0" smtClean="0">
                <a:effectLst>
                  <a:glow rad="101600">
                    <a:srgbClr val="000000"/>
                  </a:glow>
                </a:effectLst>
              </a:rPr>
              <a:t>Therefore</a:t>
            </a:r>
            <a:r>
              <a:rPr lang="en-GB" i="0" dirty="0">
                <a:effectLst>
                  <a:glow rad="101600">
                    <a:srgbClr val="000000"/>
                  </a:glow>
                </a:effectLst>
              </a:rPr>
              <a:t>:</a:t>
            </a:r>
          </a:p>
          <a:p>
            <a:pPr>
              <a:spcBef>
                <a:spcPct val="50000"/>
              </a:spcBef>
            </a:pPr>
            <a:r>
              <a:rPr lang="en-GB" i="0" dirty="0" smtClean="0">
                <a:effectLst>
                  <a:glow rad="101600">
                    <a:srgbClr val="000000"/>
                  </a:glow>
                </a:effectLst>
              </a:rPr>
              <a:t>3. A goal of your actions will be the goal I now envisage my actions being directed to.</a:t>
            </a:r>
          </a:p>
          <a:p>
            <a:pPr>
              <a:spcBef>
                <a:spcPct val="50000"/>
              </a:spcBef>
            </a:pPr>
            <a:endParaRPr lang="en-GB" i="0" dirty="0" smtClean="0">
              <a:effectLst>
                <a:glow rad="101600">
                  <a:srgbClr val="000000"/>
                </a:glow>
              </a:effectLst>
            </a:endParaRPr>
          </a:p>
          <a:p>
            <a:pPr>
              <a:spcBef>
                <a:spcPct val="50000"/>
              </a:spcBef>
            </a:pPr>
            <a:r>
              <a:rPr lang="en-GB" i="0" dirty="0" smtClean="0">
                <a:effectLst>
                  <a:glow rad="101600">
                    <a:srgbClr val="000000"/>
                  </a:glow>
                </a:effectLst>
              </a:rPr>
              <a:t>[*in at least the minimal sense associated with distributive goals]</a:t>
            </a:r>
            <a:endParaRPr lang="en-GB" i="0" dirty="0">
              <a:effectLst>
                <a:glow rad="101600">
                  <a:srgbClr val="000000"/>
                </a:glow>
              </a:effectLst>
            </a:endParaRPr>
          </a:p>
        </p:txBody>
      </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effectLst>
                  <a:glow rad="101600">
                    <a:srgbClr val="000000"/>
                  </a:glow>
                </a:effectLst>
              </a:rPr>
              <a:t>Your</a:t>
            </a:r>
            <a:r>
              <a:rPr lang="en-GB" b="1" i="0" dirty="0">
                <a:effectLst>
                  <a:glow rad="101600">
                    <a:srgbClr val="000000"/>
                  </a:glow>
                </a:effectLst>
              </a:rPr>
              <a:t>-goal-is-my-goal</a:t>
            </a:r>
          </a:p>
        </p:txBody>
      </p:sp>
    </p:spTree>
    <p:extLst>
      <p:ext uri="{BB962C8B-B14F-4D97-AF65-F5344CB8AC3E}">
        <p14:creationId xmlns:p14="http://schemas.microsoft.com/office/powerpoint/2010/main" val="18245360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Text Box 2"/>
          <p:cNvSpPr txBox="1">
            <a:spLocks noChangeArrowheads="1"/>
          </p:cNvSpPr>
          <p:nvPr/>
        </p:nvSpPr>
        <p:spPr bwMode="auto">
          <a:xfrm>
            <a:off x="600074" y="947911"/>
            <a:ext cx="4547990"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a:t>1. </a:t>
            </a:r>
            <a:r>
              <a:rPr lang="en-GB" i="0" dirty="0" smtClean="0"/>
              <a:t>You are willing to </a:t>
            </a:r>
            <a:r>
              <a:rPr lang="en-GB" i="0" dirty="0"/>
              <a:t>engage in some joint </a:t>
            </a:r>
            <a:r>
              <a:rPr lang="en-GB" i="0" dirty="0" smtClean="0"/>
              <a:t>action* </a:t>
            </a:r>
            <a:r>
              <a:rPr lang="en-GB" i="0" dirty="0"/>
              <a:t>or </a:t>
            </a:r>
            <a:r>
              <a:rPr lang="en-GB" i="0" dirty="0" smtClean="0"/>
              <a:t>other with me</a:t>
            </a:r>
            <a:endParaRPr lang="en-GB" i="0" dirty="0"/>
          </a:p>
          <a:p>
            <a:pPr>
              <a:spcBef>
                <a:spcPct val="50000"/>
              </a:spcBef>
            </a:pPr>
            <a:r>
              <a:rPr lang="en-GB" i="0" dirty="0"/>
              <a:t>2. </a:t>
            </a:r>
            <a:r>
              <a:rPr lang="en-GB" i="0" dirty="0" smtClean="0"/>
              <a:t>I am not about to change the single goal to which my actions will be directed.</a:t>
            </a:r>
            <a:endParaRPr lang="en-GB" i="0" dirty="0"/>
          </a:p>
          <a:p>
            <a:pPr>
              <a:spcBef>
                <a:spcPct val="50000"/>
              </a:spcBef>
            </a:pPr>
            <a:r>
              <a:rPr lang="en-GB" i="0" dirty="0" smtClean="0"/>
              <a:t>Therefore</a:t>
            </a:r>
            <a:r>
              <a:rPr lang="en-GB" i="0" dirty="0"/>
              <a:t>:</a:t>
            </a:r>
          </a:p>
          <a:p>
            <a:pPr>
              <a:spcBef>
                <a:spcPct val="50000"/>
              </a:spcBef>
            </a:pPr>
            <a:r>
              <a:rPr lang="en-GB" i="0" dirty="0" smtClean="0"/>
              <a:t>3. A goal of your actions will be the goal I now envisage my actions being directed to.</a:t>
            </a:r>
          </a:p>
          <a:p>
            <a:pPr>
              <a:spcBef>
                <a:spcPct val="50000"/>
              </a:spcBef>
            </a:pPr>
            <a:endParaRPr lang="en-GB" i="0" dirty="0" smtClean="0"/>
          </a:p>
          <a:p>
            <a:pPr>
              <a:spcBef>
                <a:spcPct val="50000"/>
              </a:spcBef>
            </a:pPr>
            <a:r>
              <a:rPr lang="en-GB" i="0" dirty="0" smtClean="0"/>
              <a:t>[*in at least the minimal sense associated with distributive goals]</a:t>
            </a:r>
            <a:endParaRPr lang="en-GB" i="0" dirty="0"/>
          </a:p>
        </p:txBody>
      </p:sp>
      <p:sp>
        <p:nvSpPr>
          <p:cNvPr id="854019" name="Text Box 3"/>
          <p:cNvSpPr txBox="1">
            <a:spLocks noChangeArrowheads="1"/>
          </p:cNvSpPr>
          <p:nvPr/>
        </p:nvSpPr>
        <p:spPr bwMode="auto">
          <a:xfrm>
            <a:off x="600075" y="338140"/>
            <a:ext cx="36718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GB" b="1" i="0" dirty="0" smtClean="0"/>
              <a:t>Your-goal-is-my-goal</a:t>
            </a:r>
            <a:endParaRPr lang="en-GB" b="1" i="0" dirty="0"/>
          </a:p>
        </p:txBody>
      </p:sp>
      <p:cxnSp>
        <p:nvCxnSpPr>
          <p:cNvPr id="4" name="Straight Connector 3"/>
          <p:cNvCxnSpPr/>
          <p:nvPr/>
        </p:nvCxnSpPr>
        <p:spPr bwMode="auto">
          <a:xfrm>
            <a:off x="5580112" y="0"/>
            <a:ext cx="0" cy="6858000"/>
          </a:xfrm>
          <a:prstGeom prst="line">
            <a:avLst/>
          </a:prstGeom>
          <a:solidFill>
            <a:srgbClr val="00B8FF"/>
          </a:solidFill>
          <a:ln w="6350" cap="flat" cmpd="sng" algn="ctr">
            <a:solidFill>
              <a:srgbClr val="FFFFFF"/>
            </a:solidFill>
            <a:prstDash val="sysDash"/>
            <a:round/>
            <a:headEnd type="none" w="med" len="med"/>
            <a:tailEnd type="none" w="med" len="med"/>
          </a:ln>
          <a:effectLst/>
        </p:spPr>
      </p:cxnSp>
      <p:sp>
        <p:nvSpPr>
          <p:cNvPr id="5" name="Text Box 2"/>
          <p:cNvSpPr txBox="1">
            <a:spLocks noChangeArrowheads="1"/>
          </p:cNvSpPr>
          <p:nvPr/>
        </p:nvSpPr>
        <p:spPr bwMode="auto">
          <a:xfrm>
            <a:off x="5796136" y="338140"/>
            <a:ext cx="2808312" cy="246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GB" i="0" dirty="0" smtClean="0"/>
              <a:t>Applications</a:t>
            </a:r>
          </a:p>
          <a:p>
            <a:pPr>
              <a:spcBef>
                <a:spcPct val="50000"/>
              </a:spcBef>
            </a:pPr>
            <a:r>
              <a:rPr lang="en-GB" i="0" dirty="0" smtClean="0"/>
              <a:t>- pram</a:t>
            </a:r>
          </a:p>
          <a:p>
            <a:pPr>
              <a:spcBef>
                <a:spcPct val="50000"/>
              </a:spcBef>
            </a:pPr>
            <a:r>
              <a:rPr lang="en-GB" i="0" dirty="0" smtClean="0"/>
              <a:t>- false belief </a:t>
            </a:r>
          </a:p>
          <a:p>
            <a:pPr>
              <a:spcBef>
                <a:spcPct val="50000"/>
              </a:spcBef>
            </a:pPr>
            <a:r>
              <a:rPr lang="en-GB" i="0" dirty="0"/>
              <a:t>- tools</a:t>
            </a:r>
          </a:p>
          <a:p>
            <a:pPr>
              <a:spcBef>
                <a:spcPct val="50000"/>
              </a:spcBef>
            </a:pPr>
            <a:r>
              <a:rPr lang="en-GB" i="0" dirty="0" smtClean="0"/>
              <a:t>- </a:t>
            </a:r>
            <a:r>
              <a:rPr lang="en-GB" i="0" dirty="0" smtClean="0"/>
              <a:t>communication</a:t>
            </a:r>
            <a:endParaRPr lang="en-GB" i="0" dirty="0"/>
          </a:p>
        </p:txBody>
      </p:sp>
    </p:spTree>
    <p:extLst>
      <p:ext uri="{BB962C8B-B14F-4D97-AF65-F5344CB8AC3E}">
        <p14:creationId xmlns:p14="http://schemas.microsoft.com/office/powerpoint/2010/main" val="36464391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9553" y="764706"/>
            <a:ext cx="2808312" cy="2110455"/>
          </a:xfrm>
          <a:prstGeom prst="rect">
            <a:avLst/>
          </a:prstGeom>
        </p:spPr>
      </p:pic>
      <p:pic>
        <p:nvPicPr>
          <p:cNvPr id="3" name="Picture 2"/>
          <p:cNvPicPr>
            <a:picLocks noChangeAspect="1"/>
          </p:cNvPicPr>
          <p:nvPr/>
        </p:nvPicPr>
        <p:blipFill>
          <a:blip r:embed="rId3"/>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7693024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a:xfrm>
            <a:off x="467545" y="3732128"/>
            <a:ext cx="8064896" cy="1785104"/>
          </a:xfrm>
          <a:prstGeom prst="rect">
            <a:avLst/>
          </a:prstGeom>
        </p:spPr>
        <p:txBody>
          <a:bodyPr wrap="square">
            <a:spAutoFit/>
          </a:bodyPr>
          <a:lstStyle/>
          <a:p>
            <a:r>
              <a:rPr lang="en-US" i="0" dirty="0" smtClean="0"/>
              <a:t>“to </a:t>
            </a:r>
            <a:r>
              <a:rPr lang="en-US" i="0" dirty="0"/>
              <a:t>understand pointing, the subject needs to understand more than the individual goal-directed </a:t>
            </a:r>
            <a:r>
              <a:rPr lang="en-US" i="0" dirty="0" err="1"/>
              <a:t>behaviour</a:t>
            </a:r>
            <a:r>
              <a:rPr lang="en-US" i="0" dirty="0"/>
              <a:t>. She needs to understand </a:t>
            </a:r>
            <a:r>
              <a:rPr lang="en-US" i="0" dirty="0" smtClean="0"/>
              <a:t>that ... </a:t>
            </a:r>
            <a:r>
              <a:rPr lang="en-US" i="0" dirty="0"/>
              <a:t>the other attempts to communicate to her </a:t>
            </a:r>
            <a:r>
              <a:rPr lang="en-US" i="0" dirty="0" smtClean="0"/>
              <a:t>...  </a:t>
            </a:r>
            <a:r>
              <a:rPr lang="en-US" i="0" dirty="0"/>
              <a:t>and </a:t>
            </a:r>
            <a:r>
              <a:rPr lang="en-US" i="0" dirty="0" smtClean="0"/>
              <a:t>... the </a:t>
            </a:r>
            <a:r>
              <a:rPr lang="en-US" i="0" dirty="0"/>
              <a:t>communicative intention behind the </a:t>
            </a:r>
            <a:r>
              <a:rPr lang="en-US" i="0" dirty="0" smtClean="0"/>
              <a:t>gesture” </a:t>
            </a:r>
          </a:p>
          <a:p>
            <a:pPr algn="r"/>
            <a:r>
              <a:rPr lang="en-US" i="0" dirty="0" smtClean="0"/>
              <a:t>(Moll &amp; </a:t>
            </a:r>
            <a:r>
              <a:rPr lang="en-US" i="0" dirty="0" err="1" smtClean="0"/>
              <a:t>Tomsello</a:t>
            </a:r>
            <a:r>
              <a:rPr lang="en-US" i="0" dirty="0" smtClean="0"/>
              <a:t> 2007)</a:t>
            </a:r>
            <a:endParaRPr lang="en-US" i="0" dirty="0"/>
          </a:p>
        </p:txBody>
      </p:sp>
    </p:spTree>
    <p:extLst>
      <p:ext uri="{BB962C8B-B14F-4D97-AF65-F5344CB8AC3E}">
        <p14:creationId xmlns:p14="http://schemas.microsoft.com/office/powerpoint/2010/main" val="29792295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
          <p:cNvSpPr txBox="1">
            <a:spLocks noChangeArrowheads="1"/>
          </p:cNvSpPr>
          <p:nvPr/>
        </p:nvSpPr>
        <p:spPr bwMode="auto">
          <a:xfrm>
            <a:off x="10465" y="2603080"/>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tx1">
                      <a:lumMod val="50000"/>
                      <a:lumOff val="50000"/>
                    </a:schemeClr>
                  </a:glow>
                </a:effectLst>
              </a:rPr>
              <a:t>conjecture</a:t>
            </a:r>
          </a:p>
        </p:txBody>
      </p:sp>
      <p:sp>
        <p:nvSpPr>
          <p:cNvPr id="7" name="Rectangle 6"/>
          <p:cNvSpPr/>
          <p:nvPr/>
        </p:nvSpPr>
        <p:spPr bwMode="auto">
          <a:xfrm>
            <a:off x="0" y="0"/>
            <a:ext cx="9144000" cy="6858000"/>
          </a:xfrm>
          <a:prstGeom prst="rect">
            <a:avLst/>
          </a:prstGeom>
          <a:gradFill flip="none" rotWithShape="1">
            <a:gsLst>
              <a:gs pos="0">
                <a:schemeClr val="tx1"/>
              </a:gs>
              <a:gs pos="36000">
                <a:schemeClr val="tx1">
                  <a:alpha val="65000"/>
                </a:scheme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8" name="Text Box 2"/>
          <p:cNvSpPr txBox="1">
            <a:spLocks noChangeArrowheads="1"/>
          </p:cNvSpPr>
          <p:nvPr/>
        </p:nvSpPr>
        <p:spPr bwMode="auto">
          <a:xfrm>
            <a:off x="755576" y="3861048"/>
            <a:ext cx="45365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a:t>
            </a:r>
            <a:r>
              <a:rPr lang="en-GB" i="0" dirty="0" smtClean="0">
                <a:effectLst>
                  <a:glow rad="101600">
                    <a:schemeClr val="tx1">
                      <a:alpha val="75000"/>
                    </a:schemeClr>
                  </a:glow>
                </a:effectLst>
              </a:rPr>
              <a:t>prior existence of capacities for shared agency </a:t>
            </a:r>
            <a:r>
              <a:rPr lang="en-GB" i="0" strike="sngStrike" dirty="0" smtClean="0">
                <a:effectLst>
                  <a:glow rad="101600">
                    <a:schemeClr val="tx1">
                      <a:alpha val="75000"/>
                    </a:schemeClr>
                  </a:glow>
                </a:effectLst>
              </a:rPr>
              <a:t>partially explains</a:t>
            </a:r>
            <a:r>
              <a:rPr lang="en-GB" i="0" dirty="0" smtClean="0">
                <a:effectLst>
                  <a:glow rad="101600">
                    <a:schemeClr val="tx1">
                      <a:alpha val="75000"/>
                    </a:schemeClr>
                  </a:glow>
                </a:effectLst>
              </a:rPr>
              <a:t>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
        <p:nvSpPr>
          <p:cNvPr id="10" name="Text Box 2"/>
          <p:cNvSpPr txBox="1">
            <a:spLocks noChangeArrowheads="1"/>
          </p:cNvSpPr>
          <p:nvPr/>
        </p:nvSpPr>
        <p:spPr bwMode="auto">
          <a:xfrm>
            <a:off x="4716016" y="4197099"/>
            <a:ext cx="45365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cannot explain</a:t>
            </a:r>
            <a:endParaRPr lang="en-GB" dirty="0">
              <a:effectLst>
                <a:glow rad="101600">
                  <a:schemeClr val="tx1">
                    <a:alpha val="75000"/>
                  </a:schemeClr>
                </a:glow>
              </a:effectLst>
            </a:endParaRPr>
          </a:p>
        </p:txBody>
      </p:sp>
      <p:sp>
        <p:nvSpPr>
          <p:cNvPr id="13" name="Rectangle 12"/>
          <p:cNvSpPr/>
          <p:nvPr/>
        </p:nvSpPr>
        <p:spPr>
          <a:xfrm>
            <a:off x="466891" y="3861048"/>
            <a:ext cx="377026" cy="430887"/>
          </a:xfrm>
          <a:prstGeom prst="rect">
            <a:avLst/>
          </a:prstGeom>
        </p:spPr>
        <p:txBody>
          <a:bodyPr wrap="none">
            <a:spAutoFit/>
          </a:bodyPr>
          <a:lstStyle/>
          <a:p>
            <a:pPr>
              <a:defRPr/>
            </a:pPr>
            <a:r>
              <a:rPr lang="en-GB" i="0" dirty="0">
                <a:effectLst>
                  <a:glow rad="152400">
                    <a:schemeClr val="tx1"/>
                  </a:glow>
                </a:effectLst>
                <a:cs typeface="Arial" charset="0"/>
              </a:rPr>
              <a:t>3.</a:t>
            </a:r>
          </a:p>
        </p:txBody>
      </p:sp>
      <p:sp>
        <p:nvSpPr>
          <p:cNvPr id="11" name="Rectangle 10"/>
          <p:cNvSpPr/>
          <p:nvPr/>
        </p:nvSpPr>
        <p:spPr bwMode="auto">
          <a:xfrm>
            <a:off x="0" y="1052736"/>
            <a:ext cx="9144000" cy="100811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5"/>
          <p:cNvSpPr txBox="1">
            <a:spLocks noChangeArrowheads="1"/>
          </p:cNvSpPr>
          <p:nvPr/>
        </p:nvSpPr>
        <p:spPr bwMode="auto">
          <a:xfrm>
            <a:off x="539554" y="829158"/>
            <a:ext cx="511256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GB" i="0" dirty="0" smtClean="0">
              <a:effectLst>
                <a:glow rad="152400">
                  <a:schemeClr val="tx1"/>
                </a:glow>
              </a:effectLst>
              <a:cs typeface="Arial" charset="0"/>
            </a:endParaRPr>
          </a:p>
          <a:p>
            <a:pPr>
              <a:defRPr/>
            </a:pPr>
            <a:r>
              <a:rPr lang="en-GB" i="0" dirty="0">
                <a:effectLst>
                  <a:glow rad="152400">
                    <a:schemeClr val="tx1"/>
                  </a:glow>
                </a:effectLst>
                <a:cs typeface="Arial" charset="0"/>
              </a:rPr>
              <a:t>1. All </a:t>
            </a:r>
            <a:r>
              <a:rPr lang="en-GB" i="0" dirty="0" smtClean="0">
                <a:effectLst>
                  <a:glow rad="152400">
                    <a:schemeClr val="tx1"/>
                  </a:glow>
                </a:effectLst>
                <a:cs typeface="Arial" charset="0"/>
              </a:rPr>
              <a:t>shared agency involves shared intention.</a:t>
            </a:r>
            <a:endParaRPr lang="en-GB" i="0" dirty="0">
              <a:effectLst>
                <a:glow rad="152400">
                  <a:schemeClr val="tx1"/>
                </a:glow>
              </a:effectLst>
              <a:cs typeface="Arial" charset="0"/>
            </a:endParaRPr>
          </a:p>
          <a:p>
            <a:pPr>
              <a:defRPr/>
            </a:pPr>
            <a:endParaRPr lang="en-GB" i="0" dirty="0">
              <a:effectLst>
                <a:glow rad="152400">
                  <a:schemeClr val="tx1"/>
                </a:glow>
              </a:effectLst>
              <a:cs typeface="Arial" charset="0"/>
            </a:endParaRPr>
          </a:p>
          <a:p>
            <a:pPr>
              <a:defRPr/>
            </a:pPr>
            <a:r>
              <a:rPr lang="en-GB" i="0" dirty="0" smtClean="0">
                <a:effectLst>
                  <a:glow rad="152400">
                    <a:schemeClr val="tx1"/>
                  </a:glow>
                </a:effectLst>
                <a:cs typeface="Arial" charset="0"/>
              </a:rPr>
              <a:t>2. Shared intention requires sophisticated mindreading.</a:t>
            </a:r>
          </a:p>
          <a:p>
            <a:pPr>
              <a:defRPr/>
            </a:pPr>
            <a:endParaRPr lang="en-GB" i="0" dirty="0" smtClean="0">
              <a:effectLst>
                <a:glow rad="152400">
                  <a:schemeClr val="tx1"/>
                </a:glow>
              </a:effectLst>
              <a:cs typeface="Arial" charset="0"/>
            </a:endParaRPr>
          </a:p>
          <a:p>
            <a:pPr>
              <a:defRPr/>
            </a:pPr>
            <a:r>
              <a:rPr lang="en-GB" i="0" dirty="0" smtClean="0">
                <a:effectLst>
                  <a:glow rad="152400">
                    <a:schemeClr val="tx1"/>
                  </a:glow>
                </a:effectLst>
                <a:cs typeface="Arial" charset="0"/>
              </a:rPr>
              <a:t>Therefore:</a:t>
            </a:r>
            <a:endParaRPr lang="en-GB" i="0" dirty="0">
              <a:effectLst>
                <a:glow rad="152400">
                  <a:schemeClr val="tx1"/>
                </a:glow>
              </a:effectLst>
              <a:cs typeface="Arial" charset="0"/>
            </a:endParaRPr>
          </a:p>
          <a:p>
            <a:pPr>
              <a:defRPr/>
            </a:pPr>
            <a:endParaRPr lang="en-GB" i="0" dirty="0">
              <a:effectLst>
                <a:glow rad="152400">
                  <a:schemeClr val="tx1"/>
                </a:glow>
              </a:effectLst>
              <a:cs typeface="Arial" charset="0"/>
            </a:endParaRPr>
          </a:p>
        </p:txBody>
      </p:sp>
    </p:spTree>
    <p:extLst>
      <p:ext uri="{BB962C8B-B14F-4D97-AF65-F5344CB8AC3E}">
        <p14:creationId xmlns:p14="http://schemas.microsoft.com/office/powerpoint/2010/main" val="32225376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735473" y="4764305"/>
            <a:ext cx="3096344" cy="504056"/>
          </a:xfrm>
          <a:prstGeom prst="round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a:xfrm>
            <a:off x="467545" y="3732128"/>
            <a:ext cx="8064896" cy="1785104"/>
          </a:xfrm>
          <a:prstGeom prst="rect">
            <a:avLst/>
          </a:prstGeom>
        </p:spPr>
        <p:txBody>
          <a:bodyPr wrap="square">
            <a:spAutoFit/>
          </a:bodyPr>
          <a:lstStyle/>
          <a:p>
            <a:r>
              <a:rPr lang="en-US" i="0" dirty="0" smtClean="0"/>
              <a:t>“to </a:t>
            </a:r>
            <a:r>
              <a:rPr lang="en-US" i="0" dirty="0"/>
              <a:t>understand pointing, the subject needs to understand more than the individual goal-directed </a:t>
            </a:r>
            <a:r>
              <a:rPr lang="en-US" i="0" dirty="0" err="1"/>
              <a:t>behaviour</a:t>
            </a:r>
            <a:r>
              <a:rPr lang="en-US" i="0" dirty="0"/>
              <a:t>. She needs to understand </a:t>
            </a:r>
            <a:r>
              <a:rPr lang="en-US" i="0" dirty="0" smtClean="0"/>
              <a:t>that ... </a:t>
            </a:r>
            <a:r>
              <a:rPr lang="en-US" i="0" dirty="0"/>
              <a:t>the other attempts to communicate to her </a:t>
            </a:r>
            <a:r>
              <a:rPr lang="en-US" i="0" dirty="0" smtClean="0"/>
              <a:t>...  </a:t>
            </a:r>
            <a:r>
              <a:rPr lang="en-US" i="0" dirty="0"/>
              <a:t>and </a:t>
            </a:r>
            <a:r>
              <a:rPr lang="en-US" i="0" dirty="0" smtClean="0"/>
              <a:t>... the </a:t>
            </a:r>
            <a:r>
              <a:rPr lang="en-US" i="0" dirty="0">
                <a:solidFill>
                  <a:srgbClr val="000000"/>
                </a:solidFill>
              </a:rPr>
              <a:t>communicative intention</a:t>
            </a:r>
            <a:r>
              <a:rPr lang="en-US" i="0" dirty="0"/>
              <a:t> behind the </a:t>
            </a:r>
            <a:r>
              <a:rPr lang="en-US" i="0" dirty="0" smtClean="0"/>
              <a:t>gesture” </a:t>
            </a:r>
          </a:p>
          <a:p>
            <a:pPr algn="r"/>
            <a:r>
              <a:rPr lang="en-US" i="0" dirty="0" smtClean="0"/>
              <a:t>(Moll &amp; </a:t>
            </a:r>
            <a:r>
              <a:rPr lang="en-US" i="0" dirty="0" err="1" smtClean="0"/>
              <a:t>Tomsello</a:t>
            </a:r>
            <a:r>
              <a:rPr lang="en-US" i="0" dirty="0" smtClean="0"/>
              <a:t> 2007)</a:t>
            </a:r>
            <a:endParaRPr lang="en-US" i="0" dirty="0"/>
          </a:p>
        </p:txBody>
      </p:sp>
    </p:spTree>
    <p:extLst>
      <p:ext uri="{BB962C8B-B14F-4D97-AF65-F5344CB8AC3E}">
        <p14:creationId xmlns:p14="http://schemas.microsoft.com/office/powerpoint/2010/main" val="28424860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623561" y="3645024"/>
            <a:ext cx="2652295" cy="2362200"/>
          </a:xfrm>
          <a:prstGeom prst="rect">
            <a:avLst/>
          </a:prstGeom>
        </p:spPr>
      </p:pic>
      <p:pic>
        <p:nvPicPr>
          <p:cNvPr id="10" name="Picture 9"/>
          <p:cNvPicPr>
            <a:picLocks noChangeAspect="1"/>
          </p:cNvPicPr>
          <p:nvPr/>
        </p:nvPicPr>
        <p:blipFill>
          <a:blip r:embed="rId2">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4283968" y="3717032"/>
            <a:ext cx="2652295" cy="2362200"/>
          </a:xfrm>
          <a:prstGeom prst="rect">
            <a:avLst/>
          </a:prstGeom>
        </p:spPr>
      </p:pic>
      <p:sp>
        <p:nvSpPr>
          <p:cNvPr id="7" name="Rectangle 6"/>
          <p:cNvSpPr/>
          <p:nvPr/>
        </p:nvSpPr>
        <p:spPr bwMode="auto">
          <a:xfrm>
            <a:off x="5292080"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Box 11"/>
          <p:cNvSpPr txBox="1"/>
          <p:nvPr/>
        </p:nvSpPr>
        <p:spPr>
          <a:xfrm>
            <a:off x="4932040" y="6021288"/>
            <a:ext cx="3419132" cy="430887"/>
          </a:xfrm>
          <a:prstGeom prst="rect">
            <a:avLst/>
          </a:prstGeom>
          <a:noFill/>
        </p:spPr>
        <p:txBody>
          <a:bodyPr wrap="none" rtlCol="0">
            <a:spAutoFit/>
          </a:bodyPr>
          <a:lstStyle/>
          <a:p>
            <a:r>
              <a:rPr lang="en-US" dirty="0" smtClean="0"/>
              <a:t>source: </a:t>
            </a:r>
            <a:r>
              <a:rPr lang="en-US" i="0" dirty="0" err="1" smtClean="0"/>
              <a:t>Leekam</a:t>
            </a:r>
            <a:r>
              <a:rPr lang="en-US" i="0" dirty="0" smtClean="0"/>
              <a:t> et al (2010)</a:t>
            </a:r>
            <a:endParaRPr lang="en-US" i="0" dirty="0"/>
          </a:p>
        </p:txBody>
      </p:sp>
      <p:pic>
        <p:nvPicPr>
          <p:cNvPr id="8" name="Picture 7"/>
          <p:cNvPicPr>
            <a:picLocks noChangeAspect="1"/>
          </p:cNvPicPr>
          <p:nvPr/>
        </p:nvPicPr>
        <p:blipFill>
          <a:blip r:embed="rId5"/>
          <a:stretch>
            <a:fillRect/>
          </a:stretch>
        </p:blipFill>
        <p:spPr>
          <a:xfrm>
            <a:off x="539553" y="764704"/>
            <a:ext cx="2808312" cy="2110455"/>
          </a:xfrm>
          <a:prstGeom prst="rect">
            <a:avLst/>
          </a:prstGeom>
        </p:spPr>
      </p:pic>
      <p:pic>
        <p:nvPicPr>
          <p:cNvPr id="9" name="Picture 8"/>
          <p:cNvPicPr>
            <a:picLocks noChangeAspect="1"/>
          </p:cNvPicPr>
          <p:nvPr/>
        </p:nvPicPr>
        <p:blipFill>
          <a:blip r:embed="rId6"/>
          <a:stretch>
            <a:fillRect/>
          </a:stretch>
        </p:blipFill>
        <p:spPr>
          <a:xfrm>
            <a:off x="4067944" y="764704"/>
            <a:ext cx="2941489" cy="2088232"/>
          </a:xfrm>
          <a:prstGeom prst="rect">
            <a:avLst/>
          </a:prstGeom>
        </p:spPr>
      </p:pic>
      <p:sp>
        <p:nvSpPr>
          <p:cNvPr id="11" name="TextBox 10"/>
          <p:cNvSpPr txBox="1"/>
          <p:nvPr/>
        </p:nvSpPr>
        <p:spPr>
          <a:xfrm>
            <a:off x="4644008" y="2852936"/>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13" name="TextBox 12"/>
          <p:cNvSpPr txBox="1"/>
          <p:nvPr/>
        </p:nvSpPr>
        <p:spPr>
          <a:xfrm>
            <a:off x="1403648" y="260648"/>
            <a:ext cx="1595306" cy="430887"/>
          </a:xfrm>
          <a:prstGeom prst="rect">
            <a:avLst/>
          </a:prstGeom>
          <a:noFill/>
        </p:spPr>
        <p:txBody>
          <a:bodyPr wrap="none" rtlCol="0">
            <a:spAutoFit/>
          </a:bodyPr>
          <a:lstStyle/>
          <a:p>
            <a:r>
              <a:rPr lang="en-US" i="0" dirty="0" smtClean="0"/>
              <a:t>failed reach</a:t>
            </a:r>
            <a:endParaRPr lang="en-US" i="0" dirty="0"/>
          </a:p>
        </p:txBody>
      </p:sp>
      <p:sp>
        <p:nvSpPr>
          <p:cNvPr id="14" name="TextBox 13"/>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15" name="Rectangle 14"/>
          <p:cNvSpPr/>
          <p:nvPr/>
        </p:nvSpPr>
        <p:spPr bwMode="auto">
          <a:xfrm>
            <a:off x="323528" y="332656"/>
            <a:ext cx="8388424" cy="3456384"/>
          </a:xfrm>
          <a:prstGeom prst="rect">
            <a:avLst/>
          </a:prstGeom>
          <a:solidFill>
            <a:srgbClr val="000000">
              <a:alpha val="7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3039688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623561" y="3645024"/>
            <a:ext cx="2652295" cy="2362200"/>
          </a:xfrm>
          <a:prstGeom prst="rect">
            <a:avLst/>
          </a:prstGeom>
        </p:spPr>
      </p:pic>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4283968" y="3717032"/>
            <a:ext cx="2652295" cy="2362200"/>
          </a:xfrm>
          <a:prstGeom prst="rect">
            <a:avLst/>
          </a:prstGeom>
        </p:spPr>
      </p:pic>
      <p:sp>
        <p:nvSpPr>
          <p:cNvPr id="7" name="Rectangle 6"/>
          <p:cNvSpPr/>
          <p:nvPr/>
        </p:nvSpPr>
        <p:spPr bwMode="auto">
          <a:xfrm>
            <a:off x="5292080"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2" name="TextBox 11"/>
          <p:cNvSpPr txBox="1"/>
          <p:nvPr/>
        </p:nvSpPr>
        <p:spPr>
          <a:xfrm>
            <a:off x="4932040" y="6021288"/>
            <a:ext cx="3419132" cy="430887"/>
          </a:xfrm>
          <a:prstGeom prst="rect">
            <a:avLst/>
          </a:prstGeom>
          <a:noFill/>
        </p:spPr>
        <p:txBody>
          <a:bodyPr wrap="none" rtlCol="0">
            <a:spAutoFit/>
          </a:bodyPr>
          <a:lstStyle/>
          <a:p>
            <a:r>
              <a:rPr lang="en-US" dirty="0" smtClean="0"/>
              <a:t>source: </a:t>
            </a:r>
            <a:r>
              <a:rPr lang="en-US" i="0" dirty="0" err="1" smtClean="0"/>
              <a:t>Leekam</a:t>
            </a:r>
            <a:r>
              <a:rPr lang="en-US" i="0" dirty="0" smtClean="0"/>
              <a:t> et al (2010)</a:t>
            </a:r>
            <a:endParaRPr lang="en-US" i="0" dirty="0"/>
          </a:p>
        </p:txBody>
      </p:sp>
      <p:sp>
        <p:nvSpPr>
          <p:cNvPr id="2" name="Rectangle 1"/>
          <p:cNvSpPr/>
          <p:nvPr/>
        </p:nvSpPr>
        <p:spPr>
          <a:xfrm>
            <a:off x="755576" y="836712"/>
            <a:ext cx="7056784" cy="1446550"/>
          </a:xfrm>
          <a:prstGeom prst="rect">
            <a:avLst/>
          </a:prstGeom>
        </p:spPr>
        <p:txBody>
          <a:bodyPr wrap="square">
            <a:spAutoFit/>
          </a:bodyPr>
          <a:lstStyle/>
          <a:p>
            <a:r>
              <a:rPr lang="en-US" i="0" dirty="0" smtClean="0">
                <a:effectLst>
                  <a:glow rad="101600">
                    <a:schemeClr val="tx1">
                      <a:alpha val="75000"/>
                    </a:schemeClr>
                  </a:glow>
                </a:effectLst>
              </a:rPr>
              <a:t>“the </a:t>
            </a:r>
            <a:r>
              <a:rPr lang="en-US" i="0" dirty="0">
                <a:effectLst>
                  <a:glow rad="101600">
                    <a:schemeClr val="tx1">
                      <a:alpha val="75000"/>
                    </a:schemeClr>
                  </a:glow>
                </a:effectLst>
              </a:rPr>
              <a:t>adult’s social cues conveyed her communicative intent, which in turn encouraged the child to </a:t>
            </a:r>
            <a:r>
              <a:rPr lang="en-US" i="0" dirty="0" smtClean="0">
                <a:effectLst>
                  <a:glow rad="101600">
                    <a:schemeClr val="tx1">
                      <a:alpha val="75000"/>
                    </a:schemeClr>
                  </a:glow>
                </a:effectLst>
              </a:rPr>
              <a:t>‘see </a:t>
            </a:r>
            <a:r>
              <a:rPr lang="en-US" i="0" dirty="0">
                <a:effectLst>
                  <a:glow rad="101600">
                    <a:schemeClr val="tx1">
                      <a:alpha val="75000"/>
                    </a:schemeClr>
                  </a:glow>
                </a:effectLst>
              </a:rPr>
              <a:t>through the </a:t>
            </a:r>
            <a:r>
              <a:rPr lang="en-US" i="0" dirty="0" smtClean="0">
                <a:effectLst>
                  <a:glow rad="101600">
                    <a:schemeClr val="tx1">
                      <a:alpha val="75000"/>
                    </a:schemeClr>
                  </a:glow>
                </a:effectLst>
              </a:rPr>
              <a:t>sign’. “</a:t>
            </a:r>
          </a:p>
          <a:p>
            <a:pPr algn="r"/>
            <a:r>
              <a:rPr lang="en-US" i="0" dirty="0" smtClean="0">
                <a:effectLst>
                  <a:glow rad="101600">
                    <a:schemeClr val="tx1">
                      <a:alpha val="75000"/>
                    </a:schemeClr>
                  </a:glow>
                </a:effectLst>
              </a:rPr>
              <a:t>(</a:t>
            </a:r>
            <a:r>
              <a:rPr lang="en-US" i="0" dirty="0" err="1" smtClean="0">
                <a:effectLst>
                  <a:glow rad="101600">
                    <a:schemeClr val="tx1">
                      <a:alpha val="75000"/>
                    </a:schemeClr>
                  </a:glow>
                </a:effectLst>
              </a:rPr>
              <a:t>Leekam</a:t>
            </a:r>
            <a:r>
              <a:rPr lang="en-US" i="0" dirty="0" smtClean="0">
                <a:effectLst>
                  <a:glow rad="101600">
                    <a:schemeClr val="tx1">
                      <a:alpha val="75000"/>
                    </a:schemeClr>
                  </a:glow>
                </a:effectLst>
              </a:rPr>
              <a:t>, Solomon &amp; </a:t>
            </a:r>
            <a:r>
              <a:rPr lang="en-US" i="0" dirty="0" err="1" smtClean="0">
                <a:effectLst>
                  <a:glow rad="101600">
                    <a:schemeClr val="tx1">
                      <a:alpha val="75000"/>
                    </a:schemeClr>
                  </a:glow>
                </a:effectLst>
              </a:rPr>
              <a:t>Teoh</a:t>
            </a:r>
            <a:r>
              <a:rPr lang="en-US" i="0" dirty="0" smtClean="0">
                <a:effectLst>
                  <a:glow rad="101600">
                    <a:schemeClr val="tx1">
                      <a:alpha val="75000"/>
                    </a:schemeClr>
                  </a:glow>
                </a:effectLst>
              </a:rPr>
              <a:t> 2010:118)</a:t>
            </a:r>
            <a:endParaRPr lang="en-US" i="0" dirty="0">
              <a:effectLst>
                <a:glow rad="101600">
                  <a:schemeClr val="tx1">
                    <a:alpha val="75000"/>
                  </a:schemeClr>
                </a:glow>
              </a:effectLst>
            </a:endParaRPr>
          </a:p>
        </p:txBody>
      </p:sp>
    </p:spTree>
    <p:extLst>
      <p:ext uri="{BB962C8B-B14F-4D97-AF65-F5344CB8AC3E}">
        <p14:creationId xmlns:p14="http://schemas.microsoft.com/office/powerpoint/2010/main" val="30156878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735473" y="4764305"/>
            <a:ext cx="3096344" cy="504056"/>
          </a:xfrm>
          <a:prstGeom prst="round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2" name="Picture 1"/>
          <p:cNvPicPr>
            <a:picLocks noChangeAspect="1"/>
          </p:cNvPicPr>
          <p:nvPr/>
        </p:nvPicPr>
        <p:blipFill>
          <a:blip r:embed="rId3"/>
          <a:stretch>
            <a:fillRect/>
          </a:stretch>
        </p:blipFill>
        <p:spPr>
          <a:xfrm>
            <a:off x="539553" y="764706"/>
            <a:ext cx="2808312" cy="2110455"/>
          </a:xfrm>
          <a:prstGeom prst="rect">
            <a:avLst/>
          </a:prstGeom>
        </p:spPr>
      </p:pic>
      <p:pic>
        <p:nvPicPr>
          <p:cNvPr id="3" name="Picture 2"/>
          <p:cNvPicPr>
            <a:picLocks noChangeAspect="1"/>
          </p:cNvPicPr>
          <p:nvPr/>
        </p:nvPicPr>
        <p:blipFill>
          <a:blip r:embed="rId4"/>
          <a:stretch>
            <a:fillRect/>
          </a:stretch>
        </p:blipFill>
        <p:spPr>
          <a:xfrm>
            <a:off x="4067945" y="764704"/>
            <a:ext cx="2941489" cy="2088232"/>
          </a:xfrm>
          <a:prstGeom prst="rect">
            <a:avLst/>
          </a:prstGeom>
        </p:spPr>
      </p:pic>
      <p:sp>
        <p:nvSpPr>
          <p:cNvPr id="4" name="TextBox 3"/>
          <p:cNvSpPr txBox="1"/>
          <p:nvPr/>
        </p:nvSpPr>
        <p:spPr>
          <a:xfrm>
            <a:off x="4644009" y="2852938"/>
            <a:ext cx="3982265" cy="430887"/>
          </a:xfrm>
          <a:prstGeom prst="rect">
            <a:avLst/>
          </a:prstGeom>
          <a:noFill/>
        </p:spPr>
        <p:txBody>
          <a:bodyPr wrap="none" rtlCol="0">
            <a:spAutoFit/>
          </a:bodyPr>
          <a:lstStyle/>
          <a:p>
            <a:r>
              <a:rPr lang="en-US" dirty="0" smtClean="0"/>
              <a:t>source: </a:t>
            </a:r>
            <a:r>
              <a:rPr lang="en-US" i="0" dirty="0" smtClean="0"/>
              <a:t>Hare &amp; </a:t>
            </a:r>
            <a:r>
              <a:rPr lang="en-US" i="0" dirty="0" err="1" smtClean="0"/>
              <a:t>Tomasello</a:t>
            </a:r>
            <a:r>
              <a:rPr lang="en-US" i="0" dirty="0" smtClean="0"/>
              <a:t> (2004)</a:t>
            </a:r>
            <a:endParaRPr lang="en-US" i="0" dirty="0"/>
          </a:p>
        </p:txBody>
      </p:sp>
      <p:sp>
        <p:nvSpPr>
          <p:cNvPr id="5" name="TextBox 4"/>
          <p:cNvSpPr txBox="1"/>
          <p:nvPr/>
        </p:nvSpPr>
        <p:spPr>
          <a:xfrm>
            <a:off x="1187624" y="260648"/>
            <a:ext cx="1595306" cy="430887"/>
          </a:xfrm>
          <a:prstGeom prst="rect">
            <a:avLst/>
          </a:prstGeom>
          <a:noFill/>
        </p:spPr>
        <p:txBody>
          <a:bodyPr wrap="none" rtlCol="0">
            <a:spAutoFit/>
          </a:bodyPr>
          <a:lstStyle/>
          <a:p>
            <a:r>
              <a:rPr lang="en-US" i="0" dirty="0" smtClean="0"/>
              <a:t>failed reach</a:t>
            </a:r>
            <a:endParaRPr lang="en-US" i="0" dirty="0"/>
          </a:p>
        </p:txBody>
      </p:sp>
      <p:sp>
        <p:nvSpPr>
          <p:cNvPr id="8" name="TextBox 7"/>
          <p:cNvSpPr txBox="1"/>
          <p:nvPr/>
        </p:nvSpPr>
        <p:spPr>
          <a:xfrm>
            <a:off x="5220072" y="260648"/>
            <a:ext cx="838926" cy="430887"/>
          </a:xfrm>
          <a:prstGeom prst="rect">
            <a:avLst/>
          </a:prstGeom>
          <a:noFill/>
        </p:spPr>
        <p:txBody>
          <a:bodyPr wrap="none" rtlCol="0">
            <a:spAutoFit/>
          </a:bodyPr>
          <a:lstStyle/>
          <a:p>
            <a:r>
              <a:rPr lang="en-US" i="0" dirty="0" smtClean="0"/>
              <a:t>point</a:t>
            </a:r>
            <a:endParaRPr lang="en-US" i="0" dirty="0"/>
          </a:p>
        </p:txBody>
      </p:sp>
      <p:sp>
        <p:nvSpPr>
          <p:cNvPr id="7" name="Rectangle 6"/>
          <p:cNvSpPr/>
          <p:nvPr/>
        </p:nvSpPr>
        <p:spPr bwMode="auto">
          <a:xfrm>
            <a:off x="5292081" y="4509120"/>
            <a:ext cx="792088" cy="5760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Rectangle 5"/>
          <p:cNvSpPr/>
          <p:nvPr/>
        </p:nvSpPr>
        <p:spPr>
          <a:xfrm>
            <a:off x="467545" y="3732128"/>
            <a:ext cx="8064896" cy="1785104"/>
          </a:xfrm>
          <a:prstGeom prst="rect">
            <a:avLst/>
          </a:prstGeom>
        </p:spPr>
        <p:txBody>
          <a:bodyPr wrap="square">
            <a:spAutoFit/>
          </a:bodyPr>
          <a:lstStyle/>
          <a:p>
            <a:r>
              <a:rPr lang="en-US" i="0" dirty="0" smtClean="0"/>
              <a:t>“to </a:t>
            </a:r>
            <a:r>
              <a:rPr lang="en-US" i="0" dirty="0"/>
              <a:t>understand pointing, the subject needs to understand more than the individual goal-directed </a:t>
            </a:r>
            <a:r>
              <a:rPr lang="en-US" i="0" dirty="0" err="1"/>
              <a:t>behaviour</a:t>
            </a:r>
            <a:r>
              <a:rPr lang="en-US" i="0" dirty="0"/>
              <a:t>. She needs to understand </a:t>
            </a:r>
            <a:r>
              <a:rPr lang="en-US" i="0" dirty="0" smtClean="0"/>
              <a:t>that ... </a:t>
            </a:r>
            <a:r>
              <a:rPr lang="en-US" i="0" dirty="0"/>
              <a:t>the other attempts to communicate to her </a:t>
            </a:r>
            <a:r>
              <a:rPr lang="en-US" i="0" dirty="0" smtClean="0"/>
              <a:t>...  </a:t>
            </a:r>
            <a:r>
              <a:rPr lang="en-US" i="0" dirty="0"/>
              <a:t>and </a:t>
            </a:r>
            <a:r>
              <a:rPr lang="en-US" i="0" dirty="0" smtClean="0"/>
              <a:t>... the </a:t>
            </a:r>
            <a:r>
              <a:rPr lang="en-US" i="0" dirty="0">
                <a:solidFill>
                  <a:srgbClr val="000000"/>
                </a:solidFill>
              </a:rPr>
              <a:t>communicative intention</a:t>
            </a:r>
            <a:r>
              <a:rPr lang="en-US" i="0" dirty="0"/>
              <a:t> behind the </a:t>
            </a:r>
            <a:r>
              <a:rPr lang="en-US" i="0" dirty="0" smtClean="0"/>
              <a:t>gesture” </a:t>
            </a:r>
          </a:p>
          <a:p>
            <a:pPr algn="r"/>
            <a:r>
              <a:rPr lang="en-US" i="0" dirty="0" smtClean="0"/>
              <a:t>(Moll &amp; </a:t>
            </a:r>
            <a:r>
              <a:rPr lang="en-US" i="0" dirty="0" err="1" smtClean="0"/>
              <a:t>Tomsello</a:t>
            </a:r>
            <a:r>
              <a:rPr lang="en-US" i="0" dirty="0" smtClean="0"/>
              <a:t> 2007)</a:t>
            </a:r>
            <a:endParaRPr lang="en-US" i="0" dirty="0"/>
          </a:p>
        </p:txBody>
      </p:sp>
      <p:sp>
        <p:nvSpPr>
          <p:cNvPr id="10" name="Rectangle 9"/>
          <p:cNvSpPr/>
          <p:nvPr/>
        </p:nvSpPr>
        <p:spPr bwMode="auto">
          <a:xfrm>
            <a:off x="0" y="0"/>
            <a:ext cx="9144000" cy="6858000"/>
          </a:xfrm>
          <a:prstGeom prst="rect">
            <a:avLst/>
          </a:prstGeom>
          <a:solidFill>
            <a:schemeClr val="tx1">
              <a:alpha val="91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991403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899592" y="1627780"/>
            <a:ext cx="7344816" cy="1730859"/>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Eye contact		you intend to communicate with me***</a:t>
            </a:r>
          </a:p>
          <a:p>
            <a:pP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a:effectLst>
                <a:glow rad="101600">
                  <a:srgbClr val="000000"/>
                </a:glow>
              </a:effectLst>
            </a:endParaRPr>
          </a:p>
          <a:p>
            <a:pP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Point to object</a:t>
            </a:r>
            <a:endParaRPr lang="en-US" i="0" dirty="0" smtClean="0">
              <a:effectLst>
                <a:glow rad="101600">
                  <a:srgbClr val="000000"/>
                </a:glow>
              </a:effectLst>
            </a:endParaRPr>
          </a:p>
        </p:txBody>
      </p:sp>
      <p:sp>
        <p:nvSpPr>
          <p:cNvPr id="3" name="Text Box 2"/>
          <p:cNvSpPr txBox="1">
            <a:spLocks noChangeArrowheads="1"/>
          </p:cNvSpPr>
          <p:nvPr/>
        </p:nvSpPr>
        <p:spPr bwMode="auto">
          <a:xfrm>
            <a:off x="1619672" y="1051716"/>
            <a:ext cx="7344816" cy="433068"/>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1100"/>
              </a:spcAft>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		Natural Pedagogy	Your Goal </a:t>
            </a:r>
            <a:r>
              <a:rPr lang="en-US" i="0" dirty="0" smtClean="0">
                <a:effectLst>
                  <a:glow rad="101600">
                    <a:srgbClr val="000000"/>
                  </a:glow>
                </a:effectLst>
              </a:rPr>
              <a:t>Is My Goal</a:t>
            </a:r>
            <a:endParaRPr lang="en-US" i="0" dirty="0" smtClean="0">
              <a:effectLst>
                <a:glow rad="101600">
                  <a:srgbClr val="000000"/>
                </a:glow>
              </a:effectLst>
            </a:endParaRPr>
          </a:p>
        </p:txBody>
      </p:sp>
    </p:spTree>
    <p:extLst>
      <p:ext uri="{BB962C8B-B14F-4D97-AF65-F5344CB8AC3E}">
        <p14:creationId xmlns:p14="http://schemas.microsoft.com/office/powerpoint/2010/main" val="17757285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0465" y="3482272"/>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conjecture</a:t>
            </a:r>
          </a:p>
        </p:txBody>
      </p:sp>
      <p:sp>
        <p:nvSpPr>
          <p:cNvPr id="7" name="Text Box 2"/>
          <p:cNvSpPr txBox="1">
            <a:spLocks noChangeArrowheads="1"/>
          </p:cNvSpPr>
          <p:nvPr/>
        </p:nvSpPr>
        <p:spPr bwMode="auto">
          <a:xfrm>
            <a:off x="755576" y="4740240"/>
            <a:ext cx="45365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a:t>
            </a:r>
            <a:r>
              <a:rPr lang="en-GB" i="0" dirty="0" smtClean="0">
                <a:effectLst>
                  <a:glow rad="101600">
                    <a:schemeClr val="tx1">
                      <a:alpha val="75000"/>
                    </a:schemeClr>
                  </a:glow>
                </a:effectLst>
              </a:rPr>
              <a:t>prior existence of capacities for shared agency partially explains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Tree>
    <p:extLst>
      <p:ext uri="{BB962C8B-B14F-4D97-AF65-F5344CB8AC3E}">
        <p14:creationId xmlns:p14="http://schemas.microsoft.com/office/powerpoint/2010/main" val="33566710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flipV="1">
            <a:off x="6948264" y="307976"/>
            <a:ext cx="466161" cy="2802"/>
          </a:xfrm>
          <a:prstGeom prst="line">
            <a:avLst/>
          </a:prstGeom>
          <a:solidFill>
            <a:srgbClr val="00B8FF"/>
          </a:solidFill>
          <a:ln w="19050" cap="flat" cmpd="sng" algn="ctr">
            <a:solidFill>
              <a:srgbClr val="FFFFFF"/>
            </a:solidFill>
            <a:prstDash val="dot"/>
            <a:round/>
            <a:headEnd type="none" w="med" len="med"/>
            <a:tailEnd type="none" w="med" len="med"/>
          </a:ln>
          <a:effectLst/>
        </p:spPr>
      </p:cxnSp>
      <p:sp>
        <p:nvSpPr>
          <p:cNvPr id="10" name="Text Box 2"/>
          <p:cNvSpPr txBox="1">
            <a:spLocks noChangeArrowheads="1"/>
          </p:cNvSpPr>
          <p:nvPr/>
        </p:nvSpPr>
        <p:spPr bwMode="auto">
          <a:xfrm>
            <a:off x="467544" y="116632"/>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understanding goals</a:t>
            </a:r>
            <a:endParaRPr lang="en-GB" i="0" dirty="0">
              <a:effectLst/>
            </a:endParaRPr>
          </a:p>
        </p:txBody>
      </p:sp>
      <p:sp>
        <p:nvSpPr>
          <p:cNvPr id="11" name="Text Box 2"/>
          <p:cNvSpPr txBox="1">
            <a:spLocks noChangeArrowheads="1"/>
          </p:cNvSpPr>
          <p:nvPr/>
        </p:nvSpPr>
        <p:spPr bwMode="auto">
          <a:xfrm>
            <a:off x="3131840" y="787351"/>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understanding distributive goals</a:t>
            </a:r>
            <a:endParaRPr lang="en-GB" i="0" dirty="0">
              <a:effectLst/>
            </a:endParaRPr>
          </a:p>
        </p:txBody>
      </p:sp>
      <p:sp>
        <p:nvSpPr>
          <p:cNvPr id="12" name="Text Box 2"/>
          <p:cNvSpPr txBox="1">
            <a:spLocks noChangeArrowheads="1"/>
          </p:cNvSpPr>
          <p:nvPr/>
        </p:nvSpPr>
        <p:spPr bwMode="auto">
          <a:xfrm>
            <a:off x="107504" y="3212976"/>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a:t>
            </a:r>
            <a:r>
              <a:rPr lang="en-GB" i="0" dirty="0" err="1" smtClean="0">
                <a:effectLst/>
              </a:rPr>
              <a:t>mis</a:t>
            </a:r>
            <a:r>
              <a:rPr lang="en-GB" i="0" dirty="0" smtClean="0">
                <a:effectLst/>
              </a:rPr>
              <a:t>)understanding </a:t>
            </a:r>
            <a:r>
              <a:rPr lang="en-GB" i="0" dirty="0" smtClean="0">
                <a:effectLst/>
              </a:rPr>
              <a:t>communication</a:t>
            </a:r>
            <a:endParaRPr lang="en-GB" i="0" dirty="0">
              <a:effectLst/>
            </a:endParaRPr>
          </a:p>
        </p:txBody>
      </p:sp>
      <p:sp>
        <p:nvSpPr>
          <p:cNvPr id="13" name="Text Box 2"/>
          <p:cNvSpPr txBox="1">
            <a:spLocks noChangeArrowheads="1"/>
          </p:cNvSpPr>
          <p:nvPr/>
        </p:nvSpPr>
        <p:spPr bwMode="auto">
          <a:xfrm>
            <a:off x="2123728" y="5216047"/>
            <a:ext cx="2808312"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communication by language</a:t>
            </a:r>
            <a:endParaRPr lang="en-GB" i="0" dirty="0">
              <a:effectLst/>
            </a:endParaRPr>
          </a:p>
        </p:txBody>
      </p:sp>
      <p:sp>
        <p:nvSpPr>
          <p:cNvPr id="14" name="Text Box 2"/>
          <p:cNvSpPr txBox="1">
            <a:spLocks noChangeArrowheads="1"/>
          </p:cNvSpPr>
          <p:nvPr/>
        </p:nvSpPr>
        <p:spPr bwMode="auto">
          <a:xfrm rot="60000">
            <a:off x="5226572" y="5875471"/>
            <a:ext cx="2808312"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scene3d>
            <a:camera prst="orthographicFront">
              <a:rot lat="0" lon="0" rev="0"/>
            </a:camera>
            <a:lightRig rig="threePt" dir="t"/>
          </a:scene3d>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sophisticated theory of mind cognition</a:t>
            </a:r>
            <a:endParaRPr lang="en-GB" i="0" dirty="0">
              <a:effectLst/>
            </a:endParaRPr>
          </a:p>
        </p:txBody>
      </p:sp>
      <p:sp>
        <p:nvSpPr>
          <p:cNvPr id="15" name="Text Box 2"/>
          <p:cNvSpPr txBox="1">
            <a:spLocks noChangeArrowheads="1"/>
          </p:cNvSpPr>
          <p:nvPr/>
        </p:nvSpPr>
        <p:spPr bwMode="auto">
          <a:xfrm>
            <a:off x="4200475" y="2371527"/>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identifying incorrect means</a:t>
            </a:r>
            <a:endParaRPr lang="en-GB" i="0" dirty="0">
              <a:effectLst/>
            </a:endParaRPr>
          </a:p>
        </p:txBody>
      </p:sp>
      <p:cxnSp>
        <p:nvCxnSpPr>
          <p:cNvPr id="16" name="Straight Connector 15"/>
          <p:cNvCxnSpPr/>
          <p:nvPr/>
        </p:nvCxnSpPr>
        <p:spPr bwMode="auto">
          <a:xfrm flipV="1">
            <a:off x="2843808" y="307975"/>
            <a:ext cx="4104456" cy="24681"/>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17" name="Straight Arrow Connector 16"/>
          <p:cNvCxnSpPr>
            <a:endCxn id="11" idx="0"/>
          </p:cNvCxnSpPr>
          <p:nvPr/>
        </p:nvCxnSpPr>
        <p:spPr bwMode="auto">
          <a:xfrm flipH="1">
            <a:off x="4319972" y="332656"/>
            <a:ext cx="324036" cy="454695"/>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21" name="Straight Arrow Connector 20"/>
          <p:cNvCxnSpPr/>
          <p:nvPr/>
        </p:nvCxnSpPr>
        <p:spPr bwMode="auto">
          <a:xfrm flipH="1">
            <a:off x="5940152" y="1916832"/>
            <a:ext cx="72008" cy="432048"/>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22" name="Straight Arrow Connector 21"/>
          <p:cNvCxnSpPr>
            <a:endCxn id="12" idx="0"/>
          </p:cNvCxnSpPr>
          <p:nvPr/>
        </p:nvCxnSpPr>
        <p:spPr bwMode="auto">
          <a:xfrm flipH="1">
            <a:off x="1661419" y="1916832"/>
            <a:ext cx="2406526" cy="1296144"/>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sp>
        <p:nvSpPr>
          <p:cNvPr id="35" name="Text Box 2"/>
          <p:cNvSpPr txBox="1">
            <a:spLocks noChangeArrowheads="1"/>
          </p:cNvSpPr>
          <p:nvPr/>
        </p:nvSpPr>
        <p:spPr bwMode="auto">
          <a:xfrm>
            <a:off x="5856659" y="3573016"/>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minimal theory </a:t>
            </a:r>
            <a:br>
              <a:rPr lang="en-GB" i="0" dirty="0" smtClean="0">
                <a:effectLst/>
              </a:rPr>
            </a:br>
            <a:r>
              <a:rPr lang="en-GB" i="0" dirty="0" smtClean="0">
                <a:effectLst/>
              </a:rPr>
              <a:t>of mind</a:t>
            </a:r>
            <a:endParaRPr lang="en-GB" i="0" dirty="0">
              <a:effectLst/>
            </a:endParaRPr>
          </a:p>
        </p:txBody>
      </p:sp>
      <p:sp>
        <p:nvSpPr>
          <p:cNvPr id="41" name="Text Box 2"/>
          <p:cNvSpPr txBox="1">
            <a:spLocks noChangeArrowheads="1"/>
          </p:cNvSpPr>
          <p:nvPr/>
        </p:nvSpPr>
        <p:spPr bwMode="auto">
          <a:xfrm>
            <a:off x="5868144" y="764704"/>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shared</a:t>
            </a:r>
            <a:br>
              <a:rPr lang="en-GB" i="0" dirty="0" smtClean="0">
                <a:effectLst/>
              </a:rPr>
            </a:br>
            <a:r>
              <a:rPr lang="en-GB" i="0" dirty="0" smtClean="0">
                <a:effectLst/>
              </a:rPr>
              <a:t>agency</a:t>
            </a:r>
            <a:endParaRPr lang="en-GB" i="0" dirty="0">
              <a:effectLst/>
            </a:endParaRPr>
          </a:p>
        </p:txBody>
      </p:sp>
      <p:cxnSp>
        <p:nvCxnSpPr>
          <p:cNvPr id="42" name="Straight Arrow Connector 41"/>
          <p:cNvCxnSpPr/>
          <p:nvPr/>
        </p:nvCxnSpPr>
        <p:spPr bwMode="auto">
          <a:xfrm>
            <a:off x="6444208" y="332656"/>
            <a:ext cx="432048" cy="432048"/>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45" name="Straight Connector 44"/>
          <p:cNvCxnSpPr/>
          <p:nvPr/>
        </p:nvCxnSpPr>
        <p:spPr bwMode="auto">
          <a:xfrm flipV="1">
            <a:off x="8532440" y="5346970"/>
            <a:ext cx="466161" cy="2802"/>
          </a:xfrm>
          <a:prstGeom prst="line">
            <a:avLst/>
          </a:prstGeom>
          <a:solidFill>
            <a:srgbClr val="00B8FF"/>
          </a:solidFill>
          <a:ln w="19050" cap="flat" cmpd="sng" algn="ctr">
            <a:solidFill>
              <a:srgbClr val="FFFFFF"/>
            </a:solidFill>
            <a:prstDash val="dot"/>
            <a:round/>
            <a:headEnd type="none" w="med" len="med"/>
            <a:tailEnd type="none" w="med" len="med"/>
          </a:ln>
          <a:effectLst/>
        </p:spPr>
      </p:cxnSp>
      <p:cxnSp>
        <p:nvCxnSpPr>
          <p:cNvPr id="46" name="Straight Connector 45"/>
          <p:cNvCxnSpPr/>
          <p:nvPr/>
        </p:nvCxnSpPr>
        <p:spPr bwMode="auto">
          <a:xfrm flipV="1">
            <a:off x="4932040" y="5346970"/>
            <a:ext cx="3600400" cy="26246"/>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47" name="Straight Arrow Connector 46"/>
          <p:cNvCxnSpPr/>
          <p:nvPr/>
        </p:nvCxnSpPr>
        <p:spPr bwMode="auto">
          <a:xfrm>
            <a:off x="5974265" y="5373216"/>
            <a:ext cx="397935" cy="477809"/>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49" name="Straight Connector 48"/>
          <p:cNvCxnSpPr/>
          <p:nvPr/>
        </p:nvCxnSpPr>
        <p:spPr bwMode="auto">
          <a:xfrm flipV="1">
            <a:off x="3563888" y="1892152"/>
            <a:ext cx="4176464" cy="24680"/>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51" name="Straight Connector 50"/>
          <p:cNvCxnSpPr/>
          <p:nvPr/>
        </p:nvCxnSpPr>
        <p:spPr bwMode="auto">
          <a:xfrm flipV="1">
            <a:off x="4427984" y="3498206"/>
            <a:ext cx="466161" cy="2802"/>
          </a:xfrm>
          <a:prstGeom prst="line">
            <a:avLst/>
          </a:prstGeom>
          <a:solidFill>
            <a:srgbClr val="00B8FF"/>
          </a:solidFill>
          <a:ln w="19050" cap="flat" cmpd="sng" algn="ctr">
            <a:solidFill>
              <a:srgbClr val="FFFFFF"/>
            </a:solidFill>
            <a:prstDash val="dot"/>
            <a:round/>
            <a:headEnd type="none" w="med" len="med"/>
            <a:tailEnd type="none" w="med" len="med"/>
          </a:ln>
          <a:effectLst/>
        </p:spPr>
      </p:cxnSp>
      <p:cxnSp>
        <p:nvCxnSpPr>
          <p:cNvPr id="52" name="Straight Connector 51"/>
          <p:cNvCxnSpPr/>
          <p:nvPr/>
        </p:nvCxnSpPr>
        <p:spPr bwMode="auto">
          <a:xfrm flipV="1">
            <a:off x="3216941" y="3501008"/>
            <a:ext cx="1224136" cy="7362"/>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62" name="Straight Connector 61"/>
          <p:cNvCxnSpPr/>
          <p:nvPr/>
        </p:nvCxnSpPr>
        <p:spPr bwMode="auto">
          <a:xfrm flipV="1">
            <a:off x="8532440" y="2634110"/>
            <a:ext cx="466161" cy="2802"/>
          </a:xfrm>
          <a:prstGeom prst="line">
            <a:avLst/>
          </a:prstGeom>
          <a:solidFill>
            <a:srgbClr val="00B8FF"/>
          </a:solidFill>
          <a:ln w="19050" cap="flat" cmpd="sng" algn="ctr">
            <a:solidFill>
              <a:srgbClr val="FFFFFF"/>
            </a:solidFill>
            <a:prstDash val="dot"/>
            <a:round/>
            <a:headEnd type="none" w="med" len="med"/>
            <a:tailEnd type="none" w="med" len="med"/>
          </a:ln>
          <a:effectLst/>
        </p:spPr>
      </p:cxnSp>
      <p:cxnSp>
        <p:nvCxnSpPr>
          <p:cNvPr id="63" name="Straight Connector 62"/>
          <p:cNvCxnSpPr/>
          <p:nvPr/>
        </p:nvCxnSpPr>
        <p:spPr bwMode="auto">
          <a:xfrm flipV="1">
            <a:off x="7308304" y="2636912"/>
            <a:ext cx="1224136" cy="7362"/>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64" name="Straight Arrow Connector 63"/>
          <p:cNvCxnSpPr/>
          <p:nvPr/>
        </p:nvCxnSpPr>
        <p:spPr bwMode="auto">
          <a:xfrm>
            <a:off x="8028384" y="2636912"/>
            <a:ext cx="0" cy="936104"/>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68" name="Straight Connector 67"/>
          <p:cNvCxnSpPr/>
          <p:nvPr/>
        </p:nvCxnSpPr>
        <p:spPr bwMode="auto">
          <a:xfrm flipV="1">
            <a:off x="3563888" y="1556793"/>
            <a:ext cx="0" cy="360039"/>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71" name="Straight Connector 70"/>
          <p:cNvCxnSpPr/>
          <p:nvPr/>
        </p:nvCxnSpPr>
        <p:spPr bwMode="auto">
          <a:xfrm flipV="1">
            <a:off x="7740352" y="1543699"/>
            <a:ext cx="0" cy="360039"/>
          </a:xfrm>
          <a:prstGeom prst="line">
            <a:avLst/>
          </a:prstGeom>
          <a:solidFill>
            <a:srgbClr val="00B8FF"/>
          </a:solidFill>
          <a:ln w="19050" cap="flat" cmpd="sng" algn="ctr">
            <a:solidFill>
              <a:srgbClr val="FFFFFF"/>
            </a:solidFill>
            <a:prstDash val="solid"/>
            <a:round/>
            <a:headEnd type="none" w="med" len="med"/>
            <a:tailEnd type="none" w="med" len="med"/>
          </a:ln>
          <a:effectLst/>
        </p:spPr>
      </p:cxnSp>
      <p:sp>
        <p:nvSpPr>
          <p:cNvPr id="29" name="Text Box 2"/>
          <p:cNvSpPr txBox="1">
            <a:spLocks noChangeArrowheads="1"/>
          </p:cNvSpPr>
          <p:nvPr/>
        </p:nvSpPr>
        <p:spPr bwMode="auto">
          <a:xfrm>
            <a:off x="672083" y="4149080"/>
            <a:ext cx="3107829"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rPr>
              <a:t>natural</a:t>
            </a:r>
            <a:r>
              <a:rPr lang="en-GB" i="0" dirty="0">
                <a:effectLst/>
              </a:rPr>
              <a:t/>
            </a:r>
            <a:br>
              <a:rPr lang="en-GB" i="0" dirty="0">
                <a:effectLst/>
              </a:rPr>
            </a:br>
            <a:r>
              <a:rPr lang="en-GB" i="0" dirty="0" smtClean="0">
                <a:effectLst/>
              </a:rPr>
              <a:t>pedagogy</a:t>
            </a:r>
            <a:endParaRPr lang="en-GB" i="0" dirty="0">
              <a:effectLst/>
            </a:endParaRPr>
          </a:p>
        </p:txBody>
      </p:sp>
      <p:cxnSp>
        <p:nvCxnSpPr>
          <p:cNvPr id="31" name="Straight Connector 30"/>
          <p:cNvCxnSpPr/>
          <p:nvPr/>
        </p:nvCxnSpPr>
        <p:spPr bwMode="auto">
          <a:xfrm flipV="1">
            <a:off x="4681903" y="4578326"/>
            <a:ext cx="466161" cy="2802"/>
          </a:xfrm>
          <a:prstGeom prst="line">
            <a:avLst/>
          </a:prstGeom>
          <a:solidFill>
            <a:srgbClr val="00B8FF"/>
          </a:solidFill>
          <a:ln w="19050" cap="flat" cmpd="sng" algn="ctr">
            <a:solidFill>
              <a:srgbClr val="FFFFFF"/>
            </a:solidFill>
            <a:prstDash val="dot"/>
            <a:round/>
            <a:headEnd type="none" w="med" len="med"/>
            <a:tailEnd type="none" w="med" len="med"/>
          </a:ln>
          <a:effectLst/>
        </p:spPr>
      </p:cxnSp>
      <p:cxnSp>
        <p:nvCxnSpPr>
          <p:cNvPr id="32" name="Straight Connector 31"/>
          <p:cNvCxnSpPr/>
          <p:nvPr/>
        </p:nvCxnSpPr>
        <p:spPr bwMode="auto">
          <a:xfrm flipV="1">
            <a:off x="3779912" y="4581128"/>
            <a:ext cx="936104" cy="6824"/>
          </a:xfrm>
          <a:prstGeom prst="line">
            <a:avLst/>
          </a:prstGeom>
          <a:solidFill>
            <a:srgbClr val="00B8FF"/>
          </a:solidFill>
          <a:ln w="19050" cap="flat" cmpd="sng" algn="ctr">
            <a:solidFill>
              <a:srgbClr val="FFFFFF"/>
            </a:solidFill>
            <a:prstDash val="solid"/>
            <a:round/>
            <a:headEnd type="none" w="med" len="med"/>
            <a:tailEnd type="none" w="med" len="med"/>
          </a:ln>
          <a:effectLst/>
        </p:spPr>
      </p:cxnSp>
      <p:cxnSp>
        <p:nvCxnSpPr>
          <p:cNvPr id="33" name="Straight Arrow Connector 32"/>
          <p:cNvCxnSpPr/>
          <p:nvPr/>
        </p:nvCxnSpPr>
        <p:spPr bwMode="auto">
          <a:xfrm>
            <a:off x="4211960" y="4581128"/>
            <a:ext cx="36004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cxnSp>
        <p:nvCxnSpPr>
          <p:cNvPr id="36" name="Straight Arrow Connector 35"/>
          <p:cNvCxnSpPr/>
          <p:nvPr/>
        </p:nvCxnSpPr>
        <p:spPr bwMode="auto">
          <a:xfrm>
            <a:off x="3347864" y="3501008"/>
            <a:ext cx="144016"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p:spPr>
      </p:cxnSp>
    </p:spTree>
    <p:extLst>
      <p:ext uri="{BB962C8B-B14F-4D97-AF65-F5344CB8AC3E}">
        <p14:creationId xmlns:p14="http://schemas.microsoft.com/office/powerpoint/2010/main" val="34688692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SC_AA_734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6" y="-1"/>
            <a:ext cx="9165225" cy="6882869"/>
          </a:xfrm>
          <a:prstGeom prst="rect">
            <a:avLst/>
          </a:prstGeom>
        </p:spPr>
      </p:pic>
    </p:spTree>
    <p:extLst>
      <p:ext uri="{BB962C8B-B14F-4D97-AF65-F5344CB8AC3E}">
        <p14:creationId xmlns:p14="http://schemas.microsoft.com/office/powerpoint/2010/main" val="16979523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0465" y="2603080"/>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conjecture</a:t>
            </a:r>
          </a:p>
        </p:txBody>
      </p:sp>
      <p:sp>
        <p:nvSpPr>
          <p:cNvPr id="7" name="Text Box 2"/>
          <p:cNvSpPr txBox="1">
            <a:spLocks noChangeArrowheads="1"/>
          </p:cNvSpPr>
          <p:nvPr/>
        </p:nvSpPr>
        <p:spPr bwMode="auto">
          <a:xfrm>
            <a:off x="755576" y="3861048"/>
            <a:ext cx="45365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a:t>
            </a:r>
            <a:r>
              <a:rPr lang="en-GB" i="0" dirty="0" smtClean="0">
                <a:effectLst>
                  <a:glow rad="101600">
                    <a:schemeClr val="tx1">
                      <a:alpha val="75000"/>
                    </a:schemeClr>
                  </a:glow>
                </a:effectLst>
              </a:rPr>
              <a:t>prior existence of capacities for shared agency partially explains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
        <p:nvSpPr>
          <p:cNvPr id="13" name="Rectangle 12"/>
          <p:cNvSpPr/>
          <p:nvPr/>
        </p:nvSpPr>
        <p:spPr bwMode="auto">
          <a:xfrm rot="6801561">
            <a:off x="782176" y="605654"/>
            <a:ext cx="4643827" cy="7113909"/>
          </a:xfrm>
          <a:prstGeom prst="rect">
            <a:avLst/>
          </a:prstGeom>
          <a:gradFill flip="none" rotWithShape="1">
            <a:gsLst>
              <a:gs pos="0">
                <a:schemeClr val="tx1"/>
              </a:gs>
              <a:gs pos="100000">
                <a:schemeClr val="tx1">
                  <a:alpha val="0"/>
                </a:schemeClr>
              </a:gs>
              <a:gs pos="50000">
                <a:schemeClr val="tx1">
                  <a:alpha val="89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grpSp>
        <p:nvGrpSpPr>
          <p:cNvPr id="2" name="Group 1"/>
          <p:cNvGrpSpPr/>
          <p:nvPr/>
        </p:nvGrpSpPr>
        <p:grpSpPr>
          <a:xfrm>
            <a:off x="2411760" y="377950"/>
            <a:ext cx="6336704" cy="4491210"/>
            <a:chOff x="2411760" y="377950"/>
            <a:chExt cx="6336704" cy="4491210"/>
          </a:xfrm>
        </p:grpSpPr>
        <p:sp>
          <p:nvSpPr>
            <p:cNvPr id="10" name="Text Box 2"/>
            <p:cNvSpPr txBox="1">
              <a:spLocks noChangeArrowheads="1"/>
            </p:cNvSpPr>
            <p:nvPr/>
          </p:nvSpPr>
          <p:spPr bwMode="auto">
            <a:xfrm>
              <a:off x="5508104" y="1291407"/>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shared</a:t>
              </a:r>
              <a:br>
                <a:rPr lang="en-GB" i="0" dirty="0" smtClean="0">
                  <a:effectLst>
                    <a:glow rad="101600">
                      <a:srgbClr val="000000"/>
                    </a:glow>
                  </a:effectLst>
                </a:rPr>
              </a:br>
              <a:r>
                <a:rPr lang="en-GB" i="0" dirty="0" smtClean="0">
                  <a:effectLst>
                    <a:glow rad="101600">
                      <a:srgbClr val="000000"/>
                    </a:glow>
                  </a:effectLst>
                </a:rPr>
                <a:t>intentionality</a:t>
              </a:r>
              <a:endParaRPr lang="en-GB" i="0" dirty="0">
                <a:effectLst>
                  <a:glow rad="101600">
                    <a:srgbClr val="000000"/>
                  </a:glow>
                </a:effectLst>
              </a:endParaRPr>
            </a:p>
          </p:txBody>
        </p:sp>
        <p:sp>
          <p:nvSpPr>
            <p:cNvPr id="11" name="Text Box 2"/>
            <p:cNvSpPr txBox="1">
              <a:spLocks noChangeArrowheads="1"/>
            </p:cNvSpPr>
            <p:nvPr/>
          </p:nvSpPr>
          <p:spPr bwMode="auto">
            <a:xfrm>
              <a:off x="4355976" y="3779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communication  by language</a:t>
              </a:r>
              <a:endParaRPr lang="en-GB" i="0" dirty="0">
                <a:effectLst>
                  <a:glow rad="101600">
                    <a:srgbClr val="000000"/>
                  </a:glow>
                </a:effectLst>
              </a:endParaRPr>
            </a:p>
          </p:txBody>
        </p:sp>
        <p:sp>
          <p:nvSpPr>
            <p:cNvPr id="4" name="Text Box 2"/>
            <p:cNvSpPr txBox="1">
              <a:spLocks noChangeArrowheads="1"/>
            </p:cNvSpPr>
            <p:nvPr/>
          </p:nvSpPr>
          <p:spPr bwMode="auto">
            <a:xfrm>
              <a:off x="5148064" y="4099719"/>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pure goal ascription</a:t>
              </a:r>
              <a:endParaRPr lang="en-GB" i="0" dirty="0">
                <a:effectLst>
                  <a:glow rad="101600">
                    <a:srgbClr val="000000"/>
                  </a:glow>
                </a:effectLst>
              </a:endParaRPr>
            </a:p>
          </p:txBody>
        </p:sp>
        <p:sp>
          <p:nvSpPr>
            <p:cNvPr id="8" name="Text Box 2"/>
            <p:cNvSpPr txBox="1">
              <a:spLocks noChangeArrowheads="1"/>
            </p:cNvSpPr>
            <p:nvPr/>
          </p:nvSpPr>
          <p:spPr bwMode="auto">
            <a:xfrm rot="21327069">
              <a:off x="3851920" y="3186262"/>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shared</a:t>
              </a:r>
              <a:br>
                <a:rPr lang="en-GB" i="0" dirty="0" smtClean="0">
                  <a:effectLst>
                    <a:glow rad="101600">
                      <a:srgbClr val="000000"/>
                    </a:glow>
                  </a:effectLst>
                </a:rPr>
              </a:br>
              <a:r>
                <a:rPr lang="en-GB" i="0" dirty="0" smtClean="0">
                  <a:effectLst>
                    <a:glow rad="101600">
                      <a:srgbClr val="000000"/>
                    </a:glow>
                  </a:effectLst>
                </a:rPr>
                <a:t>agency</a:t>
              </a:r>
              <a:endParaRPr lang="en-GB" i="0" dirty="0">
                <a:effectLst>
                  <a:glow rad="101600">
                    <a:srgbClr val="000000"/>
                  </a:glow>
                </a:effectLst>
              </a:endParaRPr>
            </a:p>
          </p:txBody>
        </p:sp>
        <p:sp>
          <p:nvSpPr>
            <p:cNvPr id="14" name="Text Box 2"/>
            <p:cNvSpPr txBox="1">
              <a:spLocks noChangeArrowheads="1"/>
            </p:cNvSpPr>
            <p:nvPr/>
          </p:nvSpPr>
          <p:spPr bwMode="auto">
            <a:xfrm>
              <a:off x="6372200" y="3163615"/>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understanding distributive goals</a:t>
              </a:r>
              <a:endParaRPr lang="en-GB" i="0" dirty="0">
                <a:effectLst>
                  <a:glow rad="101600">
                    <a:srgbClr val="000000"/>
                  </a:glow>
                </a:effectLst>
              </a:endParaRPr>
            </a:p>
          </p:txBody>
        </p:sp>
        <p:sp>
          <p:nvSpPr>
            <p:cNvPr id="12" name="Text Box 2"/>
            <p:cNvSpPr txBox="1">
              <a:spLocks noChangeArrowheads="1"/>
            </p:cNvSpPr>
            <p:nvPr/>
          </p:nvSpPr>
          <p:spPr bwMode="auto">
            <a:xfrm>
              <a:off x="2411760" y="21781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referential communication</a:t>
              </a:r>
              <a:endParaRPr lang="en-GB" i="0" dirty="0">
                <a:effectLst>
                  <a:glow rad="101600">
                    <a:srgbClr val="000000"/>
                  </a:glow>
                </a:effectLst>
              </a:endParaRPr>
            </a:p>
          </p:txBody>
        </p:sp>
        <p:sp>
          <p:nvSpPr>
            <p:cNvPr id="9" name="Text Box 2"/>
            <p:cNvSpPr txBox="1">
              <a:spLocks noChangeArrowheads="1"/>
            </p:cNvSpPr>
            <p:nvPr/>
          </p:nvSpPr>
          <p:spPr bwMode="auto">
            <a:xfrm>
              <a:off x="2987824" y="1291407"/>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natural </a:t>
              </a:r>
              <a:br>
                <a:rPr lang="en-GB" i="0" dirty="0" smtClean="0">
                  <a:effectLst>
                    <a:glow rad="101600">
                      <a:srgbClr val="000000"/>
                    </a:glow>
                  </a:effectLst>
                </a:rPr>
              </a:br>
              <a:r>
                <a:rPr lang="en-GB" i="0" dirty="0" smtClean="0">
                  <a:effectLst>
                    <a:glow rad="101600">
                      <a:srgbClr val="000000"/>
                    </a:glow>
                  </a:effectLst>
                </a:rPr>
                <a:t>pedagogy</a:t>
              </a:r>
              <a:endParaRPr lang="en-GB" i="0" dirty="0">
                <a:effectLst>
                  <a:glow rad="101600">
                    <a:srgbClr val="000000"/>
                  </a:glow>
                </a:effectLst>
              </a:endParaRPr>
            </a:p>
          </p:txBody>
        </p:sp>
        <p:sp>
          <p:nvSpPr>
            <p:cNvPr id="6" name="Text Box 2"/>
            <p:cNvSpPr txBox="1">
              <a:spLocks noChangeArrowheads="1"/>
            </p:cNvSpPr>
            <p:nvPr/>
          </p:nvSpPr>
          <p:spPr bwMode="auto">
            <a:xfrm rot="260360">
              <a:off x="4932040" y="21781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minimal theory </a:t>
              </a:r>
              <a:br>
                <a:rPr lang="en-GB" i="0" dirty="0" smtClean="0">
                  <a:effectLst>
                    <a:glow rad="101600">
                      <a:srgbClr val="000000"/>
                    </a:glow>
                  </a:effectLst>
                </a:rPr>
              </a:br>
              <a:r>
                <a:rPr lang="en-GB" i="0" dirty="0" smtClean="0">
                  <a:effectLst>
                    <a:glow rad="101600">
                      <a:srgbClr val="000000"/>
                    </a:glow>
                  </a:effectLst>
                </a:rPr>
                <a:t>of mind</a:t>
              </a:r>
              <a:endParaRPr lang="en-GB" i="0" dirty="0">
                <a:effectLst>
                  <a:glow rad="101600">
                    <a:srgbClr val="000000"/>
                  </a:glow>
                </a:effectLst>
              </a:endParaRPr>
            </a:p>
          </p:txBody>
        </p:sp>
      </p:grpSp>
    </p:spTree>
    <p:extLst>
      <p:ext uri="{BB962C8B-B14F-4D97-AF65-F5344CB8AC3E}">
        <p14:creationId xmlns:p14="http://schemas.microsoft.com/office/powerpoint/2010/main" val="20258932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bwMode="auto">
          <a:xfrm>
            <a:off x="672228" y="3379672"/>
            <a:ext cx="3240360" cy="0"/>
          </a:xfrm>
          <a:prstGeom prst="line">
            <a:avLst/>
          </a:prstGeom>
          <a:solidFill>
            <a:srgbClr val="00B8FF"/>
          </a:solidFill>
          <a:ln w="28575" cap="flat" cmpd="sng" algn="ctr">
            <a:solidFill>
              <a:srgbClr val="FFFFFF"/>
            </a:solidFill>
            <a:prstDash val="solid"/>
            <a:round/>
            <a:headEnd type="none" w="med" len="med"/>
            <a:tailEnd type="none" w="med" len="med"/>
          </a:ln>
          <a:effectLst/>
        </p:spPr>
      </p:cxnSp>
      <p:sp>
        <p:nvSpPr>
          <p:cNvPr id="9" name="Text Box 2"/>
          <p:cNvSpPr txBox="1">
            <a:spLocks noChangeArrowheads="1"/>
          </p:cNvSpPr>
          <p:nvPr/>
        </p:nvSpPr>
        <p:spPr bwMode="auto">
          <a:xfrm>
            <a:off x="592138" y="1289227"/>
            <a:ext cx="7940302" cy="1110177"/>
          </a:xfrm>
          <a:prstGeom prst="rect">
            <a:avLst/>
          </a:prstGeom>
          <a:solidFill>
            <a:schemeClr val="tx1"/>
          </a:solid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u="sng" dirty="0" smtClean="0"/>
              <a:t>G is a distributive goal</a:t>
            </a:r>
            <a:r>
              <a:rPr lang="en-US" i="0" dirty="0" smtClean="0"/>
              <a:t>: it is an outcome to which each agent’s actions are individually directed and it is possible that: all actions succeed relative to this outcome.</a:t>
            </a:r>
            <a:endParaRPr lang="en-US" i="0" u="sng" dirty="0" smtClean="0"/>
          </a:p>
        </p:txBody>
      </p:sp>
      <p:sp>
        <p:nvSpPr>
          <p:cNvPr id="5" name="Rounded Rectangle 4"/>
          <p:cNvSpPr/>
          <p:nvPr/>
        </p:nvSpPr>
        <p:spPr bwMode="auto">
          <a:xfrm>
            <a:off x="-324544" y="4149080"/>
            <a:ext cx="4392488" cy="864096"/>
          </a:xfrm>
          <a:prstGeom prst="round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7" name="Straight Connector 6"/>
          <p:cNvCxnSpPr/>
          <p:nvPr/>
        </p:nvCxnSpPr>
        <p:spPr bwMode="auto">
          <a:xfrm>
            <a:off x="323528" y="2875616"/>
            <a:ext cx="8424936" cy="0"/>
          </a:xfrm>
          <a:prstGeom prst="line">
            <a:avLst/>
          </a:prstGeom>
          <a:solidFill>
            <a:srgbClr val="00B8FF"/>
          </a:solidFill>
          <a:ln w="28575" cap="flat" cmpd="sng" algn="ctr">
            <a:solidFill>
              <a:srgbClr val="FFFFFF"/>
            </a:solidFill>
            <a:prstDash val="solid"/>
            <a:round/>
            <a:headEnd type="none" w="med" len="med"/>
            <a:tailEnd type="none" w="med" len="med"/>
          </a:ln>
          <a:effectLst/>
        </p:spPr>
      </p:cxnSp>
      <p:cxnSp>
        <p:nvCxnSpPr>
          <p:cNvPr id="10" name="Straight Connector 9"/>
          <p:cNvCxnSpPr/>
          <p:nvPr/>
        </p:nvCxnSpPr>
        <p:spPr bwMode="auto">
          <a:xfrm>
            <a:off x="672228" y="3379672"/>
            <a:ext cx="3240360" cy="0"/>
          </a:xfrm>
          <a:prstGeom prst="line">
            <a:avLst/>
          </a:prstGeom>
          <a:solidFill>
            <a:srgbClr val="00B8FF"/>
          </a:solidFill>
          <a:ln w="28575" cap="flat" cmpd="sng" algn="ctr">
            <a:solidFill>
              <a:srgbClr val="FFFFFF"/>
            </a:solidFill>
            <a:prstDash val="solid"/>
            <a:round/>
            <a:headEnd type="none" w="med" len="med"/>
            <a:tailEnd type="none" w="med" len="med"/>
          </a:ln>
          <a:effectLst/>
        </p:spPr>
      </p:cxnSp>
      <p:sp>
        <p:nvSpPr>
          <p:cNvPr id="12" name="Text Box 2"/>
          <p:cNvSpPr txBox="1">
            <a:spLocks noChangeArrowheads="1"/>
          </p:cNvSpPr>
          <p:nvPr/>
        </p:nvSpPr>
        <p:spPr bwMode="auto">
          <a:xfrm>
            <a:off x="4840610" y="2924944"/>
            <a:ext cx="3691830" cy="3564695"/>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1100"/>
              </a:spcAft>
            </a:pPr>
            <a:r>
              <a:rPr lang="en-US" i="0" dirty="0" smtClean="0">
                <a:effectLst>
                  <a:glow rad="101600">
                    <a:srgbClr val="000000"/>
                  </a:glow>
                </a:effectLst>
              </a:rPr>
              <a:t>1. </a:t>
            </a:r>
            <a:r>
              <a:rPr lang="en-US" i="0" dirty="0">
                <a:effectLst>
                  <a:glow rad="101600">
                    <a:srgbClr val="000000"/>
                  </a:glow>
                </a:effectLst>
              </a:rPr>
              <a:t>we </a:t>
            </a:r>
            <a:r>
              <a:rPr lang="en-US" i="0" dirty="0" smtClean="0">
                <a:effectLst>
                  <a:glow rad="101600">
                    <a:srgbClr val="000000"/>
                  </a:glow>
                </a:effectLst>
              </a:rPr>
              <a:t>each have a motor </a:t>
            </a:r>
            <a:r>
              <a:rPr lang="en-US" i="0" dirty="0">
                <a:effectLst>
                  <a:glow rad="101600">
                    <a:srgbClr val="000000"/>
                  </a:glow>
                </a:effectLst>
              </a:rPr>
              <a:t>representation of G</a:t>
            </a:r>
            <a:r>
              <a:rPr lang="en-US" i="0" dirty="0" smtClean="0">
                <a:effectLst>
                  <a:glow rad="101600">
                    <a:srgbClr val="000000"/>
                  </a:glow>
                </a:effectLst>
              </a:rPr>
              <a:t>;</a:t>
            </a:r>
            <a:endParaRPr lang="en-US" i="0" dirty="0">
              <a:effectLst>
                <a:glow rad="101600">
                  <a:srgbClr val="000000"/>
                </a:glow>
              </a:effectLst>
            </a:endParaRPr>
          </a:p>
          <a:p>
            <a:pPr>
              <a:spcAft>
                <a:spcPts val="1100"/>
              </a:spcAft>
            </a:pPr>
            <a:r>
              <a:rPr lang="en-US" i="0" dirty="0">
                <a:effectLst>
                  <a:glow rad="101600">
                    <a:srgbClr val="000000"/>
                  </a:glow>
                </a:effectLst>
              </a:rPr>
              <a:t>2. </a:t>
            </a:r>
            <a:r>
              <a:rPr lang="en-US" i="0" dirty="0" smtClean="0">
                <a:effectLst>
                  <a:glow rad="101600">
                    <a:srgbClr val="000000"/>
                  </a:glow>
                </a:effectLst>
              </a:rPr>
              <a:t> we are each disposed to inhibit some (not all) of the resulting planning or actions;</a:t>
            </a:r>
          </a:p>
          <a:p>
            <a:pPr>
              <a:spcAft>
                <a:spcPts val="1100"/>
              </a:spcAft>
            </a:pPr>
            <a:r>
              <a:rPr lang="en-US" i="0" dirty="0" smtClean="0">
                <a:effectLst>
                  <a:glow rad="101600">
                    <a:srgbClr val="000000"/>
                  </a:glow>
                </a:effectLst>
              </a:rPr>
              <a:t>3. we each expect that if G occurs, we will all be agents of </a:t>
            </a:r>
            <a:r>
              <a:rPr lang="en-US" i="0" dirty="0" smtClean="0">
                <a:effectLst>
                  <a:glow rad="101600">
                    <a:srgbClr val="000000"/>
                  </a:glow>
                </a:effectLst>
              </a:rPr>
              <a:t>its occurrence; </a:t>
            </a:r>
            <a:r>
              <a:rPr lang="en-US" i="0" dirty="0" smtClean="0">
                <a:effectLst>
                  <a:glow rad="101600">
                    <a:srgbClr val="000000"/>
                  </a:glow>
                </a:effectLst>
              </a:rPr>
              <a:t>and</a:t>
            </a:r>
          </a:p>
          <a:p>
            <a:pPr>
              <a:spcAft>
                <a:spcPts val="1100"/>
              </a:spcAft>
            </a:pPr>
            <a:r>
              <a:rPr lang="en-US" i="0" dirty="0" smtClean="0">
                <a:effectLst>
                  <a:glow rad="101600">
                    <a:srgbClr val="000000"/>
                  </a:glow>
                </a:effectLst>
              </a:rPr>
              <a:t>4. (1) and (2) because (3)</a:t>
            </a:r>
            <a:endParaRPr lang="en-US" i="0" dirty="0">
              <a:effectLst>
                <a:glow rad="101600">
                  <a:srgbClr val="000000"/>
                </a:glow>
              </a:effectLst>
            </a:endParaRPr>
          </a:p>
        </p:txBody>
      </p:sp>
      <p:sp>
        <p:nvSpPr>
          <p:cNvPr id="13" name="Text Box 2"/>
          <p:cNvSpPr txBox="1">
            <a:spLocks noChangeArrowheads="1"/>
          </p:cNvSpPr>
          <p:nvPr/>
        </p:nvSpPr>
        <p:spPr bwMode="auto">
          <a:xfrm>
            <a:off x="1691680" y="2492896"/>
            <a:ext cx="5976664"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shared </a:t>
            </a:r>
            <a:r>
              <a:rPr lang="en-US" i="0" dirty="0" smtClean="0">
                <a:effectLst>
                  <a:glow rad="101600">
                    <a:srgbClr val="000000"/>
                  </a:glow>
                </a:effectLst>
              </a:rPr>
              <a:t>motor action</a:t>
            </a:r>
            <a:endParaRPr lang="en-US" i="0" dirty="0" smtClean="0">
              <a:effectLst>
                <a:glow rad="127000">
                  <a:schemeClr val="tx1">
                    <a:alpha val="75000"/>
                  </a:schemeClr>
                </a:glow>
              </a:effectLst>
            </a:endParaRPr>
          </a:p>
        </p:txBody>
      </p:sp>
      <p:sp>
        <p:nvSpPr>
          <p:cNvPr id="14" name="Left Brace 13"/>
          <p:cNvSpPr/>
          <p:nvPr/>
        </p:nvSpPr>
        <p:spPr bwMode="auto">
          <a:xfrm>
            <a:off x="4094592" y="2996952"/>
            <a:ext cx="576064" cy="3528392"/>
          </a:xfrm>
          <a:prstGeom prst="leftBrace">
            <a:avLst>
              <a:gd name="adj1" fmla="val 40485"/>
              <a:gd name="adj2" fmla="val 44072"/>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15" name="Left Brace 14"/>
          <p:cNvSpPr/>
          <p:nvPr/>
        </p:nvSpPr>
        <p:spPr bwMode="auto">
          <a:xfrm flipH="1">
            <a:off x="3779912" y="4221088"/>
            <a:ext cx="348700" cy="648072"/>
          </a:xfrm>
          <a:prstGeom prst="leftBrace">
            <a:avLst>
              <a:gd name="adj1" fmla="val 40485"/>
              <a:gd name="adj2" fmla="val 50000"/>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592139" y="2665504"/>
            <a:ext cx="3331790" cy="378783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27000">
                    <a:schemeClr val="tx1">
                      <a:alpha val="75000"/>
                    </a:schemeClr>
                  </a:glow>
                </a:effectLst>
              </a:rPr>
              <a:t>G is a collective goal</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 it is a distributive goal; </a:t>
            </a:r>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a:srgbClr val="FFFFFF"/>
                  </a:glow>
                </a:effectLst>
              </a:rPr>
              <a:t>(b) the actions are coordinated; and </a:t>
            </a:r>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(c) coordination of this type would normally facilitate occurrences of outcomes of this type.</a:t>
            </a:r>
          </a:p>
        </p:txBody>
      </p:sp>
    </p:spTree>
    <p:extLst>
      <p:ext uri="{BB962C8B-B14F-4D97-AF65-F5344CB8AC3E}">
        <p14:creationId xmlns:p14="http://schemas.microsoft.com/office/powerpoint/2010/main" val="33321707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bwMode="auto">
          <a:xfrm>
            <a:off x="672228" y="3379672"/>
            <a:ext cx="3240360" cy="0"/>
          </a:xfrm>
          <a:prstGeom prst="line">
            <a:avLst/>
          </a:prstGeom>
          <a:solidFill>
            <a:srgbClr val="00B8FF"/>
          </a:solidFill>
          <a:ln w="28575" cap="flat" cmpd="sng" algn="ctr">
            <a:solidFill>
              <a:srgbClr val="FFFFFF"/>
            </a:solidFill>
            <a:prstDash val="solid"/>
            <a:round/>
            <a:headEnd type="none" w="med" len="med"/>
            <a:tailEnd type="none" w="med" len="med"/>
          </a:ln>
          <a:effectLst/>
        </p:spPr>
      </p:cxnSp>
      <p:sp>
        <p:nvSpPr>
          <p:cNvPr id="9" name="Text Box 2"/>
          <p:cNvSpPr txBox="1">
            <a:spLocks noChangeArrowheads="1"/>
          </p:cNvSpPr>
          <p:nvPr/>
        </p:nvSpPr>
        <p:spPr bwMode="auto">
          <a:xfrm>
            <a:off x="592138" y="1289227"/>
            <a:ext cx="7940302" cy="1110177"/>
          </a:xfrm>
          <a:prstGeom prst="rect">
            <a:avLst/>
          </a:prstGeom>
          <a:solidFill>
            <a:schemeClr val="tx1"/>
          </a:solid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u="sng" dirty="0" smtClean="0"/>
              <a:t>G is a distributive goal</a:t>
            </a:r>
            <a:r>
              <a:rPr lang="en-US" i="0" dirty="0" smtClean="0"/>
              <a:t>: it is an outcome to which each agent’s actions are individually directed and it is possible that: all actions succeed relative to this outcome.</a:t>
            </a:r>
            <a:endParaRPr lang="en-US" i="0" u="sng" dirty="0" smtClean="0"/>
          </a:p>
        </p:txBody>
      </p:sp>
      <p:sp>
        <p:nvSpPr>
          <p:cNvPr id="5" name="Rounded Rectangle 4"/>
          <p:cNvSpPr/>
          <p:nvPr/>
        </p:nvSpPr>
        <p:spPr bwMode="auto">
          <a:xfrm>
            <a:off x="-324544" y="4149080"/>
            <a:ext cx="4392488" cy="864096"/>
          </a:xfrm>
          <a:prstGeom prst="round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cxnSp>
        <p:nvCxnSpPr>
          <p:cNvPr id="7" name="Straight Connector 6"/>
          <p:cNvCxnSpPr/>
          <p:nvPr/>
        </p:nvCxnSpPr>
        <p:spPr bwMode="auto">
          <a:xfrm>
            <a:off x="323528" y="2875616"/>
            <a:ext cx="8424936" cy="0"/>
          </a:xfrm>
          <a:prstGeom prst="line">
            <a:avLst/>
          </a:prstGeom>
          <a:solidFill>
            <a:srgbClr val="00B8FF"/>
          </a:solidFill>
          <a:ln w="28575" cap="flat" cmpd="sng" algn="ctr">
            <a:solidFill>
              <a:srgbClr val="FFFFFF"/>
            </a:solidFill>
            <a:prstDash val="solid"/>
            <a:round/>
            <a:headEnd type="none" w="med" len="med"/>
            <a:tailEnd type="none" w="med" len="med"/>
          </a:ln>
          <a:effectLst/>
        </p:spPr>
      </p:cxnSp>
      <p:cxnSp>
        <p:nvCxnSpPr>
          <p:cNvPr id="10" name="Straight Connector 9"/>
          <p:cNvCxnSpPr/>
          <p:nvPr/>
        </p:nvCxnSpPr>
        <p:spPr bwMode="auto">
          <a:xfrm>
            <a:off x="672228" y="3379672"/>
            <a:ext cx="3240360" cy="0"/>
          </a:xfrm>
          <a:prstGeom prst="line">
            <a:avLst/>
          </a:prstGeom>
          <a:solidFill>
            <a:srgbClr val="00B8FF"/>
          </a:solidFill>
          <a:ln w="28575" cap="flat" cmpd="sng" algn="ctr">
            <a:solidFill>
              <a:srgbClr val="FFFFFF"/>
            </a:solidFill>
            <a:prstDash val="solid"/>
            <a:round/>
            <a:headEnd type="none" w="med" len="med"/>
            <a:tailEnd type="none" w="med" len="med"/>
          </a:ln>
          <a:effectLst/>
        </p:spPr>
      </p:cxnSp>
      <p:sp>
        <p:nvSpPr>
          <p:cNvPr id="12" name="Text Box 2"/>
          <p:cNvSpPr txBox="1">
            <a:spLocks noChangeArrowheads="1"/>
          </p:cNvSpPr>
          <p:nvPr/>
        </p:nvSpPr>
        <p:spPr bwMode="auto">
          <a:xfrm>
            <a:off x="4840610" y="2924944"/>
            <a:ext cx="3691830" cy="3564695"/>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1100"/>
              </a:spcAft>
            </a:pPr>
            <a:r>
              <a:rPr lang="en-US" i="0" dirty="0" smtClean="0">
                <a:effectLst>
                  <a:glow rad="101600">
                    <a:srgbClr val="000000"/>
                  </a:glow>
                </a:effectLst>
              </a:rPr>
              <a:t>1. </a:t>
            </a:r>
            <a:r>
              <a:rPr lang="en-US" i="0" dirty="0">
                <a:effectLst>
                  <a:glow rad="101600">
                    <a:srgbClr val="000000"/>
                  </a:glow>
                </a:effectLst>
              </a:rPr>
              <a:t>we </a:t>
            </a:r>
            <a:r>
              <a:rPr lang="en-US" i="0" dirty="0" smtClean="0">
                <a:effectLst>
                  <a:glow rad="101600">
                    <a:srgbClr val="000000"/>
                  </a:glow>
                </a:effectLst>
              </a:rPr>
              <a:t>each have a motor </a:t>
            </a:r>
            <a:r>
              <a:rPr lang="en-US" i="0" dirty="0">
                <a:effectLst>
                  <a:glow rad="101600">
                    <a:srgbClr val="000000"/>
                  </a:glow>
                </a:effectLst>
              </a:rPr>
              <a:t>representation of G</a:t>
            </a:r>
            <a:r>
              <a:rPr lang="en-US" i="0" dirty="0" smtClean="0">
                <a:effectLst>
                  <a:glow rad="101600">
                    <a:srgbClr val="000000"/>
                  </a:glow>
                </a:effectLst>
              </a:rPr>
              <a:t>;</a:t>
            </a:r>
            <a:endParaRPr lang="en-US" i="0" dirty="0">
              <a:effectLst>
                <a:glow rad="101600">
                  <a:srgbClr val="000000"/>
                </a:glow>
              </a:effectLst>
            </a:endParaRPr>
          </a:p>
          <a:p>
            <a:pPr>
              <a:spcAft>
                <a:spcPts val="1100"/>
              </a:spcAft>
            </a:pPr>
            <a:r>
              <a:rPr lang="en-US" i="0" dirty="0">
                <a:effectLst>
                  <a:glow rad="101600">
                    <a:srgbClr val="000000"/>
                  </a:glow>
                </a:effectLst>
              </a:rPr>
              <a:t>2. </a:t>
            </a:r>
            <a:r>
              <a:rPr lang="en-US" i="0" dirty="0" smtClean="0">
                <a:effectLst>
                  <a:glow rad="101600">
                    <a:srgbClr val="000000"/>
                  </a:glow>
                </a:effectLst>
              </a:rPr>
              <a:t> we are each disposed to inhibit some (not all) of the resulting planning or actions;</a:t>
            </a:r>
          </a:p>
          <a:p>
            <a:pPr>
              <a:spcAft>
                <a:spcPts val="1100"/>
              </a:spcAft>
            </a:pPr>
            <a:r>
              <a:rPr lang="en-US" i="0" dirty="0" smtClean="0">
                <a:effectLst>
                  <a:glow rad="101600">
                    <a:srgbClr val="000000"/>
                  </a:glow>
                </a:effectLst>
              </a:rPr>
              <a:t>3. we each expect that if G occurs, we will all be agents of </a:t>
            </a:r>
            <a:r>
              <a:rPr lang="en-US" i="0" dirty="0" smtClean="0">
                <a:effectLst>
                  <a:glow rad="101600">
                    <a:srgbClr val="000000"/>
                  </a:glow>
                </a:effectLst>
              </a:rPr>
              <a:t>its occurrence; </a:t>
            </a:r>
            <a:r>
              <a:rPr lang="en-US" i="0" dirty="0" smtClean="0">
                <a:effectLst>
                  <a:glow rad="101600">
                    <a:srgbClr val="000000"/>
                  </a:glow>
                </a:effectLst>
              </a:rPr>
              <a:t>and</a:t>
            </a:r>
          </a:p>
          <a:p>
            <a:pPr>
              <a:spcAft>
                <a:spcPts val="1100"/>
              </a:spcAft>
            </a:pPr>
            <a:r>
              <a:rPr lang="en-US" i="0" dirty="0" smtClean="0">
                <a:effectLst>
                  <a:glow rad="101600">
                    <a:srgbClr val="000000"/>
                  </a:glow>
                </a:effectLst>
              </a:rPr>
              <a:t>4. (1) and (2) because (3)</a:t>
            </a:r>
            <a:endParaRPr lang="en-US" i="0" dirty="0">
              <a:effectLst>
                <a:glow rad="101600">
                  <a:srgbClr val="000000"/>
                </a:glow>
              </a:effectLst>
            </a:endParaRPr>
          </a:p>
        </p:txBody>
      </p:sp>
      <p:sp>
        <p:nvSpPr>
          <p:cNvPr id="13" name="Text Box 2"/>
          <p:cNvSpPr txBox="1">
            <a:spLocks noChangeArrowheads="1"/>
          </p:cNvSpPr>
          <p:nvPr/>
        </p:nvSpPr>
        <p:spPr bwMode="auto">
          <a:xfrm>
            <a:off x="1691680" y="2492896"/>
            <a:ext cx="5976664" cy="43306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effectLst>
                  <a:glow rad="101600">
                    <a:srgbClr val="000000"/>
                  </a:glow>
                </a:effectLst>
              </a:rPr>
              <a:t>shared </a:t>
            </a:r>
            <a:r>
              <a:rPr lang="en-US" i="0" dirty="0" smtClean="0">
                <a:effectLst>
                  <a:glow rad="101600">
                    <a:srgbClr val="000000"/>
                  </a:glow>
                </a:effectLst>
              </a:rPr>
              <a:t>motor action</a:t>
            </a:r>
            <a:endParaRPr lang="en-US" i="0" dirty="0" smtClean="0">
              <a:effectLst>
                <a:glow rad="127000">
                  <a:schemeClr val="tx1">
                    <a:alpha val="75000"/>
                  </a:schemeClr>
                </a:glow>
              </a:effectLst>
            </a:endParaRPr>
          </a:p>
        </p:txBody>
      </p:sp>
      <p:sp>
        <p:nvSpPr>
          <p:cNvPr id="14" name="Left Brace 13"/>
          <p:cNvSpPr/>
          <p:nvPr/>
        </p:nvSpPr>
        <p:spPr bwMode="auto">
          <a:xfrm>
            <a:off x="4094592" y="2996952"/>
            <a:ext cx="576064" cy="3528392"/>
          </a:xfrm>
          <a:prstGeom prst="leftBrace">
            <a:avLst>
              <a:gd name="adj1" fmla="val 40485"/>
              <a:gd name="adj2" fmla="val 44072"/>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15" name="Left Brace 14"/>
          <p:cNvSpPr/>
          <p:nvPr/>
        </p:nvSpPr>
        <p:spPr bwMode="auto">
          <a:xfrm flipH="1">
            <a:off x="3779912" y="4221088"/>
            <a:ext cx="348700" cy="648072"/>
          </a:xfrm>
          <a:prstGeom prst="leftBrace">
            <a:avLst>
              <a:gd name="adj1" fmla="val 40485"/>
              <a:gd name="adj2" fmla="val 50000"/>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dirty="0">
              <a:ln>
                <a:noFill/>
              </a:ln>
              <a:solidFill>
                <a:schemeClr val="bg1"/>
              </a:solidFill>
              <a:effectLst/>
              <a:latin typeface="Myriad Web" charset="0"/>
            </a:endParaRPr>
          </a:p>
        </p:txBody>
      </p:sp>
      <p:sp>
        <p:nvSpPr>
          <p:cNvPr id="8" name="Text Box 2"/>
          <p:cNvSpPr txBox="1">
            <a:spLocks noChangeArrowheads="1"/>
          </p:cNvSpPr>
          <p:nvPr/>
        </p:nvSpPr>
        <p:spPr bwMode="auto">
          <a:xfrm>
            <a:off x="592139" y="2665504"/>
            <a:ext cx="3331790" cy="3787832"/>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27000">
                    <a:schemeClr val="tx1">
                      <a:alpha val="75000"/>
                    </a:schemeClr>
                  </a:glow>
                </a:effectLst>
              </a:rPr>
              <a:t>G is a collective goal</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i="0" dirty="0" smtClean="0"/>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(a) it is a distributive goal; </a:t>
            </a:r>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000000"/>
                </a:solidFill>
                <a:effectLst>
                  <a:glow>
                    <a:srgbClr val="FFFFFF"/>
                  </a:glow>
                </a:effectLst>
              </a:rPr>
              <a:t>(b) the actions are coordinated; and </a:t>
            </a:r>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t>(c) coordination of this type would normally facilitate occurrences of outcomes of this type.</a:t>
            </a:r>
          </a:p>
        </p:txBody>
      </p:sp>
      <p:sp>
        <p:nvSpPr>
          <p:cNvPr id="16" name="Rectangle 15"/>
          <p:cNvSpPr/>
          <p:nvPr/>
        </p:nvSpPr>
        <p:spPr bwMode="auto">
          <a:xfrm>
            <a:off x="0" y="27384"/>
            <a:ext cx="9144000" cy="6858000"/>
          </a:xfrm>
          <a:prstGeom prst="rect">
            <a:avLst/>
          </a:prstGeom>
          <a:solidFill>
            <a:schemeClr val="tx1">
              <a:alpha val="78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5845751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411760" y="377950"/>
            <a:ext cx="6336704" cy="4491210"/>
            <a:chOff x="2411760" y="377950"/>
            <a:chExt cx="6336704" cy="4491210"/>
          </a:xfrm>
        </p:grpSpPr>
        <p:sp>
          <p:nvSpPr>
            <p:cNvPr id="18" name="Text Box 2"/>
            <p:cNvSpPr txBox="1">
              <a:spLocks noChangeArrowheads="1"/>
            </p:cNvSpPr>
            <p:nvPr/>
          </p:nvSpPr>
          <p:spPr bwMode="auto">
            <a:xfrm>
              <a:off x="5508104" y="1291407"/>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shared</a:t>
              </a:r>
              <a:br>
                <a:rPr lang="en-GB" i="0" dirty="0" smtClean="0">
                  <a:effectLst>
                    <a:glow rad="101600">
                      <a:srgbClr val="000000"/>
                    </a:glow>
                  </a:effectLst>
                </a:rPr>
              </a:br>
              <a:r>
                <a:rPr lang="en-GB" i="0" dirty="0" smtClean="0">
                  <a:effectLst>
                    <a:glow rad="101600">
                      <a:srgbClr val="000000"/>
                    </a:glow>
                  </a:effectLst>
                </a:rPr>
                <a:t>intentionality</a:t>
              </a:r>
              <a:endParaRPr lang="en-GB" i="0" dirty="0">
                <a:effectLst>
                  <a:glow rad="101600">
                    <a:srgbClr val="000000"/>
                  </a:glow>
                </a:effectLst>
              </a:endParaRPr>
            </a:p>
          </p:txBody>
        </p:sp>
        <p:sp>
          <p:nvSpPr>
            <p:cNvPr id="19" name="Text Box 2"/>
            <p:cNvSpPr txBox="1">
              <a:spLocks noChangeArrowheads="1"/>
            </p:cNvSpPr>
            <p:nvPr/>
          </p:nvSpPr>
          <p:spPr bwMode="auto">
            <a:xfrm>
              <a:off x="4355976" y="3779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communication  by language</a:t>
              </a:r>
              <a:endParaRPr lang="en-GB" i="0" dirty="0">
                <a:effectLst>
                  <a:glow rad="101600">
                    <a:srgbClr val="000000"/>
                  </a:glow>
                </a:effectLst>
              </a:endParaRPr>
            </a:p>
          </p:txBody>
        </p:sp>
        <p:sp>
          <p:nvSpPr>
            <p:cNvPr id="20" name="Text Box 2"/>
            <p:cNvSpPr txBox="1">
              <a:spLocks noChangeArrowheads="1"/>
            </p:cNvSpPr>
            <p:nvPr/>
          </p:nvSpPr>
          <p:spPr bwMode="auto">
            <a:xfrm>
              <a:off x="5148064" y="4099719"/>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pure goal ascription</a:t>
              </a:r>
              <a:endParaRPr lang="en-GB" i="0" dirty="0">
                <a:effectLst>
                  <a:glow rad="101600">
                    <a:srgbClr val="000000"/>
                  </a:glow>
                </a:effectLst>
              </a:endParaRPr>
            </a:p>
          </p:txBody>
        </p:sp>
        <p:sp>
          <p:nvSpPr>
            <p:cNvPr id="21" name="Text Box 2"/>
            <p:cNvSpPr txBox="1">
              <a:spLocks noChangeArrowheads="1"/>
            </p:cNvSpPr>
            <p:nvPr/>
          </p:nvSpPr>
          <p:spPr bwMode="auto">
            <a:xfrm rot="21327069">
              <a:off x="3851920" y="3186262"/>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a:effectLst>
                    <a:glow rad="101600">
                      <a:srgbClr val="000000"/>
                    </a:glow>
                  </a:effectLst>
                </a:rPr>
                <a:t>shared</a:t>
              </a:r>
              <a:br>
                <a:rPr lang="en-GB" i="0" dirty="0">
                  <a:effectLst>
                    <a:glow rad="101600">
                      <a:srgbClr val="000000"/>
                    </a:glow>
                  </a:effectLst>
                </a:rPr>
              </a:br>
              <a:r>
                <a:rPr lang="en-GB" i="0" dirty="0">
                  <a:effectLst>
                    <a:glow rad="101600">
                      <a:srgbClr val="000000"/>
                    </a:glow>
                  </a:effectLst>
                </a:rPr>
                <a:t>motor </a:t>
              </a:r>
              <a:r>
                <a:rPr lang="en-GB" i="0" dirty="0" err="1">
                  <a:effectLst>
                    <a:glow rad="101600">
                      <a:srgbClr val="000000"/>
                    </a:glow>
                  </a:effectLst>
                </a:rPr>
                <a:t>represent</a:t>
              </a:r>
              <a:r>
                <a:rPr lang="en-GB" i="0" baseline="30000" dirty="0" err="1">
                  <a:effectLst>
                    <a:glow rad="101600">
                      <a:srgbClr val="000000"/>
                    </a:glow>
                  </a:effectLst>
                </a:rPr>
                <a:t>n</a:t>
              </a:r>
              <a:endParaRPr lang="en-GB" i="0" baseline="30000" dirty="0">
                <a:effectLst>
                  <a:glow rad="101600">
                    <a:srgbClr val="000000"/>
                  </a:glow>
                </a:effectLst>
              </a:endParaRPr>
            </a:p>
          </p:txBody>
        </p:sp>
        <p:sp>
          <p:nvSpPr>
            <p:cNvPr id="22" name="Text Box 2"/>
            <p:cNvSpPr txBox="1">
              <a:spLocks noChangeArrowheads="1"/>
            </p:cNvSpPr>
            <p:nvPr/>
          </p:nvSpPr>
          <p:spPr bwMode="auto">
            <a:xfrm>
              <a:off x="6372200" y="3163615"/>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understanding distributive goals</a:t>
              </a:r>
              <a:endParaRPr lang="en-GB" i="0" dirty="0">
                <a:effectLst>
                  <a:glow rad="101600">
                    <a:srgbClr val="000000"/>
                  </a:glow>
                </a:effectLst>
              </a:endParaRPr>
            </a:p>
          </p:txBody>
        </p:sp>
        <p:sp>
          <p:nvSpPr>
            <p:cNvPr id="23" name="Text Box 2"/>
            <p:cNvSpPr txBox="1">
              <a:spLocks noChangeArrowheads="1"/>
            </p:cNvSpPr>
            <p:nvPr/>
          </p:nvSpPr>
          <p:spPr bwMode="auto">
            <a:xfrm>
              <a:off x="2411760" y="21781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referential communication</a:t>
              </a:r>
              <a:endParaRPr lang="en-GB" i="0" dirty="0">
                <a:effectLst>
                  <a:glow rad="101600">
                    <a:srgbClr val="000000"/>
                  </a:glow>
                </a:effectLst>
              </a:endParaRPr>
            </a:p>
          </p:txBody>
        </p:sp>
        <p:sp>
          <p:nvSpPr>
            <p:cNvPr id="24" name="Text Box 2"/>
            <p:cNvSpPr txBox="1">
              <a:spLocks noChangeArrowheads="1"/>
            </p:cNvSpPr>
            <p:nvPr/>
          </p:nvSpPr>
          <p:spPr bwMode="auto">
            <a:xfrm>
              <a:off x="2987824" y="1291407"/>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natural </a:t>
              </a:r>
              <a:br>
                <a:rPr lang="en-GB" i="0" dirty="0" smtClean="0">
                  <a:effectLst>
                    <a:glow rad="101600">
                      <a:srgbClr val="000000"/>
                    </a:glow>
                  </a:effectLst>
                </a:rPr>
              </a:br>
              <a:r>
                <a:rPr lang="en-GB" i="0" dirty="0" smtClean="0">
                  <a:effectLst>
                    <a:glow rad="101600">
                      <a:srgbClr val="000000"/>
                    </a:glow>
                  </a:effectLst>
                </a:rPr>
                <a:t>pedagogy</a:t>
              </a:r>
              <a:endParaRPr lang="en-GB" i="0" dirty="0">
                <a:effectLst>
                  <a:glow rad="101600">
                    <a:srgbClr val="000000"/>
                  </a:glow>
                </a:effectLst>
              </a:endParaRPr>
            </a:p>
          </p:txBody>
        </p:sp>
        <p:sp>
          <p:nvSpPr>
            <p:cNvPr id="25" name="Text Box 2"/>
            <p:cNvSpPr txBox="1">
              <a:spLocks noChangeArrowheads="1"/>
            </p:cNvSpPr>
            <p:nvPr/>
          </p:nvSpPr>
          <p:spPr bwMode="auto">
            <a:xfrm rot="260360">
              <a:off x="4932040" y="21781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minimal theory </a:t>
              </a:r>
              <a:br>
                <a:rPr lang="en-GB" i="0" dirty="0" smtClean="0">
                  <a:effectLst>
                    <a:glow rad="101600">
                      <a:srgbClr val="000000"/>
                    </a:glow>
                  </a:effectLst>
                </a:rPr>
              </a:br>
              <a:r>
                <a:rPr lang="en-GB" i="0" dirty="0" smtClean="0">
                  <a:effectLst>
                    <a:glow rad="101600">
                      <a:srgbClr val="000000"/>
                    </a:glow>
                  </a:effectLst>
                </a:rPr>
                <a:t>of mind</a:t>
              </a:r>
              <a:endParaRPr lang="en-GB" i="0" dirty="0">
                <a:effectLst>
                  <a:glow rad="101600">
                    <a:srgbClr val="000000"/>
                  </a:glow>
                </a:effectLst>
              </a:endParaRPr>
            </a:p>
          </p:txBody>
        </p:sp>
      </p:grpSp>
    </p:spTree>
    <p:extLst>
      <p:ext uri="{BB962C8B-B14F-4D97-AF65-F5344CB8AC3E}">
        <p14:creationId xmlns:p14="http://schemas.microsoft.com/office/powerpoint/2010/main" val="42797399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
          <p:cNvSpPr txBox="1">
            <a:spLocks noChangeArrowheads="1"/>
          </p:cNvSpPr>
          <p:nvPr/>
        </p:nvSpPr>
        <p:spPr bwMode="auto">
          <a:xfrm>
            <a:off x="5508104" y="1291407"/>
            <a:ext cx="2376264" cy="769441"/>
          </a:xfrm>
          <a:prstGeom prst="rect">
            <a:avLst/>
          </a:prstGeom>
          <a:noFill/>
          <a:ln w="3175" cmpd="sng">
            <a:solidFill>
              <a:srgbClr val="FF0000"/>
            </a:solidFill>
            <a:miter lim="800000"/>
            <a:headEnd/>
            <a:tailEnd/>
          </a:ln>
          <a:effectLst>
            <a:glow rad="203200">
              <a:srgbClr val="FF0000">
                <a:alpha val="34000"/>
              </a:srgb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shared</a:t>
            </a:r>
            <a:br>
              <a:rPr lang="en-GB" i="0" dirty="0" smtClean="0">
                <a:effectLst>
                  <a:glow rad="101600">
                    <a:srgbClr val="000000"/>
                  </a:glow>
                </a:effectLst>
              </a:rPr>
            </a:br>
            <a:r>
              <a:rPr lang="en-GB" i="0" dirty="0" smtClean="0">
                <a:effectLst>
                  <a:glow rad="101600">
                    <a:srgbClr val="000000"/>
                  </a:glow>
                </a:effectLst>
              </a:rPr>
              <a:t>intentionality</a:t>
            </a:r>
            <a:endParaRPr lang="en-GB" i="0" dirty="0">
              <a:effectLst>
                <a:glow rad="101600">
                  <a:srgbClr val="000000"/>
                </a:glow>
              </a:effectLst>
            </a:endParaRPr>
          </a:p>
        </p:txBody>
      </p:sp>
      <p:sp>
        <p:nvSpPr>
          <p:cNvPr id="19" name="Text Box 2"/>
          <p:cNvSpPr txBox="1">
            <a:spLocks noChangeArrowheads="1"/>
          </p:cNvSpPr>
          <p:nvPr/>
        </p:nvSpPr>
        <p:spPr bwMode="auto">
          <a:xfrm>
            <a:off x="4355976" y="3779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communication  by language</a:t>
            </a:r>
            <a:endParaRPr lang="en-GB" i="0" dirty="0">
              <a:effectLst>
                <a:glow rad="101600">
                  <a:srgbClr val="000000"/>
                </a:glow>
              </a:effectLst>
            </a:endParaRPr>
          </a:p>
        </p:txBody>
      </p:sp>
      <p:sp>
        <p:nvSpPr>
          <p:cNvPr id="20" name="Text Box 2"/>
          <p:cNvSpPr txBox="1">
            <a:spLocks noChangeArrowheads="1"/>
          </p:cNvSpPr>
          <p:nvPr/>
        </p:nvSpPr>
        <p:spPr bwMode="auto">
          <a:xfrm>
            <a:off x="5148064" y="4099719"/>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pure goal ascription</a:t>
            </a:r>
            <a:endParaRPr lang="en-GB" i="0" dirty="0">
              <a:effectLst>
                <a:glow rad="101600">
                  <a:srgbClr val="000000"/>
                </a:glow>
              </a:effectLst>
            </a:endParaRPr>
          </a:p>
        </p:txBody>
      </p:sp>
      <p:sp>
        <p:nvSpPr>
          <p:cNvPr id="21" name="Text Box 2"/>
          <p:cNvSpPr txBox="1">
            <a:spLocks noChangeArrowheads="1"/>
          </p:cNvSpPr>
          <p:nvPr/>
        </p:nvSpPr>
        <p:spPr bwMode="auto">
          <a:xfrm rot="21327069">
            <a:off x="3851920" y="3186262"/>
            <a:ext cx="2376264" cy="769441"/>
          </a:xfrm>
          <a:prstGeom prst="rect">
            <a:avLst/>
          </a:prstGeom>
          <a:noFill/>
          <a:ln w="3175" cmpd="sng">
            <a:solidFill>
              <a:srgbClr val="FF0000"/>
            </a:solidFill>
            <a:miter lim="800000"/>
            <a:headEnd/>
            <a:tailEnd/>
          </a:ln>
          <a:effectLst>
            <a:glow rad="203200">
              <a:srgbClr val="FF0000">
                <a:alpha val="34000"/>
              </a:srgb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shared</a:t>
            </a:r>
            <a:br>
              <a:rPr lang="en-GB" i="0" dirty="0" smtClean="0">
                <a:effectLst>
                  <a:glow rad="101600">
                    <a:srgbClr val="000000"/>
                  </a:glow>
                </a:effectLst>
              </a:rPr>
            </a:br>
            <a:r>
              <a:rPr lang="en-GB" i="0" dirty="0" smtClean="0">
                <a:effectLst>
                  <a:glow rad="101600">
                    <a:srgbClr val="000000"/>
                  </a:glow>
                </a:effectLst>
              </a:rPr>
              <a:t>motor </a:t>
            </a:r>
            <a:r>
              <a:rPr lang="en-GB" i="0" dirty="0" err="1" smtClean="0">
                <a:effectLst>
                  <a:glow rad="101600">
                    <a:srgbClr val="000000"/>
                  </a:glow>
                </a:effectLst>
              </a:rPr>
              <a:t>represent</a:t>
            </a:r>
            <a:r>
              <a:rPr lang="en-GB" i="0" baseline="30000" dirty="0" err="1" smtClean="0">
                <a:effectLst>
                  <a:glow rad="101600">
                    <a:srgbClr val="000000"/>
                  </a:glow>
                </a:effectLst>
              </a:rPr>
              <a:t>n</a:t>
            </a:r>
            <a:endParaRPr lang="en-GB" i="0" baseline="30000" dirty="0">
              <a:effectLst>
                <a:glow rad="101600">
                  <a:srgbClr val="000000"/>
                </a:glow>
              </a:effectLst>
            </a:endParaRPr>
          </a:p>
        </p:txBody>
      </p:sp>
      <p:sp>
        <p:nvSpPr>
          <p:cNvPr id="22" name="Text Box 2"/>
          <p:cNvSpPr txBox="1">
            <a:spLocks noChangeArrowheads="1"/>
          </p:cNvSpPr>
          <p:nvPr/>
        </p:nvSpPr>
        <p:spPr bwMode="auto">
          <a:xfrm>
            <a:off x="6372200" y="3163615"/>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understanding distributive goals</a:t>
            </a:r>
            <a:endParaRPr lang="en-GB" i="0" dirty="0">
              <a:effectLst>
                <a:glow rad="101600">
                  <a:srgbClr val="000000"/>
                </a:glow>
              </a:effectLst>
            </a:endParaRPr>
          </a:p>
        </p:txBody>
      </p:sp>
      <p:sp>
        <p:nvSpPr>
          <p:cNvPr id="23" name="Text Box 2"/>
          <p:cNvSpPr txBox="1">
            <a:spLocks noChangeArrowheads="1"/>
          </p:cNvSpPr>
          <p:nvPr/>
        </p:nvSpPr>
        <p:spPr bwMode="auto">
          <a:xfrm>
            <a:off x="2411760" y="21781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referential communication</a:t>
            </a:r>
            <a:endParaRPr lang="en-GB" i="0" dirty="0">
              <a:effectLst>
                <a:glow rad="101600">
                  <a:srgbClr val="000000"/>
                </a:glow>
              </a:effectLst>
            </a:endParaRPr>
          </a:p>
        </p:txBody>
      </p:sp>
      <p:sp>
        <p:nvSpPr>
          <p:cNvPr id="24" name="Text Box 2"/>
          <p:cNvSpPr txBox="1">
            <a:spLocks noChangeArrowheads="1"/>
          </p:cNvSpPr>
          <p:nvPr/>
        </p:nvSpPr>
        <p:spPr bwMode="auto">
          <a:xfrm>
            <a:off x="2987824" y="1291407"/>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natural </a:t>
            </a:r>
            <a:br>
              <a:rPr lang="en-GB" i="0" dirty="0" smtClean="0">
                <a:effectLst>
                  <a:glow rad="101600">
                    <a:srgbClr val="000000"/>
                  </a:glow>
                </a:effectLst>
              </a:rPr>
            </a:br>
            <a:r>
              <a:rPr lang="en-GB" i="0" dirty="0" smtClean="0">
                <a:effectLst>
                  <a:glow rad="101600">
                    <a:srgbClr val="000000"/>
                  </a:glow>
                </a:effectLst>
              </a:rPr>
              <a:t>pedagogy</a:t>
            </a:r>
            <a:endParaRPr lang="en-GB" i="0" dirty="0">
              <a:effectLst>
                <a:glow rad="101600">
                  <a:srgbClr val="000000"/>
                </a:glow>
              </a:effectLst>
            </a:endParaRPr>
          </a:p>
        </p:txBody>
      </p:sp>
      <p:sp>
        <p:nvSpPr>
          <p:cNvPr id="25" name="Text Box 2"/>
          <p:cNvSpPr txBox="1">
            <a:spLocks noChangeArrowheads="1"/>
          </p:cNvSpPr>
          <p:nvPr/>
        </p:nvSpPr>
        <p:spPr bwMode="auto">
          <a:xfrm rot="260360">
            <a:off x="4932040" y="21781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minimal theory </a:t>
            </a:r>
            <a:br>
              <a:rPr lang="en-GB" i="0" dirty="0" smtClean="0">
                <a:effectLst>
                  <a:glow rad="101600">
                    <a:srgbClr val="000000"/>
                  </a:glow>
                </a:effectLst>
              </a:rPr>
            </a:br>
            <a:r>
              <a:rPr lang="en-GB" i="0" dirty="0" smtClean="0">
                <a:effectLst>
                  <a:glow rad="101600">
                    <a:srgbClr val="000000"/>
                  </a:glow>
                </a:effectLst>
              </a:rPr>
              <a:t>of mind</a:t>
            </a:r>
            <a:endParaRPr lang="en-GB" i="0" dirty="0">
              <a:effectLst>
                <a:glow rad="101600">
                  <a:srgbClr val="000000"/>
                </a:glow>
              </a:effectLst>
            </a:endParaRPr>
          </a:p>
        </p:txBody>
      </p:sp>
    </p:spTree>
    <p:extLst>
      <p:ext uri="{BB962C8B-B14F-4D97-AF65-F5344CB8AC3E}">
        <p14:creationId xmlns:p14="http://schemas.microsoft.com/office/powerpoint/2010/main" val="32798636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411760" y="377950"/>
            <a:ext cx="6336704" cy="4491210"/>
            <a:chOff x="2411760" y="377950"/>
            <a:chExt cx="6336704" cy="4491210"/>
          </a:xfrm>
        </p:grpSpPr>
        <p:sp>
          <p:nvSpPr>
            <p:cNvPr id="11" name="Text Box 2"/>
            <p:cNvSpPr txBox="1">
              <a:spLocks noChangeArrowheads="1"/>
            </p:cNvSpPr>
            <p:nvPr/>
          </p:nvSpPr>
          <p:spPr bwMode="auto">
            <a:xfrm>
              <a:off x="5508104" y="1291407"/>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shared</a:t>
              </a:r>
              <a:br>
                <a:rPr lang="en-GB" i="0" dirty="0" smtClean="0">
                  <a:effectLst>
                    <a:glow rad="101600">
                      <a:srgbClr val="000000"/>
                    </a:glow>
                  </a:effectLst>
                </a:rPr>
              </a:br>
              <a:r>
                <a:rPr lang="en-GB" i="0" dirty="0" smtClean="0">
                  <a:effectLst>
                    <a:glow rad="101600">
                      <a:srgbClr val="000000"/>
                    </a:glow>
                  </a:effectLst>
                </a:rPr>
                <a:t>intentionality</a:t>
              </a:r>
              <a:endParaRPr lang="en-GB" i="0" dirty="0">
                <a:effectLst>
                  <a:glow rad="101600">
                    <a:srgbClr val="000000"/>
                  </a:glow>
                </a:effectLst>
              </a:endParaRPr>
            </a:p>
          </p:txBody>
        </p:sp>
        <p:sp>
          <p:nvSpPr>
            <p:cNvPr id="12" name="Text Box 2"/>
            <p:cNvSpPr txBox="1">
              <a:spLocks noChangeArrowheads="1"/>
            </p:cNvSpPr>
            <p:nvPr/>
          </p:nvSpPr>
          <p:spPr bwMode="auto">
            <a:xfrm>
              <a:off x="4355976" y="3779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communication  by language</a:t>
              </a:r>
              <a:endParaRPr lang="en-GB" i="0" dirty="0">
                <a:effectLst>
                  <a:glow rad="101600">
                    <a:srgbClr val="000000"/>
                  </a:glow>
                </a:effectLst>
              </a:endParaRPr>
            </a:p>
          </p:txBody>
        </p:sp>
        <p:sp>
          <p:nvSpPr>
            <p:cNvPr id="13" name="Text Box 2"/>
            <p:cNvSpPr txBox="1">
              <a:spLocks noChangeArrowheads="1"/>
            </p:cNvSpPr>
            <p:nvPr/>
          </p:nvSpPr>
          <p:spPr bwMode="auto">
            <a:xfrm>
              <a:off x="5148064" y="4099719"/>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pure goal ascription</a:t>
              </a:r>
              <a:endParaRPr lang="en-GB" i="0" dirty="0">
                <a:effectLst>
                  <a:glow rad="101600">
                    <a:srgbClr val="000000"/>
                  </a:glow>
                </a:effectLst>
              </a:endParaRPr>
            </a:p>
          </p:txBody>
        </p:sp>
        <p:sp>
          <p:nvSpPr>
            <p:cNvPr id="14" name="Text Box 2"/>
            <p:cNvSpPr txBox="1">
              <a:spLocks noChangeArrowheads="1"/>
            </p:cNvSpPr>
            <p:nvPr/>
          </p:nvSpPr>
          <p:spPr bwMode="auto">
            <a:xfrm rot="21327069">
              <a:off x="3851920" y="3186262"/>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shared</a:t>
              </a:r>
              <a:br>
                <a:rPr lang="en-GB" i="0" dirty="0" smtClean="0">
                  <a:effectLst>
                    <a:glow rad="101600">
                      <a:srgbClr val="000000"/>
                    </a:glow>
                  </a:effectLst>
                </a:rPr>
              </a:br>
              <a:r>
                <a:rPr lang="en-GB" i="0" dirty="0" smtClean="0">
                  <a:effectLst>
                    <a:glow rad="101600">
                      <a:srgbClr val="000000"/>
                    </a:glow>
                  </a:effectLst>
                </a:rPr>
                <a:t>agency</a:t>
              </a:r>
              <a:endParaRPr lang="en-GB" i="0" dirty="0">
                <a:effectLst>
                  <a:glow rad="101600">
                    <a:srgbClr val="000000"/>
                  </a:glow>
                </a:effectLst>
              </a:endParaRPr>
            </a:p>
          </p:txBody>
        </p:sp>
        <p:sp>
          <p:nvSpPr>
            <p:cNvPr id="15" name="Text Box 2"/>
            <p:cNvSpPr txBox="1">
              <a:spLocks noChangeArrowheads="1"/>
            </p:cNvSpPr>
            <p:nvPr/>
          </p:nvSpPr>
          <p:spPr bwMode="auto">
            <a:xfrm>
              <a:off x="6372200" y="3163615"/>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understanding distributive goals</a:t>
              </a:r>
              <a:endParaRPr lang="en-GB" i="0" dirty="0">
                <a:effectLst>
                  <a:glow rad="101600">
                    <a:srgbClr val="000000"/>
                  </a:glow>
                </a:effectLst>
              </a:endParaRPr>
            </a:p>
          </p:txBody>
        </p:sp>
        <p:sp>
          <p:nvSpPr>
            <p:cNvPr id="16" name="Text Box 2"/>
            <p:cNvSpPr txBox="1">
              <a:spLocks noChangeArrowheads="1"/>
            </p:cNvSpPr>
            <p:nvPr/>
          </p:nvSpPr>
          <p:spPr bwMode="auto">
            <a:xfrm>
              <a:off x="2411760" y="21781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referential communication</a:t>
              </a:r>
              <a:endParaRPr lang="en-GB" i="0" dirty="0">
                <a:effectLst>
                  <a:glow rad="101600">
                    <a:srgbClr val="000000"/>
                  </a:glow>
                </a:effectLst>
              </a:endParaRPr>
            </a:p>
          </p:txBody>
        </p:sp>
        <p:sp>
          <p:nvSpPr>
            <p:cNvPr id="17" name="Text Box 2"/>
            <p:cNvSpPr txBox="1">
              <a:spLocks noChangeArrowheads="1"/>
            </p:cNvSpPr>
            <p:nvPr/>
          </p:nvSpPr>
          <p:spPr bwMode="auto">
            <a:xfrm>
              <a:off x="2987824" y="1291407"/>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natural </a:t>
              </a:r>
              <a:br>
                <a:rPr lang="en-GB" i="0" dirty="0" smtClean="0">
                  <a:effectLst>
                    <a:glow rad="101600">
                      <a:srgbClr val="000000"/>
                    </a:glow>
                  </a:effectLst>
                </a:rPr>
              </a:br>
              <a:r>
                <a:rPr lang="en-GB" i="0" dirty="0" smtClean="0">
                  <a:effectLst>
                    <a:glow rad="101600">
                      <a:srgbClr val="000000"/>
                    </a:glow>
                  </a:effectLst>
                </a:rPr>
                <a:t>pedagogy</a:t>
              </a:r>
              <a:endParaRPr lang="en-GB" i="0" dirty="0">
                <a:effectLst>
                  <a:glow rad="101600">
                    <a:srgbClr val="000000"/>
                  </a:glow>
                </a:effectLst>
              </a:endParaRPr>
            </a:p>
          </p:txBody>
        </p:sp>
        <p:sp>
          <p:nvSpPr>
            <p:cNvPr id="18" name="Text Box 2"/>
            <p:cNvSpPr txBox="1">
              <a:spLocks noChangeArrowheads="1"/>
            </p:cNvSpPr>
            <p:nvPr/>
          </p:nvSpPr>
          <p:spPr bwMode="auto">
            <a:xfrm rot="260360">
              <a:off x="4932040" y="2178150"/>
              <a:ext cx="2376264" cy="769441"/>
            </a:xfrm>
            <a:prstGeom prst="rect">
              <a:avLst/>
            </a:prstGeom>
            <a:noFill/>
            <a:ln w="3175" cmpd="sng">
              <a:solidFill>
                <a:srgbClr val="FFFFFF"/>
              </a:solidFill>
              <a:miter lim="800000"/>
              <a:headEnd/>
              <a:tailEnd/>
            </a:ln>
            <a:effectLst>
              <a:glow rad="203200">
                <a:schemeClr val="bg1">
                  <a:lumMod val="65000"/>
                  <a:alpha val="34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wrap="square">
              <a:spAutoFit/>
            </a:bodyPr>
            <a:lstStyle/>
            <a:p>
              <a:pPr algn="ctr">
                <a:spcBef>
                  <a:spcPct val="50000"/>
                </a:spcBef>
              </a:pPr>
              <a:r>
                <a:rPr lang="en-GB" i="0" dirty="0" smtClean="0">
                  <a:effectLst>
                    <a:glow rad="101600">
                      <a:srgbClr val="000000"/>
                    </a:glow>
                  </a:effectLst>
                </a:rPr>
                <a:t>minimal theory </a:t>
              </a:r>
              <a:br>
                <a:rPr lang="en-GB" i="0" dirty="0" smtClean="0">
                  <a:effectLst>
                    <a:glow rad="101600">
                      <a:srgbClr val="000000"/>
                    </a:glow>
                  </a:effectLst>
                </a:rPr>
              </a:br>
              <a:r>
                <a:rPr lang="en-GB" i="0" dirty="0" smtClean="0">
                  <a:effectLst>
                    <a:glow rad="101600">
                      <a:srgbClr val="000000"/>
                    </a:glow>
                  </a:effectLst>
                </a:rPr>
                <a:t>of mind</a:t>
              </a:r>
              <a:endParaRPr lang="en-GB" i="0" dirty="0">
                <a:effectLst>
                  <a:glow rad="101600">
                    <a:srgbClr val="000000"/>
                  </a:glow>
                </a:effectLst>
              </a:endParaRPr>
            </a:p>
          </p:txBody>
        </p:sp>
      </p:grpSp>
      <p:sp>
        <p:nvSpPr>
          <p:cNvPr id="19" name="Rectangle 18"/>
          <p:cNvSpPr/>
          <p:nvPr/>
        </p:nvSpPr>
        <p:spPr bwMode="auto">
          <a:xfrm rot="18638921">
            <a:off x="3363820" y="-706348"/>
            <a:ext cx="4643827" cy="7113909"/>
          </a:xfrm>
          <a:prstGeom prst="rect">
            <a:avLst/>
          </a:prstGeom>
          <a:gradFill flip="none" rotWithShape="1">
            <a:gsLst>
              <a:gs pos="0">
                <a:schemeClr val="tx1"/>
              </a:gs>
              <a:gs pos="100000">
                <a:schemeClr val="tx1">
                  <a:alpha val="0"/>
                </a:schemeClr>
              </a:gs>
              <a:gs pos="50000">
                <a:schemeClr val="tx1">
                  <a:alpha val="89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5" name="Text Box 2"/>
          <p:cNvSpPr txBox="1">
            <a:spLocks noChangeArrowheads="1"/>
          </p:cNvSpPr>
          <p:nvPr/>
        </p:nvSpPr>
        <p:spPr bwMode="auto">
          <a:xfrm>
            <a:off x="10465" y="2603080"/>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conjecture</a:t>
            </a:r>
          </a:p>
        </p:txBody>
      </p:sp>
      <p:sp>
        <p:nvSpPr>
          <p:cNvPr id="7" name="Text Box 2"/>
          <p:cNvSpPr txBox="1">
            <a:spLocks noChangeArrowheads="1"/>
          </p:cNvSpPr>
          <p:nvPr/>
        </p:nvSpPr>
        <p:spPr bwMode="auto">
          <a:xfrm>
            <a:off x="755576" y="3861048"/>
            <a:ext cx="453650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a:t>
            </a:r>
            <a:r>
              <a:rPr lang="en-GB" i="0" dirty="0" smtClean="0">
                <a:effectLst>
                  <a:glow rad="101600">
                    <a:schemeClr val="tx1">
                      <a:alpha val="75000"/>
                    </a:schemeClr>
                  </a:glow>
                </a:effectLst>
              </a:rPr>
              <a:t>prior existence of capacities for shared agency partially explains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mindreading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Tree>
    <p:extLst>
      <p:ext uri="{BB962C8B-B14F-4D97-AF65-F5344CB8AC3E}">
        <p14:creationId xmlns:p14="http://schemas.microsoft.com/office/powerpoint/2010/main" val="9340483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60331</TotalTime>
  <Words>3038</Words>
  <Application>Microsoft Macintosh PowerPoint</Application>
  <PresentationFormat>On-screen Show (4:3)</PresentationFormat>
  <Paragraphs>382</Paragraphs>
  <Slides>48</Slides>
  <Notes>29</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2122</cp:revision>
  <cp:lastPrinted>2011-11-02T21:41:02Z</cp:lastPrinted>
  <dcterms:created xsi:type="dcterms:W3CDTF">2010-11-22T10:27:15Z</dcterms:created>
  <dcterms:modified xsi:type="dcterms:W3CDTF">2012-12-04T16:44:30Z</dcterms:modified>
  <cp:category/>
</cp:coreProperties>
</file>