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handoutMasterIdLst>
    <p:handoutMasterId r:id="rId17"/>
  </p:handoutMasterIdLst>
  <p:sldIdLst>
    <p:sldId id="1019" r:id="rId2"/>
    <p:sldId id="1024" r:id="rId3"/>
    <p:sldId id="1021" r:id="rId4"/>
    <p:sldId id="1022" r:id="rId5"/>
    <p:sldId id="1023" r:id="rId6"/>
    <p:sldId id="1020" r:id="rId7"/>
    <p:sldId id="1025" r:id="rId8"/>
    <p:sldId id="1028" r:id="rId9"/>
    <p:sldId id="1029" r:id="rId10"/>
    <p:sldId id="1027" r:id="rId11"/>
    <p:sldId id="1026" r:id="rId12"/>
    <p:sldId id="1031" r:id="rId13"/>
    <p:sldId id="1030" r:id="rId14"/>
    <p:sldId id="1032" r:id="rId15"/>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392" y="-1584"/>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23936"/>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04/11/2015</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10</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11</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GB" i="0" baseline="0" dirty="0" smtClean="0">
                <a:effectLst>
                  <a:glow rad="101600">
                    <a:srgbClr val="000000"/>
                  </a:glow>
                </a:effectLst>
              </a:rPr>
              <a:t>Want a method for determining subjective probabilities and subjective </a:t>
            </a:r>
            <a:r>
              <a:rPr lang="en-GB" i="0" baseline="0" dirty="0" err="1" smtClean="0">
                <a:effectLst>
                  <a:glow rad="101600">
                    <a:srgbClr val="000000"/>
                  </a:glow>
                </a:effectLst>
              </a:rPr>
              <a:t>desirabilities</a:t>
            </a:r>
            <a:r>
              <a:rPr lang="en-GB" i="0" baseline="0" dirty="0" smtClean="0">
                <a:effectLst>
                  <a:glow rad="101600">
                    <a:srgbClr val="000000"/>
                  </a:glow>
                </a:effectLst>
              </a:rPr>
              <a:t> from actions ... this ensures that the postulated states are knowable ... don’t have to have any way of measuring them independently, merely have to observe the decisions (assuming some background conditions are met, e.g. that the preferences are transitive)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a:t>
            </a:fld>
            <a:endParaRPr lang="en-GB"/>
          </a:p>
        </p:txBody>
      </p:sp>
    </p:spTree>
    <p:extLst>
      <p:ext uri="{BB962C8B-B14F-4D97-AF65-F5344CB8AC3E}">
        <p14:creationId xmlns:p14="http://schemas.microsoft.com/office/powerpoint/2010/main" val="272169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rgbClr val="000000"/>
              </a:solidFill>
              <a:latin typeface="Times New Roman" charset="0"/>
              <a:ea typeface="+mn-ea"/>
              <a:cs typeface="+mn-cs"/>
            </a:endParaRPr>
          </a:p>
          <a:p>
            <a:r>
              <a:rPr lang="en-US" sz="1200" kern="1200" baseline="0" dirty="0" smtClean="0">
                <a:solidFill>
                  <a:srgbClr val="000000"/>
                </a:solidFill>
                <a:latin typeface="Times New Roman" charset="0"/>
                <a:ea typeface="+mn-ea"/>
                <a:cs typeface="+mn-cs"/>
              </a:rPr>
              <a:t>Proposal: we should take a constructive approach---creature construction.</a:t>
            </a:r>
          </a:p>
          <a:p>
            <a:r>
              <a:rPr lang="en-US" sz="1200" kern="1200" baseline="0" dirty="0" smtClean="0">
                <a:solidFill>
                  <a:srgbClr val="000000"/>
                </a:solidFill>
                <a:latin typeface="Times New Roman" charset="0"/>
                <a:ea typeface="+mn-ea"/>
                <a:cs typeface="+mn-cs"/>
              </a:rPr>
              <a:t>And we should have a model of the attitudes, one that is clearly enough explained that we can tell whether it is capable of explaining a given individual’s </a:t>
            </a:r>
            <a:r>
              <a:rPr lang="en-US" sz="1200" kern="1200" baseline="0" dirty="0" err="1" smtClean="0">
                <a:solidFill>
                  <a:srgbClr val="000000"/>
                </a:solidFill>
                <a:latin typeface="Times New Roman" charset="0"/>
                <a:ea typeface="+mn-ea"/>
                <a:cs typeface="+mn-cs"/>
              </a:rPr>
              <a:t>behaviour</a:t>
            </a:r>
            <a:r>
              <a:rPr lang="en-US" sz="1200" kern="1200" baseline="0" dirty="0" smtClean="0">
                <a:solidFill>
                  <a:srgbClr val="000000"/>
                </a:solidFill>
                <a:latin typeface="Times New Roman" charset="0"/>
                <a:ea typeface="+mn-ea"/>
                <a:cs typeface="+mn-cs"/>
              </a:rPr>
              <a:t> in a particular case.</a:t>
            </a:r>
          </a:p>
          <a:p>
            <a:r>
              <a:rPr lang="en-US" sz="1200" kern="1200" baseline="0" dirty="0" smtClean="0">
                <a:solidFill>
                  <a:srgbClr val="000000"/>
                </a:solidFill>
                <a:latin typeface="Times New Roman" charset="0"/>
                <a:ea typeface="+mn-ea"/>
                <a:cs typeface="+mn-cs"/>
              </a:rPr>
              <a:t>***use </a:t>
            </a:r>
            <a:r>
              <a:rPr lang="en-US" sz="1200" kern="1200" baseline="0" dirty="0" err="1" smtClean="0">
                <a:solidFill>
                  <a:srgbClr val="000000"/>
                </a:solidFill>
                <a:latin typeface="Times New Roman" charset="0"/>
                <a:ea typeface="+mn-ea"/>
                <a:cs typeface="+mn-cs"/>
              </a:rPr>
              <a:t>Dretske</a:t>
            </a:r>
            <a:r>
              <a:rPr lang="en-US" sz="1200" kern="1200" baseline="0" dirty="0" smtClean="0">
                <a:solidFill>
                  <a:srgbClr val="000000"/>
                </a:solidFill>
                <a:latin typeface="Times New Roman" charset="0"/>
                <a:ea typeface="+mn-ea"/>
                <a:cs typeface="+mn-cs"/>
              </a:rPr>
              <a:t> naturalism quote?</a:t>
            </a:r>
          </a:p>
          <a:p>
            <a:r>
              <a:rPr lang="en-US" sz="1200" kern="1200" baseline="0" dirty="0" smtClean="0">
                <a:solidFill>
                  <a:srgbClr val="000000"/>
                </a:solidFill>
                <a:latin typeface="Times New Roman" charset="0"/>
                <a:ea typeface="+mn-ea"/>
                <a:cs typeface="+mn-cs"/>
              </a:rPr>
              <a:t>***start with mere goals and add in states that modulate, or go straight to decision theory?</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9</a:t>
            </a:fld>
            <a:endParaRPr lang="en-GB"/>
          </a:p>
        </p:txBody>
      </p:sp>
    </p:spTree>
    <p:extLst>
      <p:ext uri="{BB962C8B-B14F-4D97-AF65-F5344CB8AC3E}">
        <p14:creationId xmlns:p14="http://schemas.microsoft.com/office/powerpoint/2010/main" val="272169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0" y="2252214"/>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107504" y="2996952"/>
            <a:ext cx="158417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37171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Tree>
    <p:extLst>
      <p:ext uri="{BB962C8B-B14F-4D97-AF65-F5344CB8AC3E}">
        <p14:creationId xmlns:p14="http://schemas.microsoft.com/office/powerpoint/2010/main" val="20611625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76056" y="1052736"/>
            <a:ext cx="3672408" cy="1224136"/>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547664" y="1628800"/>
            <a:ext cx="3384376" cy="576064"/>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135166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424847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0662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691482" y="980728"/>
            <a:ext cx="5761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GB" altLang="ja-JP" i="0" dirty="0" smtClean="0">
                <a:effectLst>
                  <a:glow rad="101600">
                    <a:srgbClr val="000000"/>
                  </a:glow>
                </a:effectLst>
              </a:rPr>
              <a:t>Actions, outcomes &amp; conditions</a:t>
            </a:r>
            <a:endParaRPr lang="en-GB" i="0" dirty="0">
              <a:effectLst>
                <a:glow rad="101600">
                  <a:srgbClr val="000000"/>
                </a:glow>
              </a:effectLst>
            </a:endParaRPr>
          </a:p>
        </p:txBody>
      </p:sp>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pic>
        <p:nvPicPr>
          <p:cNvPr id="2" name="Picture 1"/>
          <p:cNvPicPr>
            <a:picLocks noChangeAspect="1"/>
          </p:cNvPicPr>
          <p:nvPr/>
        </p:nvPicPr>
        <p:blipFill>
          <a:blip r:embed="rId5"/>
          <a:stretch>
            <a:fillRect/>
          </a:stretch>
        </p:blipFill>
        <p:spPr>
          <a:xfrm>
            <a:off x="0" y="-32947"/>
            <a:ext cx="9144000" cy="2506303"/>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32624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060848"/>
            <a:ext cx="7416824" cy="2800766"/>
          </a:xfrm>
          <a:prstGeom prst="rect">
            <a:avLst/>
          </a:prstGeom>
          <a:solidFill>
            <a:schemeClr val="tx1"/>
          </a:solidFill>
        </p:spPr>
        <p:txBody>
          <a:bodyPr wrap="square">
            <a:spAutoFit/>
          </a:bodyPr>
          <a:lstStyle/>
          <a:p>
            <a:r>
              <a:rPr lang="en-US" i="0" dirty="0" smtClean="0">
                <a:effectLst>
                  <a:glow rad="101600">
                    <a:srgbClr val="000000"/>
                  </a:glow>
                </a:effectLst>
              </a:rPr>
              <a:t>‘Suppose </a:t>
            </a:r>
            <a:r>
              <a:rPr lang="en-US" i="0" dirty="0">
                <a:effectLst>
                  <a:glow rad="101600">
                    <a:srgbClr val="000000"/>
                  </a:glow>
                </a:effectLst>
              </a:rPr>
              <a:t>that A and B are </a:t>
            </a:r>
            <a:r>
              <a:rPr lang="en-US" i="0" dirty="0" smtClean="0">
                <a:effectLst>
                  <a:glow rad="101600">
                    <a:srgbClr val="000000"/>
                  </a:glow>
                </a:effectLst>
              </a:rPr>
              <a:t>[</a:t>
            </a:r>
            <a:r>
              <a:rPr lang="en-US" i="0" dirty="0">
                <a:effectLst>
                  <a:glow rad="101600">
                    <a:srgbClr val="000000"/>
                  </a:glow>
                </a:effectLst>
              </a:rPr>
              <a:t>outcomes] between which the agent is not indifferent, and that N is an ethically neutral condition [i.e</a:t>
            </a:r>
            <a:r>
              <a:rPr lang="en-US" i="0" dirty="0" smtClean="0">
                <a:effectLst>
                  <a:glow rad="101600">
                    <a:srgbClr val="000000"/>
                  </a:glow>
                </a:effectLst>
              </a:rPr>
              <a:t>. </a:t>
            </a:r>
            <a:r>
              <a:rPr lang="en-US" i="0" dirty="0">
                <a:effectLst>
                  <a:glow rad="101600">
                    <a:srgbClr val="000000"/>
                  </a:glow>
                </a:effectLst>
              </a:rPr>
              <a:t>the agent is indifferent between N and not N]. </a:t>
            </a:r>
          </a:p>
          <a:p>
            <a:r>
              <a:rPr lang="en-US" i="0" dirty="0" smtClean="0">
                <a:effectLst>
                  <a:glow rad="101600">
                    <a:srgbClr val="000000"/>
                  </a:glow>
                </a:effectLst>
              </a:rPr>
              <a:t>Then </a:t>
            </a:r>
            <a:r>
              <a:rPr lang="en-US" i="0" dirty="0">
                <a:effectLst>
                  <a:glow rad="101600">
                    <a:srgbClr val="000000"/>
                  </a:glow>
                </a:effectLst>
              </a:rPr>
              <a:t>N has probability 1/2 if and only if the agent is indifferent between the following two gambles.</a:t>
            </a:r>
          </a:p>
          <a:p>
            <a:r>
              <a:rPr lang="en-US" i="0" dirty="0" smtClean="0">
                <a:effectLst>
                  <a:glow rad="101600">
                    <a:srgbClr val="000000"/>
                  </a:glow>
                </a:effectLst>
              </a:rPr>
              <a:t>	B </a:t>
            </a:r>
            <a:r>
              <a:rPr lang="en-US" i="0" dirty="0">
                <a:effectLst>
                  <a:glow rad="101600">
                    <a:srgbClr val="000000"/>
                  </a:glow>
                </a:effectLst>
              </a:rPr>
              <a:t>if N, A if not </a:t>
            </a:r>
          </a:p>
          <a:p>
            <a:r>
              <a:rPr lang="en-US" i="0" dirty="0">
                <a:effectLst>
                  <a:glow rad="101600">
                    <a:srgbClr val="000000"/>
                  </a:glow>
                </a:effectLst>
              </a:rPr>
              <a:t>	</a:t>
            </a:r>
            <a:r>
              <a:rPr lang="en-US" i="0" dirty="0" smtClean="0">
                <a:effectLst>
                  <a:glow rad="101600">
                    <a:srgbClr val="000000"/>
                  </a:glow>
                </a:effectLst>
              </a:rPr>
              <a:t>A </a:t>
            </a:r>
            <a:r>
              <a:rPr lang="en-US" i="0" dirty="0">
                <a:effectLst>
                  <a:glow rad="101600">
                    <a:srgbClr val="000000"/>
                  </a:glow>
                </a:effectLst>
              </a:rPr>
              <a:t>if N, B if not'</a:t>
            </a:r>
          </a:p>
          <a:p>
            <a:pPr algn="r"/>
            <a:r>
              <a:rPr lang="en-US" i="0" dirty="0">
                <a:effectLst>
                  <a:glow rad="101600">
                    <a:srgbClr val="000000"/>
                  </a:glow>
                </a:effectLst>
              </a:rPr>
              <a:t>	</a:t>
            </a:r>
            <a:r>
              <a:rPr lang="en-US" i="0" dirty="0" smtClean="0">
                <a:effectLst>
                  <a:glow rad="101600">
                    <a:srgbClr val="000000"/>
                  </a:glow>
                </a:effectLst>
              </a:rPr>
              <a:t>(Jeffrey 1983: 47)</a:t>
            </a:r>
            <a:endParaRPr lang="en-US" i="0" dirty="0">
              <a:effectLst>
                <a:glow rad="101600">
                  <a:srgbClr val="000000"/>
                </a:glow>
              </a:effectLst>
            </a:endParaRPr>
          </a:p>
        </p:txBody>
      </p:sp>
    </p:spTree>
    <p:extLst>
      <p:ext uri="{BB962C8B-B14F-4D97-AF65-F5344CB8AC3E}">
        <p14:creationId xmlns:p14="http://schemas.microsoft.com/office/powerpoint/2010/main" val="39562850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5" name="Rectangle 4"/>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74731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3263526" y="354835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3407542" y="3908398"/>
            <a:ext cx="1368152"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573016"/>
            <a:ext cx="2952328" cy="72008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84041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1043608" y="2252214"/>
            <a:ext cx="7992888"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Rectangle 12"/>
          <p:cNvSpPr/>
          <p:nvPr/>
        </p:nvSpPr>
        <p:spPr bwMode="auto">
          <a:xfrm>
            <a:off x="107504" y="1772816"/>
            <a:ext cx="1224136" cy="117678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47926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sp>
        <p:nvSpPr>
          <p:cNvPr id="9" name="Rectangle 8"/>
          <p:cNvSpPr/>
          <p:nvPr/>
        </p:nvSpPr>
        <p:spPr bwMode="auto">
          <a:xfrm>
            <a:off x="1835696" y="3501008"/>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07504" y="4200362"/>
            <a:ext cx="9036496" cy="1368152"/>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1691680" y="3908398"/>
            <a:ext cx="3084014"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436096" y="3861048"/>
            <a:ext cx="2952328" cy="43204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5506132" y="3513337"/>
            <a:ext cx="1800200" cy="360040"/>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0290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spTree>
    <p:extLst>
      <p:ext uri="{BB962C8B-B14F-4D97-AF65-F5344CB8AC3E}">
        <p14:creationId xmlns:p14="http://schemas.microsoft.com/office/powerpoint/2010/main" val="3680393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475656" y="5984300"/>
            <a:ext cx="3600400" cy="613051"/>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62737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5004048" y="5445224"/>
            <a:ext cx="3600400" cy="1152128"/>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514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463800"/>
            <a:ext cx="9144000" cy="1925053"/>
          </a:xfrm>
          <a:prstGeom prst="rect">
            <a:avLst/>
          </a:prstGeom>
        </p:spPr>
      </p:pic>
      <p:pic>
        <p:nvPicPr>
          <p:cNvPr id="5" name="Picture 4"/>
          <p:cNvPicPr>
            <a:picLocks noChangeAspect="1"/>
          </p:cNvPicPr>
          <p:nvPr/>
        </p:nvPicPr>
        <p:blipFill>
          <a:blip r:embed="rId4"/>
          <a:stretch>
            <a:fillRect/>
          </a:stretch>
        </p:blipFill>
        <p:spPr>
          <a:xfrm>
            <a:off x="0" y="4293096"/>
            <a:ext cx="9144000" cy="2453545"/>
          </a:xfrm>
          <a:prstGeom prst="rect">
            <a:avLst/>
          </a:prstGeom>
        </p:spPr>
      </p:pic>
      <p:sp>
        <p:nvSpPr>
          <p:cNvPr id="6" name="Rectangle 5"/>
          <p:cNvSpPr/>
          <p:nvPr/>
        </p:nvSpPr>
        <p:spPr bwMode="auto">
          <a:xfrm>
            <a:off x="179512" y="2492896"/>
            <a:ext cx="8856984" cy="1775542"/>
          </a:xfrm>
          <a:prstGeom prst="rect">
            <a:avLst/>
          </a:prstGeom>
          <a:solidFill>
            <a:srgbClr val="0000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37590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60586</TotalTime>
  <Words>1163</Words>
  <Application>Microsoft Macintosh PowerPoint</Application>
  <PresentationFormat>On-screen Show (4:3)</PresentationFormat>
  <Paragraphs>88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sa</cp:lastModifiedBy>
  <cp:revision>2226</cp:revision>
  <cp:lastPrinted>2011-11-02T21:41:02Z</cp:lastPrinted>
  <dcterms:created xsi:type="dcterms:W3CDTF">2010-11-22T10:27:15Z</dcterms:created>
  <dcterms:modified xsi:type="dcterms:W3CDTF">2015-11-04T22:15:07Z</dcterms:modified>
  <cp:category/>
</cp:coreProperties>
</file>