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4"/>
  </p:notesMasterIdLst>
  <p:handoutMasterIdLst>
    <p:handoutMasterId r:id="rId65"/>
  </p:handoutMasterIdLst>
  <p:sldIdLst>
    <p:sldId id="779" r:id="rId2"/>
    <p:sldId id="1002" r:id="rId3"/>
    <p:sldId id="1006" r:id="rId4"/>
    <p:sldId id="1004" r:id="rId5"/>
    <p:sldId id="1005" r:id="rId6"/>
    <p:sldId id="1034" r:id="rId7"/>
    <p:sldId id="983" r:id="rId8"/>
    <p:sldId id="985" r:id="rId9"/>
    <p:sldId id="986" r:id="rId10"/>
    <p:sldId id="987" r:id="rId11"/>
    <p:sldId id="984" r:id="rId12"/>
    <p:sldId id="1035" r:id="rId13"/>
    <p:sldId id="988" r:id="rId14"/>
    <p:sldId id="989" r:id="rId15"/>
    <p:sldId id="990" r:id="rId16"/>
    <p:sldId id="991" r:id="rId17"/>
    <p:sldId id="992" r:id="rId18"/>
    <p:sldId id="994" r:id="rId19"/>
    <p:sldId id="1036" r:id="rId20"/>
    <p:sldId id="995" r:id="rId21"/>
    <p:sldId id="996" r:id="rId22"/>
    <p:sldId id="1000" r:id="rId23"/>
    <p:sldId id="997" r:id="rId24"/>
    <p:sldId id="1037" r:id="rId25"/>
    <p:sldId id="1041" r:id="rId26"/>
    <p:sldId id="1040" r:id="rId27"/>
    <p:sldId id="993" r:id="rId28"/>
    <p:sldId id="1042" r:id="rId29"/>
    <p:sldId id="1043" r:id="rId30"/>
    <p:sldId id="1008" r:id="rId31"/>
    <p:sldId id="1009" r:id="rId32"/>
    <p:sldId id="1007" r:id="rId33"/>
    <p:sldId id="1014" r:id="rId34"/>
    <p:sldId id="1016" r:id="rId35"/>
    <p:sldId id="1015" r:id="rId36"/>
    <p:sldId id="1017" r:id="rId37"/>
    <p:sldId id="1018" r:id="rId38"/>
    <p:sldId id="1019" r:id="rId39"/>
    <p:sldId id="1024" r:id="rId40"/>
    <p:sldId id="1021" r:id="rId41"/>
    <p:sldId id="1022" r:id="rId42"/>
    <p:sldId id="1023" r:id="rId43"/>
    <p:sldId id="1020" r:id="rId44"/>
    <p:sldId id="1025" r:id="rId45"/>
    <p:sldId id="1028" r:id="rId46"/>
    <p:sldId id="1029" r:id="rId47"/>
    <p:sldId id="1027" r:id="rId48"/>
    <p:sldId id="1026" r:id="rId49"/>
    <p:sldId id="1031" r:id="rId50"/>
    <p:sldId id="1030" r:id="rId51"/>
    <p:sldId id="1032" r:id="rId52"/>
    <p:sldId id="1046" r:id="rId53"/>
    <p:sldId id="1033" r:id="rId54"/>
    <p:sldId id="1047" r:id="rId55"/>
    <p:sldId id="1045" r:id="rId56"/>
    <p:sldId id="1044" r:id="rId57"/>
    <p:sldId id="1048" r:id="rId58"/>
    <p:sldId id="1049" r:id="rId59"/>
    <p:sldId id="1050" r:id="rId60"/>
    <p:sldId id="1051" r:id="rId61"/>
    <p:sldId id="1052" r:id="rId62"/>
    <p:sldId id="979" r:id="rId63"/>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00"/>
    <a:srgbClr val="003300"/>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3" autoAdjust="0"/>
    <p:restoredTop sz="87218" autoAdjust="0"/>
  </p:normalViewPr>
  <p:slideViewPr>
    <p:cSldViewPr>
      <p:cViewPr>
        <p:scale>
          <a:sx n="103" d="100"/>
          <a:sy n="103" d="100"/>
        </p:scale>
        <p:origin x="-1240" y="-96"/>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171" d="100"/>
        <a:sy n="171" d="100"/>
      </p:scale>
      <p:origin x="0" y="41088"/>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19/09/2012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Last week I suggested that we don’t adequately understand what mindreading is.</a:t>
            </a:r>
          </a:p>
          <a:p>
            <a:r>
              <a:rPr lang="en-US" dirty="0" smtClean="0"/>
              <a:t>Of course we</a:t>
            </a:r>
            <a:r>
              <a:rPr lang="en-US" baseline="0" dirty="0" smtClean="0"/>
              <a:t> can *define* mindreading.</a:t>
            </a:r>
          </a:p>
          <a:p>
            <a:r>
              <a:rPr lang="en-US" sz="1200" kern="1200" dirty="0" smtClean="0">
                <a:solidFill>
                  <a:srgbClr val="000000"/>
                </a:solidFill>
                <a:latin typeface="Times New Roman" charset="0"/>
                <a:ea typeface="+mn-ea"/>
                <a:cs typeface="+mn-cs"/>
              </a:rPr>
              <a:t>Mindreading is the process of identifying mental states and actions as the mental states and actions of a particular subject on the basis, ultimately, of bodily movements and their absence, somewhat as reading is the process of identifying propositions on the basis of inscriptions (Apperly 2010, p. 4).</a:t>
            </a:r>
          </a:p>
          <a:p>
            <a:r>
              <a:rPr lang="en-US" sz="1200" kern="1200" dirty="0" smtClean="0">
                <a:solidFill>
                  <a:srgbClr val="000000"/>
                </a:solidFill>
                <a:latin typeface="Times New Roman" charset="0"/>
                <a:ea typeface="+mn-ea"/>
                <a:cs typeface="+mn-cs"/>
              </a:rPr>
              <a:t>Not adequately understanding mindreading means that there are questions we can’t answer, and puzzles we can’t resolve, and that a deeper understanding of what mindreading is might be needed to answer those questions and resolve those puzzles.</a:t>
            </a:r>
          </a:p>
          <a:p>
            <a:r>
              <a:rPr lang="en-US" sz="1200" kern="1200" dirty="0" smtClean="0">
                <a:solidFill>
                  <a:srgbClr val="000000"/>
                </a:solidFill>
                <a:latin typeface="Times New Roman" charset="0"/>
                <a:ea typeface="+mn-ea"/>
                <a:cs typeface="+mn-cs"/>
              </a:rPr>
              <a:t>Anyway, this week I start from the assumption that we agree on wanting a deeper understanding of what mindreading is.</a:t>
            </a:r>
          </a:p>
          <a:p>
            <a:r>
              <a:rPr lang="en-US" sz="1200" kern="1200" dirty="0" smtClean="0">
                <a:solidFill>
                  <a:srgbClr val="000000"/>
                </a:solidFill>
                <a:latin typeface="Times New Roman" charset="0"/>
                <a:ea typeface="+mn-ea"/>
                <a:cs typeface="+mn-cs"/>
              </a:rPr>
              <a:t>As mindreading is defined in terms of mental states, the natural question to ask is,</a:t>
            </a:r>
          </a:p>
          <a:p>
            <a:r>
              <a:rPr lang="en-US" sz="1200" kern="1200" dirty="0" smtClean="0">
                <a:solidFill>
                  <a:srgbClr val="000000"/>
                </a:solidFill>
                <a:latin typeface="Times New Roman" charset="0"/>
                <a:ea typeface="+mn-ea"/>
                <a:cs typeface="+mn-cs"/>
              </a:rPr>
              <a:t>What are mental states?</a:t>
            </a:r>
          </a:p>
          <a:p>
            <a:endParaRPr lang="en-US" sz="1200" kern="120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Need to be</a:t>
            </a:r>
            <a:r>
              <a:rPr lang="en-US" sz="1200" kern="1200" baseline="0" dirty="0" smtClean="0">
                <a:solidFill>
                  <a:srgbClr val="000000"/>
                </a:solidFill>
                <a:latin typeface="Times New Roman" charset="0"/>
                <a:ea typeface="+mn-ea"/>
                <a:cs typeface="+mn-cs"/>
              </a:rPr>
              <a:t> careful here.  Since our interest is in mindreading, we don’t necessarily want the truth about mental states.  We merely want a theoretically coherent conception of them.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10</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subject --- attitude --- content</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11</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The content is what distinguishes one belief from all others, or one desire from</a:t>
            </a:r>
            <a:r>
              <a:rPr lang="en-US" sz="1200" kern="1200" baseline="0" dirty="0" smtClean="0">
                <a:solidFill>
                  <a:srgbClr val="000000"/>
                </a:solidFill>
                <a:latin typeface="Times New Roman" charset="0"/>
                <a:ea typeface="+mn-ea"/>
                <a:cs typeface="+mn-cs"/>
              </a:rPr>
              <a:t> all others.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 content is also what determines whether a belief is true or false, and whether a desire is satisfied or unsatisfied.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There are two main tasks in constructing a theory of mental states.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 first task is to </a:t>
            </a:r>
            <a:r>
              <a:rPr lang="en-US" sz="1200" kern="1200" baseline="0" dirty="0" err="1" smtClean="0">
                <a:solidFill>
                  <a:srgbClr val="000000"/>
                </a:solidFill>
                <a:latin typeface="Times New Roman" charset="0"/>
                <a:ea typeface="+mn-ea"/>
                <a:cs typeface="+mn-cs"/>
              </a:rPr>
              <a:t>characterise</a:t>
            </a:r>
            <a:r>
              <a:rPr lang="en-US" sz="1200" kern="1200" baseline="0" dirty="0" smtClean="0">
                <a:solidFill>
                  <a:srgbClr val="000000"/>
                </a:solidFill>
                <a:latin typeface="Times New Roman" charset="0"/>
                <a:ea typeface="+mn-ea"/>
                <a:cs typeface="+mn-cs"/>
              </a:rPr>
              <a:t> the different attitudes.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This typically involves specifying their distinctive functional and normative roles.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 second task is to find a scheme for specifying the contents of mental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Let’s start with the second task and come back to the first.  [***OR SHOULD I POSTPONE THE SECOND TASK UNTIL THE LECTURE ON MEASUREMENT?]</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12</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 second task is to find a scheme for specifying the contents of mental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Usually this is done with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But what are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Propositions are abstract objects like numbers.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They have more mystique than numbers, but, like numbers, they are abstract objects that can be constructed using sets plus a few other basic ingredients such as objects, properties and possible worlds.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13</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 second task is to find a scheme for specifying the contents of mental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Usually this is done with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But what are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Propositions are abstract objects like numbers.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They have more mystique than numbers, but, like numbers, they are abstract objects that can be constructed using sets plus a few other basic ingredients such as objects, properties and possible worlds.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14</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There are actually quite a few different views about what propositions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For example, McGrath says that </a:t>
            </a:r>
            <a:r>
              <a:rPr lang="en-US" i="0" dirty="0" smtClean="0">
                <a:effectLst>
                  <a:glow rad="101600">
                    <a:srgbClr val="000000"/>
                  </a:glow>
                </a:effectLst>
              </a:rPr>
              <a:t>‘Propositions ... are the sharable objects of the attitudes and the primary bearers of truth and falsity’ \</a:t>
            </a:r>
            <a:r>
              <a:rPr lang="en-US" i="0" dirty="0" err="1" smtClean="0">
                <a:effectLst>
                  <a:glow rad="101600">
                    <a:srgbClr val="000000"/>
                  </a:glow>
                </a:effectLst>
              </a:rPr>
              <a:t>citep</a:t>
            </a:r>
            <a:r>
              <a:rPr lang="en-US" i="0" dirty="0" smtClean="0">
                <a:effectLst>
                  <a:glow rad="101600">
                    <a:srgbClr val="000000"/>
                  </a:glow>
                </a:effectLst>
              </a:rPr>
              <a:t>{McGrath:2012pro}.</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i="0" dirty="0" smtClean="0">
              <a:effectLst>
                <a:glow rad="101600">
                  <a:srgbClr val="000000"/>
                </a:glow>
              </a:effectLst>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effectLst>
                  <a:glow rad="101600">
                    <a:srgbClr val="000000"/>
                  </a:glow>
                </a:effectLst>
              </a:rPr>
              <a:t>Others introduce propositions by appeal to</a:t>
            </a:r>
            <a:r>
              <a:rPr lang="en-US" i="0" baseline="0" dirty="0" smtClean="0">
                <a:effectLst>
                  <a:glow rad="101600">
                    <a:srgbClr val="000000"/>
                  </a:glow>
                </a:effectLst>
              </a:rPr>
              <a:t> sentences, or utterances of sentences.  Here the idea is that a proposition is what the utterance of a sentence expresses and that in virtue of which the utterance is true or false (as well as that in virtue of which it is necessary, if it is necessary). \</a:t>
            </a:r>
            <a:r>
              <a:rPr lang="en-US" i="0" baseline="0" dirty="0" err="1" smtClean="0">
                <a:effectLst>
                  <a:glow rad="101600">
                    <a:srgbClr val="000000"/>
                  </a:glow>
                </a:effectLst>
              </a:rPr>
              <a:t>citep</a:t>
            </a:r>
            <a:r>
              <a:rPr lang="en-US" i="0" baseline="0" dirty="0" smtClean="0">
                <a:effectLst>
                  <a:glow rad="101600">
                    <a:srgbClr val="000000"/>
                  </a:glow>
                </a:effectLst>
              </a:rPr>
              <a:t>{King:2011pro}</a:t>
            </a: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15</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We can remain agnostic about these ideas and think about propositions simply as abstract objects like numbers.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Just as there are different kinds of number---natural, rational and real, for instance---there are also different kinds of proposition.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And just as one way to get a handle on what numbers are is to see how they can be constructed from more basic ingredients, like sets, so equally one way to get a handle on propositions is to see how they can be constructed from ingredients we are already familiar with.</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Propositions are abstract objects like numbers.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They have more mystique than numbers, but, like numbers, they are abstract objects that can be constructed using sets plus a few other basic ingredients such as objects, properties and possible worlds.</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16</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I’m about to explain how to construct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But you might ask why we are bothering.</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We already have abstract objects, namely sentences.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Why not just use sentences to specify the contents of mental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That’s only because sentences are not suitable for this purpose.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We want a collection of abstract objects that we can use to </a:t>
            </a:r>
            <a:r>
              <a:rPr lang="en-US" sz="1200" kern="1200" baseline="0" dirty="0" smtClean="0">
                <a:solidFill>
                  <a:srgbClr val="000000"/>
                </a:solidFill>
                <a:latin typeface="Times New Roman" charset="0"/>
                <a:ea typeface="+mn-ea"/>
                <a:cs typeface="+mn-cs"/>
              </a:rPr>
              <a:t>specify the contents of mental states; so, ideally, we would set things up so that there is only one belief corresponding to each abstract object.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And sentences don’t have this property.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Take the sentence, "s/he will cycle up </a:t>
            </a:r>
            <a:r>
              <a:rPr lang="en-US" sz="1200" kern="1200" baseline="0" dirty="0" err="1" smtClean="0">
                <a:solidFill>
                  <a:srgbClr val="000000"/>
                </a:solidFill>
                <a:latin typeface="Times New Roman" charset="0"/>
                <a:ea typeface="+mn-ea"/>
                <a:cs typeface="+mn-cs"/>
              </a:rPr>
              <a:t>Hármashatár</a:t>
            </a:r>
            <a:r>
              <a:rPr lang="en-US" sz="1200" kern="1200" baseline="0" dirty="0" smtClean="0">
                <a:solidFill>
                  <a:srgbClr val="000000"/>
                </a:solidFill>
                <a:latin typeface="Times New Roman" charset="0"/>
                <a:ea typeface="+mn-ea"/>
                <a:cs typeface="+mn-cs"/>
              </a:rPr>
              <a:t> hill</a:t>
            </a:r>
            <a:r>
              <a:rPr lang="en-GB" i="0" dirty="0" smtClean="0">
                <a:effectLst>
                  <a:glow rad="101600">
                    <a:srgbClr val="000000"/>
                  </a:glow>
                </a:effectLst>
              </a:rPr>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dirty="0" smtClean="0">
                <a:effectLst>
                  <a:glow rad="101600">
                    <a:srgbClr val="000000"/>
                  </a:glow>
                </a:effectLst>
              </a:rPr>
              <a:t>This sentence refers to different desires depending on who</a:t>
            </a:r>
            <a:r>
              <a:rPr lang="en-GB" i="0" baseline="0" dirty="0" smtClean="0">
                <a:effectLst>
                  <a:glow rad="101600">
                    <a:srgbClr val="000000"/>
                  </a:glow>
                </a:effectLst>
              </a:rPr>
              <a:t> the subject is</a:t>
            </a:r>
            <a:r>
              <a:rPr lang="en-GB" i="0" dirty="0" smtClean="0">
                <a:effectLst>
                  <a:glow rad="101600">
                    <a:srgbClr val="000000"/>
                  </a:glow>
                </a:effectLst>
              </a:rPr>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dirty="0" smtClean="0">
                <a:effectLst>
                  <a:glow rad="101600">
                    <a:srgbClr val="000000"/>
                  </a:glow>
                </a:effectLst>
              </a:rPr>
              <a:t>(What I desire when I cycle up the</a:t>
            </a:r>
            <a:r>
              <a:rPr lang="en-GB" i="0" baseline="0" dirty="0" smtClean="0">
                <a:effectLst>
                  <a:glow rad="101600">
                    <a:srgbClr val="000000"/>
                  </a:glow>
                </a:effectLst>
              </a:rPr>
              <a:t> hill is different from what you desire when you desire that you cycle up the hill; after all, one of these desires might be satisfied while the other is not.)</a:t>
            </a:r>
            <a:endParaRPr lang="en-GB" i="0" dirty="0" smtClean="0">
              <a:effectLst>
                <a:glow rad="101600">
                  <a:srgbClr val="000000"/>
                </a:glow>
              </a:effectLst>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dirty="0" smtClean="0">
                <a:effectLst>
                  <a:glow rad="101600">
                    <a:srgbClr val="000000"/>
                  </a:glow>
                </a:effectLst>
              </a:rPr>
              <a:t>So we can’t use sentences</a:t>
            </a:r>
            <a:r>
              <a:rPr lang="en-US" sz="1200" kern="1200" baseline="0" dirty="0" smtClean="0">
                <a:solidFill>
                  <a:srgbClr val="000000"/>
                </a:solidFill>
                <a:latin typeface="Times New Roman" charset="0"/>
                <a:ea typeface="+mn-ea"/>
                <a:cs typeface="+mn-cs"/>
              </a:rPr>
              <a:t> to specify the contents of mental states because some sentences are associated with indefinitely many different beliefs.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Instead we need a collection of abstract object such that we can associate at most one belief associated with each object.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dirty="0" smtClean="0">
                <a:effectLst>
                  <a:glow rad="101600">
                    <a:srgbClr val="000000"/>
                  </a:glow>
                </a:effectLst>
              </a:rPr>
              <a:t>You might think we could get around this by avoiding using</a:t>
            </a:r>
            <a:r>
              <a:rPr lang="en-GB" i="0" baseline="0" dirty="0" smtClean="0">
                <a:effectLst>
                  <a:glow rad="101600">
                    <a:srgbClr val="000000"/>
                  </a:glow>
                </a:effectLst>
              </a:rPr>
              <a:t> sentences that contain ‘she’ and other </a:t>
            </a:r>
            <a:r>
              <a:rPr lang="en-GB" i="0" baseline="0" dirty="0" err="1" smtClean="0">
                <a:effectLst>
                  <a:glow rad="101600">
                    <a:srgbClr val="000000"/>
                  </a:glow>
                </a:effectLst>
              </a:rPr>
              <a:t>indexicals</a:t>
            </a:r>
            <a:r>
              <a:rPr lang="en-GB" i="0" baseline="0" dirty="0" smtClean="0">
                <a:effectLst>
                  <a:glow rad="101600">
                    <a:srgbClr val="000000"/>
                  </a:glow>
                </a:effectLst>
              </a:rPr>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But John Perry has shown that this is impossible.</a:t>
            </a:r>
            <a:endParaRPr lang="en-GB" i="0" dirty="0" smtClean="0">
              <a:effectLst>
                <a:glow rad="101600">
                  <a:srgbClr val="000000"/>
                </a:glow>
              </a:effectLst>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 problem in a nutshell is that Ayesha’s desire that she cycle up the hill is different from her desire that Ayesha cycle up the hill because even though she is Ayesha, she might not know that.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You might</a:t>
            </a:r>
            <a:r>
              <a:rPr lang="en-US" baseline="0" dirty="0" smtClean="0"/>
              <a:t> think something must have gone wrong here.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We use utterances of sentences to identify what someone believes or desires all the time.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After all, I can tell you what someone desires like this: "Mo desires that s/he will cycle up </a:t>
            </a:r>
            <a:r>
              <a:rPr lang="en-US" baseline="0" dirty="0" err="1" smtClean="0"/>
              <a:t>Hármashatár</a:t>
            </a:r>
            <a:r>
              <a:rPr lang="en-US" baseline="0" dirty="0" smtClean="0"/>
              <a:t> hill</a:t>
            </a:r>
            <a:r>
              <a:rPr lang="en-GB" i="0" dirty="0" smtClean="0">
                <a:effectLst>
                  <a:glow rad="101600">
                    <a:srgbClr val="000000"/>
                  </a:glow>
                </a:effectLst>
              </a:rPr>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dirty="0" smtClean="0">
                <a:effectLst>
                  <a:glow rad="101600">
                    <a:srgbClr val="000000"/>
                  </a:glow>
                </a:effectLst>
              </a:rPr>
              <a:t>So how can I be saying that we can’t use sentences to distinguish the contents of mental</a:t>
            </a:r>
            <a:r>
              <a:rPr lang="en-GB" i="0" baseline="0" dirty="0" smtClean="0">
                <a:effectLst>
                  <a:glow rad="101600">
                    <a:srgbClr val="000000"/>
                  </a:glow>
                </a:effectLst>
              </a:rPr>
              <a:t>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The answer is simple.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When we utter a sentence we express a proposition.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And it is the proposition, not the sentence, that we use to specify the content of a belief or desire or other mental state.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GB" i="0" baseline="0" dirty="0" smtClean="0">
              <a:effectLst>
                <a:glow rad="101600">
                  <a:srgbClr val="000000"/>
                </a:glow>
              </a:effectLst>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So there is no getting away from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But they’re also not particularly mysterious either.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17</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GB" i="0" baseline="0" dirty="0" smtClean="0">
              <a:effectLst>
                <a:glow rad="101600">
                  <a:srgbClr val="000000"/>
                </a:glow>
              </a:effectLs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18</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say what a possible world is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19</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GB" i="0" baseline="0" dirty="0" smtClean="0">
              <a:effectLst>
                <a:glow rad="101600">
                  <a:srgbClr val="000000"/>
                </a:glow>
              </a:effectLs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To illustrate the need for this, consider Call &amp; Tomasello’s claim.</a:t>
            </a:r>
          </a:p>
          <a:p>
            <a:r>
              <a:rPr lang="en-US" sz="1200" kern="1200" baseline="0" dirty="0" smtClean="0">
                <a:solidFill>
                  <a:srgbClr val="000000"/>
                </a:solidFill>
                <a:latin typeface="Times New Roman" charset="0"/>
                <a:ea typeface="+mn-ea"/>
                <a:cs typeface="+mn-cs"/>
              </a:rPr>
              <a:t>What are Call &amp; Tomasello saying the chimps understand?</a:t>
            </a:r>
            <a:endParaRPr lang="en-US" sz="1200" kern="1200" dirty="0" smtClean="0">
              <a:solidFill>
                <a:srgbClr val="000000"/>
              </a:solidFill>
              <a:latin typeface="Times New Roman" charset="0"/>
              <a:ea typeface="+mn-ea"/>
              <a:cs typeface="+mn-cs"/>
            </a:endParaRPr>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20</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explain the limitations of this view (necessity)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21</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This gets us around the 97^2=9049 problem because the number 97 is a constituent of one proposition-2 but not the other.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22</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This gets us around the 97^2=9049 problem because the number 97 is a constituent of one proposition-2 but not the other.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23</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But there is a second problem.  Suppose Steve = Ayesha.  Then these are the same propositions.  But someone might have different beliefs. ... This is Oedipus and </a:t>
            </a:r>
            <a:r>
              <a:rPr lang="en-GB" i="0" baseline="0" dirty="0" err="1" smtClean="0">
                <a:effectLst>
                  <a:glow rad="101600">
                    <a:srgbClr val="000000"/>
                  </a:glow>
                </a:effectLst>
              </a:rPr>
              <a:t>Jocasta</a:t>
            </a:r>
            <a:r>
              <a:rPr lang="en-GB" i="0" baseline="0" dirty="0" smtClean="0">
                <a:effectLst>
                  <a:glow rad="101600">
                    <a:srgbClr val="000000"/>
                  </a:glow>
                </a:effectLst>
              </a:rPr>
              <a:t> ... which became </a:t>
            </a:r>
            <a:r>
              <a:rPr lang="en-GB" i="0" baseline="0" dirty="0" err="1" smtClean="0">
                <a:effectLst>
                  <a:glow rad="101600">
                    <a:srgbClr val="000000"/>
                  </a:glow>
                </a:effectLst>
              </a:rPr>
              <a:t>te</a:t>
            </a:r>
            <a:r>
              <a:rPr lang="en-GB" i="0" baseline="0" dirty="0" smtClean="0">
                <a:effectLst>
                  <a:glow rad="101600">
                    <a:srgbClr val="000000"/>
                  </a:glow>
                </a:effectLst>
              </a:rPr>
              <a:t> story of Heinz and his rubber in the work of Liz Robinson and Ian Apperly ... It’s impossible for these propositions to cut more finely than there are individuals in the world.  But it seems that mental states can cut more finely.  So perhaps we need a third kind of proposition.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24</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But there is a second problem.  Suppose Steve = Ayesha.  Then these are the same propositions.  But someone might have different beliefs. ... This is Oedipus and </a:t>
            </a:r>
            <a:r>
              <a:rPr lang="en-GB" i="0" baseline="0" dirty="0" err="1" smtClean="0">
                <a:effectLst>
                  <a:glow rad="101600">
                    <a:srgbClr val="000000"/>
                  </a:glow>
                </a:effectLst>
              </a:rPr>
              <a:t>Jocasta</a:t>
            </a:r>
            <a:r>
              <a:rPr lang="en-GB" i="0" baseline="0" dirty="0" smtClean="0">
                <a:effectLst>
                  <a:glow rad="101600">
                    <a:srgbClr val="000000"/>
                  </a:glow>
                </a:effectLst>
              </a:rPr>
              <a:t> ... which became </a:t>
            </a:r>
            <a:r>
              <a:rPr lang="en-GB" i="0" baseline="0" dirty="0" err="1" smtClean="0">
                <a:effectLst>
                  <a:glow rad="101600">
                    <a:srgbClr val="000000"/>
                  </a:glow>
                </a:effectLst>
              </a:rPr>
              <a:t>te</a:t>
            </a:r>
            <a:r>
              <a:rPr lang="en-GB" i="0" baseline="0" dirty="0" smtClean="0">
                <a:effectLst>
                  <a:glow rad="101600">
                    <a:srgbClr val="000000"/>
                  </a:glow>
                </a:effectLst>
              </a:rPr>
              <a:t> story of Heinz and his rubber in the work of Liz Robinson and Ian Apperly ... It’s impossible for these propositions to cut more finely than there are individuals in the world.  But it seems that mental states can cut more finely.  So perhaps we need a third kind of proposition.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25</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But there is a second problem.  Suppose Steve = Ayesha.  Then these are the same propositions.  But someone might have different beliefs. ... This is Oedipus and </a:t>
            </a:r>
            <a:r>
              <a:rPr lang="en-GB" i="0" baseline="0" dirty="0" err="1" smtClean="0">
                <a:effectLst>
                  <a:glow rad="101600">
                    <a:srgbClr val="000000"/>
                  </a:glow>
                </a:effectLst>
              </a:rPr>
              <a:t>Jocasta</a:t>
            </a:r>
            <a:r>
              <a:rPr lang="en-GB" i="0" baseline="0" dirty="0" smtClean="0">
                <a:effectLst>
                  <a:glow rad="101600">
                    <a:srgbClr val="000000"/>
                  </a:glow>
                </a:effectLst>
              </a:rPr>
              <a:t> ... which became </a:t>
            </a:r>
            <a:r>
              <a:rPr lang="en-GB" i="0" baseline="0" dirty="0" err="1" smtClean="0">
                <a:effectLst>
                  <a:glow rad="101600">
                    <a:srgbClr val="000000"/>
                  </a:glow>
                </a:effectLst>
              </a:rPr>
              <a:t>te</a:t>
            </a:r>
            <a:r>
              <a:rPr lang="en-GB" i="0" baseline="0" dirty="0" smtClean="0">
                <a:effectLst>
                  <a:glow rad="101600">
                    <a:srgbClr val="000000"/>
                  </a:glow>
                </a:effectLst>
              </a:rPr>
              <a:t> story of Heinz and his rubber in the work of Liz Robinson and Ian Apperly ... It’s impossible for these propositions to cut more finely than there are individuals in the world.  But it seems that mental states can cut more finely.  So perhaps we need a third kind of proposition.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26</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But there is a second problem.  Suppose Steve = Ayesha.  Then these are the same propositions.  But someone might have different beliefs. ... This is Oedipus and </a:t>
            </a:r>
            <a:r>
              <a:rPr lang="en-GB" i="0" baseline="0" dirty="0" err="1" smtClean="0">
                <a:effectLst>
                  <a:glow rad="101600">
                    <a:srgbClr val="000000"/>
                  </a:glow>
                </a:effectLst>
              </a:rPr>
              <a:t>Jocasta</a:t>
            </a:r>
            <a:r>
              <a:rPr lang="en-GB" i="0" baseline="0" dirty="0" smtClean="0">
                <a:effectLst>
                  <a:glow rad="101600">
                    <a:srgbClr val="000000"/>
                  </a:glow>
                </a:effectLst>
              </a:rPr>
              <a:t> ... which became </a:t>
            </a:r>
            <a:r>
              <a:rPr lang="en-GB" i="0" baseline="0" dirty="0" err="1" smtClean="0">
                <a:effectLst>
                  <a:glow rad="101600">
                    <a:srgbClr val="000000"/>
                  </a:glow>
                </a:effectLst>
              </a:rPr>
              <a:t>te</a:t>
            </a:r>
            <a:r>
              <a:rPr lang="en-GB" i="0" baseline="0" dirty="0" smtClean="0">
                <a:effectLst>
                  <a:glow rad="101600">
                    <a:srgbClr val="000000"/>
                  </a:glow>
                </a:effectLst>
              </a:rPr>
              <a:t> story of Heinz and his rubber in the work of Liz Robinson and Ian Apperly ... It’s impossible for these propositions to cut more finely than there are individuals in the world.  But it seems that mental states can cut more finely.  So perhaps we need a third kind of proposition.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27</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Third type of proposition gets around all these problems.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So with the third type of proposition we have found </a:t>
            </a:r>
            <a:r>
              <a:rPr lang="en-US" sz="1200" kern="1200" baseline="0" dirty="0" smtClean="0">
                <a:solidFill>
                  <a:srgbClr val="000000"/>
                </a:solidFill>
                <a:latin typeface="Times New Roman" charset="0"/>
                <a:ea typeface="+mn-ea"/>
                <a:cs typeface="+mn-cs"/>
              </a:rPr>
              <a:t>a scheme for specifying the contents of mental states that seems to allow us to make as many distinctions as human adults intuitively make.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i="0" kern="1200" baseline="0" dirty="0" smtClean="0">
              <a:solidFill>
                <a:srgbClr val="000000"/>
              </a:solidFill>
              <a:effectLst>
                <a:glow rad="101600">
                  <a:srgbClr val="000000"/>
                </a:glow>
              </a:effectLst>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i="0" kern="1200" baseline="0" dirty="0" smtClean="0">
                <a:solidFill>
                  <a:srgbClr val="000000"/>
                </a:solidFill>
                <a:effectLst>
                  <a:glow rad="101600">
                    <a:srgbClr val="000000"/>
                  </a:glow>
                </a:effectLst>
                <a:latin typeface="Times New Roman" charset="0"/>
                <a:ea typeface="+mn-ea"/>
                <a:cs typeface="+mn-cs"/>
              </a:rPr>
              <a:t>What can we conclude so far about representing mental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i="0" kern="1200" baseline="0" dirty="0" smtClean="0">
                <a:solidFill>
                  <a:srgbClr val="000000"/>
                </a:solidFill>
                <a:effectLst>
                  <a:glow rad="101600">
                    <a:srgbClr val="000000"/>
                  </a:glow>
                </a:effectLst>
                <a:latin typeface="Times New Roman" charset="0"/>
                <a:ea typeface="+mn-ea"/>
                <a:cs typeface="+mn-cs"/>
              </a:rPr>
              <a:t>Someone who represents mental states needs some system of abstract objects, such as some kind of proposition, in order to have a way of distinguishing among their contents.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i="0" kern="1200" baseline="0" dirty="0" smtClean="0">
                <a:solidFill>
                  <a:srgbClr val="000000"/>
                </a:solidFill>
                <a:effectLst>
                  <a:glow rad="101600">
                    <a:srgbClr val="000000"/>
                  </a:glow>
                </a:effectLst>
                <a:latin typeface="Times New Roman" charset="0"/>
                <a:ea typeface="+mn-ea"/>
                <a:cs typeface="+mn-cs"/>
              </a:rPr>
              <a:t>This doesn’t mean that they have to represent </a:t>
            </a:r>
            <a:r>
              <a:rPr lang="en-US" sz="1200" i="0" kern="1200" baseline="0" dirty="0" err="1" smtClean="0">
                <a:solidFill>
                  <a:srgbClr val="000000"/>
                </a:solidFill>
                <a:effectLst>
                  <a:glow rad="101600">
                    <a:srgbClr val="000000"/>
                  </a:glow>
                </a:effectLst>
                <a:latin typeface="Times New Roman" charset="0"/>
                <a:ea typeface="+mn-ea"/>
                <a:cs typeface="+mn-cs"/>
              </a:rPr>
              <a:t>Fregean</a:t>
            </a:r>
            <a:r>
              <a:rPr lang="en-US" sz="1200" i="0" kern="1200" baseline="0" dirty="0" smtClean="0">
                <a:solidFill>
                  <a:srgbClr val="000000"/>
                </a:solidFill>
                <a:effectLst>
                  <a:glow rad="101600">
                    <a:srgbClr val="000000"/>
                  </a:glow>
                </a:effectLst>
                <a:latin typeface="Times New Roman" charset="0"/>
                <a:ea typeface="+mn-ea"/>
                <a:cs typeface="+mn-cs"/>
              </a:rPr>
              <a:t> propositions: after all, they might represent mental states without being able to specify every possible difference in content.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i="0" kern="1200" baseline="0" dirty="0" smtClean="0">
                <a:solidFill>
                  <a:srgbClr val="000000"/>
                </a:solidFill>
                <a:effectLst>
                  <a:glow rad="101600">
                    <a:srgbClr val="000000"/>
                  </a:glow>
                </a:effectLst>
                <a:latin typeface="Times New Roman" charset="0"/>
                <a:ea typeface="+mn-ea"/>
                <a:cs typeface="+mn-cs"/>
              </a:rPr>
              <a:t>So I’m not suggesting that anyone who represents mental states must be able to represent </a:t>
            </a:r>
            <a:r>
              <a:rPr lang="en-US" sz="1200" i="0" kern="1200" baseline="0" dirty="0" err="1" smtClean="0">
                <a:solidFill>
                  <a:srgbClr val="000000"/>
                </a:solidFill>
                <a:effectLst>
                  <a:glow rad="101600">
                    <a:srgbClr val="000000"/>
                  </a:glow>
                </a:effectLst>
                <a:latin typeface="Times New Roman" charset="0"/>
                <a:ea typeface="+mn-ea"/>
                <a:cs typeface="+mn-cs"/>
              </a:rPr>
              <a:t>Fregean</a:t>
            </a:r>
            <a:r>
              <a:rPr lang="en-US" sz="1200" i="0" kern="1200" baseline="0" dirty="0" smtClean="0">
                <a:solidFill>
                  <a:srgbClr val="000000"/>
                </a:solidFill>
                <a:effectLst>
                  <a:glow rad="101600">
                    <a:srgbClr val="000000"/>
                  </a:glow>
                </a:effectLst>
                <a:latin typeface="Times New Roman" charset="0"/>
                <a:ea typeface="+mn-ea"/>
                <a:cs typeface="+mn-cs"/>
              </a:rPr>
              <a:t>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i="0" kern="1200" baseline="0" dirty="0" smtClean="0">
                <a:solidFill>
                  <a:srgbClr val="000000"/>
                </a:solidFill>
                <a:effectLst>
                  <a:glow rad="101600">
                    <a:srgbClr val="000000"/>
                  </a:glow>
                </a:effectLst>
                <a:latin typeface="Times New Roman" charset="0"/>
                <a:ea typeface="+mn-ea"/>
                <a:cs typeface="+mn-cs"/>
              </a:rPr>
              <a:t>The point is rather just that we understand what sort of thing is required ... and how different abstract objects that could be used to distinguish among the contents of mental states impose different limits.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GB" i="0" baseline="0" dirty="0" smtClean="0">
              <a:effectLst>
                <a:glow rad="101600">
                  <a:srgbClr val="000000"/>
                </a:glow>
              </a:effectLst>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[***Next issue: relation between beliefs and propositions --- are propositions *objects* of belief or are they simply measuring devices?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I will come back to this issue in Lecture 3 (on measuring, tracking &amp; representing beliefs).]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28</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From the point of view of theory of mind, it’s interesting that there are different sorts of proposition that you can use to distinguish the contents of attitudes, to distinguish one belief from another.</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Some are simpler but allow for fewer distinctions, whereas others are richer but allow you to make additional distinctions between beliefs.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And there are other sorts of things we can use to distinguish beliefs in more coarse-grained ways.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For example, you could use maps.  This would be quite crude in the sense that there would be many beliefs you couldn’t distinguish at all --- for instance beliefs essentially involving quantification, such as the belief that there are at least two trees, and beliefs about events might also be a problem.</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29</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From the point of view of theory of mind, it’s interesting that there are different sorts of proposition that you can use to distinguish the contents of attitudes, to distinguish one belief from another.</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Some are simpler but allow for fewer distinctions, whereas others are richer but allow you to make additional distinctions between beliefs.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And there are other sorts of things we can use to distinguish beliefs in more coarse-grained ways.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For example, you could use maps.  This would be quite crude in the sense that there would be many beliefs you couldn’t distinguish at all --- for instance beliefs essentially involving quantification, such as the belief that there are at least two trees, and beliefs about events might also be </a:t>
            </a:r>
            <a:r>
              <a:rPr lang="en-GB" i="0" baseline="0" smtClean="0">
                <a:effectLst>
                  <a:glow rad="101600">
                    <a:srgbClr val="000000"/>
                  </a:glow>
                </a:effectLst>
              </a:rPr>
              <a:t>a problem.</a:t>
            </a:r>
            <a:endParaRPr lang="en-GB" i="0" baseline="0" dirty="0" smtClean="0">
              <a:effectLst>
                <a:glow rad="101600">
                  <a:srgbClr val="000000"/>
                </a:glow>
              </a:effectLs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First note that this is a claim about understanding.  They are not saying that chimps discriminate situations in which another knows from situations in which she is ignorant.</a:t>
            </a:r>
          </a:p>
          <a:p>
            <a:r>
              <a:rPr lang="en-US" sz="1200" kern="1200" baseline="0" dirty="0" smtClean="0">
                <a:solidFill>
                  <a:srgbClr val="000000"/>
                </a:solidFill>
                <a:latin typeface="Times New Roman" charset="0"/>
                <a:ea typeface="+mn-ea"/>
                <a:cs typeface="+mn-cs"/>
              </a:rPr>
              <a:t>They are saying that chimps understand something about the knowledge states that constitute the difference between these situations.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So let’s return to Call &amp; Tomasello. </a:t>
            </a:r>
          </a:p>
          <a:p>
            <a:r>
              <a:rPr lang="en-US" sz="1200" kern="1200" baseline="0" dirty="0" smtClean="0">
                <a:solidFill>
                  <a:srgbClr val="000000"/>
                </a:solidFill>
                <a:latin typeface="Times New Roman" charset="0"/>
                <a:ea typeface="+mn-ea"/>
                <a:cs typeface="+mn-cs"/>
              </a:rPr>
              <a:t>Our first question in being more precise about their proposal is: What sort of abstract object do chimpanzees use to specify the contents of mental states (for example, to distinguish one intention from another)?</a:t>
            </a:r>
          </a:p>
          <a:p>
            <a:r>
              <a:rPr lang="en-US" sz="1200" kern="1200" baseline="0" dirty="0" smtClean="0">
                <a:solidFill>
                  <a:srgbClr val="000000"/>
                </a:solidFill>
                <a:latin typeface="Times New Roman" charset="0"/>
                <a:ea typeface="+mn-ea"/>
                <a:cs typeface="+mn-cs"/>
              </a:rPr>
              <a:t>In the next lecture I’m going to compare attributing mental states to measuring temperature.</a:t>
            </a:r>
          </a:p>
          <a:p>
            <a:r>
              <a:rPr lang="en-US" sz="1200" kern="1200" baseline="0" dirty="0" smtClean="0">
                <a:solidFill>
                  <a:srgbClr val="000000"/>
                </a:solidFill>
                <a:latin typeface="Times New Roman" charset="0"/>
                <a:ea typeface="+mn-ea"/>
                <a:cs typeface="+mn-cs"/>
              </a:rPr>
              <a:t>If you think chimpanzees can measure temperature, it makes sense to ask what sort of units they use to measure temperature.  E.g. do they use numbers or some other kind of scale?</a:t>
            </a:r>
          </a:p>
          <a:p>
            <a:r>
              <a:rPr lang="en-US" sz="1200" kern="1200" baseline="0" dirty="0" smtClean="0">
                <a:solidFill>
                  <a:srgbClr val="000000"/>
                </a:solidFill>
                <a:latin typeface="Times New Roman" charset="0"/>
                <a:ea typeface="+mn-ea"/>
                <a:cs typeface="+mn-cs"/>
              </a:rPr>
              <a:t>Similarly, if we think chimpanzees can measure mental states, we can ask what sort of abstract objects they use to do this.</a:t>
            </a:r>
          </a:p>
          <a:p>
            <a:r>
              <a:rPr lang="en-US" sz="1200" kern="1200" baseline="0" dirty="0" smtClean="0">
                <a:solidFill>
                  <a:srgbClr val="000000"/>
                </a:solidFill>
                <a:latin typeface="Times New Roman" charset="0"/>
                <a:ea typeface="+mn-ea"/>
                <a:cs typeface="+mn-cs"/>
              </a:rPr>
              <a:t>And, as we saw, different answers have different consequences for the limits of their abilities to represent mental states.  </a:t>
            </a:r>
          </a:p>
          <a:p>
            <a:r>
              <a:rPr lang="en-US" sz="1200" kern="1200" baseline="0" dirty="0" smtClean="0">
                <a:solidFill>
                  <a:srgbClr val="000000"/>
                </a:solidFill>
                <a:latin typeface="Times New Roman" charset="0"/>
                <a:ea typeface="+mn-ea"/>
                <a:cs typeface="+mn-cs"/>
              </a:rPr>
              <a:t>So there is even some hope that different hypotheses about which abstract objects chimpanzees use might generate testable predictions.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30</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 and of course we have to ask the same question about infants and adults.</a:t>
            </a:r>
          </a:p>
          <a:p>
            <a:r>
              <a:rPr lang="en-US" sz="1200" kern="1200" baseline="0" dirty="0" smtClean="0">
                <a:solidFill>
                  <a:srgbClr val="000000"/>
                </a:solidFill>
                <a:latin typeface="Times New Roman" charset="0"/>
                <a:ea typeface="+mn-ea"/>
                <a:cs typeface="+mn-cs"/>
              </a:rPr>
              <a:t>And we should maybe not take for granted that chimpanzees, infants and adults all use the same system of abstract objects to distinguish the contents of mental states.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31</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32</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Now to the other task ... how to characterise the attitudes?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33</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Now to the other task ... how to characterise the attitudes?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34</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Now to the other task ... how to characterise the attitudes?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35</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Now to the other task ... how to characterise the attitudes?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Now we can go back and ask whether these norms are part of different subjects’ understandings of the attitudes ...</a:t>
            </a:r>
          </a:p>
          <a:p>
            <a:r>
              <a:rPr lang="en-US" sz="1200" kern="1200" baseline="0" dirty="0" smtClean="0">
                <a:solidFill>
                  <a:srgbClr val="000000"/>
                </a:solidFill>
                <a:latin typeface="Times New Roman" charset="0"/>
                <a:ea typeface="+mn-ea"/>
                <a:cs typeface="+mn-cs"/>
              </a:rPr>
              <a:t>But this hardly seems like a good question to ask.</a:t>
            </a:r>
          </a:p>
          <a:p>
            <a:r>
              <a:rPr lang="en-US" sz="1200" kern="1200" baseline="0" dirty="0" smtClean="0">
                <a:solidFill>
                  <a:srgbClr val="000000"/>
                </a:solidFill>
                <a:latin typeface="Times New Roman" charset="0"/>
                <a:ea typeface="+mn-ea"/>
                <a:cs typeface="+mn-cs"/>
              </a:rPr>
              <a:t>What evidence might persuade us either way?</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So I think there are two problems.</a:t>
            </a:r>
          </a:p>
          <a:p>
            <a:r>
              <a:rPr lang="en-US" sz="1200" kern="1200" baseline="0" dirty="0" smtClean="0">
                <a:solidFill>
                  <a:srgbClr val="000000"/>
                </a:solidFill>
                <a:latin typeface="Times New Roman" charset="0"/>
                <a:ea typeface="+mn-ea"/>
                <a:cs typeface="+mn-cs"/>
              </a:rPr>
              <a:t>One is that there is no obvious basis for accepting or rejecting these claims about the attitudes.</a:t>
            </a:r>
          </a:p>
          <a:p>
            <a:r>
              <a:rPr lang="en-US" sz="1200" kern="1200" baseline="0" dirty="0" smtClean="0">
                <a:solidFill>
                  <a:srgbClr val="000000"/>
                </a:solidFill>
                <a:latin typeface="Times New Roman" charset="0"/>
                <a:ea typeface="+mn-ea"/>
                <a:cs typeface="+mn-cs"/>
              </a:rPr>
              <a:t>The other is that this way of distinguishing the attitudes doesn’t seem to generate useful questions about </a:t>
            </a:r>
            <a:r>
              <a:rPr lang="en-US" sz="1200" kern="1200" baseline="0" dirty="0" err="1" smtClean="0">
                <a:solidFill>
                  <a:srgbClr val="000000"/>
                </a:solidFill>
                <a:latin typeface="Times New Roman" charset="0"/>
                <a:ea typeface="+mn-ea"/>
                <a:cs typeface="+mn-cs"/>
              </a:rPr>
              <a:t>mindreaders</a:t>
            </a:r>
            <a:r>
              <a:rPr lang="en-US" sz="1200" kern="1200" baseline="0" dirty="0" smtClean="0">
                <a:solidFill>
                  <a:srgbClr val="000000"/>
                </a:solidFill>
                <a:latin typeface="Times New Roman" charset="0"/>
                <a:ea typeface="+mn-ea"/>
                <a:cs typeface="+mn-cs"/>
              </a:rPr>
              <a:t>.</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Fortunately there is a different approach, one that relies less on commonsense.</a:t>
            </a:r>
          </a:p>
          <a:p>
            <a:r>
              <a:rPr lang="en-US" sz="1200" kern="1200" baseline="0" dirty="0" smtClean="0">
                <a:solidFill>
                  <a:srgbClr val="000000"/>
                </a:solidFill>
                <a:latin typeface="Times New Roman" charset="0"/>
                <a:ea typeface="+mn-ea"/>
                <a:cs typeface="+mn-cs"/>
              </a:rPr>
              <a:t>We want to get a sense of the space of possibilities ... of the different understandings one might have of intention, say.</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36</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The point of creature construction is to ensure coherence.  We want to have a functioning, viable creature at each stage.  You can’t just take a fish and throw in feet.  Having feet goes with certain kinds of limb structure and capacities for movement.</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Where Call and Tomasello says chimps understand intentions but not beliefs, a reasonable question to ask is, what sort of creature has intentions but not beliefs.  By attempting to construct the creature we would get a clearer idea of how, on their view, the chimpanzee understands minds.  I’m not going to try that here, although I will offer a suggestion along these lines.  Instead today I want to start in the middle, with the most sophisticated creature that we can construct using a well-understood model.</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37</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38</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39</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what are they saying when they say that chimps understand knowledge?  What does this amount to?</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a:t>
            </a:fld>
            <a:endParaRPr lang="en-GB"/>
          </a:p>
        </p:txBody>
      </p:sp>
    </p:spTree>
    <p:extLst>
      <p:ext uri="{BB962C8B-B14F-4D97-AF65-F5344CB8AC3E}">
        <p14:creationId xmlns:p14="http://schemas.microsoft.com/office/powerpoint/2010/main" val="37348263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40</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41</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42</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43</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44</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45</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46</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47</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48</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49</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a:t>
            </a:r>
            <a:r>
              <a:rPr lang="en-US" dirty="0" err="1" smtClean="0"/>
              <a:t>Quassim</a:t>
            </a:r>
            <a:r>
              <a:rPr lang="en-US" dirty="0" smtClean="0"/>
              <a:t> </a:t>
            </a:r>
            <a:r>
              <a:rPr lang="en-US" dirty="0" err="1" smtClean="0"/>
              <a:t>Cassam</a:t>
            </a:r>
            <a:r>
              <a:rPr lang="en-US" dirty="0" smtClean="0"/>
              <a:t> ... are they saying that Chimpanzees have this conception</a:t>
            </a:r>
            <a:r>
              <a:rPr lang="en-US" baseline="0" dirty="0" smtClean="0"/>
              <a:t> of knowledge? Probably not.  After all, they may not want to be committed to saying that chimpanzees think of knowledge states as standing in need of explanation; they may not want to claim that chimpanzees sometimes think to themselves, I wonder how she knew about that?</a:t>
            </a:r>
          </a:p>
          <a:p>
            <a:r>
              <a:rPr lang="en-US" baseline="0" dirty="0" smtClean="0"/>
              <a:t>But then what conception of knowledge do Call &amp; Tomasello think chimpanzees have?</a:t>
            </a:r>
          </a:p>
          <a:p>
            <a:endParaRPr lang="en-US" dirty="0" smtClean="0"/>
          </a:p>
          <a:p>
            <a:r>
              <a:rPr lang="en-US" dirty="0" smtClean="0"/>
              <a:t>I</a:t>
            </a:r>
            <a:r>
              <a:rPr lang="en-US" baseline="0" dirty="0" smtClean="0"/>
              <a:t> think that this quote is fine if it is intended just to give us a very rough idea about what chimpanzees think.</a:t>
            </a:r>
          </a:p>
          <a:p>
            <a:r>
              <a:rPr lang="en-US" baseline="0" dirty="0" smtClean="0"/>
              <a:t>But it would be a mistake to think that it gives us deep insight into what chimpanzees represent that enables them to track knowledge states.</a:t>
            </a:r>
          </a:p>
          <a:p>
            <a:r>
              <a:rPr lang="en-US" baseline="0" dirty="0" smtClean="0"/>
              <a:t>The problem is that, pre-theoretically, we don’t have a clear enough sense of what ‘knowledge’ is to know what might be involved in understanding knowledge.</a:t>
            </a:r>
          </a:p>
          <a:p>
            <a:endParaRPr lang="en-US" baseline="0" dirty="0" smtClean="0"/>
          </a:p>
          <a:p>
            <a:r>
              <a:rPr lang="en-US" baseline="0" dirty="0" smtClean="0"/>
              <a:t>My aim in asking what mental states are is this.</a:t>
            </a:r>
          </a:p>
          <a:p>
            <a:r>
              <a:rPr lang="en-US" baseline="0" dirty="0" smtClean="0"/>
              <a:t>If we can </a:t>
            </a:r>
            <a:r>
              <a:rPr lang="en-US" baseline="0" dirty="0" err="1" smtClean="0"/>
              <a:t>characterise</a:t>
            </a:r>
            <a:r>
              <a:rPr lang="en-US" baseline="0" dirty="0" smtClean="0"/>
              <a:t>---or </a:t>
            </a:r>
            <a:r>
              <a:rPr lang="en-US" baseline="0" dirty="0" err="1" smtClean="0"/>
              <a:t>mischaracterise</a:t>
            </a:r>
            <a:r>
              <a:rPr lang="en-US" baseline="0" dirty="0" smtClean="0"/>
              <a:t>---knowledge, belief and others, then we might be in a position to be more explicit about what chimpanzees and humans and others understand</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a:t>
            </a:fld>
            <a:endParaRPr lang="en-GB"/>
          </a:p>
        </p:txBody>
      </p:sp>
    </p:spTree>
    <p:extLst>
      <p:ext uri="{BB962C8B-B14F-4D97-AF65-F5344CB8AC3E}">
        <p14:creationId xmlns:p14="http://schemas.microsoft.com/office/powerpoint/2010/main" val="39290316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50</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51</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Want a method for determining subjective probabilities and subjective </a:t>
            </a:r>
            <a:r>
              <a:rPr lang="en-GB" i="0" baseline="0" dirty="0" err="1" smtClean="0">
                <a:effectLst>
                  <a:glow rad="101600">
                    <a:srgbClr val="000000"/>
                  </a:glow>
                </a:effectLst>
              </a:rPr>
              <a:t>desirabilities</a:t>
            </a:r>
            <a:r>
              <a:rPr lang="en-GB" i="0" baseline="0" dirty="0" smtClean="0">
                <a:effectLst>
                  <a:glow rad="101600">
                    <a:srgbClr val="000000"/>
                  </a:glow>
                </a:effectLst>
              </a:rPr>
              <a:t> from actions ... this ensures that the postulated states are </a:t>
            </a:r>
            <a:r>
              <a:rPr lang="en-GB" i="0" baseline="0" dirty="0" smtClean="0">
                <a:effectLst>
                  <a:glow rad="101600">
                    <a:srgbClr val="000000"/>
                  </a:glow>
                </a:effectLst>
              </a:rPr>
              <a:t>knowable ... don’t have to have any way of measuring them independently, merely have to observe the decisions (assuming some background conditions are met, e.g. that the preferences are transitive)</a:t>
            </a:r>
            <a:endParaRPr lang="en-GB" i="0" baseline="0" dirty="0" smtClean="0">
              <a:effectLst>
                <a:glow rad="101600">
                  <a:srgbClr val="000000"/>
                </a:glow>
              </a:effectLst>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52</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There are lots of good objections to the idea that decision theory is a complete model of human behaviour ... one of these concerns joint action and in the Sugden paper, another concerns intention and is the topic of a later lecture.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The virtue of the decision-theoretic model is not that it is *right* but that it is clear enough to have limits.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53</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This is what is missing from the account so far ... it focuses on the way desire and belief lead to action, ignoring the issue of how beliefs are acquired.</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54</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So the task was how to characterise the attitudes?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Decision theory gives us a way of identifying attitudes like desire and belief without appeal to complexities like normative role.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But, unfortunately, it probably isn’t adequate as a theory of what these attitudes are, and it doesn’t straightforward give us an account of other attitudes like intending or loving.</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So it is probably not a good model for explaining all of human action ... probably our mental lives are more complex than this allows.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But of course this doesn’t mean that it wouldn’t be a good model of the attitudes for a </a:t>
            </a:r>
            <a:r>
              <a:rPr lang="en-GB" i="0" baseline="0" dirty="0" err="1" smtClean="0">
                <a:effectLst>
                  <a:glow rad="101600">
                    <a:srgbClr val="000000"/>
                  </a:glow>
                </a:effectLst>
              </a:rPr>
              <a:t>mindreader</a:t>
            </a:r>
            <a:r>
              <a:rPr lang="en-GB" i="0" baseline="0" dirty="0" smtClean="0">
                <a:effectLst>
                  <a:glow rad="101600">
                    <a:srgbClr val="000000"/>
                  </a:glow>
                </a:effectLst>
              </a:rPr>
              <a:t> to adopt.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GB" i="0" baseline="0" dirty="0" smtClean="0">
              <a:effectLst>
                <a:glow rad="101600">
                  <a:srgbClr val="000000"/>
                </a:glow>
              </a:effectLst>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So we can imagine models of the attitudes that capture more complex than decision theory</a:t>
            </a:r>
          </a:p>
          <a:p>
            <a:r>
              <a:rPr lang="en-US" sz="1200" kern="1200" baseline="0" dirty="0" smtClean="0">
                <a:solidFill>
                  <a:srgbClr val="000000"/>
                </a:solidFill>
                <a:latin typeface="Times New Roman" charset="0"/>
                <a:ea typeface="+mn-ea"/>
                <a:cs typeface="+mn-cs"/>
              </a:rPr>
              <a:t>And perhaps we can also develop models that capture even less complexity than decision theory as well.</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These models could be taken as describing creatures with more and less sophisticated mental lives.</a:t>
            </a:r>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55</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So when it comes to chimpanzees, we can ask two things about their understanding of mental states.  First, what is their model of the attitudes; and, second, what sort of scheme to they use for distinguish attitudes with different contents?  </a:t>
            </a:r>
          </a:p>
          <a:p>
            <a:r>
              <a:rPr lang="en-US" sz="1200" kern="1200" baseline="0" dirty="0" smtClean="0">
                <a:solidFill>
                  <a:srgbClr val="000000"/>
                </a:solidFill>
                <a:latin typeface="Times New Roman" charset="0"/>
                <a:ea typeface="+mn-ea"/>
                <a:cs typeface="+mn-cs"/>
              </a:rPr>
              <a:t>The same goes for infant humans, and for adult humans as well.</a:t>
            </a:r>
          </a:p>
          <a:p>
            <a:r>
              <a:rPr lang="en-US" sz="1200" kern="1200" baseline="0" dirty="0" smtClean="0">
                <a:solidFill>
                  <a:srgbClr val="000000"/>
                </a:solidFill>
                <a:latin typeface="Times New Roman" charset="0"/>
                <a:ea typeface="+mn-ea"/>
                <a:cs typeface="+mn-cs"/>
              </a:rPr>
              <a:t>After all, it’s a familiar idea that our thinking about the physical world might involve a variety of different models.</a:t>
            </a:r>
          </a:p>
          <a:p>
            <a:r>
              <a:rPr lang="en-US" sz="1200" kern="1200" baseline="0" dirty="0" smtClean="0">
                <a:solidFill>
                  <a:srgbClr val="000000"/>
                </a:solidFill>
                <a:latin typeface="Times New Roman" charset="0"/>
                <a:ea typeface="+mn-ea"/>
                <a:cs typeface="+mn-cs"/>
              </a:rPr>
              <a:t>In lots of cases we can use a Newtonian theory as our working model of the world, or perhaps an even simpler one.</a:t>
            </a:r>
          </a:p>
          <a:p>
            <a:r>
              <a:rPr lang="en-US" sz="1200" kern="1200" baseline="0" dirty="0" smtClean="0">
                <a:solidFill>
                  <a:srgbClr val="000000"/>
                </a:solidFill>
                <a:latin typeface="Times New Roman" charset="0"/>
                <a:ea typeface="+mn-ea"/>
                <a:cs typeface="+mn-cs"/>
              </a:rPr>
              <a:t>Just because we have discovered quantum mechanics doesn’t mean that we always have to use it.</a:t>
            </a:r>
          </a:p>
          <a:p>
            <a:r>
              <a:rPr lang="en-US" sz="1200" kern="1200" baseline="0" dirty="0" smtClean="0">
                <a:solidFill>
                  <a:srgbClr val="000000"/>
                </a:solidFill>
                <a:latin typeface="Times New Roman" charset="0"/>
                <a:ea typeface="+mn-ea"/>
                <a:cs typeface="+mn-cs"/>
              </a:rPr>
              <a:t>When it comes to mindreading, I guess we’re sometimes more like engineers than scientists.</a:t>
            </a:r>
          </a:p>
          <a:p>
            <a:r>
              <a:rPr lang="en-US" dirty="0" smtClean="0"/>
              <a:t>We want the simplest model that will give us results accurate enough for our purposes.</a:t>
            </a:r>
          </a:p>
          <a:p>
            <a:endParaRPr lang="en-US" dirty="0" smtClean="0"/>
          </a:p>
          <a:p>
            <a:r>
              <a:rPr lang="en-US" dirty="0" smtClean="0"/>
              <a:t>Another consequence of</a:t>
            </a:r>
            <a:r>
              <a:rPr lang="en-US" baseline="0" dirty="0" smtClean="0"/>
              <a:t> this view is that we shouldn’t assume that there is a massive chasm between abilities to think about </a:t>
            </a:r>
            <a:r>
              <a:rPr lang="en-US" baseline="0" dirty="0" err="1" smtClean="0"/>
              <a:t>behaviour</a:t>
            </a:r>
            <a:r>
              <a:rPr lang="en-US" baseline="0" dirty="0" smtClean="0"/>
              <a:t> and abilities to think about mental states.</a:t>
            </a:r>
          </a:p>
          <a:p>
            <a:r>
              <a:rPr lang="en-US" baseline="0" dirty="0" smtClean="0"/>
              <a:t>After all, the process of applying a simple form of decision theory does not seem to require conceptual sophistication: anything from large-scale </a:t>
            </a:r>
            <a:r>
              <a:rPr lang="en-US" baseline="0" dirty="0" err="1" smtClean="0"/>
              <a:t>organisations</a:t>
            </a:r>
            <a:r>
              <a:rPr lang="en-US" baseline="0" dirty="0" smtClean="0"/>
              <a:t> to sensory-motor systems appear capable of implementing </a:t>
            </a:r>
            <a:r>
              <a:rPr lang="en-US" baseline="0" dirty="0" err="1" smtClean="0"/>
              <a:t>bayesian</a:t>
            </a:r>
            <a:r>
              <a:rPr lang="en-US" baseline="0" dirty="0" smtClean="0"/>
              <a:t> decision theory \</a:t>
            </a:r>
            <a:r>
              <a:rPr lang="en-US" baseline="0" dirty="0" err="1" smtClean="0"/>
              <a:t>citep</a:t>
            </a:r>
            <a:r>
              <a:rPr lang="en-US" baseline="0" dirty="0" smtClean="0"/>
              <a:t>{kording:2006_bayesian}.  So it is not a huge stretch to suppose that relatively primitive, automatic mechanisms might provide an implementation that is used not for determining how to act oneself but for predicting others’ actions.</a:t>
            </a:r>
          </a:p>
          <a:p>
            <a:r>
              <a:rPr lang="en-US" baseline="0" dirty="0" smtClean="0"/>
              <a:t>It may be, then, that abilities to represent mental states are quite widespread.</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56</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57</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Now</a:t>
            </a:r>
            <a:r>
              <a:rPr lang="en-US" sz="1200" kern="1200" baseline="0" dirty="0" smtClean="0">
                <a:solidFill>
                  <a:srgbClr val="000000"/>
                </a:solidFill>
                <a:latin typeface="Times New Roman" charset="0"/>
                <a:ea typeface="+mn-ea"/>
                <a:cs typeface="+mn-cs"/>
              </a:rPr>
              <a:t> let’s return to the questions I posed last lecture as indicators that we don’t adequately understand mindreading</a:t>
            </a:r>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58</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This now seems quite straightforward.  Mastery of decision theory</a:t>
            </a:r>
            <a:r>
              <a:rPr lang="en-US" sz="1200" kern="1200" baseline="0" dirty="0" smtClean="0">
                <a:solidFill>
                  <a:srgbClr val="000000"/>
                </a:solidFill>
                <a:latin typeface="Times New Roman" charset="0"/>
                <a:ea typeface="+mn-ea"/>
                <a:cs typeface="+mn-cs"/>
              </a:rPr>
              <a:t> and ability to apply it to others seems no more connected to awareness of oneself as subject to the same laws than mastery of </a:t>
            </a:r>
            <a:r>
              <a:rPr lang="en-US" sz="1200" kern="1200" baseline="0" dirty="0" err="1" smtClean="0">
                <a:solidFill>
                  <a:srgbClr val="000000"/>
                </a:solidFill>
                <a:latin typeface="Times New Roman" charset="0"/>
                <a:ea typeface="+mn-ea"/>
                <a:cs typeface="+mn-cs"/>
              </a:rPr>
              <a:t>newtonian</a:t>
            </a:r>
            <a:r>
              <a:rPr lang="en-US" sz="1200" kern="1200" baseline="0" dirty="0" smtClean="0">
                <a:solidFill>
                  <a:srgbClr val="000000"/>
                </a:solidFill>
                <a:latin typeface="Times New Roman" charset="0"/>
                <a:ea typeface="+mn-ea"/>
                <a:cs typeface="+mn-cs"/>
              </a:rPr>
              <a:t> physics would require one to think of oneself as a physical object.  It seems </a:t>
            </a:r>
            <a:r>
              <a:rPr lang="en-US" sz="1200" kern="1200" baseline="0" dirty="0" err="1" smtClean="0">
                <a:solidFill>
                  <a:srgbClr val="000000"/>
                </a:solidFill>
                <a:latin typeface="Times New Roman" charset="0"/>
                <a:ea typeface="+mn-ea"/>
                <a:cs typeface="+mn-cs"/>
              </a:rPr>
              <a:t>conceiveable</a:t>
            </a:r>
            <a:r>
              <a:rPr lang="en-US" sz="1200" kern="1200" baseline="0" dirty="0" smtClean="0">
                <a:solidFill>
                  <a:srgbClr val="000000"/>
                </a:solidFill>
                <a:latin typeface="Times New Roman" charset="0"/>
                <a:ea typeface="+mn-ea"/>
                <a:cs typeface="+mn-cs"/>
              </a:rPr>
              <a:t> that could be individuals who thought about the physical world without </a:t>
            </a:r>
            <a:r>
              <a:rPr lang="en-US" sz="1200" kern="1200" baseline="0" dirty="0" err="1" smtClean="0">
                <a:solidFill>
                  <a:srgbClr val="000000"/>
                </a:solidFill>
                <a:latin typeface="Times New Roman" charset="0"/>
                <a:ea typeface="+mn-ea"/>
                <a:cs typeface="+mn-cs"/>
              </a:rPr>
              <a:t>realising</a:t>
            </a:r>
            <a:r>
              <a:rPr lang="en-US" sz="1200" kern="1200" baseline="0" dirty="0" smtClean="0">
                <a:solidFill>
                  <a:srgbClr val="000000"/>
                </a:solidFill>
                <a:latin typeface="Times New Roman" charset="0"/>
                <a:ea typeface="+mn-ea"/>
                <a:cs typeface="+mn-cs"/>
              </a:rPr>
              <a:t> that one was oneself a physical object ...</a:t>
            </a:r>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59</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This question is answered by</a:t>
            </a:r>
            <a:r>
              <a:rPr lang="en-US" sz="1200" kern="1200" baseline="0" dirty="0" smtClean="0">
                <a:solidFill>
                  <a:srgbClr val="000000"/>
                </a:solidFill>
                <a:latin typeface="Times New Roman" charset="0"/>
                <a:ea typeface="+mn-ea"/>
                <a:cs typeface="+mn-cs"/>
              </a:rPr>
              <a:t> Ramsey’s insight ... essentially the evidence is choice actions ...</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6</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60</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Here we struggle.  We</a:t>
            </a:r>
            <a:r>
              <a:rPr lang="en-US" sz="1200" kern="1200" baseline="0" dirty="0" smtClean="0">
                <a:solidFill>
                  <a:srgbClr val="000000"/>
                </a:solidFill>
                <a:latin typeface="Times New Roman" charset="0"/>
                <a:ea typeface="+mn-ea"/>
                <a:cs typeface="+mn-cs"/>
              </a:rPr>
              <a:t> should try to find some way to do this.  But the natural way to proceed is to think of intention and knowledge as built on belief, as states involving more sophistication.  So this would be like saying that there could be </a:t>
            </a:r>
            <a:r>
              <a:rPr lang="en-US" sz="1200" kern="1200" baseline="0" dirty="0" err="1" smtClean="0">
                <a:solidFill>
                  <a:srgbClr val="000000"/>
                </a:solidFill>
                <a:latin typeface="Times New Roman" charset="0"/>
                <a:ea typeface="+mn-ea"/>
                <a:cs typeface="+mn-cs"/>
              </a:rPr>
              <a:t>mindreaders</a:t>
            </a:r>
            <a:r>
              <a:rPr lang="en-US" sz="1200" kern="1200" baseline="0" dirty="0" smtClean="0">
                <a:solidFill>
                  <a:srgbClr val="000000"/>
                </a:solidFill>
                <a:latin typeface="Times New Roman" charset="0"/>
                <a:ea typeface="+mn-ea"/>
                <a:cs typeface="+mn-cs"/>
              </a:rPr>
              <a:t> (chimpanzees) who can think about force but not mass or acceleration.</a:t>
            </a:r>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61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I think the answer is yes ... but that is quite a long story.</a:t>
            </a:r>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62</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7</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subject --- attitude --- content</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8</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subject --- attitude --- content</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9</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subject --- attitude --- content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2.wdp"/><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2.wdp"/><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2.wdp"/><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2.wdp"/><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image" Target="../media/image10.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SC_0303.JPG"/>
          <p:cNvPicPr>
            <a:picLocks noChangeAspect="1"/>
          </p:cNvPicPr>
          <p:nvPr/>
        </p:nvPicPr>
        <p:blipFill>
          <a:blip r:embed="rId3">
            <a:extLst>
              <a:ext uri="{BEBA8EAE-BF5A-486C-A8C5-ECC9F3942E4B}">
                <a14:imgProps xmlns:a14="http://schemas.microsoft.com/office/drawing/2010/main">
                  <a14:imgLayer r:embed="rId4">
                    <a14:imgEffect>
                      <a14:brightnessContrast bright="33000" contrast="25000"/>
                    </a14:imgEffect>
                  </a14:imgLayer>
                </a14:imgProps>
              </a:ext>
              <a:ext uri="{28A0092B-C50C-407E-A947-70E740481C1C}">
                <a14:useLocalDpi xmlns:a14="http://schemas.microsoft.com/office/drawing/2010/main" val="0"/>
              </a:ext>
            </a:extLst>
          </a:blip>
          <a:stretch>
            <a:fillRect/>
          </a:stretch>
        </p:blipFill>
        <p:spPr>
          <a:xfrm>
            <a:off x="-1" y="0"/>
            <a:ext cx="9120249" cy="6858000"/>
          </a:xfrm>
          <a:prstGeom prst="rect">
            <a:avLst/>
          </a:prstGeom>
        </p:spPr>
      </p:pic>
      <p:sp>
        <p:nvSpPr>
          <p:cNvPr id="9" name="Text Box 9"/>
          <p:cNvSpPr txBox="1">
            <a:spLocks noChangeArrowheads="1"/>
          </p:cNvSpPr>
          <p:nvPr/>
        </p:nvSpPr>
        <p:spPr bwMode="auto">
          <a:xfrm>
            <a:off x="4788420" y="5589240"/>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304800">
                    <a:schemeClr val="bg1">
                      <a:alpha val="34000"/>
                    </a:schemeClr>
                  </a:glow>
                </a:effectLst>
              </a:rPr>
              <a:t>butterfillS@ceu.hu</a:t>
            </a:r>
            <a:endParaRPr lang="en-GB" sz="2400" i="0" dirty="0">
              <a:solidFill>
                <a:schemeClr val="tx1"/>
              </a:solidFill>
              <a:effectLst>
                <a:glow rad="304800">
                  <a:schemeClr val="bg1">
                    <a:alpha val="34000"/>
                  </a:schemeClr>
                </a:glow>
              </a:effectLst>
            </a:endParaRPr>
          </a:p>
        </p:txBody>
      </p:sp>
      <p:sp>
        <p:nvSpPr>
          <p:cNvPr id="6" name="Text Box 9"/>
          <p:cNvSpPr txBox="1">
            <a:spLocks noChangeArrowheads="1"/>
          </p:cNvSpPr>
          <p:nvPr/>
        </p:nvSpPr>
        <p:spPr bwMode="auto">
          <a:xfrm>
            <a:off x="4788420" y="5589240"/>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101600">
                    <a:schemeClr val="bg1">
                      <a:alpha val="78000"/>
                    </a:schemeClr>
                  </a:glow>
                </a:effectLst>
              </a:rPr>
              <a:t>butterfillS@ceu.hu</a:t>
            </a:r>
            <a:endParaRPr lang="en-GB" sz="2400" i="0" dirty="0">
              <a:solidFill>
                <a:schemeClr val="tx1"/>
              </a:solidFill>
              <a:effectLst>
                <a:glow rad="101600">
                  <a:schemeClr val="bg1">
                    <a:alpha val="78000"/>
                  </a:schemeClr>
                </a:glow>
              </a:effectLst>
            </a:endParaRPr>
          </a:p>
        </p:txBody>
      </p:sp>
      <p:grpSp>
        <p:nvGrpSpPr>
          <p:cNvPr id="2" name="Group 1"/>
          <p:cNvGrpSpPr/>
          <p:nvPr/>
        </p:nvGrpSpPr>
        <p:grpSpPr>
          <a:xfrm>
            <a:off x="467544" y="260648"/>
            <a:ext cx="8064500" cy="830997"/>
            <a:chOff x="683766" y="260648"/>
            <a:chExt cx="8064500" cy="830997"/>
          </a:xfrm>
        </p:grpSpPr>
        <p:sp>
          <p:nvSpPr>
            <p:cNvPr id="17" name="Text Box 9"/>
            <p:cNvSpPr txBox="1">
              <a:spLocks noChangeArrowheads="1"/>
            </p:cNvSpPr>
            <p:nvPr/>
          </p:nvSpPr>
          <p:spPr bwMode="auto">
            <a:xfrm>
              <a:off x="683766" y="260648"/>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spcAft>
                  <a:spcPct val="0"/>
                </a:spcAft>
              </a:pPr>
              <a:r>
                <a:rPr lang="en-GB" sz="4800" b="1" i="0" dirty="0" smtClean="0">
                  <a:ln w="12700">
                    <a:solidFill>
                      <a:schemeClr val="bg1"/>
                    </a:solidFill>
                  </a:ln>
                  <a:solidFill>
                    <a:schemeClr val="tx1">
                      <a:alpha val="0"/>
                    </a:schemeClr>
                  </a:solidFill>
                  <a:effectLst>
                    <a:glow rad="203200">
                      <a:schemeClr val="bg1">
                        <a:alpha val="50000"/>
                      </a:schemeClr>
                    </a:glow>
                  </a:effectLst>
                </a:rPr>
                <a:t>Mindreading &amp; Joint Action</a:t>
              </a:r>
              <a:endParaRPr lang="en-GB" sz="4800" i="0" dirty="0">
                <a:ln w="12700">
                  <a:solidFill>
                    <a:schemeClr val="bg1"/>
                  </a:solidFill>
                </a:ln>
                <a:solidFill>
                  <a:schemeClr val="tx1">
                    <a:alpha val="0"/>
                  </a:schemeClr>
                </a:solidFill>
                <a:effectLst>
                  <a:glow rad="203200">
                    <a:schemeClr val="bg1">
                      <a:alpha val="50000"/>
                    </a:schemeClr>
                  </a:glow>
                </a:effectLst>
              </a:endParaRPr>
            </a:p>
          </p:txBody>
        </p:sp>
        <p:sp>
          <p:nvSpPr>
            <p:cNvPr id="8" name="Text Box 9"/>
            <p:cNvSpPr txBox="1">
              <a:spLocks noChangeArrowheads="1"/>
            </p:cNvSpPr>
            <p:nvPr/>
          </p:nvSpPr>
          <p:spPr bwMode="auto">
            <a:xfrm>
              <a:off x="683766" y="260648"/>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spcAft>
                  <a:spcPct val="0"/>
                </a:spcAft>
              </a:pPr>
              <a:r>
                <a:rPr lang="en-GB" sz="4800" b="1" i="0" smtClean="0">
                  <a:ln w="12700">
                    <a:solidFill>
                      <a:schemeClr val="bg1"/>
                    </a:solidFill>
                  </a:ln>
                  <a:solidFill>
                    <a:schemeClr val="tx1">
                      <a:alpha val="0"/>
                    </a:schemeClr>
                  </a:solidFill>
                  <a:effectLst>
                    <a:glow rad="50800">
                      <a:schemeClr val="tx1">
                        <a:lumMod val="50000"/>
                        <a:lumOff val="50000"/>
                        <a:alpha val="50000"/>
                      </a:schemeClr>
                    </a:glow>
                  </a:effectLst>
                </a:rPr>
                <a:t>Mindreading &amp; Joint Action</a:t>
              </a:r>
              <a:endParaRPr lang="en-GB" sz="4800" i="0" dirty="0">
                <a:ln w="12700">
                  <a:solidFill>
                    <a:schemeClr val="bg1"/>
                  </a:solidFill>
                </a:ln>
                <a:solidFill>
                  <a:schemeClr val="tx1">
                    <a:alpha val="0"/>
                  </a:schemeClr>
                </a:solidFill>
                <a:effectLst>
                  <a:glow rad="50800">
                    <a:schemeClr val="tx1">
                      <a:lumMod val="50000"/>
                      <a:lumOff val="50000"/>
                      <a:alpha val="50000"/>
                    </a:schemeClr>
                  </a:glow>
                </a:effectLst>
              </a:endParaRPr>
            </a:p>
          </p:txBody>
        </p:sp>
      </p:grpSp>
      <p:sp>
        <p:nvSpPr>
          <p:cNvPr id="7" name="Text Box 9"/>
          <p:cNvSpPr txBox="1">
            <a:spLocks noChangeArrowheads="1"/>
          </p:cNvSpPr>
          <p:nvPr/>
        </p:nvSpPr>
        <p:spPr bwMode="auto">
          <a:xfrm>
            <a:off x="971996" y="616800"/>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spcAft>
                <a:spcPct val="0"/>
              </a:spcAft>
            </a:pPr>
            <a:r>
              <a:rPr lang="en-GB" sz="4800" b="1" i="0" dirty="0" smtClean="0">
                <a:effectLst>
                  <a:glow rad="101600">
                    <a:srgbClr val="000000"/>
                  </a:glow>
                </a:effectLst>
              </a:rPr>
              <a:t>2. What are mental states?</a:t>
            </a:r>
            <a:endParaRPr lang="en-GB" sz="4800" i="0" dirty="0">
              <a:effectLst>
                <a:glow rad="101600">
                  <a:srgbClr val="000000"/>
                </a:glow>
              </a:effectLst>
            </a:endParaRPr>
          </a:p>
        </p:txBody>
      </p:sp>
    </p:spTree>
    <p:extLst>
      <p:ext uri="{BB962C8B-B14F-4D97-AF65-F5344CB8AC3E}">
        <p14:creationId xmlns:p14="http://schemas.microsoft.com/office/powerpoint/2010/main" val="41554865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0" name="Rectangle 9"/>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11" name="Rectangle 10"/>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12" name="Rectangle 11"/>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
        <p:nvSpPr>
          <p:cNvPr id="15" name="Rectangle 14"/>
          <p:cNvSpPr/>
          <p:nvPr/>
        </p:nvSpPr>
        <p:spPr bwMode="auto">
          <a:xfrm>
            <a:off x="4139952" y="3284984"/>
            <a:ext cx="4536504"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Double Brace 17"/>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20" name="Rectangle 19"/>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21" name="Double Brace 20"/>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41319530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3" name="Rectangle 2"/>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5" name="Double Brace 4"/>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Double Brace 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8" name="Double Brace 7"/>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10" name="Rectangle 9"/>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11" name="Rectangle 10"/>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12" name="Rectangle 11"/>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Tree>
    <p:extLst>
      <p:ext uri="{BB962C8B-B14F-4D97-AF65-F5344CB8AC3E}">
        <p14:creationId xmlns:p14="http://schemas.microsoft.com/office/powerpoint/2010/main" val="36771860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3" name="Rectangle 2"/>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5" name="Double Brace 4"/>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Double Brace 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8" name="Double Brace 7"/>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10" name="Rectangle 9"/>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11" name="Rectangle 10"/>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12" name="Rectangle 11"/>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
        <p:nvSpPr>
          <p:cNvPr id="13" name="Rectangle 12"/>
          <p:cNvSpPr/>
          <p:nvPr/>
        </p:nvSpPr>
        <p:spPr bwMode="auto">
          <a:xfrm>
            <a:off x="25336" y="2276872"/>
            <a:ext cx="1666344"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bwMode="auto">
          <a:xfrm>
            <a:off x="3347864" y="2276872"/>
            <a:ext cx="576064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6751115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3" name="Rectangle 2"/>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5" name="Double Brace 4"/>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Double Brace 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8" name="Double Brace 7"/>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10" name="Rectangle 9"/>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11" name="Rectangle 10"/>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12" name="Rectangle 11"/>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
        <p:nvSpPr>
          <p:cNvPr id="13" name="Rectangle 12"/>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75972900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5256584" cy="1107996"/>
          </a:xfrm>
          <a:prstGeom prst="rect">
            <a:avLst/>
          </a:prstGeom>
        </p:spPr>
        <p:txBody>
          <a:bodyPr wrap="square">
            <a:spAutoFit/>
          </a:bodyPr>
          <a:lstStyle/>
          <a:p>
            <a:r>
              <a:rPr lang="en-US" i="0" dirty="0" smtClean="0">
                <a:effectLst>
                  <a:glow rad="101600">
                    <a:srgbClr val="000000"/>
                  </a:glow>
                </a:effectLst>
              </a:rPr>
              <a:t>‘Propositions ... </a:t>
            </a:r>
            <a:r>
              <a:rPr lang="en-US" i="0" dirty="0">
                <a:effectLst>
                  <a:glow rad="101600">
                    <a:srgbClr val="000000"/>
                  </a:glow>
                </a:effectLst>
              </a:rPr>
              <a:t>are the sharable objects of the attitudes and the primary bearers of truth and </a:t>
            </a:r>
            <a:r>
              <a:rPr lang="en-US" i="0" dirty="0" smtClean="0">
                <a:effectLst>
                  <a:glow rad="101600">
                    <a:srgbClr val="000000"/>
                  </a:glow>
                </a:effectLst>
              </a:rPr>
              <a:t>falsity’ (McGrath 2012)</a:t>
            </a:r>
            <a:endParaRPr lang="en-GB"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30026" y="2348880"/>
            <a:ext cx="9174026"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9471121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5256584" cy="1107996"/>
          </a:xfrm>
          <a:prstGeom prst="rect">
            <a:avLst/>
          </a:prstGeom>
        </p:spPr>
        <p:txBody>
          <a:bodyPr wrap="square">
            <a:spAutoFit/>
          </a:bodyPr>
          <a:lstStyle/>
          <a:p>
            <a:r>
              <a:rPr lang="en-US" i="0" dirty="0" smtClean="0">
                <a:effectLst>
                  <a:glow rad="101600">
                    <a:srgbClr val="000000"/>
                  </a:glow>
                </a:effectLst>
              </a:rPr>
              <a:t>‘Propositions ... </a:t>
            </a:r>
            <a:r>
              <a:rPr lang="en-US" i="0" dirty="0">
                <a:effectLst>
                  <a:glow rad="101600">
                    <a:srgbClr val="000000"/>
                  </a:glow>
                </a:effectLst>
              </a:rPr>
              <a:t>are the sharable objects of the attitudes and the primary bearers of truth and </a:t>
            </a:r>
            <a:r>
              <a:rPr lang="en-US" i="0" dirty="0" smtClean="0">
                <a:effectLst>
                  <a:glow rad="101600">
                    <a:srgbClr val="000000"/>
                  </a:glow>
                </a:effectLst>
              </a:rPr>
              <a:t>falsity’ (McGrath 2012)</a:t>
            </a:r>
            <a:endParaRPr lang="en-GB"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30026" y="2348880"/>
            <a:ext cx="9174026"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5"/>
          <p:cNvSpPr/>
          <p:nvPr/>
        </p:nvSpPr>
        <p:spPr>
          <a:xfrm>
            <a:off x="1259632" y="-747464"/>
            <a:ext cx="5256584" cy="3508653"/>
          </a:xfrm>
          <a:prstGeom prst="rect">
            <a:avLst/>
          </a:prstGeom>
        </p:spPr>
        <p:txBody>
          <a:bodyPr wrap="square">
            <a:spAutoFit/>
          </a:bodyPr>
          <a:lstStyle/>
          <a:p>
            <a:r>
              <a:rPr lang="en-US" sz="22200" i="0" dirty="0" smtClean="0">
                <a:ln>
                  <a:solidFill>
                    <a:schemeClr val="bg1"/>
                  </a:solidFill>
                </a:ln>
                <a:solidFill>
                  <a:schemeClr val="bg1">
                    <a:alpha val="34000"/>
                  </a:schemeClr>
                </a:solidFill>
                <a:effectLst>
                  <a:glow rad="101600">
                    <a:schemeClr val="tx1">
                      <a:alpha val="50000"/>
                    </a:schemeClr>
                  </a:glow>
                </a:effectLst>
              </a:rPr>
              <a:t>???</a:t>
            </a:r>
            <a:endParaRPr lang="en-GB" sz="22200" i="0" dirty="0">
              <a:ln>
                <a:solidFill>
                  <a:schemeClr val="bg1"/>
                </a:solidFill>
              </a:ln>
              <a:solidFill>
                <a:schemeClr val="bg1">
                  <a:alpha val="34000"/>
                </a:schemeClr>
              </a:solidFill>
              <a:effectLst>
                <a:glow rad="101600">
                  <a:schemeClr val="tx1">
                    <a:alpha val="50000"/>
                  </a:schemeClr>
                </a:glow>
              </a:effectLst>
            </a:endParaRPr>
          </a:p>
        </p:txBody>
      </p:sp>
    </p:spTree>
    <p:extLst>
      <p:ext uri="{BB962C8B-B14F-4D97-AF65-F5344CB8AC3E}">
        <p14:creationId xmlns:p14="http://schemas.microsoft.com/office/powerpoint/2010/main" val="23704385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5256584" cy="1107996"/>
          </a:xfrm>
          <a:prstGeom prst="rect">
            <a:avLst/>
          </a:prstGeom>
        </p:spPr>
        <p:txBody>
          <a:bodyPr wrap="square">
            <a:spAutoFit/>
          </a:bodyPr>
          <a:lstStyle/>
          <a:p>
            <a:r>
              <a:rPr lang="en-US" i="0" dirty="0" smtClean="0">
                <a:effectLst>
                  <a:glow rad="101600">
                    <a:srgbClr val="000000"/>
                  </a:glow>
                </a:effectLst>
              </a:rPr>
              <a:t>‘Propositions ... </a:t>
            </a:r>
            <a:r>
              <a:rPr lang="en-US" i="0" dirty="0">
                <a:effectLst>
                  <a:glow rad="101600">
                    <a:srgbClr val="000000"/>
                  </a:glow>
                </a:effectLst>
              </a:rPr>
              <a:t>are the sharable objects of the attitudes and the primary bearers of truth and </a:t>
            </a:r>
            <a:r>
              <a:rPr lang="en-US" i="0" dirty="0" smtClean="0">
                <a:effectLst>
                  <a:glow rad="101600">
                    <a:srgbClr val="000000"/>
                  </a:glow>
                </a:effectLst>
              </a:rPr>
              <a:t>falsity’ (McGrath 2012)</a:t>
            </a:r>
            <a:endParaRPr lang="en-GB"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5"/>
          <p:cNvSpPr/>
          <p:nvPr/>
        </p:nvSpPr>
        <p:spPr>
          <a:xfrm>
            <a:off x="1259632" y="-747464"/>
            <a:ext cx="5256584" cy="3508653"/>
          </a:xfrm>
          <a:prstGeom prst="rect">
            <a:avLst/>
          </a:prstGeom>
        </p:spPr>
        <p:txBody>
          <a:bodyPr wrap="square">
            <a:spAutoFit/>
          </a:bodyPr>
          <a:lstStyle/>
          <a:p>
            <a:r>
              <a:rPr lang="en-US" sz="22200" i="0" dirty="0" smtClean="0">
                <a:ln>
                  <a:solidFill>
                    <a:schemeClr val="bg1"/>
                  </a:solidFill>
                </a:ln>
                <a:solidFill>
                  <a:schemeClr val="bg1">
                    <a:alpha val="34000"/>
                  </a:schemeClr>
                </a:solidFill>
                <a:effectLst>
                  <a:glow rad="101600">
                    <a:schemeClr val="tx1">
                      <a:alpha val="50000"/>
                    </a:schemeClr>
                  </a:glow>
                </a:effectLst>
              </a:rPr>
              <a:t>???</a:t>
            </a:r>
            <a:endParaRPr lang="en-GB" sz="22200" i="0" dirty="0">
              <a:ln>
                <a:solidFill>
                  <a:schemeClr val="bg1"/>
                </a:solidFill>
              </a:ln>
              <a:solidFill>
                <a:schemeClr val="bg1">
                  <a:alpha val="34000"/>
                </a:schemeClr>
              </a:solidFill>
              <a:effectLst>
                <a:glow rad="101600">
                  <a:schemeClr val="tx1">
                    <a:alpha val="50000"/>
                  </a:schemeClr>
                </a:glow>
              </a:effectLst>
            </a:endParaRPr>
          </a:p>
        </p:txBody>
      </p:sp>
      <p:sp>
        <p:nvSpPr>
          <p:cNvPr id="25" name="Rectangle 24"/>
          <p:cNvSpPr/>
          <p:nvPr/>
        </p:nvSpPr>
        <p:spPr bwMode="auto">
          <a:xfrm>
            <a:off x="0" y="25833"/>
            <a:ext cx="7092280" cy="2467063"/>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4907824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430887"/>
          </a:xfrm>
          <a:prstGeom prst="rect">
            <a:avLst/>
          </a:prstGeom>
        </p:spPr>
        <p:txBody>
          <a:bodyPr wrap="square">
            <a:spAutoFit/>
          </a:bodyPr>
          <a:lstStyle/>
          <a:p>
            <a:r>
              <a:rPr lang="en-US" i="0" dirty="0" smtClean="0">
                <a:effectLst>
                  <a:glow rad="101600">
                    <a:srgbClr val="000000"/>
                  </a:glow>
                </a:effectLst>
              </a:rPr>
              <a:t>proposition-1 : a set of possible worlds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8350295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3635896" y="620688"/>
            <a:ext cx="2016224" cy="351656"/>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a:xfrm>
            <a:off x="827584" y="548680"/>
            <a:ext cx="7632848" cy="430887"/>
          </a:xfrm>
          <a:prstGeom prst="rect">
            <a:avLst/>
          </a:prstGeom>
        </p:spPr>
        <p:txBody>
          <a:bodyPr wrap="square">
            <a:spAutoFit/>
          </a:bodyPr>
          <a:lstStyle/>
          <a:p>
            <a:r>
              <a:rPr lang="en-US" i="0" dirty="0" smtClean="0">
                <a:effectLst>
                  <a:glow rad="101600">
                    <a:srgbClr val="000000"/>
                  </a:glow>
                </a:effectLst>
              </a:rPr>
              <a:t>proposition-1 : a set of possible worlds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1223952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430887"/>
          </a:xfrm>
          <a:prstGeom prst="rect">
            <a:avLst/>
          </a:prstGeom>
        </p:spPr>
        <p:txBody>
          <a:bodyPr wrap="square">
            <a:spAutoFit/>
          </a:bodyPr>
          <a:lstStyle/>
          <a:p>
            <a:r>
              <a:rPr lang="en-US" i="0" dirty="0" smtClean="0">
                <a:effectLst>
                  <a:glow rad="101600">
                    <a:srgbClr val="000000"/>
                  </a:glow>
                </a:effectLst>
              </a:rPr>
              <a:t>proposition-1 : a set of possible worlds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4591521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a:stretch>
            <a:fillRect/>
          </a:stretch>
        </p:blipFill>
        <p:spPr bwMode="auto">
          <a:xfrm>
            <a:off x="192969" y="260648"/>
            <a:ext cx="8771519" cy="6232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Rectangle 1"/>
          <p:cNvSpPr/>
          <p:nvPr/>
        </p:nvSpPr>
        <p:spPr bwMode="auto">
          <a:xfrm>
            <a:off x="0" y="260648"/>
            <a:ext cx="9144000" cy="4320480"/>
          </a:xfrm>
          <a:prstGeom prst="rect">
            <a:avLst/>
          </a:prstGeom>
          <a:gradFill flip="none" rotWithShape="1">
            <a:gsLst>
              <a:gs pos="0">
                <a:schemeClr val="tx1"/>
              </a:gs>
              <a:gs pos="100000">
                <a:schemeClr val="tx1">
                  <a:alpha val="0"/>
                </a:schemeClr>
              </a:gs>
              <a:gs pos="70000">
                <a:schemeClr val="tx1"/>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t>‘</a:t>
            </a:r>
            <a:r>
              <a:rPr lang="en-GB" altLang="ja-JP" i="0" dirty="0" smtClean="0"/>
              <a:t>chimpanzees </a:t>
            </a:r>
            <a:r>
              <a:rPr lang="en-GB" altLang="ja-JP" i="0" dirty="0"/>
              <a:t>understand … intentions … perception and knowledge … Moreover, they understand how these psychological states work together to produce intentional </a:t>
            </a:r>
            <a:r>
              <a:rPr lang="en-GB" altLang="ja-JP" i="0" dirty="0" smtClean="0"/>
              <a:t>action’ </a:t>
            </a:r>
            <a:endParaRPr lang="en-GB" altLang="ja-JP" i="0" dirty="0"/>
          </a:p>
          <a:p>
            <a:pPr algn="r"/>
            <a:r>
              <a:rPr lang="en-GB" i="0" dirty="0"/>
              <a:t>(Call &amp; Tomasello 2008:191)</a:t>
            </a:r>
          </a:p>
        </p:txBody>
      </p:sp>
      <p:pic>
        <p:nvPicPr>
          <p:cNvPr id="15363" name="Picture 5"/>
          <p:cNvPicPr>
            <a:picLocks noChangeAspect="1" noChangeArrowheads="1"/>
          </p:cNvPicPr>
          <p:nvPr/>
        </p:nvPicPr>
        <p:blipFill>
          <a:blip r:embed="rId5">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6">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16819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430887"/>
          </a:xfrm>
          <a:prstGeom prst="rect">
            <a:avLst/>
          </a:prstGeom>
        </p:spPr>
        <p:txBody>
          <a:bodyPr wrap="square">
            <a:spAutoFit/>
          </a:bodyPr>
          <a:lstStyle/>
          <a:p>
            <a:r>
              <a:rPr lang="en-US" i="0" dirty="0" smtClean="0">
                <a:effectLst>
                  <a:glow rad="101600">
                    <a:srgbClr val="000000"/>
                  </a:glow>
                </a:effectLst>
              </a:rPr>
              <a:t>proposition-1 : a set of possible worlds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3851920" y="3201961"/>
            <a:ext cx="5184576" cy="1379167"/>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2411760" y="2566065"/>
            <a:ext cx="6552728" cy="430887"/>
          </a:xfrm>
          <a:prstGeom prst="rect">
            <a:avLst/>
          </a:prstGeom>
        </p:spPr>
        <p:txBody>
          <a:bodyPr wrap="square">
            <a:spAutoFit/>
          </a:bodyPr>
          <a:lstStyle/>
          <a:p>
            <a:r>
              <a:rPr lang="en-GB" i="0" dirty="0">
                <a:effectLst>
                  <a:glow rad="101600">
                    <a:srgbClr val="000000"/>
                  </a:glow>
                </a:effectLst>
              </a:rPr>
              <a:t>Ayesha will cycle up </a:t>
            </a:r>
            <a:r>
              <a:rPr lang="en-GB" i="0" dirty="0" err="1">
                <a:effectLst>
                  <a:glow rad="101600">
                    <a:srgbClr val="000000"/>
                  </a:glow>
                </a:effectLst>
              </a:rPr>
              <a:t>Hármashatár</a:t>
            </a:r>
            <a:r>
              <a:rPr lang="en-GB" i="0" dirty="0">
                <a:effectLst>
                  <a:glow rad="101600">
                    <a:srgbClr val="000000"/>
                  </a:glow>
                </a:effectLst>
              </a:rPr>
              <a:t> </a:t>
            </a:r>
            <a:r>
              <a:rPr lang="en-GB" i="0" dirty="0" smtClean="0">
                <a:effectLst>
                  <a:glow rad="101600">
                    <a:srgbClr val="000000"/>
                  </a:glow>
                </a:effectLst>
              </a:rPr>
              <a:t>hill and 97</a:t>
            </a:r>
            <a:r>
              <a:rPr lang="en-GB" i="0" baseline="30000" dirty="0" smtClean="0">
                <a:effectLst>
                  <a:glow rad="101600">
                    <a:srgbClr val="000000"/>
                  </a:glow>
                </a:effectLst>
              </a:rPr>
              <a:t>2</a:t>
            </a:r>
            <a:r>
              <a:rPr lang="en-GB" i="0" dirty="0" smtClean="0">
                <a:effectLst>
                  <a:glow rad="101600">
                    <a:srgbClr val="000000"/>
                  </a:glow>
                </a:effectLst>
              </a:rPr>
              <a:t>=9049</a:t>
            </a:r>
            <a:endParaRPr lang="en-US" dirty="0"/>
          </a:p>
        </p:txBody>
      </p:sp>
    </p:spTree>
    <p:extLst>
      <p:ext uri="{BB962C8B-B14F-4D97-AF65-F5344CB8AC3E}">
        <p14:creationId xmlns:p14="http://schemas.microsoft.com/office/powerpoint/2010/main" val="17295129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769441"/>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539552" y="272977"/>
            <a:ext cx="5616624" cy="707751"/>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14854594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769441"/>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539552" y="260648"/>
            <a:ext cx="5616624" cy="720080"/>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5"/>
          <p:cNvSpPr/>
          <p:nvPr/>
        </p:nvSpPr>
        <p:spPr>
          <a:xfrm>
            <a:off x="2627784" y="1340768"/>
            <a:ext cx="5544616" cy="430887"/>
          </a:xfrm>
          <a:prstGeom prst="rect">
            <a:avLst/>
          </a:prstGeom>
        </p:spPr>
        <p:txBody>
          <a:bodyPr wrap="square">
            <a:spAutoFit/>
          </a:bodyPr>
          <a:lstStyle/>
          <a:p>
            <a:r>
              <a:rPr lang="en-GB" i="0" dirty="0" smtClean="0">
                <a:effectLst>
                  <a:glow rad="101600">
                    <a:srgbClr val="000000"/>
                  </a:glow>
                </a:effectLst>
              </a:rPr>
              <a:t>&lt; &lt; Ayesha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Tree>
    <p:extLst>
      <p:ext uri="{BB962C8B-B14F-4D97-AF65-F5344CB8AC3E}">
        <p14:creationId xmlns:p14="http://schemas.microsoft.com/office/powerpoint/2010/main" val="21029564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769441"/>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539552" y="260648"/>
            <a:ext cx="5616624" cy="720080"/>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2627784" y="1340768"/>
            <a:ext cx="5544616" cy="430887"/>
          </a:xfrm>
          <a:prstGeom prst="rect">
            <a:avLst/>
          </a:prstGeom>
        </p:spPr>
        <p:txBody>
          <a:bodyPr wrap="square">
            <a:spAutoFit/>
          </a:bodyPr>
          <a:lstStyle/>
          <a:p>
            <a:r>
              <a:rPr lang="en-GB" i="0" dirty="0" smtClean="0">
                <a:effectLst>
                  <a:glow rad="101600">
                    <a:srgbClr val="000000"/>
                  </a:glow>
                </a:effectLst>
              </a:rPr>
              <a:t>&lt; &lt; Ayesha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
        <p:nvSpPr>
          <p:cNvPr id="26" name="Rectangle 25"/>
          <p:cNvSpPr/>
          <p:nvPr/>
        </p:nvSpPr>
        <p:spPr>
          <a:xfrm>
            <a:off x="2627784" y="1701969"/>
            <a:ext cx="5544616" cy="430887"/>
          </a:xfrm>
          <a:prstGeom prst="rect">
            <a:avLst/>
          </a:prstGeom>
        </p:spPr>
        <p:txBody>
          <a:bodyPr wrap="square">
            <a:spAutoFit/>
          </a:bodyPr>
          <a:lstStyle/>
          <a:p>
            <a:r>
              <a:rPr lang="en-GB" i="0" dirty="0" smtClean="0">
                <a:effectLst>
                  <a:glow rad="101600">
                    <a:srgbClr val="000000"/>
                  </a:glow>
                </a:effectLst>
              </a:rPr>
              <a:t>&lt; &lt; Steve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Tree>
    <p:extLst>
      <p:ext uri="{BB962C8B-B14F-4D97-AF65-F5344CB8AC3E}">
        <p14:creationId xmlns:p14="http://schemas.microsoft.com/office/powerpoint/2010/main" val="16010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2123658"/>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a:p>
            <a:endParaRPr lang="en-US" i="0" dirty="0">
              <a:effectLst>
                <a:glow rad="101600">
                  <a:srgbClr val="000000"/>
                </a:glow>
              </a:effectLst>
            </a:endParaRPr>
          </a:p>
          <a:p>
            <a:endParaRPr lang="en-US" i="0" dirty="0" smtClean="0">
              <a:effectLst>
                <a:glow rad="101600">
                  <a:srgbClr val="000000"/>
                </a:glow>
              </a:effectLst>
            </a:endParaRPr>
          </a:p>
          <a:p>
            <a:endParaRPr lang="en-US" i="0" dirty="0">
              <a:effectLst>
                <a:glow rad="101600">
                  <a:srgbClr val="000000"/>
                </a:glow>
              </a:effectLst>
            </a:endParaRPr>
          </a:p>
          <a:p>
            <a:r>
              <a:rPr lang="en-US" i="0" dirty="0">
                <a:effectLst>
                  <a:glow rad="101600">
                    <a:srgbClr val="000000"/>
                  </a:glow>
                </a:effectLst>
              </a:rPr>
              <a:t>Why not use sentences</a:t>
            </a:r>
            <a:r>
              <a:rPr lang="en-US" i="0" dirty="0" smtClean="0">
                <a:effectLst>
                  <a:glow rad="101600">
                    <a:srgbClr val="000000"/>
                  </a:glow>
                </a:effectLst>
              </a:rPr>
              <a:t>?</a:t>
            </a:r>
            <a:endParaRPr lang="en-US"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708920"/>
            <a:ext cx="3970600" cy="3240360"/>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2627784" y="1340768"/>
            <a:ext cx="5544616" cy="430887"/>
          </a:xfrm>
          <a:prstGeom prst="rect">
            <a:avLst/>
          </a:prstGeom>
        </p:spPr>
        <p:txBody>
          <a:bodyPr wrap="square">
            <a:spAutoFit/>
          </a:bodyPr>
          <a:lstStyle/>
          <a:p>
            <a:r>
              <a:rPr lang="en-GB" i="0" dirty="0" smtClean="0">
                <a:effectLst>
                  <a:glow rad="101600">
                    <a:srgbClr val="000000"/>
                  </a:glow>
                </a:effectLst>
              </a:rPr>
              <a:t>&lt; &lt; Ayesha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
        <p:nvSpPr>
          <p:cNvPr id="26" name="Rectangle 25"/>
          <p:cNvSpPr/>
          <p:nvPr/>
        </p:nvSpPr>
        <p:spPr>
          <a:xfrm>
            <a:off x="2627784" y="1701969"/>
            <a:ext cx="5544616" cy="430887"/>
          </a:xfrm>
          <a:prstGeom prst="rect">
            <a:avLst/>
          </a:prstGeom>
        </p:spPr>
        <p:txBody>
          <a:bodyPr wrap="square">
            <a:spAutoFit/>
          </a:bodyPr>
          <a:lstStyle/>
          <a:p>
            <a:r>
              <a:rPr lang="en-GB" i="0" dirty="0" smtClean="0">
                <a:effectLst>
                  <a:glow rad="101600">
                    <a:srgbClr val="000000"/>
                  </a:glow>
                </a:effectLst>
              </a:rPr>
              <a:t>&lt; &lt; Steve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
        <p:nvSpPr>
          <p:cNvPr id="25" name="Rectangle 24"/>
          <p:cNvSpPr/>
          <p:nvPr/>
        </p:nvSpPr>
        <p:spPr bwMode="auto">
          <a:xfrm>
            <a:off x="539552" y="260648"/>
            <a:ext cx="7992888" cy="18722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4703401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2123658"/>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a:p>
            <a:endParaRPr lang="en-US" i="0" dirty="0">
              <a:effectLst>
                <a:glow rad="101600">
                  <a:srgbClr val="000000"/>
                </a:glow>
              </a:effectLst>
            </a:endParaRPr>
          </a:p>
          <a:p>
            <a:endParaRPr lang="en-US" i="0" dirty="0" smtClean="0">
              <a:effectLst>
                <a:glow rad="101600">
                  <a:srgbClr val="000000"/>
                </a:glow>
              </a:effectLst>
            </a:endParaRPr>
          </a:p>
          <a:p>
            <a:endParaRPr lang="en-US" i="0" dirty="0">
              <a:effectLst>
                <a:glow rad="101600">
                  <a:srgbClr val="000000"/>
                </a:glow>
              </a:effectLst>
            </a:endParaRPr>
          </a:p>
          <a:p>
            <a:r>
              <a:rPr lang="en-US" i="0" dirty="0">
                <a:effectLst>
                  <a:glow rad="101600">
                    <a:srgbClr val="000000"/>
                  </a:glow>
                </a:effectLst>
              </a:rPr>
              <a:t>Why not use sentences</a:t>
            </a:r>
            <a:r>
              <a:rPr lang="en-US" i="0" dirty="0" smtClean="0">
                <a:effectLst>
                  <a:glow rad="101600">
                    <a:srgbClr val="000000"/>
                  </a:glow>
                </a:effectLst>
              </a:rPr>
              <a:t>?</a:t>
            </a:r>
            <a:endParaRPr lang="en-US"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708920"/>
            <a:ext cx="3970600" cy="3240360"/>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2627784" y="1340768"/>
            <a:ext cx="5544616" cy="430887"/>
          </a:xfrm>
          <a:prstGeom prst="rect">
            <a:avLst/>
          </a:prstGeom>
        </p:spPr>
        <p:txBody>
          <a:bodyPr wrap="square">
            <a:spAutoFit/>
          </a:bodyPr>
          <a:lstStyle/>
          <a:p>
            <a:r>
              <a:rPr lang="en-GB" i="0" dirty="0" smtClean="0">
                <a:effectLst>
                  <a:glow rad="101600">
                    <a:srgbClr val="000000"/>
                  </a:glow>
                </a:effectLst>
              </a:rPr>
              <a:t>&lt; &lt; Ayesha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
        <p:nvSpPr>
          <p:cNvPr id="26" name="Rectangle 25"/>
          <p:cNvSpPr/>
          <p:nvPr/>
        </p:nvSpPr>
        <p:spPr>
          <a:xfrm>
            <a:off x="2627784" y="1701969"/>
            <a:ext cx="5544616" cy="430887"/>
          </a:xfrm>
          <a:prstGeom prst="rect">
            <a:avLst/>
          </a:prstGeom>
        </p:spPr>
        <p:txBody>
          <a:bodyPr wrap="square">
            <a:spAutoFit/>
          </a:bodyPr>
          <a:lstStyle/>
          <a:p>
            <a:r>
              <a:rPr lang="en-GB" i="0" dirty="0" smtClean="0">
                <a:effectLst>
                  <a:glow rad="101600">
                    <a:srgbClr val="000000"/>
                  </a:glow>
                </a:effectLst>
              </a:rPr>
              <a:t>&lt; &lt; Steve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
        <p:nvSpPr>
          <p:cNvPr id="25" name="Rectangle 24"/>
          <p:cNvSpPr/>
          <p:nvPr/>
        </p:nvSpPr>
        <p:spPr bwMode="auto">
          <a:xfrm>
            <a:off x="539552" y="260648"/>
            <a:ext cx="7992888" cy="18722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7" name="Rectangle 26"/>
          <p:cNvSpPr/>
          <p:nvPr/>
        </p:nvSpPr>
        <p:spPr bwMode="auto">
          <a:xfrm>
            <a:off x="3851920" y="3620366"/>
            <a:ext cx="5184576" cy="936104"/>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Rectangle 27"/>
          <p:cNvSpPr/>
          <p:nvPr/>
        </p:nvSpPr>
        <p:spPr bwMode="auto">
          <a:xfrm>
            <a:off x="3779912" y="2324222"/>
            <a:ext cx="5184576" cy="936104"/>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0695550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2123658"/>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a:p>
            <a:endParaRPr lang="en-US" i="0" dirty="0">
              <a:effectLst>
                <a:glow rad="101600">
                  <a:srgbClr val="000000"/>
                </a:glow>
              </a:effectLst>
            </a:endParaRPr>
          </a:p>
          <a:p>
            <a:endParaRPr lang="en-US" i="0" dirty="0" smtClean="0">
              <a:effectLst>
                <a:glow rad="101600">
                  <a:srgbClr val="000000"/>
                </a:glow>
              </a:effectLst>
            </a:endParaRPr>
          </a:p>
          <a:p>
            <a:endParaRPr lang="en-US" i="0" dirty="0">
              <a:effectLst>
                <a:glow rad="101600">
                  <a:srgbClr val="000000"/>
                </a:glow>
              </a:effectLst>
            </a:endParaRPr>
          </a:p>
          <a:p>
            <a:r>
              <a:rPr lang="en-US" i="0" dirty="0">
                <a:effectLst>
                  <a:glow rad="101600">
                    <a:srgbClr val="000000"/>
                  </a:glow>
                </a:effectLst>
              </a:rPr>
              <a:t>Why not use sentences</a:t>
            </a:r>
            <a:r>
              <a:rPr lang="en-US" i="0" dirty="0" smtClean="0">
                <a:effectLst>
                  <a:glow rad="101600">
                    <a:srgbClr val="000000"/>
                  </a:glow>
                </a:effectLst>
              </a:rPr>
              <a:t>?</a:t>
            </a:r>
            <a:endParaRPr lang="en-US"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708920"/>
            <a:ext cx="3970600" cy="3240360"/>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2627784" y="1340768"/>
            <a:ext cx="5544616" cy="430887"/>
          </a:xfrm>
          <a:prstGeom prst="rect">
            <a:avLst/>
          </a:prstGeom>
        </p:spPr>
        <p:txBody>
          <a:bodyPr wrap="square">
            <a:spAutoFit/>
          </a:bodyPr>
          <a:lstStyle/>
          <a:p>
            <a:r>
              <a:rPr lang="en-GB" i="0" dirty="0" smtClean="0">
                <a:effectLst>
                  <a:glow rad="101600">
                    <a:srgbClr val="000000"/>
                  </a:glow>
                </a:effectLst>
              </a:rPr>
              <a:t>&lt; &lt; Ayesha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
        <p:nvSpPr>
          <p:cNvPr id="26" name="Rectangle 25"/>
          <p:cNvSpPr/>
          <p:nvPr/>
        </p:nvSpPr>
        <p:spPr>
          <a:xfrm>
            <a:off x="2627784" y="1701969"/>
            <a:ext cx="5544616" cy="430887"/>
          </a:xfrm>
          <a:prstGeom prst="rect">
            <a:avLst/>
          </a:prstGeom>
        </p:spPr>
        <p:txBody>
          <a:bodyPr wrap="square">
            <a:spAutoFit/>
          </a:bodyPr>
          <a:lstStyle/>
          <a:p>
            <a:r>
              <a:rPr lang="en-GB" i="0" dirty="0" smtClean="0">
                <a:effectLst>
                  <a:glow rad="101600">
                    <a:srgbClr val="000000"/>
                  </a:glow>
                </a:effectLst>
              </a:rPr>
              <a:t>&lt; &lt; Steve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
        <p:nvSpPr>
          <p:cNvPr id="25" name="Rectangle 24"/>
          <p:cNvSpPr/>
          <p:nvPr/>
        </p:nvSpPr>
        <p:spPr bwMode="auto">
          <a:xfrm>
            <a:off x="539552" y="260648"/>
            <a:ext cx="7992888" cy="18722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7" name="Rectangle 26"/>
          <p:cNvSpPr/>
          <p:nvPr/>
        </p:nvSpPr>
        <p:spPr bwMode="auto">
          <a:xfrm>
            <a:off x="3851920" y="3620366"/>
            <a:ext cx="5184576" cy="936104"/>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6679736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920880" cy="1446550"/>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a:p>
            <a:r>
              <a:rPr lang="en-US" i="0" dirty="0" smtClean="0">
                <a:effectLst>
                  <a:glow rad="101600">
                    <a:srgbClr val="000000"/>
                  </a:glow>
                </a:effectLst>
              </a:rPr>
              <a:t>proposition-3 : a (nested) sequence of objects and properties</a:t>
            </a:r>
          </a:p>
          <a:p>
            <a:r>
              <a:rPr lang="en-US" i="0" dirty="0">
                <a:effectLst>
                  <a:glow rad="101600">
                    <a:srgbClr val="000000"/>
                  </a:glow>
                </a:effectLst>
              </a:rPr>
              <a:t>	</a:t>
            </a:r>
            <a:r>
              <a:rPr lang="en-US" i="0" dirty="0" smtClean="0">
                <a:effectLst>
                  <a:glow rad="101600">
                    <a:srgbClr val="000000"/>
                  </a:glow>
                </a:effectLst>
              </a:rPr>
              <a:t> </a:t>
            </a:r>
            <a:r>
              <a:rPr lang="en-US" i="0" dirty="0">
                <a:effectLst>
                  <a:glow rad="101600">
                    <a:srgbClr val="000000"/>
                  </a:glow>
                </a:effectLst>
              </a:rPr>
              <a:t>	</a:t>
            </a:r>
            <a:r>
              <a:rPr lang="en-US" i="0" dirty="0" smtClean="0">
                <a:effectLst>
                  <a:glow rad="101600">
                    <a:srgbClr val="000000"/>
                  </a:glow>
                </a:effectLst>
              </a:rPr>
              <a:t>							  and modes of presentations</a:t>
            </a:r>
            <a:endParaRPr lang="en-GB"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539552" y="260648"/>
            <a:ext cx="8064896" cy="1032770"/>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5486603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920880" cy="1446550"/>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a:p>
            <a:r>
              <a:rPr lang="en-US" i="0" dirty="0" smtClean="0">
                <a:effectLst>
                  <a:glow rad="101600">
                    <a:srgbClr val="000000"/>
                  </a:glow>
                </a:effectLst>
              </a:rPr>
              <a:t>proposition-3 : a (nested) sequence of objects and properties</a:t>
            </a:r>
          </a:p>
          <a:p>
            <a:r>
              <a:rPr lang="en-US" i="0" dirty="0">
                <a:effectLst>
                  <a:glow rad="101600">
                    <a:srgbClr val="000000"/>
                  </a:glow>
                </a:effectLst>
              </a:rPr>
              <a:t>	</a:t>
            </a:r>
            <a:r>
              <a:rPr lang="en-US" i="0" dirty="0" smtClean="0">
                <a:effectLst>
                  <a:glow rad="101600">
                    <a:srgbClr val="000000"/>
                  </a:glow>
                </a:effectLst>
              </a:rPr>
              <a:t> </a:t>
            </a:r>
            <a:r>
              <a:rPr lang="en-US" i="0" dirty="0">
                <a:effectLst>
                  <a:glow rad="101600">
                    <a:srgbClr val="000000"/>
                  </a:glow>
                </a:effectLst>
              </a:rPr>
              <a:t>	</a:t>
            </a:r>
            <a:r>
              <a:rPr lang="en-US" i="0" dirty="0" smtClean="0">
                <a:effectLst>
                  <a:glow rad="101600">
                    <a:srgbClr val="000000"/>
                  </a:glow>
                </a:effectLst>
              </a:rPr>
              <a:t>							  and modes of presentations</a:t>
            </a:r>
            <a:endParaRPr lang="en-GB"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1178944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920880" cy="1446550"/>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a:p>
            <a:r>
              <a:rPr lang="en-US" i="0" dirty="0" smtClean="0">
                <a:effectLst>
                  <a:glow rad="101600">
                    <a:srgbClr val="000000"/>
                  </a:glow>
                </a:effectLst>
              </a:rPr>
              <a:t>proposition-3 : a (nested) sequence of objects and properties</a:t>
            </a:r>
          </a:p>
          <a:p>
            <a:r>
              <a:rPr lang="en-US" i="0" dirty="0">
                <a:effectLst>
                  <a:glow rad="101600">
                    <a:srgbClr val="000000"/>
                  </a:glow>
                </a:effectLst>
              </a:rPr>
              <a:t>	</a:t>
            </a:r>
            <a:r>
              <a:rPr lang="en-US" i="0" dirty="0" smtClean="0">
                <a:effectLst>
                  <a:glow rad="101600">
                    <a:srgbClr val="000000"/>
                  </a:glow>
                </a:effectLst>
              </a:rPr>
              <a:t> </a:t>
            </a:r>
            <a:r>
              <a:rPr lang="en-US" i="0" dirty="0">
                <a:effectLst>
                  <a:glow rad="101600">
                    <a:srgbClr val="000000"/>
                  </a:glow>
                </a:effectLst>
              </a:rPr>
              <a:t>	</a:t>
            </a:r>
            <a:r>
              <a:rPr lang="en-US" i="0" dirty="0" smtClean="0">
                <a:effectLst>
                  <a:glow rad="101600">
                    <a:srgbClr val="000000"/>
                  </a:glow>
                </a:effectLst>
              </a:rPr>
              <a:t>							  and modes of presentations</a:t>
            </a:r>
            <a:endParaRPr lang="en-GB"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5"/>
          <p:cNvSpPr/>
          <p:nvPr/>
        </p:nvSpPr>
        <p:spPr bwMode="auto">
          <a:xfrm>
            <a:off x="177736" y="0"/>
            <a:ext cx="8966264" cy="6101680"/>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5" name="Picture 6"/>
          <p:cNvPicPr>
            <a:picLocks noChangeAspect="1" noChangeArrowheads="1"/>
          </p:cNvPicPr>
          <p:nvPr/>
        </p:nvPicPr>
        <p:blipFill>
          <a:blip r:embed="rId3">
            <a:clrChange>
              <a:clrFrom>
                <a:srgbClr val="000000"/>
              </a:clrFrom>
              <a:clrTo>
                <a:srgbClr val="000000">
                  <a:alpha val="0"/>
                </a:srgbClr>
              </a:clrTo>
            </a:clrChange>
            <a:alphaModFix/>
            <a:extLst>
              <a:ext uri="{28A0092B-C50C-407E-A947-70E740481C1C}">
                <a14:useLocalDpi xmlns:a14="http://schemas.microsoft.com/office/drawing/2010/main" val="0"/>
              </a:ext>
            </a:extLst>
          </a:blip>
          <a:srcRect/>
          <a:stretch>
            <a:fillRect/>
          </a:stretch>
        </p:blipFill>
        <p:spPr bwMode="auto">
          <a:xfrm rot="482898">
            <a:off x="827088" y="530225"/>
            <a:ext cx="6481762" cy="5707063"/>
          </a:xfrm>
          <a:prstGeom prst="rect">
            <a:avLst/>
          </a:prstGeom>
          <a:noFill/>
          <a:ln>
            <a:noFill/>
          </a:ln>
          <a:effectLst>
            <a:glow rad="101600">
              <a:schemeClr val="tx1">
                <a:alpha val="75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537448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a:stretch>
            <a:fillRect/>
          </a:stretch>
        </p:blipFill>
        <p:spPr bwMode="auto">
          <a:xfrm>
            <a:off x="192969" y="260648"/>
            <a:ext cx="8771519" cy="6232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Rectangle 1"/>
          <p:cNvSpPr/>
          <p:nvPr/>
        </p:nvSpPr>
        <p:spPr bwMode="auto">
          <a:xfrm>
            <a:off x="0" y="260648"/>
            <a:ext cx="9144000" cy="4320480"/>
          </a:xfrm>
          <a:prstGeom prst="rect">
            <a:avLst/>
          </a:prstGeom>
          <a:gradFill flip="none" rotWithShape="1">
            <a:gsLst>
              <a:gs pos="0">
                <a:schemeClr val="tx1"/>
              </a:gs>
              <a:gs pos="100000">
                <a:schemeClr val="tx1">
                  <a:alpha val="0"/>
                </a:schemeClr>
              </a:gs>
              <a:gs pos="70000">
                <a:schemeClr val="tx1"/>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15363" name="Picture 5"/>
          <p:cNvPicPr>
            <a:picLocks noChangeAspect="1" noChangeArrowheads="1"/>
          </p:cNvPicPr>
          <p:nvPr/>
        </p:nvPicPr>
        <p:blipFill>
          <a:blip r:embed="rId5">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6">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ChangeArrowheads="1"/>
          </p:cNvSpPr>
          <p:nvPr/>
        </p:nvSpPr>
        <p:spPr bwMode="auto">
          <a:xfrm rot="21540000">
            <a:off x="2233790" y="993182"/>
            <a:ext cx="1430338" cy="36036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t>‘</a:t>
            </a:r>
            <a:r>
              <a:rPr lang="en-GB" altLang="ja-JP" i="0" dirty="0" smtClean="0"/>
              <a:t>chimpanzees </a:t>
            </a:r>
            <a:r>
              <a:rPr lang="en-GB" altLang="ja-JP" i="0" dirty="0">
                <a:solidFill>
                  <a:srgbClr val="000000"/>
                </a:solidFill>
                <a:effectLst>
                  <a:glow>
                    <a:srgbClr val="FFFFFF"/>
                  </a:glow>
                </a:effectLst>
              </a:rPr>
              <a:t>understand </a:t>
            </a:r>
            <a:r>
              <a:rPr lang="en-GB" altLang="ja-JP" i="0" dirty="0"/>
              <a:t>… intentions … perception and knowledge … Moreover, they understand how these psychological states work together to produce intentional </a:t>
            </a:r>
            <a:r>
              <a:rPr lang="en-GB" altLang="ja-JP" i="0" dirty="0" smtClean="0"/>
              <a:t>action’ </a:t>
            </a:r>
            <a:endParaRPr lang="en-GB" altLang="ja-JP" i="0" dirty="0"/>
          </a:p>
          <a:p>
            <a:pPr algn="r"/>
            <a:r>
              <a:rPr lang="en-GB" i="0" dirty="0"/>
              <a:t>(Call &amp; Tomasello 2008:191)</a:t>
            </a:r>
          </a:p>
        </p:txBody>
      </p:sp>
    </p:spTree>
    <p:extLst>
      <p:ext uri="{BB962C8B-B14F-4D97-AF65-F5344CB8AC3E}">
        <p14:creationId xmlns:p14="http://schemas.microsoft.com/office/powerpoint/2010/main" val="20369637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a:stretch>
            <a:fillRect/>
          </a:stretch>
        </p:blipFill>
        <p:spPr bwMode="auto">
          <a:xfrm>
            <a:off x="192969" y="260648"/>
            <a:ext cx="8771519" cy="6232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Rectangle 1"/>
          <p:cNvSpPr/>
          <p:nvPr/>
        </p:nvSpPr>
        <p:spPr bwMode="auto">
          <a:xfrm>
            <a:off x="0" y="260648"/>
            <a:ext cx="9144000" cy="4320480"/>
          </a:xfrm>
          <a:prstGeom prst="rect">
            <a:avLst/>
          </a:prstGeom>
          <a:gradFill flip="none" rotWithShape="1">
            <a:gsLst>
              <a:gs pos="0">
                <a:schemeClr val="tx1"/>
              </a:gs>
              <a:gs pos="100000">
                <a:schemeClr val="tx1">
                  <a:alpha val="0"/>
                </a:schemeClr>
              </a:gs>
              <a:gs pos="70000">
                <a:schemeClr val="tx1"/>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a:t>
            </a:r>
            <a:r>
              <a:rPr lang="en-GB" altLang="ja-JP" i="0" dirty="0" smtClean="0">
                <a:effectLst>
                  <a:glow rad="101600">
                    <a:srgbClr val="000000"/>
                  </a:glow>
                </a:effectLst>
              </a:rPr>
              <a:t>chimpanzees </a:t>
            </a:r>
            <a:r>
              <a:rPr lang="en-GB" altLang="ja-JP" i="0" dirty="0">
                <a:effectLst>
                  <a:glow rad="101600">
                    <a:srgbClr val="000000"/>
                  </a:glow>
                </a:effectLst>
              </a:rPr>
              <a:t>understand … intentions … perception and knowledge … Moreover, they understand how these psychological states work together to produce intentional </a:t>
            </a:r>
            <a:r>
              <a:rPr lang="en-GB" altLang="ja-JP" i="0" dirty="0" smtClean="0">
                <a:effectLst>
                  <a:glow rad="101600">
                    <a:srgbClr val="000000"/>
                  </a:glow>
                </a:effectLst>
              </a:rPr>
              <a:t>action’ </a:t>
            </a:r>
            <a:endParaRPr lang="en-GB" altLang="ja-JP" i="0" dirty="0">
              <a:effectLst>
                <a:glow rad="101600">
                  <a:srgbClr val="000000"/>
                </a:glow>
              </a:effectLst>
            </a:endParaRPr>
          </a:p>
          <a:p>
            <a:pPr algn="r"/>
            <a:r>
              <a:rPr lang="en-GB" i="0" dirty="0">
                <a:effectLst>
                  <a:glow rad="101600">
                    <a:srgbClr val="000000"/>
                  </a:glow>
                </a:effectLst>
              </a:rPr>
              <a:t>(Call &amp; Tomasello 2008:191)</a:t>
            </a:r>
          </a:p>
        </p:txBody>
      </p:sp>
      <p:pic>
        <p:nvPicPr>
          <p:cNvPr id="15363" name="Picture 5"/>
          <p:cNvPicPr>
            <a:picLocks noChangeAspect="1" noChangeArrowheads="1"/>
          </p:cNvPicPr>
          <p:nvPr/>
        </p:nvPicPr>
        <p:blipFill>
          <a:blip r:embed="rId5">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6">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71165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a:t>
            </a:r>
            <a:r>
              <a:rPr lang="en-GB" altLang="ja-JP" i="0" dirty="0" smtClean="0">
                <a:effectLst>
                  <a:glow rad="101600">
                    <a:srgbClr val="000000"/>
                  </a:glow>
                </a:effectLst>
              </a:rPr>
              <a:t>chimpanzees </a:t>
            </a:r>
            <a:r>
              <a:rPr lang="en-GB" altLang="ja-JP" i="0" dirty="0">
                <a:effectLst>
                  <a:glow rad="101600">
                    <a:srgbClr val="000000"/>
                  </a:glow>
                </a:effectLst>
              </a:rPr>
              <a:t>understand … intentions … perception and knowledge … Moreover, they understand how these psychological states work together to produce intentional </a:t>
            </a:r>
            <a:r>
              <a:rPr lang="en-GB" altLang="ja-JP" i="0" dirty="0" smtClean="0">
                <a:effectLst>
                  <a:glow rad="101600">
                    <a:srgbClr val="000000"/>
                  </a:glow>
                </a:effectLst>
              </a:rPr>
              <a:t>action’ </a:t>
            </a:r>
            <a:endParaRPr lang="en-GB" altLang="ja-JP" i="0" dirty="0">
              <a:effectLst>
                <a:glow rad="101600">
                  <a:srgbClr val="000000"/>
                </a:glow>
              </a:effectLst>
            </a:endParaRPr>
          </a:p>
          <a:p>
            <a:pPr algn="r"/>
            <a:r>
              <a:rPr lang="en-GB" i="0" dirty="0">
                <a:effectLst>
                  <a:glow rad="101600">
                    <a:srgbClr val="000000"/>
                  </a:glow>
                </a:effectLst>
              </a:rPr>
              <a:t>(Call &amp; Tomasello 2008:191)</a:t>
            </a:r>
          </a:p>
        </p:txBody>
      </p:sp>
      <p:pic>
        <p:nvPicPr>
          <p:cNvPr id="15363" name="Picture 5"/>
          <p:cNvPicPr>
            <a:picLocks noChangeAspect="1" noChangeArrowheads="1"/>
          </p:cNvPicPr>
          <p:nvPr/>
        </p:nvPicPr>
        <p:blipFill>
          <a:blip r:embed="rId3">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4">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auto">
          <a:xfrm>
            <a:off x="468313" y="3789040"/>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‘from </a:t>
            </a:r>
            <a:r>
              <a:rPr lang="en-US" altLang="ja-JP" i="0" dirty="0">
                <a:effectLst>
                  <a:glow rad="101600">
                    <a:srgbClr val="000000"/>
                  </a:glow>
                </a:effectLst>
              </a:rPr>
              <a:t>7 months </a:t>
            </a:r>
            <a:r>
              <a:rPr lang="en-US" altLang="ja-JP" i="0" dirty="0" smtClean="0">
                <a:effectLst>
                  <a:glow rad="101600">
                    <a:srgbClr val="000000"/>
                  </a:glow>
                </a:effectLst>
              </a:rPr>
              <a:t>on ... </a:t>
            </a:r>
            <a:r>
              <a:rPr lang="en-US" altLang="ja-JP" i="0" dirty="0">
                <a:effectLst>
                  <a:glow rad="101600">
                    <a:srgbClr val="000000"/>
                  </a:glow>
                </a:effectLst>
              </a:rPr>
              <a:t>humans automatically compute other’s </a:t>
            </a:r>
            <a:r>
              <a:rPr lang="en-US" altLang="ja-JP" i="0" dirty="0" smtClean="0">
                <a:effectLst>
                  <a:glow rad="101600">
                    <a:srgbClr val="000000"/>
                  </a:glow>
                </a:effectLst>
              </a:rPr>
              <a:t>beliefs </a:t>
            </a:r>
            <a:r>
              <a:rPr lang="en-US" altLang="ja-JP" i="0" dirty="0">
                <a:effectLst>
                  <a:glow rad="101600">
                    <a:srgbClr val="000000"/>
                  </a:glow>
                </a:effectLst>
              </a:rPr>
              <a:t>and seem to hold them in mind as alternative representations of the environment</a:t>
            </a:r>
            <a:r>
              <a:rPr lang="en-US" altLang="ja-JP" i="0" dirty="0" smtClean="0">
                <a:effectLst>
                  <a:glow rad="101600">
                    <a:srgbClr val="000000"/>
                  </a:glow>
                </a:effectLst>
              </a:rPr>
              <a:t>.’</a:t>
            </a:r>
          </a:p>
          <a:p>
            <a:pPr algn="r"/>
            <a:r>
              <a:rPr lang="en-US" altLang="ja-JP" i="0" dirty="0" smtClean="0">
                <a:effectLst>
                  <a:glow rad="101600">
                    <a:srgbClr val="000000"/>
                  </a:glow>
                </a:effectLst>
              </a:rPr>
              <a:t>(</a:t>
            </a:r>
            <a:r>
              <a:rPr lang="hu-HU" altLang="ja-JP" i="0" dirty="0" smtClean="0">
                <a:effectLst>
                  <a:glow rad="101600">
                    <a:srgbClr val="000000"/>
                  </a:glow>
                </a:effectLst>
              </a:rPr>
              <a:t>Kovács et al 2010: 1834)</a:t>
            </a:r>
            <a:endParaRPr lang="en-US" altLang="ja-JP" i="0" dirty="0">
              <a:effectLst>
                <a:glow rad="101600">
                  <a:srgbClr val="000000"/>
                </a:glow>
              </a:effectLst>
            </a:endParaRPr>
          </a:p>
        </p:txBody>
      </p:sp>
    </p:spTree>
    <p:extLst>
      <p:ext uri="{BB962C8B-B14F-4D97-AF65-F5344CB8AC3E}">
        <p14:creationId xmlns:p14="http://schemas.microsoft.com/office/powerpoint/2010/main" val="30656215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1666344"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5"/>
          <p:cNvSpPr/>
          <p:nvPr/>
        </p:nvSpPr>
        <p:spPr bwMode="auto">
          <a:xfrm>
            <a:off x="3347864" y="2204864"/>
            <a:ext cx="5796136"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580152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620688"/>
            <a:ext cx="7776864" cy="1785104"/>
          </a:xfrm>
          <a:prstGeom prst="rect">
            <a:avLst/>
          </a:prstGeom>
          <a:solidFill>
            <a:schemeClr val="tx1"/>
          </a:solidFill>
        </p:spPr>
        <p:txBody>
          <a:bodyPr wrap="square">
            <a:spAutoFit/>
          </a:bodyPr>
          <a:lstStyle/>
          <a:p>
            <a:r>
              <a:rPr lang="en-US" i="0" dirty="0" smtClean="0">
                <a:effectLst>
                  <a:glow rad="101600">
                    <a:srgbClr val="000000"/>
                  </a:glow>
                </a:effectLst>
              </a:rPr>
              <a:t>‘(</a:t>
            </a:r>
            <a:r>
              <a:rPr lang="en-US" i="0" dirty="0">
                <a:effectLst>
                  <a:glow rad="101600">
                    <a:srgbClr val="000000"/>
                  </a:glow>
                </a:effectLst>
              </a:rPr>
              <a:t>4) For any p: One ought to believe that p only if p</a:t>
            </a:r>
            <a:r>
              <a:rPr lang="en-US" i="0" dirty="0" smtClean="0">
                <a:effectLst>
                  <a:glow rad="101600">
                    <a:srgbClr val="000000"/>
                  </a:glow>
                </a:effectLst>
              </a:rPr>
              <a:t>.</a:t>
            </a:r>
          </a:p>
          <a:p>
            <a:endParaRPr lang="en-US" i="0" dirty="0">
              <a:effectLst>
                <a:glow rad="101600">
                  <a:srgbClr val="000000"/>
                </a:glow>
              </a:effectLst>
            </a:endParaRPr>
          </a:p>
          <a:p>
            <a:r>
              <a:rPr lang="en-US" i="0" dirty="0">
                <a:effectLst>
                  <a:glow rad="101600">
                    <a:srgbClr val="000000"/>
                  </a:glow>
                </a:effectLst>
              </a:rPr>
              <a:t>‘the holding of this norm is one of the defining features of the notion of </a:t>
            </a:r>
            <a:r>
              <a:rPr lang="en-US" i="0" dirty="0" smtClean="0">
                <a:effectLst>
                  <a:glow rad="101600">
                    <a:srgbClr val="000000"/>
                  </a:glow>
                </a:effectLst>
              </a:rPr>
              <a:t>belief [...] That [...] is </a:t>
            </a:r>
            <a:r>
              <a:rPr lang="en-US" i="0" dirty="0">
                <a:effectLst>
                  <a:glow rad="101600">
                    <a:srgbClr val="000000"/>
                  </a:glow>
                </a:effectLst>
              </a:rPr>
              <a:t>what makes it the state that it is</a:t>
            </a:r>
            <a:r>
              <a:rPr lang="en-US" i="0" dirty="0" smtClean="0">
                <a:effectLst>
                  <a:glow rad="101600">
                    <a:srgbClr val="000000"/>
                  </a:glow>
                </a:effectLst>
              </a:rPr>
              <a:t>.’</a:t>
            </a:r>
          </a:p>
          <a:p>
            <a:pPr algn="r"/>
            <a:r>
              <a:rPr lang="en-US" i="0" dirty="0" smtClean="0">
                <a:effectLst>
                  <a:glow rad="101600">
                    <a:srgbClr val="000000"/>
                  </a:glow>
                </a:effectLst>
              </a:rPr>
              <a:t>(</a:t>
            </a:r>
            <a:r>
              <a:rPr lang="en-US" i="0" dirty="0" err="1" smtClean="0">
                <a:effectLst>
                  <a:glow rad="101600">
                    <a:srgbClr val="000000"/>
                  </a:glow>
                </a:effectLst>
              </a:rPr>
              <a:t>Boghossian</a:t>
            </a:r>
            <a:r>
              <a:rPr lang="en-US" i="0" dirty="0" smtClean="0">
                <a:effectLst>
                  <a:glow rad="101600">
                    <a:srgbClr val="000000"/>
                  </a:glow>
                </a:effectLst>
              </a:rPr>
              <a:t> 2003: 37, 38-9)</a:t>
            </a:r>
            <a:endParaRPr lang="en-US" i="0" dirty="0">
              <a:effectLst>
                <a:glow rad="101600">
                  <a:srgbClr val="000000"/>
                </a:glow>
              </a:effectLst>
            </a:endParaRPr>
          </a:p>
        </p:txBody>
      </p:sp>
    </p:spTree>
    <p:extLst>
      <p:ext uri="{BB962C8B-B14F-4D97-AF65-F5344CB8AC3E}">
        <p14:creationId xmlns:p14="http://schemas.microsoft.com/office/powerpoint/2010/main" val="56799088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5576" y="3717032"/>
            <a:ext cx="7776864" cy="2462212"/>
          </a:xfrm>
          <a:prstGeom prst="rect">
            <a:avLst/>
          </a:prstGeom>
        </p:spPr>
        <p:txBody>
          <a:bodyPr wrap="square">
            <a:spAutoFit/>
          </a:bodyPr>
          <a:lstStyle/>
          <a:p>
            <a:r>
              <a:rPr lang="en-US" i="0" dirty="0" smtClean="0">
                <a:effectLst>
                  <a:glow rad="101600">
                    <a:srgbClr val="000000"/>
                  </a:glow>
                </a:effectLst>
              </a:rPr>
              <a:t>‘Aside </a:t>
            </a:r>
            <a:r>
              <a:rPr lang="en-US" i="0" dirty="0">
                <a:effectLst>
                  <a:glow rad="101600">
                    <a:srgbClr val="000000"/>
                  </a:glow>
                </a:effectLst>
              </a:rPr>
              <a:t>from our purposes in forming beliefs or in using beliefs as guides to action, there is nothing they should or shouldn’t be.  …  </a:t>
            </a:r>
            <a:r>
              <a:rPr lang="en-US" i="0" dirty="0" smtClean="0">
                <a:effectLst>
                  <a:glow rad="101600">
                    <a:srgbClr val="000000"/>
                  </a:glow>
                </a:effectLst>
              </a:rPr>
              <a:t>[T]he </a:t>
            </a:r>
            <a:r>
              <a:rPr lang="en-US" i="0" dirty="0">
                <a:effectLst>
                  <a:glow rad="101600">
                    <a:srgbClr val="000000"/>
                  </a:glow>
                </a:effectLst>
              </a:rPr>
              <a:t>only thing wrong or bad about mistaken </a:t>
            </a:r>
            <a:r>
              <a:rPr lang="en-US" i="0" dirty="0" err="1">
                <a:effectLst>
                  <a:glow rad="101600">
                    <a:srgbClr val="000000"/>
                  </a:glow>
                </a:effectLst>
              </a:rPr>
              <a:t>judgements</a:t>
            </a:r>
            <a:r>
              <a:rPr lang="en-US" i="0" dirty="0">
                <a:effectLst>
                  <a:glow rad="101600">
                    <a:srgbClr val="000000"/>
                  </a:glow>
                </a:effectLst>
              </a:rPr>
              <a:t>, is that, generally speaking, we don’t like them.  We do our best to avoid them.  They do not—most of the time at least—serve our </a:t>
            </a:r>
            <a:r>
              <a:rPr lang="en-US" i="0" dirty="0" smtClean="0">
                <a:effectLst>
                  <a:glow rad="101600">
                    <a:srgbClr val="000000"/>
                  </a:glow>
                </a:effectLst>
              </a:rPr>
              <a:t>purposes’ </a:t>
            </a:r>
          </a:p>
          <a:p>
            <a:pPr algn="r"/>
            <a:r>
              <a:rPr lang="en-US" i="0" dirty="0" smtClean="0">
                <a:effectLst>
                  <a:glow rad="101600">
                    <a:srgbClr val="000000"/>
                  </a:glow>
                </a:effectLst>
              </a:rPr>
              <a:t>(</a:t>
            </a:r>
            <a:r>
              <a:rPr lang="en-US" i="0" dirty="0" err="1">
                <a:effectLst>
                  <a:glow rad="101600">
                    <a:srgbClr val="000000"/>
                  </a:glow>
                </a:effectLst>
              </a:rPr>
              <a:t>Dretske</a:t>
            </a:r>
            <a:r>
              <a:rPr lang="en-US" i="0" dirty="0">
                <a:effectLst>
                  <a:glow rad="101600">
                    <a:srgbClr val="000000"/>
                  </a:glow>
                </a:effectLst>
              </a:rPr>
              <a:t> 2000: 247-</a:t>
            </a:r>
            <a:r>
              <a:rPr lang="en-US" i="0" dirty="0" smtClean="0">
                <a:effectLst>
                  <a:glow rad="101600">
                    <a:srgbClr val="000000"/>
                  </a:glow>
                </a:effectLst>
              </a:rPr>
              <a:t>8)</a:t>
            </a:r>
            <a:endParaRPr lang="en-US" i="0" dirty="0">
              <a:effectLst>
                <a:glow rad="101600">
                  <a:srgbClr val="000000"/>
                </a:glow>
              </a:effectLst>
            </a:endParaRPr>
          </a:p>
        </p:txBody>
      </p:sp>
      <p:sp>
        <p:nvSpPr>
          <p:cNvPr id="4" name="Rectangle 3"/>
          <p:cNvSpPr/>
          <p:nvPr/>
        </p:nvSpPr>
        <p:spPr>
          <a:xfrm>
            <a:off x="755576" y="620688"/>
            <a:ext cx="7776864" cy="1785104"/>
          </a:xfrm>
          <a:prstGeom prst="rect">
            <a:avLst/>
          </a:prstGeom>
          <a:solidFill>
            <a:schemeClr val="tx1"/>
          </a:solidFill>
        </p:spPr>
        <p:txBody>
          <a:bodyPr wrap="square">
            <a:spAutoFit/>
          </a:bodyPr>
          <a:lstStyle/>
          <a:p>
            <a:r>
              <a:rPr lang="en-US" i="0" dirty="0" smtClean="0">
                <a:effectLst>
                  <a:glow rad="101600">
                    <a:srgbClr val="000000"/>
                  </a:glow>
                </a:effectLst>
              </a:rPr>
              <a:t>‘(</a:t>
            </a:r>
            <a:r>
              <a:rPr lang="en-US" i="0" dirty="0">
                <a:effectLst>
                  <a:glow rad="101600">
                    <a:srgbClr val="000000"/>
                  </a:glow>
                </a:effectLst>
              </a:rPr>
              <a:t>4) For any p: One ought to believe that p only if p</a:t>
            </a:r>
            <a:r>
              <a:rPr lang="en-US" i="0" dirty="0" smtClean="0">
                <a:effectLst>
                  <a:glow rad="101600">
                    <a:srgbClr val="000000"/>
                  </a:glow>
                </a:effectLst>
              </a:rPr>
              <a:t>.</a:t>
            </a:r>
          </a:p>
          <a:p>
            <a:endParaRPr lang="en-US" i="0" dirty="0">
              <a:effectLst>
                <a:glow rad="101600">
                  <a:srgbClr val="000000"/>
                </a:glow>
              </a:effectLst>
            </a:endParaRPr>
          </a:p>
          <a:p>
            <a:r>
              <a:rPr lang="en-US" i="0" dirty="0">
                <a:effectLst>
                  <a:glow rad="101600">
                    <a:srgbClr val="000000"/>
                  </a:glow>
                </a:effectLst>
              </a:rPr>
              <a:t>‘the holding of this norm is one of the defining features of the notion of </a:t>
            </a:r>
            <a:r>
              <a:rPr lang="en-US" i="0" dirty="0" smtClean="0">
                <a:effectLst>
                  <a:glow rad="101600">
                    <a:srgbClr val="000000"/>
                  </a:glow>
                </a:effectLst>
              </a:rPr>
              <a:t>belief [...] That [...] is </a:t>
            </a:r>
            <a:r>
              <a:rPr lang="en-US" i="0" dirty="0">
                <a:effectLst>
                  <a:glow rad="101600">
                    <a:srgbClr val="000000"/>
                  </a:glow>
                </a:effectLst>
              </a:rPr>
              <a:t>what makes it the state that it is</a:t>
            </a:r>
            <a:r>
              <a:rPr lang="en-US" i="0" dirty="0" smtClean="0">
                <a:effectLst>
                  <a:glow rad="101600">
                    <a:srgbClr val="000000"/>
                  </a:glow>
                </a:effectLst>
              </a:rPr>
              <a:t>.’</a:t>
            </a:r>
          </a:p>
          <a:p>
            <a:pPr algn="r"/>
            <a:r>
              <a:rPr lang="en-US" i="0" dirty="0" smtClean="0">
                <a:effectLst>
                  <a:glow rad="101600">
                    <a:srgbClr val="000000"/>
                  </a:glow>
                </a:effectLst>
              </a:rPr>
              <a:t>(</a:t>
            </a:r>
            <a:r>
              <a:rPr lang="en-US" i="0" dirty="0" err="1" smtClean="0">
                <a:effectLst>
                  <a:glow rad="101600">
                    <a:srgbClr val="000000"/>
                  </a:glow>
                </a:effectLst>
              </a:rPr>
              <a:t>Boghossian</a:t>
            </a:r>
            <a:r>
              <a:rPr lang="en-US" i="0" dirty="0" smtClean="0">
                <a:effectLst>
                  <a:glow rad="101600">
                    <a:srgbClr val="000000"/>
                  </a:glow>
                </a:effectLst>
              </a:rPr>
              <a:t> 2003: 37, 38-9)</a:t>
            </a:r>
            <a:endParaRPr lang="en-US" i="0" dirty="0">
              <a:effectLst>
                <a:glow rad="101600">
                  <a:srgbClr val="000000"/>
                </a:glow>
              </a:effectLst>
            </a:endParaRPr>
          </a:p>
        </p:txBody>
      </p:sp>
    </p:spTree>
    <p:extLst>
      <p:ext uri="{BB962C8B-B14F-4D97-AF65-F5344CB8AC3E}">
        <p14:creationId xmlns:p14="http://schemas.microsoft.com/office/powerpoint/2010/main" val="61068938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67744" y="3861048"/>
            <a:ext cx="6048672" cy="2123658"/>
          </a:xfrm>
          <a:prstGeom prst="rect">
            <a:avLst/>
          </a:prstGeom>
          <a:solidFill>
            <a:schemeClr val="tx1"/>
          </a:solidFill>
        </p:spPr>
        <p:txBody>
          <a:bodyPr wrap="square">
            <a:spAutoFit/>
          </a:bodyPr>
          <a:lstStyle/>
          <a:p>
            <a:r>
              <a:rPr lang="en-US" i="0" dirty="0">
                <a:effectLst>
                  <a:glow rad="101600">
                    <a:srgbClr val="000000"/>
                  </a:glow>
                </a:effectLst>
              </a:rPr>
              <a:t>‘Rational intentions should be agglomerative. If at one and the same time I rationally intend to A and rationally intend to B then it should be both possible and rational for me, at the same time, to intend to A and </a:t>
            </a:r>
            <a:r>
              <a:rPr lang="en-US" i="0" dirty="0" smtClean="0">
                <a:effectLst>
                  <a:glow rad="101600">
                    <a:srgbClr val="000000"/>
                  </a:glow>
                </a:effectLst>
              </a:rPr>
              <a:t>B.’</a:t>
            </a:r>
          </a:p>
          <a:p>
            <a:pPr algn="r"/>
            <a:r>
              <a:rPr lang="en-US" i="0" dirty="0" smtClean="0">
                <a:effectLst>
                  <a:glow rad="101600">
                    <a:srgbClr val="000000"/>
                  </a:glow>
                </a:effectLst>
              </a:rPr>
              <a:t>(Bratman 1999: 220)</a:t>
            </a:r>
            <a:endParaRPr lang="en-US" i="0" dirty="0">
              <a:effectLst>
                <a:glow rad="101600">
                  <a:srgbClr val="000000"/>
                </a:glow>
              </a:effectLst>
            </a:endParaRPr>
          </a:p>
        </p:txBody>
      </p:sp>
    </p:spTree>
    <p:extLst>
      <p:ext uri="{BB962C8B-B14F-4D97-AF65-F5344CB8AC3E}">
        <p14:creationId xmlns:p14="http://schemas.microsoft.com/office/powerpoint/2010/main" val="16662418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a:t>
            </a:r>
            <a:r>
              <a:rPr lang="en-GB" altLang="ja-JP" i="0" dirty="0" smtClean="0">
                <a:effectLst>
                  <a:glow rad="101600">
                    <a:srgbClr val="000000"/>
                  </a:glow>
                </a:effectLst>
              </a:rPr>
              <a:t>chimpanzees </a:t>
            </a:r>
            <a:r>
              <a:rPr lang="en-GB" altLang="ja-JP" i="0" dirty="0">
                <a:effectLst>
                  <a:glow rad="101600">
                    <a:srgbClr val="000000"/>
                  </a:glow>
                </a:effectLst>
              </a:rPr>
              <a:t>understand … intentions … perception and knowledge … Moreover, they understand how these psychological states work together to produce intentional </a:t>
            </a:r>
            <a:r>
              <a:rPr lang="en-GB" altLang="ja-JP" i="0" dirty="0" smtClean="0">
                <a:effectLst>
                  <a:glow rad="101600">
                    <a:srgbClr val="000000"/>
                  </a:glow>
                </a:effectLst>
              </a:rPr>
              <a:t>action’ </a:t>
            </a:r>
            <a:endParaRPr lang="en-GB" altLang="ja-JP" i="0" dirty="0">
              <a:effectLst>
                <a:glow rad="101600">
                  <a:srgbClr val="000000"/>
                </a:glow>
              </a:effectLst>
            </a:endParaRPr>
          </a:p>
          <a:p>
            <a:pPr algn="r"/>
            <a:r>
              <a:rPr lang="en-GB" i="0" dirty="0">
                <a:effectLst>
                  <a:glow rad="101600">
                    <a:srgbClr val="000000"/>
                  </a:glow>
                </a:effectLst>
              </a:rPr>
              <a:t>(Call &amp; Tomasello 2008:191)</a:t>
            </a:r>
          </a:p>
        </p:txBody>
      </p:sp>
      <p:pic>
        <p:nvPicPr>
          <p:cNvPr id="15363" name="Picture 5"/>
          <p:cNvPicPr>
            <a:picLocks noChangeAspect="1" noChangeArrowheads="1"/>
          </p:cNvPicPr>
          <p:nvPr/>
        </p:nvPicPr>
        <p:blipFill>
          <a:blip r:embed="rId3">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4">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auto">
          <a:xfrm>
            <a:off x="468313" y="3789040"/>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‘from </a:t>
            </a:r>
            <a:r>
              <a:rPr lang="en-US" altLang="ja-JP" i="0" dirty="0">
                <a:effectLst>
                  <a:glow rad="101600">
                    <a:srgbClr val="000000"/>
                  </a:glow>
                </a:effectLst>
              </a:rPr>
              <a:t>7 months </a:t>
            </a:r>
            <a:r>
              <a:rPr lang="en-US" altLang="ja-JP" i="0" dirty="0" smtClean="0">
                <a:effectLst>
                  <a:glow rad="101600">
                    <a:srgbClr val="000000"/>
                  </a:glow>
                </a:effectLst>
              </a:rPr>
              <a:t>on ... </a:t>
            </a:r>
            <a:r>
              <a:rPr lang="en-US" altLang="ja-JP" i="0" dirty="0">
                <a:effectLst>
                  <a:glow rad="101600">
                    <a:srgbClr val="000000"/>
                  </a:glow>
                </a:effectLst>
              </a:rPr>
              <a:t>humans automatically compute other’s </a:t>
            </a:r>
            <a:r>
              <a:rPr lang="en-US" altLang="ja-JP" i="0" dirty="0" smtClean="0">
                <a:effectLst>
                  <a:glow rad="101600">
                    <a:srgbClr val="000000"/>
                  </a:glow>
                </a:effectLst>
              </a:rPr>
              <a:t>beliefs </a:t>
            </a:r>
            <a:r>
              <a:rPr lang="en-US" altLang="ja-JP" i="0" dirty="0">
                <a:effectLst>
                  <a:glow rad="101600">
                    <a:srgbClr val="000000"/>
                  </a:glow>
                </a:effectLst>
              </a:rPr>
              <a:t>and seem to hold them in mind as alternative representations of the environment</a:t>
            </a:r>
            <a:r>
              <a:rPr lang="en-US" altLang="ja-JP" i="0" dirty="0" smtClean="0">
                <a:effectLst>
                  <a:glow rad="101600">
                    <a:srgbClr val="000000"/>
                  </a:glow>
                </a:effectLst>
              </a:rPr>
              <a:t>.’</a:t>
            </a:r>
          </a:p>
          <a:p>
            <a:pPr algn="r"/>
            <a:r>
              <a:rPr lang="en-US" altLang="ja-JP" i="0" dirty="0" smtClean="0">
                <a:effectLst>
                  <a:glow rad="101600">
                    <a:srgbClr val="000000"/>
                  </a:glow>
                </a:effectLst>
              </a:rPr>
              <a:t>(</a:t>
            </a:r>
            <a:r>
              <a:rPr lang="hu-HU" altLang="ja-JP" i="0" dirty="0" smtClean="0">
                <a:effectLst>
                  <a:glow rad="101600">
                    <a:srgbClr val="000000"/>
                  </a:glow>
                </a:effectLst>
              </a:rPr>
              <a:t>Kovács et al 2010: 1834)</a:t>
            </a:r>
            <a:endParaRPr lang="en-US" altLang="ja-JP" i="0" dirty="0">
              <a:effectLst>
                <a:glow rad="101600">
                  <a:srgbClr val="000000"/>
                </a:glow>
              </a:effectLst>
            </a:endParaRPr>
          </a:p>
        </p:txBody>
      </p:sp>
    </p:spTree>
    <p:extLst>
      <p:ext uri="{BB962C8B-B14F-4D97-AF65-F5344CB8AC3E}">
        <p14:creationId xmlns:p14="http://schemas.microsoft.com/office/powerpoint/2010/main" val="8812991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bwMode="auto">
          <a:xfrm>
            <a:off x="2123728" y="1052736"/>
            <a:ext cx="4608512" cy="4824536"/>
          </a:xfrm>
          <a:prstGeom prst="straightConnector1">
            <a:avLst/>
          </a:prstGeom>
          <a:solidFill>
            <a:srgbClr val="00B8FF"/>
          </a:solidFill>
          <a:ln w="38100" cap="flat" cmpd="sng" algn="ctr">
            <a:gradFill flip="none" rotWithShape="1">
              <a:gsLst>
                <a:gs pos="0">
                  <a:srgbClr val="FFFFFF"/>
                </a:gs>
                <a:gs pos="100000">
                  <a:schemeClr val="bg1"/>
                </a:gs>
                <a:gs pos="50000">
                  <a:schemeClr val="tx1">
                    <a:alpha val="0"/>
                  </a:schemeClr>
                </a:gs>
              </a:gsLst>
              <a:lin ang="0" scaled="1"/>
              <a:tileRect/>
            </a:gradFill>
            <a:prstDash val="dash"/>
            <a:round/>
            <a:headEnd type="arrow" w="lg" len="lg"/>
            <a:tailEnd type="arrow" w="lg" len="lg"/>
          </a:ln>
          <a:effectLst/>
        </p:spPr>
      </p:cxnSp>
      <p:sp>
        <p:nvSpPr>
          <p:cNvPr id="15362" name="Rectangle 4"/>
          <p:cNvSpPr>
            <a:spLocks noChangeArrowheads="1"/>
          </p:cNvSpPr>
          <p:nvPr/>
        </p:nvSpPr>
        <p:spPr bwMode="auto">
          <a:xfrm>
            <a:off x="1691482" y="3213557"/>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Creature construction</a:t>
            </a:r>
            <a:endParaRPr lang="en-GB" i="0" dirty="0">
              <a:effectLst>
                <a:glow rad="101600">
                  <a:srgbClr val="000000"/>
                </a:glow>
              </a:effectLst>
            </a:endParaRPr>
          </a:p>
        </p:txBody>
      </p:sp>
      <p:sp>
        <p:nvSpPr>
          <p:cNvPr id="6" name="Rectangle 4"/>
          <p:cNvSpPr>
            <a:spLocks noChangeArrowheads="1"/>
          </p:cNvSpPr>
          <p:nvPr/>
        </p:nvSpPr>
        <p:spPr bwMode="auto">
          <a:xfrm>
            <a:off x="467147" y="404664"/>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ja-JP" i="0" dirty="0" smtClean="0">
                <a:effectLst>
                  <a:glow rad="101600">
                    <a:srgbClr val="000000"/>
                  </a:glow>
                </a:effectLst>
              </a:rPr>
              <a:t>Merely purposive agent </a:t>
            </a:r>
            <a:endParaRPr lang="en-GB" i="0" dirty="0">
              <a:effectLst>
                <a:glow rad="101600">
                  <a:srgbClr val="000000"/>
                </a:glow>
              </a:effectLst>
            </a:endParaRPr>
          </a:p>
        </p:txBody>
      </p:sp>
      <p:sp>
        <p:nvSpPr>
          <p:cNvPr id="7" name="Rectangle 4"/>
          <p:cNvSpPr>
            <a:spLocks noChangeArrowheads="1"/>
          </p:cNvSpPr>
          <p:nvPr/>
        </p:nvSpPr>
        <p:spPr bwMode="auto">
          <a:xfrm>
            <a:off x="1259632" y="6093296"/>
            <a:ext cx="74892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r"/>
            <a:r>
              <a:rPr lang="en-GB" altLang="ja-JP" i="0" dirty="0" smtClean="0">
                <a:effectLst>
                  <a:glow rad="101600">
                    <a:srgbClr val="000000"/>
                  </a:glow>
                </a:effectLst>
              </a:rPr>
              <a:t>Self-knowing, truth-seeking, embarrassed ... agent</a:t>
            </a:r>
            <a:endParaRPr lang="en-GB" i="0" dirty="0">
              <a:effectLst>
                <a:glow rad="101600">
                  <a:srgbClr val="000000"/>
                </a:glow>
              </a:effectLst>
            </a:endParaRPr>
          </a:p>
        </p:txBody>
      </p:sp>
    </p:spTree>
    <p:extLst>
      <p:ext uri="{BB962C8B-B14F-4D97-AF65-F5344CB8AC3E}">
        <p14:creationId xmlns:p14="http://schemas.microsoft.com/office/powerpoint/2010/main" val="8460295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sp>
        <p:nvSpPr>
          <p:cNvPr id="5" name="Rectangle 4"/>
          <p:cNvSpPr/>
          <p:nvPr/>
        </p:nvSpPr>
        <p:spPr bwMode="auto">
          <a:xfrm>
            <a:off x="0" y="2252214"/>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bwMode="auto">
          <a:xfrm>
            <a:off x="107504" y="2996952"/>
            <a:ext cx="158417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07504" y="4200362"/>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6371713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sp>
        <p:nvSpPr>
          <p:cNvPr id="5" name="Rectangle 4"/>
          <p:cNvSpPr/>
          <p:nvPr/>
        </p:nvSpPr>
        <p:spPr bwMode="auto">
          <a:xfrm>
            <a:off x="1043608" y="2252214"/>
            <a:ext cx="7992888"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07504" y="4200362"/>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107504" y="1772816"/>
            <a:ext cx="1224136"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747310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a:stretch>
            <a:fillRect/>
          </a:stretch>
        </p:blipFill>
        <p:spPr bwMode="auto">
          <a:xfrm>
            <a:off x="192969" y="260648"/>
            <a:ext cx="8771519" cy="6232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 name="Rectangle 7"/>
          <p:cNvSpPr/>
          <p:nvPr/>
        </p:nvSpPr>
        <p:spPr bwMode="auto">
          <a:xfrm>
            <a:off x="0" y="260648"/>
            <a:ext cx="9144000" cy="4320480"/>
          </a:xfrm>
          <a:prstGeom prst="rect">
            <a:avLst/>
          </a:prstGeom>
          <a:gradFill flip="none" rotWithShape="1">
            <a:gsLst>
              <a:gs pos="0">
                <a:schemeClr val="tx1"/>
              </a:gs>
              <a:gs pos="100000">
                <a:schemeClr val="tx1">
                  <a:alpha val="0"/>
                </a:schemeClr>
              </a:gs>
              <a:gs pos="70000">
                <a:schemeClr val="tx1"/>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361" name="Rectangle 2"/>
          <p:cNvSpPr>
            <a:spLocks noChangeArrowheads="1"/>
          </p:cNvSpPr>
          <p:nvPr/>
        </p:nvSpPr>
        <p:spPr bwMode="auto">
          <a:xfrm rot="-60000">
            <a:off x="2444750" y="1319213"/>
            <a:ext cx="1430338" cy="36036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t>‘</a:t>
            </a:r>
            <a:r>
              <a:rPr lang="en-GB" altLang="ja-JP" i="0" dirty="0" smtClean="0"/>
              <a:t>chimpanzees </a:t>
            </a:r>
            <a:r>
              <a:rPr lang="en-GB" altLang="ja-JP" i="0" dirty="0"/>
              <a:t>understand … intentions … perception and </a:t>
            </a:r>
            <a:r>
              <a:rPr lang="en-GB" altLang="ja-JP" i="0" dirty="0">
                <a:solidFill>
                  <a:schemeClr val="tx1"/>
                </a:solidFill>
              </a:rPr>
              <a:t>knowledge</a:t>
            </a:r>
            <a:r>
              <a:rPr lang="en-GB" altLang="ja-JP" i="0" dirty="0"/>
              <a:t> … Moreover, they understand how these psychological states work together to produce intentional </a:t>
            </a:r>
            <a:r>
              <a:rPr lang="en-GB" altLang="ja-JP" i="0" dirty="0" smtClean="0"/>
              <a:t>action’ </a:t>
            </a:r>
            <a:endParaRPr lang="en-GB" altLang="ja-JP" i="0" dirty="0"/>
          </a:p>
          <a:p>
            <a:pPr algn="r"/>
            <a:r>
              <a:rPr lang="en-GB" i="0" dirty="0"/>
              <a:t>(Call &amp; Tomasello 2008:191)</a:t>
            </a:r>
          </a:p>
        </p:txBody>
      </p:sp>
      <p:pic>
        <p:nvPicPr>
          <p:cNvPr id="15363" name="Picture 5"/>
          <p:cNvPicPr>
            <a:picLocks noChangeAspect="1" noChangeArrowheads="1"/>
          </p:cNvPicPr>
          <p:nvPr/>
        </p:nvPicPr>
        <p:blipFill>
          <a:blip r:embed="rId5">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6">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19537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sp>
        <p:nvSpPr>
          <p:cNvPr id="9" name="Rectangle 8"/>
          <p:cNvSpPr/>
          <p:nvPr/>
        </p:nvSpPr>
        <p:spPr bwMode="auto">
          <a:xfrm>
            <a:off x="3263526" y="3548358"/>
            <a:ext cx="1368152"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07504" y="4200362"/>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3407542" y="3908398"/>
            <a:ext cx="1368152"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5436096" y="3573016"/>
            <a:ext cx="2952328" cy="72008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1043608" y="2252214"/>
            <a:ext cx="7992888"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Rectangle 11"/>
          <p:cNvSpPr/>
          <p:nvPr/>
        </p:nvSpPr>
        <p:spPr bwMode="auto">
          <a:xfrm>
            <a:off x="107504" y="1772816"/>
            <a:ext cx="1224136"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3840412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sp>
        <p:nvSpPr>
          <p:cNvPr id="9" name="Rectangle 8"/>
          <p:cNvSpPr/>
          <p:nvPr/>
        </p:nvSpPr>
        <p:spPr bwMode="auto">
          <a:xfrm>
            <a:off x="1835696" y="3501008"/>
            <a:ext cx="1800200"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07504" y="4200362"/>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1691680" y="3908398"/>
            <a:ext cx="3084014"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5436096" y="3861048"/>
            <a:ext cx="2952328" cy="432048"/>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5506132" y="3513337"/>
            <a:ext cx="1800200"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Rectangle 11"/>
          <p:cNvSpPr/>
          <p:nvPr/>
        </p:nvSpPr>
        <p:spPr bwMode="auto">
          <a:xfrm>
            <a:off x="1043608" y="2252214"/>
            <a:ext cx="7992888"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Rectangle 12"/>
          <p:cNvSpPr/>
          <p:nvPr/>
        </p:nvSpPr>
        <p:spPr bwMode="auto">
          <a:xfrm>
            <a:off x="107504" y="1772816"/>
            <a:ext cx="1224136"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2479266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sp>
        <p:nvSpPr>
          <p:cNvPr id="9" name="Rectangle 8"/>
          <p:cNvSpPr/>
          <p:nvPr/>
        </p:nvSpPr>
        <p:spPr bwMode="auto">
          <a:xfrm>
            <a:off x="1835696" y="3501008"/>
            <a:ext cx="1800200"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07504" y="4200362"/>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1691680" y="3908398"/>
            <a:ext cx="3084014"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5436096" y="3861048"/>
            <a:ext cx="2952328" cy="432048"/>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5506132" y="3513337"/>
            <a:ext cx="1800200"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2302903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spTree>
    <p:extLst>
      <p:ext uri="{BB962C8B-B14F-4D97-AF65-F5344CB8AC3E}">
        <p14:creationId xmlns:p14="http://schemas.microsoft.com/office/powerpoint/2010/main" val="36803939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sp>
        <p:nvSpPr>
          <p:cNvPr id="6" name="Rectangle 5"/>
          <p:cNvSpPr/>
          <p:nvPr/>
        </p:nvSpPr>
        <p:spPr bwMode="auto">
          <a:xfrm>
            <a:off x="179512" y="2492896"/>
            <a:ext cx="8856984" cy="177554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5004048" y="5445224"/>
            <a:ext cx="3600400" cy="1152128"/>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1475656" y="5984300"/>
            <a:ext cx="3600400" cy="613051"/>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2627377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sp>
        <p:nvSpPr>
          <p:cNvPr id="6" name="Rectangle 5"/>
          <p:cNvSpPr/>
          <p:nvPr/>
        </p:nvSpPr>
        <p:spPr bwMode="auto">
          <a:xfrm>
            <a:off x="179512" y="2492896"/>
            <a:ext cx="8856984" cy="177554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5004048" y="5445224"/>
            <a:ext cx="3600400" cy="1152128"/>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9451404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sp>
        <p:nvSpPr>
          <p:cNvPr id="6" name="Rectangle 5"/>
          <p:cNvSpPr/>
          <p:nvPr/>
        </p:nvSpPr>
        <p:spPr bwMode="auto">
          <a:xfrm>
            <a:off x="179512" y="2492896"/>
            <a:ext cx="8856984" cy="177554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5375900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spTree>
    <p:extLst>
      <p:ext uri="{BB962C8B-B14F-4D97-AF65-F5344CB8AC3E}">
        <p14:creationId xmlns:p14="http://schemas.microsoft.com/office/powerpoint/2010/main" val="20611625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pic>
        <p:nvPicPr>
          <p:cNvPr id="2" name="Picture 1"/>
          <p:cNvPicPr>
            <a:picLocks noChangeAspect="1"/>
          </p:cNvPicPr>
          <p:nvPr/>
        </p:nvPicPr>
        <p:blipFill>
          <a:blip r:embed="rId5"/>
          <a:stretch>
            <a:fillRect/>
          </a:stretch>
        </p:blipFill>
        <p:spPr>
          <a:xfrm>
            <a:off x="0" y="-32947"/>
            <a:ext cx="9144000" cy="2506303"/>
          </a:xfrm>
          <a:prstGeom prst="rect">
            <a:avLst/>
          </a:prstGeom>
        </p:spPr>
      </p:pic>
      <p:sp>
        <p:nvSpPr>
          <p:cNvPr id="6" name="Rectangle 5"/>
          <p:cNvSpPr/>
          <p:nvPr/>
        </p:nvSpPr>
        <p:spPr bwMode="auto">
          <a:xfrm>
            <a:off x="179512" y="2492896"/>
            <a:ext cx="8856984" cy="424847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5076056" y="1052736"/>
            <a:ext cx="3672408" cy="1224136"/>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1547664" y="1628800"/>
            <a:ext cx="3384376" cy="576064"/>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6135166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pic>
        <p:nvPicPr>
          <p:cNvPr id="2" name="Picture 1"/>
          <p:cNvPicPr>
            <a:picLocks noChangeAspect="1"/>
          </p:cNvPicPr>
          <p:nvPr/>
        </p:nvPicPr>
        <p:blipFill>
          <a:blip r:embed="rId5"/>
          <a:stretch>
            <a:fillRect/>
          </a:stretch>
        </p:blipFill>
        <p:spPr>
          <a:xfrm>
            <a:off x="0" y="-32947"/>
            <a:ext cx="9144000" cy="2506303"/>
          </a:xfrm>
          <a:prstGeom prst="rect">
            <a:avLst/>
          </a:prstGeom>
        </p:spPr>
      </p:pic>
      <p:sp>
        <p:nvSpPr>
          <p:cNvPr id="6" name="Rectangle 5"/>
          <p:cNvSpPr/>
          <p:nvPr/>
        </p:nvSpPr>
        <p:spPr bwMode="auto">
          <a:xfrm>
            <a:off x="179512" y="2492896"/>
            <a:ext cx="8856984" cy="424847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206620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ChangeArrowheads="1"/>
          </p:cNvSpPr>
          <p:nvPr/>
        </p:nvSpPr>
        <p:spPr bwMode="auto">
          <a:xfrm rot="-60000">
            <a:off x="2444750" y="1319213"/>
            <a:ext cx="1430338" cy="36036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6386" name="Rectangle 3"/>
          <p:cNvSpPr>
            <a:spLocks noChangeArrowheads="1"/>
          </p:cNvSpPr>
          <p:nvPr/>
        </p:nvSpPr>
        <p:spPr bwMode="auto">
          <a:xfrm>
            <a:off x="468313" y="3681413"/>
            <a:ext cx="5761037"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ja-JP" i="0" dirty="0" smtClean="0"/>
              <a:t>‘our </a:t>
            </a:r>
            <a:r>
              <a:rPr lang="en-GB" altLang="ja-JP" i="0" dirty="0"/>
              <a:t>fundamental conception of what it is to know that P is itself an explanatory conception […] we think of </a:t>
            </a:r>
            <a:r>
              <a:rPr lang="en-GB" altLang="ja-JP" i="0" dirty="0" smtClean="0"/>
              <a:t>S’s </a:t>
            </a:r>
            <a:r>
              <a:rPr lang="en-GB" altLang="ja-JP" i="0" dirty="0"/>
              <a:t>knowledge that P as something that can properly be explained by reference to what S has perceived or remembered or proved or ..</a:t>
            </a:r>
            <a:r>
              <a:rPr lang="en-GB" altLang="ja-JP" i="0" dirty="0" smtClean="0"/>
              <a:t>.’ </a:t>
            </a:r>
            <a:endParaRPr lang="en-GB" altLang="ja-JP" i="0" dirty="0"/>
          </a:p>
          <a:p>
            <a:pPr algn="r"/>
            <a:r>
              <a:rPr lang="en-GB" i="0" dirty="0"/>
              <a:t>(</a:t>
            </a:r>
            <a:r>
              <a:rPr lang="en-GB" i="0" dirty="0" err="1"/>
              <a:t>Cassam</a:t>
            </a:r>
            <a:r>
              <a:rPr lang="en-GB" i="0" dirty="0"/>
              <a:t> 2007: 356)</a:t>
            </a:r>
          </a:p>
        </p:txBody>
      </p:sp>
      <p:sp>
        <p:nvSpPr>
          <p:cNvPr id="16387"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ja-JP" i="0" dirty="0" smtClean="0"/>
              <a:t>‘chimpanzees </a:t>
            </a:r>
            <a:r>
              <a:rPr lang="en-GB" altLang="ja-JP" i="0" dirty="0"/>
              <a:t>understand … intentions … perception and </a:t>
            </a:r>
            <a:r>
              <a:rPr lang="en-GB" altLang="ja-JP" i="0" dirty="0">
                <a:solidFill>
                  <a:schemeClr val="tx1"/>
                </a:solidFill>
              </a:rPr>
              <a:t>knowledge</a:t>
            </a:r>
            <a:r>
              <a:rPr lang="en-GB" altLang="ja-JP" i="0" dirty="0"/>
              <a:t> … Moreover, they understand how these psychological states work together to produce intentional </a:t>
            </a:r>
            <a:r>
              <a:rPr lang="en-GB" altLang="ja-JP" i="0" dirty="0" smtClean="0"/>
              <a:t>action’ </a:t>
            </a:r>
            <a:endParaRPr lang="en-GB" altLang="ja-JP" i="0" dirty="0"/>
          </a:p>
          <a:p>
            <a:pPr algn="r"/>
            <a:r>
              <a:rPr lang="en-GB" i="0" dirty="0"/>
              <a:t>(Call &amp; Tomasello 2008:191)</a:t>
            </a:r>
          </a:p>
        </p:txBody>
      </p:sp>
      <p:pic>
        <p:nvPicPr>
          <p:cNvPr id="16388" name="Picture 5"/>
          <p:cNvPicPr>
            <a:picLocks noChangeAspect="1" noChangeArrowheads="1"/>
          </p:cNvPicPr>
          <p:nvPr/>
        </p:nvPicPr>
        <p:blipFill>
          <a:blip r:embed="rId3">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8300" y="3860800"/>
            <a:ext cx="1571625"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7" descr="tomasello_cutout"/>
          <p:cNvPicPr>
            <a:picLocks noChangeAspect="1" noChangeArrowheads="1"/>
          </p:cNvPicPr>
          <p:nvPr/>
        </p:nvPicPr>
        <p:blipFill>
          <a:blip r:embed="rId5">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91408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pic>
        <p:nvPicPr>
          <p:cNvPr id="2" name="Picture 1"/>
          <p:cNvPicPr>
            <a:picLocks noChangeAspect="1"/>
          </p:cNvPicPr>
          <p:nvPr/>
        </p:nvPicPr>
        <p:blipFill>
          <a:blip r:embed="rId5"/>
          <a:stretch>
            <a:fillRect/>
          </a:stretch>
        </p:blipFill>
        <p:spPr>
          <a:xfrm>
            <a:off x="0" y="-32947"/>
            <a:ext cx="9144000" cy="2506303"/>
          </a:xfrm>
          <a:prstGeom prst="rect">
            <a:avLst/>
          </a:prstGeom>
        </p:spPr>
      </p:pic>
      <p:sp>
        <p:nvSpPr>
          <p:cNvPr id="6" name="Rectangle 5"/>
          <p:cNvSpPr/>
          <p:nvPr/>
        </p:nvSpPr>
        <p:spPr bwMode="auto">
          <a:xfrm>
            <a:off x="179512" y="2492896"/>
            <a:ext cx="8856984" cy="177554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3326241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2060848"/>
            <a:ext cx="7416824" cy="2800766"/>
          </a:xfrm>
          <a:prstGeom prst="rect">
            <a:avLst/>
          </a:prstGeom>
          <a:solidFill>
            <a:schemeClr val="tx1"/>
          </a:solidFill>
        </p:spPr>
        <p:txBody>
          <a:bodyPr wrap="square">
            <a:spAutoFit/>
          </a:bodyPr>
          <a:lstStyle/>
          <a:p>
            <a:r>
              <a:rPr lang="en-US" i="0" dirty="0" smtClean="0">
                <a:effectLst>
                  <a:glow rad="101600">
                    <a:srgbClr val="000000"/>
                  </a:glow>
                </a:effectLst>
              </a:rPr>
              <a:t>‘Suppose </a:t>
            </a:r>
            <a:r>
              <a:rPr lang="en-US" i="0" dirty="0">
                <a:effectLst>
                  <a:glow rad="101600">
                    <a:srgbClr val="000000"/>
                  </a:glow>
                </a:effectLst>
              </a:rPr>
              <a:t>that A and B are </a:t>
            </a:r>
            <a:r>
              <a:rPr lang="en-US" i="0" dirty="0" smtClean="0">
                <a:effectLst>
                  <a:glow rad="101600">
                    <a:srgbClr val="000000"/>
                  </a:glow>
                </a:effectLst>
              </a:rPr>
              <a:t>[</a:t>
            </a:r>
            <a:r>
              <a:rPr lang="en-US" i="0" dirty="0">
                <a:effectLst>
                  <a:glow rad="101600">
                    <a:srgbClr val="000000"/>
                  </a:glow>
                </a:effectLst>
              </a:rPr>
              <a:t>outcomes] between which the agent is not indifferent, and that N is an ethically neutral condition [i.e</a:t>
            </a:r>
            <a:r>
              <a:rPr lang="en-US" i="0" dirty="0" smtClean="0">
                <a:effectLst>
                  <a:glow rad="101600">
                    <a:srgbClr val="000000"/>
                  </a:glow>
                </a:effectLst>
              </a:rPr>
              <a:t>. </a:t>
            </a:r>
            <a:r>
              <a:rPr lang="en-US" i="0" dirty="0">
                <a:effectLst>
                  <a:glow rad="101600">
                    <a:srgbClr val="000000"/>
                  </a:glow>
                </a:effectLst>
              </a:rPr>
              <a:t>the agent is indifferent between N and not N]. </a:t>
            </a:r>
          </a:p>
          <a:p>
            <a:r>
              <a:rPr lang="en-US" i="0" dirty="0" smtClean="0">
                <a:effectLst>
                  <a:glow rad="101600">
                    <a:srgbClr val="000000"/>
                  </a:glow>
                </a:effectLst>
              </a:rPr>
              <a:t>Then </a:t>
            </a:r>
            <a:r>
              <a:rPr lang="en-US" i="0" dirty="0">
                <a:effectLst>
                  <a:glow rad="101600">
                    <a:srgbClr val="000000"/>
                  </a:glow>
                </a:effectLst>
              </a:rPr>
              <a:t>N has probability 1/2 if and only if the agent is indifferent between the following two gambles.</a:t>
            </a:r>
          </a:p>
          <a:p>
            <a:r>
              <a:rPr lang="en-US" i="0" dirty="0" smtClean="0">
                <a:effectLst>
                  <a:glow rad="101600">
                    <a:srgbClr val="000000"/>
                  </a:glow>
                </a:effectLst>
              </a:rPr>
              <a:t>	B </a:t>
            </a:r>
            <a:r>
              <a:rPr lang="en-US" i="0" dirty="0">
                <a:effectLst>
                  <a:glow rad="101600">
                    <a:srgbClr val="000000"/>
                  </a:glow>
                </a:effectLst>
              </a:rPr>
              <a:t>if N, A if not </a:t>
            </a:r>
          </a:p>
          <a:p>
            <a:r>
              <a:rPr lang="en-US" i="0" dirty="0">
                <a:effectLst>
                  <a:glow rad="101600">
                    <a:srgbClr val="000000"/>
                  </a:glow>
                </a:effectLst>
              </a:rPr>
              <a:t>	</a:t>
            </a:r>
            <a:r>
              <a:rPr lang="en-US" i="0" dirty="0" smtClean="0">
                <a:effectLst>
                  <a:glow rad="101600">
                    <a:srgbClr val="000000"/>
                  </a:glow>
                </a:effectLst>
              </a:rPr>
              <a:t>A </a:t>
            </a:r>
            <a:r>
              <a:rPr lang="en-US" i="0" dirty="0">
                <a:effectLst>
                  <a:glow rad="101600">
                    <a:srgbClr val="000000"/>
                  </a:glow>
                </a:effectLst>
              </a:rPr>
              <a:t>if N, B if not'</a:t>
            </a:r>
          </a:p>
          <a:p>
            <a:pPr algn="r"/>
            <a:r>
              <a:rPr lang="en-US" i="0" dirty="0">
                <a:effectLst>
                  <a:glow rad="101600">
                    <a:srgbClr val="000000"/>
                  </a:glow>
                </a:effectLst>
              </a:rPr>
              <a:t>	</a:t>
            </a:r>
            <a:r>
              <a:rPr lang="en-US" i="0" dirty="0" smtClean="0">
                <a:effectLst>
                  <a:glow rad="101600">
                    <a:srgbClr val="000000"/>
                  </a:glow>
                </a:effectLst>
              </a:rPr>
              <a:t>(Jeffrey 1983: 47)</a:t>
            </a:r>
            <a:endParaRPr lang="en-US" i="0" dirty="0">
              <a:effectLst>
                <a:glow rad="101600">
                  <a:srgbClr val="000000"/>
                </a:glow>
              </a:effectLst>
            </a:endParaRPr>
          </a:p>
        </p:txBody>
      </p:sp>
    </p:spTree>
    <p:extLst>
      <p:ext uri="{BB962C8B-B14F-4D97-AF65-F5344CB8AC3E}">
        <p14:creationId xmlns:p14="http://schemas.microsoft.com/office/powerpoint/2010/main" val="395628509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2060848"/>
            <a:ext cx="7416824" cy="2800766"/>
          </a:xfrm>
          <a:prstGeom prst="rect">
            <a:avLst/>
          </a:prstGeom>
          <a:solidFill>
            <a:schemeClr val="tx1"/>
          </a:solidFill>
        </p:spPr>
        <p:txBody>
          <a:bodyPr wrap="square">
            <a:spAutoFit/>
          </a:bodyPr>
          <a:lstStyle/>
          <a:p>
            <a:r>
              <a:rPr lang="en-US" i="0" dirty="0" smtClean="0">
                <a:effectLst>
                  <a:glow rad="101600">
                    <a:srgbClr val="000000"/>
                  </a:glow>
                </a:effectLst>
              </a:rPr>
              <a:t>‘Suppose </a:t>
            </a:r>
            <a:r>
              <a:rPr lang="en-US" i="0" dirty="0">
                <a:effectLst>
                  <a:glow rad="101600">
                    <a:srgbClr val="000000"/>
                  </a:glow>
                </a:effectLst>
              </a:rPr>
              <a:t>that A and B are </a:t>
            </a:r>
            <a:r>
              <a:rPr lang="en-US" i="0" dirty="0" smtClean="0">
                <a:effectLst>
                  <a:glow rad="101600">
                    <a:srgbClr val="000000"/>
                  </a:glow>
                </a:effectLst>
              </a:rPr>
              <a:t>[</a:t>
            </a:r>
            <a:r>
              <a:rPr lang="en-US" i="0" dirty="0">
                <a:effectLst>
                  <a:glow rad="101600">
                    <a:srgbClr val="000000"/>
                  </a:glow>
                </a:effectLst>
              </a:rPr>
              <a:t>outcomes] between which the agent is not indifferent, and that N is an ethically neutral condition [i.e</a:t>
            </a:r>
            <a:r>
              <a:rPr lang="en-US" i="0" dirty="0" smtClean="0">
                <a:effectLst>
                  <a:glow rad="101600">
                    <a:srgbClr val="000000"/>
                  </a:glow>
                </a:effectLst>
              </a:rPr>
              <a:t>. </a:t>
            </a:r>
            <a:r>
              <a:rPr lang="en-US" i="0" dirty="0">
                <a:effectLst>
                  <a:glow rad="101600">
                    <a:srgbClr val="000000"/>
                  </a:glow>
                </a:effectLst>
              </a:rPr>
              <a:t>the agent is indifferent between N and not N]. </a:t>
            </a:r>
          </a:p>
          <a:p>
            <a:r>
              <a:rPr lang="en-US" i="0" dirty="0" smtClean="0">
                <a:effectLst>
                  <a:glow rad="101600">
                    <a:srgbClr val="000000"/>
                  </a:glow>
                </a:effectLst>
              </a:rPr>
              <a:t>Then </a:t>
            </a:r>
            <a:r>
              <a:rPr lang="en-US" i="0" dirty="0">
                <a:effectLst>
                  <a:glow rad="101600">
                    <a:srgbClr val="000000"/>
                  </a:glow>
                </a:effectLst>
              </a:rPr>
              <a:t>N has probability 1/2 if and only if the agent is indifferent between the following two gambles.</a:t>
            </a:r>
          </a:p>
          <a:p>
            <a:r>
              <a:rPr lang="en-US" i="0" dirty="0" smtClean="0">
                <a:effectLst>
                  <a:glow rad="101600">
                    <a:srgbClr val="000000"/>
                  </a:glow>
                </a:effectLst>
              </a:rPr>
              <a:t>	B </a:t>
            </a:r>
            <a:r>
              <a:rPr lang="en-US" i="0" dirty="0">
                <a:effectLst>
                  <a:glow rad="101600">
                    <a:srgbClr val="000000"/>
                  </a:glow>
                </a:effectLst>
              </a:rPr>
              <a:t>if N, A if not </a:t>
            </a:r>
          </a:p>
          <a:p>
            <a:r>
              <a:rPr lang="en-US" i="0" dirty="0">
                <a:effectLst>
                  <a:glow rad="101600">
                    <a:srgbClr val="000000"/>
                  </a:glow>
                </a:effectLst>
              </a:rPr>
              <a:t>	</a:t>
            </a:r>
            <a:r>
              <a:rPr lang="en-US" i="0" dirty="0" smtClean="0">
                <a:effectLst>
                  <a:glow rad="101600">
                    <a:srgbClr val="000000"/>
                  </a:glow>
                </a:effectLst>
              </a:rPr>
              <a:t>A </a:t>
            </a:r>
            <a:r>
              <a:rPr lang="en-US" i="0" dirty="0">
                <a:effectLst>
                  <a:glow rad="101600">
                    <a:srgbClr val="000000"/>
                  </a:glow>
                </a:effectLst>
              </a:rPr>
              <a:t>if N, B if not'</a:t>
            </a:r>
          </a:p>
          <a:p>
            <a:pPr algn="r"/>
            <a:r>
              <a:rPr lang="en-US" i="0" dirty="0">
                <a:effectLst>
                  <a:glow rad="101600">
                    <a:srgbClr val="000000"/>
                  </a:glow>
                </a:effectLst>
              </a:rPr>
              <a:t>	</a:t>
            </a:r>
            <a:r>
              <a:rPr lang="en-US" i="0" dirty="0" smtClean="0">
                <a:effectLst>
                  <a:glow rad="101600">
                    <a:srgbClr val="000000"/>
                  </a:glow>
                </a:effectLst>
              </a:rPr>
              <a:t>(Jeffrey 1983: 47)</a:t>
            </a:r>
            <a:endParaRPr lang="en-US" i="0" dirty="0">
              <a:effectLst>
                <a:glow rad="101600">
                  <a:srgbClr val="000000"/>
                </a:glow>
              </a:effectLst>
            </a:endParaRPr>
          </a:p>
        </p:txBody>
      </p:sp>
      <p:sp>
        <p:nvSpPr>
          <p:cNvPr id="3" name="Rectangle 2"/>
          <p:cNvSpPr/>
          <p:nvPr/>
        </p:nvSpPr>
        <p:spPr bwMode="auto">
          <a:xfrm>
            <a:off x="539552" y="1484784"/>
            <a:ext cx="8208912" cy="3672408"/>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1965232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odor.jpg"/>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50000"/>
                    </a14:imgEffect>
                  </a14:imgLayer>
                </a14:imgProps>
              </a:ext>
              <a:ext uri="{28A0092B-C50C-407E-A947-70E740481C1C}">
                <a14:useLocalDpi xmlns:a14="http://schemas.microsoft.com/office/drawing/2010/main" val="0"/>
              </a:ext>
            </a:extLst>
          </a:blip>
          <a:stretch>
            <a:fillRect/>
          </a:stretch>
        </p:blipFill>
        <p:spPr>
          <a:xfrm>
            <a:off x="6084168" y="297709"/>
            <a:ext cx="2281490" cy="2281490"/>
          </a:xfrm>
          <a:prstGeom prst="rect">
            <a:avLst/>
          </a:prstGeom>
        </p:spPr>
      </p:pic>
      <p:sp>
        <p:nvSpPr>
          <p:cNvPr id="4" name="Rectangle 3"/>
          <p:cNvSpPr/>
          <p:nvPr/>
        </p:nvSpPr>
        <p:spPr>
          <a:xfrm>
            <a:off x="899592" y="2060848"/>
            <a:ext cx="7416824" cy="1785104"/>
          </a:xfrm>
          <a:prstGeom prst="rect">
            <a:avLst/>
          </a:prstGeom>
          <a:noFill/>
        </p:spPr>
        <p:txBody>
          <a:bodyPr wrap="square">
            <a:spAutoFit/>
          </a:bodyPr>
          <a:lstStyle/>
          <a:p>
            <a:r>
              <a:rPr lang="en-US" i="0" dirty="0" smtClean="0">
                <a:effectLst>
                  <a:glow rad="101600">
                    <a:srgbClr val="000000"/>
                  </a:glow>
                </a:effectLst>
              </a:rPr>
              <a:t>‘modern </a:t>
            </a:r>
            <a:r>
              <a:rPr lang="en-US" i="0" dirty="0">
                <a:effectLst>
                  <a:glow rad="101600">
                    <a:srgbClr val="000000"/>
                  </a:glow>
                </a:effectLst>
              </a:rPr>
              <a:t>philosophers ... have no theory of thought to speak of</a:t>
            </a:r>
            <a:r>
              <a:rPr lang="en-US" i="0" dirty="0" smtClean="0">
                <a:effectLst>
                  <a:glow rad="101600">
                    <a:srgbClr val="000000"/>
                  </a:glow>
                </a:effectLst>
              </a:rPr>
              <a:t>.  </a:t>
            </a:r>
            <a:r>
              <a:rPr lang="en-US" i="0" dirty="0">
                <a:effectLst>
                  <a:glow rad="101600">
                    <a:srgbClr val="000000"/>
                  </a:glow>
                </a:effectLst>
              </a:rPr>
              <a:t>I do think this is appalling; how can you seriously hope for a good account of belief if you have no account of belief fixation</a:t>
            </a:r>
            <a:r>
              <a:rPr lang="en-US" i="0" dirty="0" smtClean="0">
                <a:effectLst>
                  <a:glow rad="101600">
                    <a:srgbClr val="000000"/>
                  </a:glow>
                </a:effectLst>
              </a:rPr>
              <a:t>?’ </a:t>
            </a:r>
            <a:endParaRPr lang="en-US" i="0" dirty="0">
              <a:effectLst>
                <a:glow rad="101600">
                  <a:srgbClr val="000000"/>
                </a:glow>
              </a:effectLst>
            </a:endParaRPr>
          </a:p>
          <a:p>
            <a:pPr algn="r"/>
            <a:r>
              <a:rPr lang="en-US" i="0" dirty="0" smtClean="0">
                <a:effectLst>
                  <a:glow rad="101600">
                    <a:srgbClr val="000000"/>
                  </a:glow>
                </a:effectLst>
              </a:rPr>
              <a:t>(Fodor 1987: 147)</a:t>
            </a:r>
            <a:endParaRPr lang="en-US" i="0" dirty="0">
              <a:effectLst>
                <a:glow rad="101600">
                  <a:srgbClr val="000000"/>
                </a:glow>
              </a:effectLst>
            </a:endParaRPr>
          </a:p>
        </p:txBody>
      </p:sp>
    </p:spTree>
    <p:extLst>
      <p:ext uri="{BB962C8B-B14F-4D97-AF65-F5344CB8AC3E}">
        <p14:creationId xmlns:p14="http://schemas.microsoft.com/office/powerpoint/2010/main" val="291574395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1666344"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5"/>
          <p:cNvSpPr/>
          <p:nvPr/>
        </p:nvSpPr>
        <p:spPr bwMode="auto">
          <a:xfrm>
            <a:off x="3347864" y="2204864"/>
            <a:ext cx="5796136"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9929262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bwMode="auto">
          <a:xfrm>
            <a:off x="2123728" y="1052736"/>
            <a:ext cx="4608512" cy="4824536"/>
          </a:xfrm>
          <a:prstGeom prst="straightConnector1">
            <a:avLst/>
          </a:prstGeom>
          <a:solidFill>
            <a:srgbClr val="00B8FF"/>
          </a:solidFill>
          <a:ln w="38100" cap="flat" cmpd="sng" algn="ctr">
            <a:gradFill flip="none" rotWithShape="1">
              <a:gsLst>
                <a:gs pos="0">
                  <a:srgbClr val="FFFFFF"/>
                </a:gs>
                <a:gs pos="100000">
                  <a:schemeClr val="bg1"/>
                </a:gs>
                <a:gs pos="50000">
                  <a:schemeClr val="tx1">
                    <a:alpha val="0"/>
                  </a:schemeClr>
                </a:gs>
              </a:gsLst>
              <a:lin ang="0" scaled="1"/>
              <a:tileRect/>
            </a:gradFill>
            <a:prstDash val="dash"/>
            <a:round/>
            <a:headEnd type="arrow" w="lg" len="lg"/>
            <a:tailEnd type="arrow" w="lg" len="lg"/>
          </a:ln>
          <a:effectLst/>
        </p:spPr>
      </p:cxnSp>
      <p:sp>
        <p:nvSpPr>
          <p:cNvPr id="15362" name="Rectangle 4"/>
          <p:cNvSpPr>
            <a:spLocks noChangeArrowheads="1"/>
          </p:cNvSpPr>
          <p:nvPr/>
        </p:nvSpPr>
        <p:spPr bwMode="auto">
          <a:xfrm>
            <a:off x="1691482" y="3213557"/>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Creature construction</a:t>
            </a:r>
            <a:endParaRPr lang="en-GB" i="0" dirty="0">
              <a:effectLst>
                <a:glow rad="101600">
                  <a:srgbClr val="000000"/>
                </a:glow>
              </a:effectLst>
            </a:endParaRPr>
          </a:p>
        </p:txBody>
      </p:sp>
      <p:sp>
        <p:nvSpPr>
          <p:cNvPr id="6" name="Rectangle 4"/>
          <p:cNvSpPr>
            <a:spLocks noChangeArrowheads="1"/>
          </p:cNvSpPr>
          <p:nvPr/>
        </p:nvSpPr>
        <p:spPr bwMode="auto">
          <a:xfrm>
            <a:off x="467147" y="404664"/>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ja-JP" i="0" dirty="0" smtClean="0">
                <a:effectLst>
                  <a:glow rad="101600">
                    <a:srgbClr val="000000"/>
                  </a:glow>
                </a:effectLst>
              </a:rPr>
              <a:t>Merely purposive agent </a:t>
            </a:r>
            <a:endParaRPr lang="en-GB" i="0" dirty="0">
              <a:effectLst>
                <a:glow rad="101600">
                  <a:srgbClr val="000000"/>
                </a:glow>
              </a:effectLst>
            </a:endParaRPr>
          </a:p>
        </p:txBody>
      </p:sp>
      <p:sp>
        <p:nvSpPr>
          <p:cNvPr id="7" name="Rectangle 4"/>
          <p:cNvSpPr>
            <a:spLocks noChangeArrowheads="1"/>
          </p:cNvSpPr>
          <p:nvPr/>
        </p:nvSpPr>
        <p:spPr bwMode="auto">
          <a:xfrm>
            <a:off x="1259632" y="6093296"/>
            <a:ext cx="74892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r"/>
            <a:r>
              <a:rPr lang="en-GB" altLang="ja-JP" i="0" dirty="0" smtClean="0">
                <a:effectLst>
                  <a:glow rad="101600">
                    <a:srgbClr val="000000"/>
                  </a:glow>
                </a:effectLst>
              </a:rPr>
              <a:t>Self-knowing, truth-seeking, embarrassed ... agent</a:t>
            </a:r>
            <a:endParaRPr lang="en-GB" i="0" dirty="0">
              <a:effectLst>
                <a:glow rad="101600">
                  <a:srgbClr val="000000"/>
                </a:glow>
              </a:effectLst>
            </a:endParaRPr>
          </a:p>
        </p:txBody>
      </p:sp>
    </p:spTree>
    <p:extLst>
      <p:ext uri="{BB962C8B-B14F-4D97-AF65-F5344CB8AC3E}">
        <p14:creationId xmlns:p14="http://schemas.microsoft.com/office/powerpoint/2010/main" val="5337145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a:t>
            </a:r>
            <a:r>
              <a:rPr lang="en-GB" altLang="ja-JP" i="0" dirty="0" smtClean="0">
                <a:effectLst>
                  <a:glow rad="101600">
                    <a:srgbClr val="000000"/>
                  </a:glow>
                </a:effectLst>
              </a:rPr>
              <a:t>chimpanzees </a:t>
            </a:r>
            <a:r>
              <a:rPr lang="en-GB" altLang="ja-JP" i="0" dirty="0">
                <a:effectLst>
                  <a:glow rad="101600">
                    <a:srgbClr val="000000"/>
                  </a:glow>
                </a:effectLst>
              </a:rPr>
              <a:t>understand … intentions … perception and knowledge … Moreover, they understand how these psychological states work together to produce intentional </a:t>
            </a:r>
            <a:r>
              <a:rPr lang="en-GB" altLang="ja-JP" i="0" dirty="0" smtClean="0">
                <a:effectLst>
                  <a:glow rad="101600">
                    <a:srgbClr val="000000"/>
                  </a:glow>
                </a:effectLst>
              </a:rPr>
              <a:t>action’ </a:t>
            </a:r>
            <a:endParaRPr lang="en-GB" altLang="ja-JP" i="0" dirty="0">
              <a:effectLst>
                <a:glow rad="101600">
                  <a:srgbClr val="000000"/>
                </a:glow>
              </a:effectLst>
            </a:endParaRPr>
          </a:p>
          <a:p>
            <a:pPr algn="r"/>
            <a:r>
              <a:rPr lang="en-GB" i="0" dirty="0">
                <a:effectLst>
                  <a:glow rad="101600">
                    <a:srgbClr val="000000"/>
                  </a:glow>
                </a:effectLst>
              </a:rPr>
              <a:t>(Call &amp; Tomasello 2008:191)</a:t>
            </a:r>
          </a:p>
        </p:txBody>
      </p:sp>
      <p:pic>
        <p:nvPicPr>
          <p:cNvPr id="15363" name="Picture 5"/>
          <p:cNvPicPr>
            <a:picLocks noChangeAspect="1" noChangeArrowheads="1"/>
          </p:cNvPicPr>
          <p:nvPr/>
        </p:nvPicPr>
        <p:blipFill>
          <a:blip r:embed="rId3">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4">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auto">
          <a:xfrm>
            <a:off x="468313" y="3789040"/>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‘from </a:t>
            </a:r>
            <a:r>
              <a:rPr lang="en-US" altLang="ja-JP" i="0" dirty="0">
                <a:effectLst>
                  <a:glow rad="101600">
                    <a:srgbClr val="000000"/>
                  </a:glow>
                </a:effectLst>
              </a:rPr>
              <a:t>7 months </a:t>
            </a:r>
            <a:r>
              <a:rPr lang="en-US" altLang="ja-JP" i="0" dirty="0" smtClean="0">
                <a:effectLst>
                  <a:glow rad="101600">
                    <a:srgbClr val="000000"/>
                  </a:glow>
                </a:effectLst>
              </a:rPr>
              <a:t>on ... </a:t>
            </a:r>
            <a:r>
              <a:rPr lang="en-US" altLang="ja-JP" i="0" dirty="0">
                <a:effectLst>
                  <a:glow rad="101600">
                    <a:srgbClr val="000000"/>
                  </a:glow>
                </a:effectLst>
              </a:rPr>
              <a:t>humans automatically compute other’s </a:t>
            </a:r>
            <a:r>
              <a:rPr lang="en-US" altLang="ja-JP" i="0" dirty="0" smtClean="0">
                <a:effectLst>
                  <a:glow rad="101600">
                    <a:srgbClr val="000000"/>
                  </a:glow>
                </a:effectLst>
              </a:rPr>
              <a:t>beliefs </a:t>
            </a:r>
            <a:r>
              <a:rPr lang="en-US" altLang="ja-JP" i="0" dirty="0">
                <a:effectLst>
                  <a:glow rad="101600">
                    <a:srgbClr val="000000"/>
                  </a:glow>
                </a:effectLst>
              </a:rPr>
              <a:t>and seem to hold them in mind as alternative representations of the environment</a:t>
            </a:r>
            <a:r>
              <a:rPr lang="en-US" altLang="ja-JP" i="0" dirty="0" smtClean="0">
                <a:effectLst>
                  <a:glow rad="101600">
                    <a:srgbClr val="000000"/>
                  </a:glow>
                </a:effectLst>
              </a:rPr>
              <a:t>.’</a:t>
            </a:r>
          </a:p>
          <a:p>
            <a:pPr algn="r"/>
            <a:r>
              <a:rPr lang="en-US" altLang="ja-JP" i="0" dirty="0" smtClean="0">
                <a:effectLst>
                  <a:glow rad="101600">
                    <a:srgbClr val="000000"/>
                  </a:glow>
                </a:effectLst>
              </a:rPr>
              <a:t>(</a:t>
            </a:r>
            <a:r>
              <a:rPr lang="hu-HU" altLang="ja-JP" i="0" dirty="0" smtClean="0">
                <a:effectLst>
                  <a:glow rad="101600">
                    <a:srgbClr val="000000"/>
                  </a:glow>
                </a:effectLst>
              </a:rPr>
              <a:t>Kovács et al 2010: 1834)</a:t>
            </a:r>
            <a:endParaRPr lang="en-US" altLang="ja-JP" i="0" dirty="0">
              <a:effectLst>
                <a:glow rad="101600">
                  <a:srgbClr val="000000"/>
                </a:glow>
              </a:effectLst>
            </a:endParaRPr>
          </a:p>
        </p:txBody>
      </p:sp>
    </p:spTree>
    <p:extLst>
      <p:ext uri="{BB962C8B-B14F-4D97-AF65-F5344CB8AC3E}">
        <p14:creationId xmlns:p14="http://schemas.microsoft.com/office/powerpoint/2010/main" val="14964389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539552" y="548680"/>
            <a:ext cx="6840760" cy="584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GB" dirty="0" smtClean="0">
                <a:effectLst>
                  <a:glow rad="101600">
                    <a:srgbClr val="000000"/>
                  </a:glow>
                </a:effectLst>
              </a:rPr>
              <a:t>Objectivity</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are able to identify </a:t>
            </a:r>
            <a:r>
              <a:rPr lang="en-GB" i="0" dirty="0" smtClean="0">
                <a:effectLst>
                  <a:glow rad="101600">
                    <a:srgbClr val="000000"/>
                  </a:glow>
                </a:effectLst>
              </a:rPr>
              <a:t>differences in belief </a:t>
            </a:r>
            <a:r>
              <a:rPr lang="en-GB" i="0" dirty="0">
                <a:effectLst>
                  <a:glow rad="101600">
                    <a:srgbClr val="000000"/>
                  </a:glow>
                </a:effectLst>
              </a:rPr>
              <a:t>despite not understanding what it is for a belief to be true or false</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Self</a:t>
            </a:r>
            <a:r>
              <a:rPr lang="en-GB" dirty="0">
                <a:effectLst>
                  <a:glow rad="101600">
                    <a:srgbClr val="000000"/>
                  </a:glow>
                </a:effectLst>
              </a:rPr>
              <a:t>-</a:t>
            </a:r>
            <a:r>
              <a:rPr lang="en-GB" dirty="0" smtClean="0">
                <a:effectLst>
                  <a:glow rad="101600">
                    <a:srgbClr val="000000"/>
                  </a:glow>
                </a:effectLst>
              </a:rPr>
              <a:t>awareness </a:t>
            </a:r>
          </a:p>
          <a:p>
            <a:r>
              <a:rPr lang="en-GB" i="0" dirty="0" smtClean="0">
                <a:effectLst>
                  <a:glow rad="101600">
                    <a:srgbClr val="000000"/>
                  </a:glow>
                </a:effectLst>
              </a:rPr>
              <a:t>Does </a:t>
            </a:r>
            <a:r>
              <a:rPr lang="en-GB" i="0" dirty="0">
                <a:effectLst>
                  <a:glow rad="101600">
                    <a:srgbClr val="000000"/>
                  </a:glow>
                </a:effectLst>
              </a:rPr>
              <a:t>being a </a:t>
            </a:r>
            <a:r>
              <a:rPr lang="en-GB" i="0" dirty="0" err="1">
                <a:effectLst>
                  <a:glow rad="101600">
                    <a:srgbClr val="000000"/>
                  </a:glow>
                </a:effectLst>
              </a:rPr>
              <a:t>mindreader</a:t>
            </a:r>
            <a:r>
              <a:rPr lang="en-GB" i="0" dirty="0">
                <a:effectLst>
                  <a:glow rad="101600">
                    <a:srgbClr val="000000"/>
                  </a:glow>
                </a:effectLst>
              </a:rPr>
              <a:t> entail being able, sometimes, to identify one's own mental states and actions? </a:t>
            </a:r>
            <a:endParaRPr lang="en-GB" i="0" dirty="0" smtClean="0">
              <a:effectLst>
                <a:glow rad="101600">
                  <a:srgbClr val="000000"/>
                </a:glow>
              </a:effectLst>
            </a:endParaRPr>
          </a:p>
          <a:p>
            <a:endParaRPr lang="en-GB" i="0" dirty="0">
              <a:effectLst>
                <a:glow rad="101600">
                  <a:srgbClr val="000000"/>
                </a:glow>
              </a:effectLst>
            </a:endParaRPr>
          </a:p>
          <a:p>
            <a:r>
              <a:rPr lang="en-GB" dirty="0">
                <a:effectLst>
                  <a:glow rad="101600">
                    <a:srgbClr val="000000"/>
                  </a:glow>
                </a:effectLst>
              </a:rPr>
              <a:t>Evidential </a:t>
            </a:r>
            <a:r>
              <a:rPr lang="en-GB" dirty="0" smtClean="0">
                <a:effectLst>
                  <a:glow rad="101600">
                    <a:srgbClr val="000000"/>
                  </a:glow>
                </a:effectLst>
              </a:rPr>
              <a:t>basis</a:t>
            </a:r>
            <a:endParaRPr lang="en-GB" i="0" dirty="0" smtClean="0">
              <a:effectLst>
                <a:glow rad="101600">
                  <a:srgbClr val="000000"/>
                </a:glow>
              </a:effectLst>
            </a:endParaRPr>
          </a:p>
          <a:p>
            <a:r>
              <a:rPr lang="en-GB" i="0" dirty="0" smtClean="0">
                <a:effectLst>
                  <a:glow rad="101600">
                    <a:srgbClr val="000000"/>
                  </a:glow>
                </a:effectLst>
              </a:rPr>
              <a:t>What </a:t>
            </a:r>
            <a:r>
              <a:rPr lang="en-GB" i="0" dirty="0">
                <a:effectLst>
                  <a:glow rad="101600">
                    <a:srgbClr val="000000"/>
                  </a:glow>
                </a:effectLst>
              </a:rPr>
              <a:t>evidence could in principle support the ascription of a particular belief to a given subject, and how does the evidence support the ascription</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Holism</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can identify intentions and knowledge states but not beliefs?</a:t>
            </a:r>
          </a:p>
        </p:txBody>
      </p:sp>
    </p:spTree>
    <p:extLst>
      <p:ext uri="{BB962C8B-B14F-4D97-AF65-F5344CB8AC3E}">
        <p14:creationId xmlns:p14="http://schemas.microsoft.com/office/powerpoint/2010/main" val="26067730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2132856"/>
            <a:ext cx="9144000" cy="1296144"/>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539552" y="548680"/>
            <a:ext cx="6840760" cy="584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GB" dirty="0" smtClean="0">
                <a:effectLst>
                  <a:glow rad="101600">
                    <a:srgbClr val="000000"/>
                  </a:glow>
                </a:effectLst>
              </a:rPr>
              <a:t>Objectivity</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are able to identify </a:t>
            </a:r>
            <a:r>
              <a:rPr lang="en-GB" i="0" dirty="0" smtClean="0">
                <a:effectLst>
                  <a:glow rad="101600">
                    <a:srgbClr val="000000"/>
                  </a:glow>
                </a:effectLst>
              </a:rPr>
              <a:t>differences in belief </a:t>
            </a:r>
            <a:r>
              <a:rPr lang="en-GB" i="0" dirty="0">
                <a:effectLst>
                  <a:glow rad="101600">
                    <a:srgbClr val="000000"/>
                  </a:glow>
                </a:effectLst>
              </a:rPr>
              <a:t>despite not understanding what it is for a belief to be true or false</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Self</a:t>
            </a:r>
            <a:r>
              <a:rPr lang="en-GB" dirty="0">
                <a:effectLst>
                  <a:glow rad="101600">
                    <a:srgbClr val="000000"/>
                  </a:glow>
                </a:effectLst>
              </a:rPr>
              <a:t>-</a:t>
            </a:r>
            <a:r>
              <a:rPr lang="en-GB" dirty="0" smtClean="0">
                <a:effectLst>
                  <a:glow rad="101600">
                    <a:srgbClr val="000000"/>
                  </a:glow>
                </a:effectLst>
              </a:rPr>
              <a:t>awareness </a:t>
            </a:r>
          </a:p>
          <a:p>
            <a:r>
              <a:rPr lang="en-GB" i="0" dirty="0" smtClean="0">
                <a:effectLst>
                  <a:glow rad="101600">
                    <a:srgbClr val="000000"/>
                  </a:glow>
                </a:effectLst>
              </a:rPr>
              <a:t>Does </a:t>
            </a:r>
            <a:r>
              <a:rPr lang="en-GB" i="0" dirty="0">
                <a:effectLst>
                  <a:glow rad="101600">
                    <a:srgbClr val="000000"/>
                  </a:glow>
                </a:effectLst>
              </a:rPr>
              <a:t>being a </a:t>
            </a:r>
            <a:r>
              <a:rPr lang="en-GB" i="0" dirty="0" err="1">
                <a:effectLst>
                  <a:glow rad="101600">
                    <a:srgbClr val="000000"/>
                  </a:glow>
                </a:effectLst>
              </a:rPr>
              <a:t>mindreader</a:t>
            </a:r>
            <a:r>
              <a:rPr lang="en-GB" i="0" dirty="0">
                <a:effectLst>
                  <a:glow rad="101600">
                    <a:srgbClr val="000000"/>
                  </a:glow>
                </a:effectLst>
              </a:rPr>
              <a:t> entail being able, sometimes, to identify one's own mental states and actions? </a:t>
            </a:r>
            <a:endParaRPr lang="en-GB" i="0" dirty="0" smtClean="0">
              <a:effectLst>
                <a:glow rad="101600">
                  <a:srgbClr val="000000"/>
                </a:glow>
              </a:effectLst>
            </a:endParaRPr>
          </a:p>
          <a:p>
            <a:endParaRPr lang="en-GB" i="0" dirty="0">
              <a:effectLst>
                <a:glow rad="101600">
                  <a:srgbClr val="000000"/>
                </a:glow>
              </a:effectLst>
            </a:endParaRPr>
          </a:p>
          <a:p>
            <a:r>
              <a:rPr lang="en-GB" dirty="0">
                <a:effectLst>
                  <a:glow rad="101600">
                    <a:srgbClr val="000000"/>
                  </a:glow>
                </a:effectLst>
              </a:rPr>
              <a:t>Evidential </a:t>
            </a:r>
            <a:r>
              <a:rPr lang="en-GB" dirty="0" smtClean="0">
                <a:effectLst>
                  <a:glow rad="101600">
                    <a:srgbClr val="000000"/>
                  </a:glow>
                </a:effectLst>
              </a:rPr>
              <a:t>basis</a:t>
            </a:r>
            <a:endParaRPr lang="en-GB" i="0" dirty="0" smtClean="0">
              <a:effectLst>
                <a:glow rad="101600">
                  <a:srgbClr val="000000"/>
                </a:glow>
              </a:effectLst>
            </a:endParaRPr>
          </a:p>
          <a:p>
            <a:r>
              <a:rPr lang="en-GB" i="0" dirty="0" smtClean="0">
                <a:effectLst>
                  <a:glow rad="101600">
                    <a:srgbClr val="000000"/>
                  </a:glow>
                </a:effectLst>
              </a:rPr>
              <a:t>What </a:t>
            </a:r>
            <a:r>
              <a:rPr lang="en-GB" i="0" dirty="0">
                <a:effectLst>
                  <a:glow rad="101600">
                    <a:srgbClr val="000000"/>
                  </a:glow>
                </a:effectLst>
              </a:rPr>
              <a:t>evidence could in principle support the ascription of a particular belief to a given subject, and how does the evidence support the ascription</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Holism</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can identify intentions and knowledge states but not beliefs?</a:t>
            </a:r>
          </a:p>
        </p:txBody>
      </p:sp>
    </p:spTree>
    <p:extLst>
      <p:ext uri="{BB962C8B-B14F-4D97-AF65-F5344CB8AC3E}">
        <p14:creationId xmlns:p14="http://schemas.microsoft.com/office/powerpoint/2010/main" val="2897588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3501008"/>
            <a:ext cx="9144000" cy="1584176"/>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539552" y="548680"/>
            <a:ext cx="6840760" cy="584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GB" dirty="0" smtClean="0">
                <a:effectLst>
                  <a:glow rad="101600">
                    <a:srgbClr val="000000"/>
                  </a:glow>
                </a:effectLst>
              </a:rPr>
              <a:t>Objectivity</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are able to identify </a:t>
            </a:r>
            <a:r>
              <a:rPr lang="en-GB" i="0" dirty="0" smtClean="0">
                <a:effectLst>
                  <a:glow rad="101600">
                    <a:srgbClr val="000000"/>
                  </a:glow>
                </a:effectLst>
              </a:rPr>
              <a:t>differences in belief </a:t>
            </a:r>
            <a:r>
              <a:rPr lang="en-GB" i="0" dirty="0">
                <a:effectLst>
                  <a:glow rad="101600">
                    <a:srgbClr val="000000"/>
                  </a:glow>
                </a:effectLst>
              </a:rPr>
              <a:t>despite not understanding what it is for a belief to be true or false</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Self</a:t>
            </a:r>
            <a:r>
              <a:rPr lang="en-GB" dirty="0">
                <a:effectLst>
                  <a:glow rad="101600">
                    <a:srgbClr val="000000"/>
                  </a:glow>
                </a:effectLst>
              </a:rPr>
              <a:t>-</a:t>
            </a:r>
            <a:r>
              <a:rPr lang="en-GB" dirty="0" smtClean="0">
                <a:effectLst>
                  <a:glow rad="101600">
                    <a:srgbClr val="000000"/>
                  </a:glow>
                </a:effectLst>
              </a:rPr>
              <a:t>awareness </a:t>
            </a:r>
          </a:p>
          <a:p>
            <a:r>
              <a:rPr lang="en-GB" i="0" dirty="0" smtClean="0">
                <a:effectLst>
                  <a:glow rad="101600">
                    <a:srgbClr val="000000"/>
                  </a:glow>
                </a:effectLst>
              </a:rPr>
              <a:t>Does </a:t>
            </a:r>
            <a:r>
              <a:rPr lang="en-GB" i="0" dirty="0">
                <a:effectLst>
                  <a:glow rad="101600">
                    <a:srgbClr val="000000"/>
                  </a:glow>
                </a:effectLst>
              </a:rPr>
              <a:t>being a </a:t>
            </a:r>
            <a:r>
              <a:rPr lang="en-GB" i="0" dirty="0" err="1">
                <a:effectLst>
                  <a:glow rad="101600">
                    <a:srgbClr val="000000"/>
                  </a:glow>
                </a:effectLst>
              </a:rPr>
              <a:t>mindreader</a:t>
            </a:r>
            <a:r>
              <a:rPr lang="en-GB" i="0" dirty="0">
                <a:effectLst>
                  <a:glow rad="101600">
                    <a:srgbClr val="000000"/>
                  </a:glow>
                </a:effectLst>
              </a:rPr>
              <a:t> entail being able, sometimes, to identify one's own mental states and actions? </a:t>
            </a:r>
            <a:endParaRPr lang="en-GB" i="0" dirty="0" smtClean="0">
              <a:effectLst>
                <a:glow rad="101600">
                  <a:srgbClr val="000000"/>
                </a:glow>
              </a:effectLst>
            </a:endParaRPr>
          </a:p>
          <a:p>
            <a:endParaRPr lang="en-GB" i="0" dirty="0">
              <a:effectLst>
                <a:glow rad="101600">
                  <a:srgbClr val="000000"/>
                </a:glow>
              </a:effectLst>
            </a:endParaRPr>
          </a:p>
          <a:p>
            <a:r>
              <a:rPr lang="en-GB" dirty="0">
                <a:effectLst>
                  <a:glow rad="101600">
                    <a:srgbClr val="000000"/>
                  </a:glow>
                </a:effectLst>
              </a:rPr>
              <a:t>Evidential </a:t>
            </a:r>
            <a:r>
              <a:rPr lang="en-GB" dirty="0" smtClean="0">
                <a:effectLst>
                  <a:glow rad="101600">
                    <a:srgbClr val="000000"/>
                  </a:glow>
                </a:effectLst>
              </a:rPr>
              <a:t>basis</a:t>
            </a:r>
            <a:endParaRPr lang="en-GB" i="0" dirty="0" smtClean="0">
              <a:effectLst>
                <a:glow rad="101600">
                  <a:srgbClr val="000000"/>
                </a:glow>
              </a:effectLst>
            </a:endParaRPr>
          </a:p>
          <a:p>
            <a:r>
              <a:rPr lang="en-GB" i="0" dirty="0" smtClean="0">
                <a:effectLst>
                  <a:glow rad="101600">
                    <a:srgbClr val="000000"/>
                  </a:glow>
                </a:effectLst>
              </a:rPr>
              <a:t>What </a:t>
            </a:r>
            <a:r>
              <a:rPr lang="en-GB" i="0" dirty="0">
                <a:effectLst>
                  <a:glow rad="101600">
                    <a:srgbClr val="000000"/>
                  </a:glow>
                </a:effectLst>
              </a:rPr>
              <a:t>evidence could in principle support the ascription of a particular belief to a given subject, and how does the evidence support the ascription</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Holism</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can identify intentions and knowledge states but not beliefs?</a:t>
            </a:r>
          </a:p>
        </p:txBody>
      </p:sp>
    </p:spTree>
    <p:extLst>
      <p:ext uri="{BB962C8B-B14F-4D97-AF65-F5344CB8AC3E}">
        <p14:creationId xmlns:p14="http://schemas.microsoft.com/office/powerpoint/2010/main" val="221633525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a:t>
            </a:r>
            <a:r>
              <a:rPr lang="en-GB" altLang="ja-JP" i="0" dirty="0" smtClean="0">
                <a:effectLst>
                  <a:glow rad="101600">
                    <a:srgbClr val="000000"/>
                  </a:glow>
                </a:effectLst>
              </a:rPr>
              <a:t>chimpanzees </a:t>
            </a:r>
            <a:r>
              <a:rPr lang="en-GB" altLang="ja-JP" i="0" dirty="0">
                <a:effectLst>
                  <a:glow rad="101600">
                    <a:srgbClr val="000000"/>
                  </a:glow>
                </a:effectLst>
              </a:rPr>
              <a:t>understand … intentions … perception and knowledge … Moreover, they understand how these psychological states work together to produce intentional </a:t>
            </a:r>
            <a:r>
              <a:rPr lang="en-GB" altLang="ja-JP" i="0" dirty="0" smtClean="0">
                <a:effectLst>
                  <a:glow rad="101600">
                    <a:srgbClr val="000000"/>
                  </a:glow>
                </a:effectLst>
              </a:rPr>
              <a:t>action’ </a:t>
            </a:r>
            <a:endParaRPr lang="en-GB" altLang="ja-JP" i="0" dirty="0">
              <a:effectLst>
                <a:glow rad="101600">
                  <a:srgbClr val="000000"/>
                </a:glow>
              </a:effectLst>
            </a:endParaRPr>
          </a:p>
          <a:p>
            <a:pPr algn="r"/>
            <a:r>
              <a:rPr lang="en-GB" i="0" dirty="0">
                <a:effectLst>
                  <a:glow rad="101600">
                    <a:srgbClr val="000000"/>
                  </a:glow>
                </a:effectLst>
              </a:rPr>
              <a:t>(Call &amp; Tomasello 2008:191)</a:t>
            </a:r>
          </a:p>
        </p:txBody>
      </p:sp>
      <p:pic>
        <p:nvPicPr>
          <p:cNvPr id="15363" name="Picture 5"/>
          <p:cNvPicPr>
            <a:picLocks noChangeAspect="1" noChangeArrowheads="1"/>
          </p:cNvPicPr>
          <p:nvPr/>
        </p:nvPicPr>
        <p:blipFill>
          <a:blip r:embed="rId3">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4">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auto">
          <a:xfrm>
            <a:off x="2771800" y="3212976"/>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‘from </a:t>
            </a:r>
            <a:r>
              <a:rPr lang="en-US" altLang="ja-JP" i="0" dirty="0">
                <a:effectLst>
                  <a:glow rad="101600">
                    <a:srgbClr val="000000"/>
                  </a:glow>
                </a:effectLst>
              </a:rPr>
              <a:t>7 months </a:t>
            </a:r>
            <a:r>
              <a:rPr lang="en-US" altLang="ja-JP" i="0" dirty="0" smtClean="0">
                <a:effectLst>
                  <a:glow rad="101600">
                    <a:srgbClr val="000000"/>
                  </a:glow>
                </a:effectLst>
              </a:rPr>
              <a:t>on ... </a:t>
            </a:r>
            <a:r>
              <a:rPr lang="en-US" altLang="ja-JP" i="0" dirty="0">
                <a:effectLst>
                  <a:glow rad="101600">
                    <a:srgbClr val="000000"/>
                  </a:glow>
                </a:effectLst>
              </a:rPr>
              <a:t>humans automatically compute other’s </a:t>
            </a:r>
            <a:r>
              <a:rPr lang="en-US" altLang="ja-JP" i="0" dirty="0" smtClean="0">
                <a:effectLst>
                  <a:glow rad="101600">
                    <a:srgbClr val="000000"/>
                  </a:glow>
                </a:effectLst>
              </a:rPr>
              <a:t>beliefs </a:t>
            </a:r>
            <a:r>
              <a:rPr lang="en-US" altLang="ja-JP" i="0" dirty="0">
                <a:effectLst>
                  <a:glow rad="101600">
                    <a:srgbClr val="000000"/>
                  </a:glow>
                </a:effectLst>
              </a:rPr>
              <a:t>and seem to hold them in mind as alternative representations of the environment</a:t>
            </a:r>
            <a:r>
              <a:rPr lang="en-US" altLang="ja-JP" i="0" dirty="0" smtClean="0">
                <a:effectLst>
                  <a:glow rad="101600">
                    <a:srgbClr val="000000"/>
                  </a:glow>
                </a:effectLst>
              </a:rPr>
              <a:t>.’</a:t>
            </a:r>
          </a:p>
          <a:p>
            <a:pPr algn="r"/>
            <a:r>
              <a:rPr lang="en-US" altLang="ja-JP" i="0" dirty="0" smtClean="0">
                <a:effectLst>
                  <a:glow rad="101600">
                    <a:srgbClr val="000000"/>
                  </a:glow>
                </a:effectLst>
              </a:rPr>
              <a:t>(</a:t>
            </a:r>
            <a:r>
              <a:rPr lang="hu-HU" altLang="ja-JP" i="0" dirty="0" smtClean="0">
                <a:effectLst>
                  <a:glow rad="101600">
                    <a:srgbClr val="000000"/>
                  </a:glow>
                </a:effectLst>
              </a:rPr>
              <a:t>Kovács et al 2010: 1834)</a:t>
            </a:r>
            <a:endParaRPr lang="en-US" altLang="ja-JP" i="0" dirty="0">
              <a:effectLst>
                <a:glow rad="101600">
                  <a:srgbClr val="000000"/>
                </a:glow>
              </a:effectLst>
            </a:endParaRPr>
          </a:p>
        </p:txBody>
      </p:sp>
      <p:sp>
        <p:nvSpPr>
          <p:cNvPr id="2" name="Rectangle 1"/>
          <p:cNvSpPr/>
          <p:nvPr/>
        </p:nvSpPr>
        <p:spPr bwMode="auto">
          <a:xfrm>
            <a:off x="323528" y="188640"/>
            <a:ext cx="8820472" cy="2880320"/>
          </a:xfrm>
          <a:prstGeom prst="rect">
            <a:avLst/>
          </a:prstGeom>
          <a:solidFill>
            <a:srgbClr val="000000">
              <a:alpha val="7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6222448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5157192"/>
            <a:ext cx="9144000" cy="1296144"/>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539552" y="548680"/>
            <a:ext cx="6840760" cy="584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GB" dirty="0" smtClean="0">
                <a:effectLst>
                  <a:glow rad="101600">
                    <a:srgbClr val="000000"/>
                  </a:glow>
                </a:effectLst>
              </a:rPr>
              <a:t>Objectivity</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are able to identify </a:t>
            </a:r>
            <a:r>
              <a:rPr lang="en-GB" i="0" dirty="0" smtClean="0">
                <a:effectLst>
                  <a:glow rad="101600">
                    <a:srgbClr val="000000"/>
                  </a:glow>
                </a:effectLst>
              </a:rPr>
              <a:t>differences in belief </a:t>
            </a:r>
            <a:r>
              <a:rPr lang="en-GB" i="0" dirty="0">
                <a:effectLst>
                  <a:glow rad="101600">
                    <a:srgbClr val="000000"/>
                  </a:glow>
                </a:effectLst>
              </a:rPr>
              <a:t>despite not understanding what it is for a belief to be true or false</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Self</a:t>
            </a:r>
            <a:r>
              <a:rPr lang="en-GB" dirty="0">
                <a:effectLst>
                  <a:glow rad="101600">
                    <a:srgbClr val="000000"/>
                  </a:glow>
                </a:effectLst>
              </a:rPr>
              <a:t>-</a:t>
            </a:r>
            <a:r>
              <a:rPr lang="en-GB" dirty="0" smtClean="0">
                <a:effectLst>
                  <a:glow rad="101600">
                    <a:srgbClr val="000000"/>
                  </a:glow>
                </a:effectLst>
              </a:rPr>
              <a:t>awareness </a:t>
            </a:r>
          </a:p>
          <a:p>
            <a:r>
              <a:rPr lang="en-GB" i="0" dirty="0" smtClean="0">
                <a:effectLst>
                  <a:glow rad="101600">
                    <a:srgbClr val="000000"/>
                  </a:glow>
                </a:effectLst>
              </a:rPr>
              <a:t>Does </a:t>
            </a:r>
            <a:r>
              <a:rPr lang="en-GB" i="0" dirty="0">
                <a:effectLst>
                  <a:glow rad="101600">
                    <a:srgbClr val="000000"/>
                  </a:glow>
                </a:effectLst>
              </a:rPr>
              <a:t>being a </a:t>
            </a:r>
            <a:r>
              <a:rPr lang="en-GB" i="0" dirty="0" err="1">
                <a:effectLst>
                  <a:glow rad="101600">
                    <a:srgbClr val="000000"/>
                  </a:glow>
                </a:effectLst>
              </a:rPr>
              <a:t>mindreader</a:t>
            </a:r>
            <a:r>
              <a:rPr lang="en-GB" i="0" dirty="0">
                <a:effectLst>
                  <a:glow rad="101600">
                    <a:srgbClr val="000000"/>
                  </a:glow>
                </a:effectLst>
              </a:rPr>
              <a:t> entail being able, sometimes, to identify one's own mental states and actions? </a:t>
            </a:r>
            <a:endParaRPr lang="en-GB" i="0" dirty="0" smtClean="0">
              <a:effectLst>
                <a:glow rad="101600">
                  <a:srgbClr val="000000"/>
                </a:glow>
              </a:effectLst>
            </a:endParaRPr>
          </a:p>
          <a:p>
            <a:endParaRPr lang="en-GB" i="0" dirty="0">
              <a:effectLst>
                <a:glow rad="101600">
                  <a:srgbClr val="000000"/>
                </a:glow>
              </a:effectLst>
            </a:endParaRPr>
          </a:p>
          <a:p>
            <a:r>
              <a:rPr lang="en-GB" dirty="0">
                <a:effectLst>
                  <a:glow rad="101600">
                    <a:srgbClr val="000000"/>
                  </a:glow>
                </a:effectLst>
              </a:rPr>
              <a:t>Evidential </a:t>
            </a:r>
            <a:r>
              <a:rPr lang="en-GB" dirty="0" smtClean="0">
                <a:effectLst>
                  <a:glow rad="101600">
                    <a:srgbClr val="000000"/>
                  </a:glow>
                </a:effectLst>
              </a:rPr>
              <a:t>basis</a:t>
            </a:r>
            <a:endParaRPr lang="en-GB" i="0" dirty="0" smtClean="0">
              <a:effectLst>
                <a:glow rad="101600">
                  <a:srgbClr val="000000"/>
                </a:glow>
              </a:effectLst>
            </a:endParaRPr>
          </a:p>
          <a:p>
            <a:r>
              <a:rPr lang="en-GB" i="0" dirty="0" smtClean="0">
                <a:effectLst>
                  <a:glow rad="101600">
                    <a:srgbClr val="000000"/>
                  </a:glow>
                </a:effectLst>
              </a:rPr>
              <a:t>What </a:t>
            </a:r>
            <a:r>
              <a:rPr lang="en-GB" i="0" dirty="0">
                <a:effectLst>
                  <a:glow rad="101600">
                    <a:srgbClr val="000000"/>
                  </a:glow>
                </a:effectLst>
              </a:rPr>
              <a:t>evidence could in principle support the ascription of a particular belief to a given subject, and how does the evidence support the ascription</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Holism</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can identify intentions and knowledge states but not beliefs?</a:t>
            </a:r>
          </a:p>
        </p:txBody>
      </p:sp>
    </p:spTree>
    <p:extLst>
      <p:ext uri="{BB962C8B-B14F-4D97-AF65-F5344CB8AC3E}">
        <p14:creationId xmlns:p14="http://schemas.microsoft.com/office/powerpoint/2010/main" val="406550216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476672"/>
            <a:ext cx="9144000" cy="1584176"/>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539552" y="548680"/>
            <a:ext cx="6840760" cy="584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GB" dirty="0" smtClean="0">
                <a:effectLst>
                  <a:glow rad="101600">
                    <a:srgbClr val="000000"/>
                  </a:glow>
                </a:effectLst>
              </a:rPr>
              <a:t>Objectivity</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are able to identify </a:t>
            </a:r>
            <a:r>
              <a:rPr lang="en-GB" i="0" dirty="0" smtClean="0">
                <a:effectLst>
                  <a:glow rad="101600">
                    <a:srgbClr val="000000"/>
                  </a:glow>
                </a:effectLst>
              </a:rPr>
              <a:t>differences in belief </a:t>
            </a:r>
            <a:r>
              <a:rPr lang="en-GB" i="0" dirty="0">
                <a:effectLst>
                  <a:glow rad="101600">
                    <a:srgbClr val="000000"/>
                  </a:glow>
                </a:effectLst>
              </a:rPr>
              <a:t>despite not understanding what it is for a belief to be true or false</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Self</a:t>
            </a:r>
            <a:r>
              <a:rPr lang="en-GB" dirty="0">
                <a:effectLst>
                  <a:glow rad="101600">
                    <a:srgbClr val="000000"/>
                  </a:glow>
                </a:effectLst>
              </a:rPr>
              <a:t>-</a:t>
            </a:r>
            <a:r>
              <a:rPr lang="en-GB" dirty="0" smtClean="0">
                <a:effectLst>
                  <a:glow rad="101600">
                    <a:srgbClr val="000000"/>
                  </a:glow>
                </a:effectLst>
              </a:rPr>
              <a:t>awareness </a:t>
            </a:r>
          </a:p>
          <a:p>
            <a:r>
              <a:rPr lang="en-GB" i="0" dirty="0" smtClean="0">
                <a:effectLst>
                  <a:glow rad="101600">
                    <a:srgbClr val="000000"/>
                  </a:glow>
                </a:effectLst>
              </a:rPr>
              <a:t>Does </a:t>
            </a:r>
            <a:r>
              <a:rPr lang="en-GB" i="0" dirty="0">
                <a:effectLst>
                  <a:glow rad="101600">
                    <a:srgbClr val="000000"/>
                  </a:glow>
                </a:effectLst>
              </a:rPr>
              <a:t>being a </a:t>
            </a:r>
            <a:r>
              <a:rPr lang="en-GB" i="0" dirty="0" err="1">
                <a:effectLst>
                  <a:glow rad="101600">
                    <a:srgbClr val="000000"/>
                  </a:glow>
                </a:effectLst>
              </a:rPr>
              <a:t>mindreader</a:t>
            </a:r>
            <a:r>
              <a:rPr lang="en-GB" i="0" dirty="0">
                <a:effectLst>
                  <a:glow rad="101600">
                    <a:srgbClr val="000000"/>
                  </a:glow>
                </a:effectLst>
              </a:rPr>
              <a:t> entail being able, sometimes, to identify one's own mental states and actions? </a:t>
            </a:r>
            <a:endParaRPr lang="en-GB" i="0" dirty="0" smtClean="0">
              <a:effectLst>
                <a:glow rad="101600">
                  <a:srgbClr val="000000"/>
                </a:glow>
              </a:effectLst>
            </a:endParaRPr>
          </a:p>
          <a:p>
            <a:endParaRPr lang="en-GB" i="0" dirty="0">
              <a:effectLst>
                <a:glow rad="101600">
                  <a:srgbClr val="000000"/>
                </a:glow>
              </a:effectLst>
            </a:endParaRPr>
          </a:p>
          <a:p>
            <a:r>
              <a:rPr lang="en-GB" dirty="0">
                <a:effectLst>
                  <a:glow rad="101600">
                    <a:srgbClr val="000000"/>
                  </a:glow>
                </a:effectLst>
              </a:rPr>
              <a:t>Evidential </a:t>
            </a:r>
            <a:r>
              <a:rPr lang="en-GB" dirty="0" smtClean="0">
                <a:effectLst>
                  <a:glow rad="101600">
                    <a:srgbClr val="000000"/>
                  </a:glow>
                </a:effectLst>
              </a:rPr>
              <a:t>basis</a:t>
            </a:r>
            <a:endParaRPr lang="en-GB" i="0" dirty="0" smtClean="0">
              <a:effectLst>
                <a:glow rad="101600">
                  <a:srgbClr val="000000"/>
                </a:glow>
              </a:effectLst>
            </a:endParaRPr>
          </a:p>
          <a:p>
            <a:r>
              <a:rPr lang="en-GB" i="0" dirty="0" smtClean="0">
                <a:effectLst>
                  <a:glow rad="101600">
                    <a:srgbClr val="000000"/>
                  </a:glow>
                </a:effectLst>
              </a:rPr>
              <a:t>What </a:t>
            </a:r>
            <a:r>
              <a:rPr lang="en-GB" i="0" dirty="0">
                <a:effectLst>
                  <a:glow rad="101600">
                    <a:srgbClr val="000000"/>
                  </a:glow>
                </a:effectLst>
              </a:rPr>
              <a:t>evidence could in principle support the ascription of a particular belief to a given subject, and how does the evidence support the ascription</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Holism</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can identify intentions and knowledge states but not beliefs?</a:t>
            </a:r>
          </a:p>
        </p:txBody>
      </p:sp>
    </p:spTree>
    <p:extLst>
      <p:ext uri="{BB962C8B-B14F-4D97-AF65-F5344CB8AC3E}">
        <p14:creationId xmlns:p14="http://schemas.microsoft.com/office/powerpoint/2010/main" val="16403307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SC_03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20249" cy="6858000"/>
          </a:xfrm>
          <a:prstGeom prst="rect">
            <a:avLst/>
          </a:prstGeom>
        </p:spPr>
      </p:pic>
    </p:spTree>
    <p:extLst>
      <p:ext uri="{BB962C8B-B14F-4D97-AF65-F5344CB8AC3E}">
        <p14:creationId xmlns:p14="http://schemas.microsoft.com/office/powerpoint/2010/main" val="29904006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3" name="Rectangle 2"/>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9" name="Rectangle 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13" name="Rectangle 12"/>
          <p:cNvSpPr/>
          <p:nvPr/>
        </p:nvSpPr>
        <p:spPr bwMode="auto">
          <a:xfrm>
            <a:off x="0" y="249289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bwMode="auto">
          <a:xfrm>
            <a:off x="1475656" y="357301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 name="Rectangle 14"/>
          <p:cNvSpPr/>
          <p:nvPr/>
        </p:nvSpPr>
        <p:spPr bwMode="auto">
          <a:xfrm>
            <a:off x="4139952" y="3284984"/>
            <a:ext cx="4536504"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6" name="Rectangle 15"/>
          <p:cNvSpPr/>
          <p:nvPr/>
        </p:nvSpPr>
        <p:spPr bwMode="auto">
          <a:xfrm>
            <a:off x="23742" y="4005064"/>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bwMode="auto">
          <a:xfrm>
            <a:off x="1835696" y="213285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7654127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3" name="Rectangle 2"/>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9" name="Rectangle 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10" name="Rectangle 9"/>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11" name="Rectangle 10"/>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12" name="Rectangle 11"/>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
        <p:nvSpPr>
          <p:cNvPr id="13" name="Rectangle 12"/>
          <p:cNvSpPr/>
          <p:nvPr/>
        </p:nvSpPr>
        <p:spPr bwMode="auto">
          <a:xfrm>
            <a:off x="0" y="249289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bwMode="auto">
          <a:xfrm>
            <a:off x="1475656" y="357301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 name="Rectangle 14"/>
          <p:cNvSpPr/>
          <p:nvPr/>
        </p:nvSpPr>
        <p:spPr bwMode="auto">
          <a:xfrm>
            <a:off x="4139952" y="3284984"/>
            <a:ext cx="4536504"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6" name="Rectangle 15"/>
          <p:cNvSpPr/>
          <p:nvPr/>
        </p:nvSpPr>
        <p:spPr bwMode="auto">
          <a:xfrm>
            <a:off x="23742" y="4005064"/>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bwMode="auto">
          <a:xfrm>
            <a:off x="1835696" y="213285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2232666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3" name="Rectangle 2"/>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0" name="Rectangle 9"/>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11" name="Rectangle 10"/>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12" name="Rectangle 11"/>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
        <p:nvSpPr>
          <p:cNvPr id="14" name="Rectangle 13"/>
          <p:cNvSpPr/>
          <p:nvPr/>
        </p:nvSpPr>
        <p:spPr bwMode="auto">
          <a:xfrm>
            <a:off x="1475656" y="357301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 name="Rectangle 14"/>
          <p:cNvSpPr/>
          <p:nvPr/>
        </p:nvSpPr>
        <p:spPr bwMode="auto">
          <a:xfrm>
            <a:off x="4139952" y="3284984"/>
            <a:ext cx="4536504"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bwMode="auto">
          <a:xfrm>
            <a:off x="1835696" y="213285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Double Brace 17"/>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Tree>
    <p:extLst>
      <p:ext uri="{BB962C8B-B14F-4D97-AF65-F5344CB8AC3E}">
        <p14:creationId xmlns:p14="http://schemas.microsoft.com/office/powerpoint/2010/main" val="84272014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60571</TotalTime>
  <Words>7918</Words>
  <Application>Microsoft Macintosh PowerPoint</Application>
  <PresentationFormat>On-screen Show (4:3)</PresentationFormat>
  <Paragraphs>885</Paragraphs>
  <Slides>62</Slides>
  <Notes>62</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2224</cp:revision>
  <cp:lastPrinted>2011-11-02T21:41:02Z</cp:lastPrinted>
  <dcterms:created xsi:type="dcterms:W3CDTF">2010-11-22T10:27:15Z</dcterms:created>
  <dcterms:modified xsi:type="dcterms:W3CDTF">2012-09-19T08:55:55Z</dcterms:modified>
  <cp:category/>
</cp:coreProperties>
</file>