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8"/>
  </p:notesMasterIdLst>
  <p:handoutMasterIdLst>
    <p:handoutMasterId r:id="rId89"/>
  </p:handoutMasterIdLst>
  <p:sldIdLst>
    <p:sldId id="540" r:id="rId2"/>
    <p:sldId id="771" r:id="rId3"/>
    <p:sldId id="866" r:id="rId4"/>
    <p:sldId id="772" r:id="rId5"/>
    <p:sldId id="773" r:id="rId6"/>
    <p:sldId id="774" r:id="rId7"/>
    <p:sldId id="775" r:id="rId8"/>
    <p:sldId id="863" r:id="rId9"/>
    <p:sldId id="768" r:id="rId10"/>
    <p:sldId id="778" r:id="rId11"/>
    <p:sldId id="791" r:id="rId12"/>
    <p:sldId id="779" r:id="rId13"/>
    <p:sldId id="780" r:id="rId14"/>
    <p:sldId id="792" r:id="rId15"/>
    <p:sldId id="777" r:id="rId16"/>
    <p:sldId id="782" r:id="rId17"/>
    <p:sldId id="783" r:id="rId18"/>
    <p:sldId id="784" r:id="rId19"/>
    <p:sldId id="785" r:id="rId20"/>
    <p:sldId id="801" r:id="rId21"/>
    <p:sldId id="802" r:id="rId22"/>
    <p:sldId id="794" r:id="rId23"/>
    <p:sldId id="858" r:id="rId24"/>
    <p:sldId id="853" r:id="rId25"/>
    <p:sldId id="854" r:id="rId26"/>
    <p:sldId id="855" r:id="rId27"/>
    <p:sldId id="798" r:id="rId28"/>
    <p:sldId id="799" r:id="rId29"/>
    <p:sldId id="806" r:id="rId30"/>
    <p:sldId id="808" r:id="rId31"/>
    <p:sldId id="807" r:id="rId32"/>
    <p:sldId id="861" r:id="rId33"/>
    <p:sldId id="862" r:id="rId34"/>
    <p:sldId id="809" r:id="rId35"/>
    <p:sldId id="810" r:id="rId36"/>
    <p:sldId id="811" r:id="rId37"/>
    <p:sldId id="812" r:id="rId38"/>
    <p:sldId id="813" r:id="rId39"/>
    <p:sldId id="814" r:id="rId40"/>
    <p:sldId id="815" r:id="rId41"/>
    <p:sldId id="816" r:id="rId42"/>
    <p:sldId id="817" r:id="rId43"/>
    <p:sldId id="818" r:id="rId44"/>
    <p:sldId id="819" r:id="rId45"/>
    <p:sldId id="820" r:id="rId46"/>
    <p:sldId id="821" r:id="rId47"/>
    <p:sldId id="822" r:id="rId48"/>
    <p:sldId id="823" r:id="rId49"/>
    <p:sldId id="824" r:id="rId50"/>
    <p:sldId id="825" r:id="rId51"/>
    <p:sldId id="826" r:id="rId52"/>
    <p:sldId id="827" r:id="rId53"/>
    <p:sldId id="828" r:id="rId54"/>
    <p:sldId id="829" r:id="rId55"/>
    <p:sldId id="830" r:id="rId56"/>
    <p:sldId id="831" r:id="rId57"/>
    <p:sldId id="832" r:id="rId58"/>
    <p:sldId id="833" r:id="rId59"/>
    <p:sldId id="834" r:id="rId60"/>
    <p:sldId id="835" r:id="rId61"/>
    <p:sldId id="836" r:id="rId62"/>
    <p:sldId id="837" r:id="rId63"/>
    <p:sldId id="838" r:id="rId64"/>
    <p:sldId id="839" r:id="rId65"/>
    <p:sldId id="860" r:id="rId66"/>
    <p:sldId id="859" r:id="rId67"/>
    <p:sldId id="840" r:id="rId68"/>
    <p:sldId id="841" r:id="rId69"/>
    <p:sldId id="842" r:id="rId70"/>
    <p:sldId id="843" r:id="rId71"/>
    <p:sldId id="844" r:id="rId72"/>
    <p:sldId id="845" r:id="rId73"/>
    <p:sldId id="846" r:id="rId74"/>
    <p:sldId id="847" r:id="rId75"/>
    <p:sldId id="848" r:id="rId76"/>
    <p:sldId id="849" r:id="rId77"/>
    <p:sldId id="850" r:id="rId78"/>
    <p:sldId id="797" r:id="rId79"/>
    <p:sldId id="788" r:id="rId80"/>
    <p:sldId id="790" r:id="rId81"/>
    <p:sldId id="776" r:id="rId82"/>
    <p:sldId id="769" r:id="rId83"/>
    <p:sldId id="770" r:id="rId84"/>
    <p:sldId id="789" r:id="rId85"/>
    <p:sldId id="864" r:id="rId86"/>
    <p:sldId id="865" r:id="rId87"/>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492" autoAdjust="0"/>
  </p:normalViewPr>
  <p:slideViewPr>
    <p:cSldViewPr>
      <p:cViewPr>
        <p:scale>
          <a:sx n="85" d="100"/>
          <a:sy n="85" d="100"/>
        </p:scale>
        <p:origin x="-1760" y="-544"/>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23/10/2012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future intentions are a problem</a:t>
            </a:r>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you might think that future intentions are just</a:t>
            </a:r>
            <a:r>
              <a:rPr lang="en-US" baseline="0" dirty="0" smtClean="0"/>
              <a:t> belief-desire pairs that don’t cause actions.  But then you get an embarrassment of intentions.</a:t>
            </a:r>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19</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21</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22</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this case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24</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say in general what has gone</a:t>
            </a:r>
            <a:r>
              <a:rPr lang="en-US" baseline="0" dirty="0" smtClean="0"/>
              <a:t> wrong here?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25</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involves goal ascription</a:t>
            </a: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wrong with desiring these things ... is something wrong with intending them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Agglomeration is important because it distinguishes intention from desire, and from strongest desire.</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r>
              <a:rPr lang="en-US" baseline="0" dirty="0" smtClean="0"/>
              <a:t>?</a:t>
            </a:r>
          </a:p>
          <a:p>
            <a:r>
              <a:rPr lang="en-US" baseline="0" dirty="0" smtClean="0"/>
              <a:t>The answer has something to do with planning.  </a:t>
            </a:r>
          </a:p>
          <a:p>
            <a:r>
              <a:rPr lang="en-US" baseline="0" dirty="0" smtClean="0"/>
              <a:t>But here we must be careful because not all planning involves intending.</a:t>
            </a:r>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where I think you need intentions ... where you are in this sort of situation and you value taking control rather than just drifting ... not that there is anything wrong with drifting in this sort of case it might be best, but sometimes it matters to plan.</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need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not all purposive actions need involve intention at all.</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we started by asking about the relation ... this led us to ask what intentions are ... and the answer is that,</a:t>
            </a:r>
            <a:r>
              <a:rPr lang="en-US" baseline="0" dirty="0" smtClean="0"/>
              <a:t> in some cases, the term ‘intention’ just picks out an action-causing belief-desire pair.  Intentions are a relatively sophisticated phenomenon.</a:t>
            </a:r>
          </a:p>
          <a:p>
            <a:r>
              <a:rPr lang="en-US" baseline="0" dirty="0" smtClean="0"/>
              <a:t>Now we should ask whether there are any other kinds of intention.</a:t>
            </a:r>
          </a:p>
          <a:p>
            <a:r>
              <a:rPr lang="en-US" baseline="0" dirty="0" smtClean="0"/>
              <a:t>E.g. whether we should take seriously talk about ‘motor intention’</a:t>
            </a:r>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[This is motivation for thinking about further possible kinds of intention or goal-state</a:t>
            </a:r>
            <a:r>
              <a:rPr lang="en-US" baseline="0" dirty="0" smtClean="0"/>
              <a:t> or action-outcome relation</a:t>
            </a:r>
            <a:r>
              <a:rPr lang="en-US" dirty="0" smtClean="0"/>
              <a:t>]</a:t>
            </a:r>
          </a:p>
          <a:p>
            <a:r>
              <a:rPr lang="en-US" dirty="0" smtClean="0"/>
              <a:t>Incidentally,</a:t>
            </a:r>
            <a:r>
              <a:rPr lang="en-US" baseline="0" dirty="0" smtClean="0"/>
              <a:t> this is what makes makes me so unhappy about this quote.</a:t>
            </a:r>
          </a:p>
          <a:p>
            <a:r>
              <a:rPr lang="en-US" baseline="0" dirty="0" smtClean="0"/>
              <a:t>We have seen that intention might mean two things:</a:t>
            </a:r>
          </a:p>
          <a:p>
            <a:r>
              <a:rPr lang="en-US" baseline="0" dirty="0" smtClean="0"/>
              <a:t>action-causing belief-desire pair</a:t>
            </a:r>
          </a:p>
          <a:p>
            <a:r>
              <a:rPr lang="en-US" baseline="0" dirty="0" smtClean="0"/>
              <a:t>or </a:t>
            </a:r>
          </a:p>
          <a:p>
            <a:r>
              <a:rPr lang="en-US" baseline="0" dirty="0" smtClean="0"/>
              <a:t>sui generis mental state distinguished from desire by norms of consistency and agglomeration.</a:t>
            </a:r>
          </a:p>
          <a:p>
            <a:r>
              <a:rPr lang="en-US" baseline="0" dirty="0" smtClean="0"/>
              <a:t>Neither is suitable for chimpanzee theory of mind which is supposed (by Call and Tomasello) to be more primitive than belief—desire psychology.</a:t>
            </a:r>
          </a:p>
          <a:p>
            <a:r>
              <a:rPr lang="en-US" baseline="0" dirty="0" smtClean="0"/>
              <a:t>I don’t mean to say that they aren’t hinting at an important insight here.</a:t>
            </a:r>
          </a:p>
          <a:p>
            <a:r>
              <a:rPr lang="en-US" baseline="0" dirty="0" smtClean="0"/>
              <a:t>Only that it’s a mistake to appeal to intention as something simpler than belief or desire.</a:t>
            </a: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we started by asking about the relation ... this led us to ask what intentions are ... and the answer is that,</a:t>
            </a:r>
            <a:r>
              <a:rPr lang="en-US" baseline="0" dirty="0" smtClean="0"/>
              <a:t> in some cases, the term ‘intention’ just picks out an action-causing belief-desire pair.  Intentions are a relatively sophisticated phenomenon.</a:t>
            </a:r>
          </a:p>
          <a:p>
            <a:r>
              <a:rPr lang="en-US" baseline="0" dirty="0" smtClean="0"/>
              <a:t>Now we should ask whether there are any other kinds of intention.</a:t>
            </a:r>
          </a:p>
          <a:p>
            <a:r>
              <a:rPr lang="en-US" baseline="0" dirty="0" smtClean="0"/>
              <a:t>E.g. whether we should take seriously talk about ‘motor intention’</a:t>
            </a:r>
            <a:endParaRPr lang="en-US" baseline="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why do we think this?  the first step is to show that some motor representations carry information about outcomes.  How do we show this?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vary kinematic and dynamic features but keep outcome constant.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keep kinematic and dynamic features constant but vary outcome.  There are several ways to do that; one is simply to compare an ordinary grasping action with the same movements performed in the absence of the target object.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endParaRPr lang="en-US" baseline="0" dirty="0" smtClean="0"/>
          </a:p>
          <a:p>
            <a:r>
              <a:rPr lang="en-US" baseline="0" dirty="0" smtClean="0"/>
              <a:t>And of course in many cases it may be that both intention and motor representation are involved.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How in general can we identify or distinguish representational formats? Because representational formats are typically associated with characteristic performance profiles, it is sometimes possible to infer similarities and differences in representational format from similarities and differences in the processes in which representations feature.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baseline="0" dirty="0" smtClean="0">
              <a:solidFill>
                <a:srgbClr val="000000"/>
              </a:solidFill>
              <a:latin typeface="Times New Roman" charset="0"/>
              <a:ea typeface="+mn-ea"/>
              <a:cs typeface="+mn-cs"/>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baseline="0" dirty="0" smtClean="0">
                <a:solidFill>
                  <a:srgbClr val="000000"/>
                </a:solidFill>
                <a:latin typeface="Times New Roman" charset="0"/>
                <a:ea typeface="+mn-ea"/>
                <a:cs typeface="+mn-cs"/>
              </a:rPr>
              <a:t>To illustrate, suppose that you have a route representation and I want to work out whether it this representation has a cartographic or propositional format.  One way to do this might be to test your performance on different tasks.  If the representation is propositional you are likely to be relatively fast at identifying key landmarks but relatively slow at translating the route into a sequence of compass directions; but the converse will be true if your representation is cartographic.</a:t>
            </a:r>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same principle---distinguishing and identifying formats by measuring characteristic processing profile---works for mental representations too.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compare imagining seeing an object moving with actually seeing it move. For this comparison we need to distinguish two ways of imagining seeing. There is a way of imagining seeing which </a:t>
            </a:r>
            <a:r>
              <a:rPr lang="en-US" baseline="0" dirty="0" err="1" smtClean="0"/>
              <a:t>phenomenologically</a:t>
            </a:r>
            <a:r>
              <a:rPr lang="en-US" baseline="0" dirty="0" smtClean="0"/>
              <a:t> is something like seeing except that it does not necessarily involve being receptive to stimuli. This way of imagining seeing, sometimes called `sensory imagining', is commonly distinguished from cognitive ways of imagining seeing which might for example involve thinking about seeing.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It is this way of imagining seeing an object move that we wish to compare with actually seeing an object move.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Imagining seeing an object move and actually seeing an object move have similarities in characteristic performance profile.  For instance, whether an object can be seen all at once depends on its size and distance from the perceiver; strikingly, when subjects imagine seeing an object, whether they can imagine seeing it all at once depends in the same way on size and distance (\</a:t>
            </a:r>
            <a:r>
              <a:rPr lang="en-US" baseline="0" dirty="0" err="1" smtClean="0"/>
              <a:t>citealp</a:t>
            </a:r>
            <a:r>
              <a:rPr lang="en-US" baseline="0" dirty="0" smtClean="0"/>
              <a:t>{kosslyn:1978_measuring}; \</a:t>
            </a:r>
            <a:r>
              <a:rPr lang="en-US" baseline="0" dirty="0" err="1" smtClean="0"/>
              <a:t>citealp</a:t>
            </a:r>
            <a:r>
              <a:rPr lang="en-US" baseline="0" dirty="0" smtClean="0"/>
              <a:t>[p.\ 99ff]{kosslyn:1994_image}).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Also, how long it takes to imagine looking over an object depends on the object's subjective size in the same way that how long it would take to actually look over that object would depend on its subjective size \</a:t>
            </a:r>
            <a:r>
              <a:rPr lang="en-US" baseline="0" dirty="0" err="1" smtClean="0"/>
              <a:t>citep</a:t>
            </a:r>
            <a:r>
              <a:rPr lang="en-US" baseline="0" dirty="0" smtClean="0"/>
              <a:t>{kosslyn:1978_visual}.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similarities in characteristic performance profile and the particular patterns of interference are good (if non-decisive) reasons to conjecture that imagining seeing and actually seeing involve representations with a common format.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One way of imagining action is </a:t>
            </a:r>
            <a:r>
              <a:rPr lang="en-US" sz="1200" kern="1200" dirty="0" err="1" smtClean="0">
                <a:solidFill>
                  <a:srgbClr val="000000"/>
                </a:solidFill>
                <a:latin typeface="Times New Roman" charset="0"/>
                <a:ea typeface="+mn-ea"/>
                <a:cs typeface="+mn-cs"/>
              </a:rPr>
              <a:t>phenomenologically</a:t>
            </a:r>
            <a:r>
              <a:rPr lang="en-US" sz="1200" kern="1200" dirty="0" smtClean="0">
                <a:solidFill>
                  <a:srgbClr val="000000"/>
                </a:solidFill>
                <a:latin typeface="Times New Roman" charset="0"/>
                <a:ea typeface="+mn-ea"/>
                <a:cs typeface="+mn-cs"/>
              </a:rPr>
              <a:t> something like acting except that such imaginings are not necessarily responsive to the features of actual objects and do not necessarily result in bodily movements.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evidence that the way imagining performing an action unfolds in time is similar in some respects to the way actually performing an action of the same type would unfold.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 instance, how long it takes to imagine moving an object is closely related to how long it would take to actually move that object \</a:t>
            </a:r>
            <a:r>
              <a:rPr lang="en-US" baseline="0" dirty="0" err="1" smtClean="0"/>
              <a:t>citep</a:t>
            </a:r>
            <a:r>
              <a:rPr lang="en-US" baseline="0" dirty="0" smtClean="0"/>
              <a:t>{decety:1989_timing, decety:1996_imagined, Jeannerod:1994oz}.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 addition, for actions such as grasping the handle of a cup, manipulating the target object in ways that would make the action harder (such as orienting the cup's handle to make it less convenient for you to grasp) make a corresponding difference to the effort involved in imagining performing the action \</a:t>
            </a:r>
            <a:r>
              <a:rPr lang="en-US" baseline="0" dirty="0" err="1" smtClean="0"/>
              <a:t>citep</a:t>
            </a:r>
            <a:r>
              <a:rPr lang="en-US" baseline="0" dirty="0" smtClean="0"/>
              <a:t>{parsons:1994_temporal, frak:2001_orientation}.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Contrast imagining rotating a ball with imagining seeing a ball rotate.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is implied by what we’ve already said, these have quite different characteristic performance profiles.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How quickly the former can be done is a function of how long it would take the agent to rotate the ball, whereas how quickly the latter can be done depends on how rapidly the ball can rotate and still be perceived as rotating.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Further, in some cases rotating a ball clockwise is easier than rotating it anti-clockwise, and so is imagining a ball rotate.  By contrast, the effort involved in actually seeing or imagining seeing a ball rotate does not similarly differ depending on direction.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conclusion ...</a:t>
            </a: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is intention?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a:t>
            </a:r>
            <a:r>
              <a:rPr lang="en-US" baseline="0" smtClean="0"/>
              <a:t>is intention?</a:t>
            </a:r>
            <a:endParaRPr lang="en-US" baseline="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78</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79</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82</a:t>
            </a:fld>
            <a:endParaRPr lang="en-GB"/>
          </a:p>
        </p:txBody>
      </p:sp>
    </p:spTree>
    <p:extLst>
      <p:ext uri="{BB962C8B-B14F-4D97-AF65-F5344CB8AC3E}">
        <p14:creationId xmlns:p14="http://schemas.microsoft.com/office/powerpoint/2010/main" val="32605610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84</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A simpler case : </a:t>
            </a:r>
            <a:r>
              <a:rPr lang="en-US" baseline="0" dirty="0" smtClean="0"/>
              <a:t> no individual thing excludes any other, but not all three can be </a:t>
            </a:r>
            <a:r>
              <a:rPr lang="en-US" baseline="0" dirty="0" err="1" smtClean="0"/>
              <a:t>realised</a:t>
            </a:r>
            <a:endParaRPr lang="en-US" baseline="0" dirty="0" smtClean="0"/>
          </a:p>
          <a:p>
            <a:r>
              <a:rPr lang="en-US" dirty="0" smtClean="0"/>
              <a:t>each thing is individually desirable, exactly how desirable depends on what other thing it is done with;</a:t>
            </a:r>
          </a:p>
          <a:p>
            <a:r>
              <a:rPr lang="en-US" baseline="0" dirty="0" smtClean="0"/>
              <a:t>the agent doesn’t know exactly what would be most desirable (so the fact that [A] excludes [B]&amp;[C] does not prevent the all things considered judgment in </a:t>
            </a:r>
            <a:r>
              <a:rPr lang="en-US" baseline="0" dirty="0" err="1" smtClean="0"/>
              <a:t>favour</a:t>
            </a:r>
            <a:r>
              <a:rPr lang="en-US" baseline="0" dirty="0" smtClean="0"/>
              <a:t> of [A]);</a:t>
            </a:r>
          </a:p>
          <a:p>
            <a:r>
              <a:rPr lang="en-US" baseline="0" dirty="0" smtClean="0"/>
              <a:t>[***I’m worried this won’t work unless it reduces to a </a:t>
            </a:r>
            <a:r>
              <a:rPr lang="en-US" baseline="0" dirty="0" err="1" smtClean="0"/>
              <a:t>Buridan</a:t>
            </a:r>
            <a:r>
              <a:rPr lang="en-US" baseline="0" dirty="0" smtClean="0"/>
              <a:t>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85</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simpler case : each is desirable</a:t>
            </a:r>
            <a:r>
              <a:rPr lang="en-US" baseline="0" dirty="0" smtClean="0"/>
              <a:t>; no individual thing excludes any other; but not all three can be </a:t>
            </a:r>
            <a:r>
              <a:rPr lang="en-US" baseline="0" dirty="0" err="1" smtClean="0"/>
              <a:t>realised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is intention?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4.wdp"/><Relationship Id="rId5" Type="http://schemas.openxmlformats.org/officeDocument/2006/relationships/image" Target="../media/image16.png"/><Relationship Id="rId6"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4.wdp"/><Relationship Id="rId5" Type="http://schemas.openxmlformats.org/officeDocument/2006/relationships/image" Target="../media/image16.png"/><Relationship Id="rId6"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19.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8.gi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3"/>
          <p:cNvSpPr>
            <a:spLocks noChangeArrowheads="1"/>
          </p:cNvSpPr>
          <p:nvPr/>
        </p:nvSpPr>
        <p:spPr bwMode="auto">
          <a:xfrm rot="10800000">
            <a:off x="0" y="260647"/>
            <a:ext cx="9144000" cy="1368152"/>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dirty="0"/>
          </a:p>
        </p:txBody>
      </p:sp>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0"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sp>
        <p:nvSpPr>
          <p:cNvPr id="11" name="Text Box 9"/>
          <p:cNvSpPr txBox="1">
            <a:spLocks noChangeArrowheads="1"/>
          </p:cNvSpPr>
          <p:nvPr/>
        </p:nvSpPr>
        <p:spPr bwMode="auto">
          <a:xfrm>
            <a:off x="755576" y="33265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12" name="Text Box 9"/>
          <p:cNvSpPr txBox="1">
            <a:spLocks noChangeArrowheads="1"/>
          </p:cNvSpPr>
          <p:nvPr/>
        </p:nvSpPr>
        <p:spPr bwMode="auto">
          <a:xfrm>
            <a:off x="755576" y="33265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sp>
        <p:nvSpPr>
          <p:cNvPr id="13" name="Text Box 9"/>
          <p:cNvSpPr txBox="1">
            <a:spLocks noChangeArrowheads="1"/>
          </p:cNvSpPr>
          <p:nvPr/>
        </p:nvSpPr>
        <p:spPr bwMode="auto">
          <a:xfrm>
            <a:off x="179908" y="692695"/>
            <a:ext cx="8496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spcAft>
                <a:spcPct val="0"/>
              </a:spcAft>
            </a:pPr>
            <a:r>
              <a:rPr lang="en-GB" sz="4800" b="1" i="0" dirty="0" smtClean="0">
                <a:effectLst>
                  <a:glow rad="101600">
                    <a:srgbClr val="000000"/>
                  </a:glow>
                </a:effectLst>
              </a:rPr>
              <a:t>5. Actions, Intentions &amp; Goals</a:t>
            </a:r>
            <a:endParaRPr lang="en-GB" sz="4800" i="0" dirty="0">
              <a:effectLst>
                <a:glow rad="101600">
                  <a:srgbClr val="000000"/>
                </a:glow>
              </a:effectLst>
            </a:endParaRPr>
          </a:p>
        </p:txBody>
      </p:sp>
    </p:spTree>
    <p:extLst>
      <p:ext uri="{BB962C8B-B14F-4D97-AF65-F5344CB8AC3E}">
        <p14:creationId xmlns:p14="http://schemas.microsoft.com/office/powerpoint/2010/main" val="29527281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31022847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34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The expression ‘the intention with which James went to church’  ... cannot be taken to refer to a ... state ....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Its function ... is to generate new descriptions of actions in terms of their reasons;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thus  ‘James went to church with the intention of pleasing his mother’ yields a new, and fuller, description of the action described in ‘James went to church’.’ </a:t>
            </a: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1963: 690)</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827584" y="4509120"/>
            <a:ext cx="3600400" cy="164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a:t>
            </a:r>
            <a:r>
              <a:rPr lang="en-GB" i="0" dirty="0" smtClean="0">
                <a:solidFill>
                  <a:srgbClr val="FFFFFF"/>
                </a:solidFill>
                <a:effectLst>
                  <a:glow rad="101600">
                    <a:srgbClr val="000000"/>
                  </a:glow>
                </a:effectLst>
                <a:ea typeface="ＭＳ Ｐゴシック" charset="0"/>
                <a:cs typeface="Times New Roman" charset="0"/>
              </a:rPr>
              <a:t>please my mother</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a:t>
            </a:r>
            <a:r>
              <a:rPr lang="en-GB" i="0" dirty="0" smtClean="0">
                <a:solidFill>
                  <a:srgbClr val="FFFFFF"/>
                </a:solidFill>
                <a:effectLst>
                  <a:glow rad="101600">
                    <a:srgbClr val="000000"/>
                  </a:glow>
                </a:effectLst>
                <a:ea typeface="ＭＳ Ｐゴシック" charset="0"/>
                <a:cs typeface="Times New Roman" charset="0"/>
              </a:rPr>
              <a:t> please my mother by going to church.</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a:t>
            </a:r>
            <a:r>
              <a:rPr lang="en-GB" i="0" dirty="0" smtClean="0">
                <a:solidFill>
                  <a:srgbClr val="FFFFFF"/>
                </a:solidFill>
                <a:effectLst>
                  <a:glow rad="101600">
                    <a:srgbClr val="000000"/>
                  </a:glow>
                </a:effectLst>
                <a:ea typeface="ＭＳ Ｐゴシック" charset="0"/>
                <a:cs typeface="Times New Roman" charset="0"/>
              </a:rPr>
              <a:t>Go to church.</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0489453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1152128"/>
          </a:xfrm>
          <a:prstGeom prst="roundRect">
            <a:avLst>
              <a:gd name="adj" fmla="val 10183"/>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a:t>
            </a:r>
            <a:r>
              <a:rPr kumimoji="0" lang="en-US" sz="2200" b="0" i="0" u="none" strike="noStrike" cap="none" normalizeH="0" baseline="0" dirty="0" smtClean="0">
                <a:ln>
                  <a:noFill/>
                </a:ln>
                <a:solidFill>
                  <a:schemeClr val="tx1"/>
                </a:solidFill>
                <a:effectLst/>
                <a:latin typeface="Myriad Web" charset="0"/>
              </a:rPr>
              <a:t>action-</a:t>
            </a:r>
            <a:r>
              <a:rPr lang="en-US" i="0" dirty="0" smtClean="0">
                <a:solidFill>
                  <a:schemeClr val="tx1"/>
                </a:solidFill>
              </a:rPr>
              <a:t>causing </a:t>
            </a:r>
            <a:r>
              <a:rPr kumimoji="0" lang="en-US" sz="2200" b="0" i="0" u="none" strike="noStrike" cap="none" normalizeH="0" baseline="0" dirty="0" smtClean="0">
                <a:ln>
                  <a:noFill/>
                </a:ln>
                <a:solidFill>
                  <a:schemeClr val="tx1"/>
                </a:solidFill>
                <a:effectLst/>
                <a:latin typeface="Myriad Web" charset="0"/>
              </a:rPr>
              <a:t>belief</a:t>
            </a:r>
            <a:r>
              <a:rPr kumimoji="0" lang="en-US" sz="2200" b="0" i="0" u="none" strike="noStrike" cap="none" normalizeH="0" baseline="0" dirty="0" smtClean="0">
                <a:ln>
                  <a:noFill/>
                </a:ln>
                <a:solidFill>
                  <a:schemeClr val="tx1"/>
                </a:solidFill>
                <a:effectLst/>
                <a:latin typeface="Myriad Web" charset="0"/>
              </a:rPr>
              <a:t>—desire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810411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belief—desire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14" name="Rounded Rectangle 13"/>
          <p:cNvSpPr/>
          <p:nvPr/>
        </p:nvSpPr>
        <p:spPr bwMode="auto">
          <a:xfrm>
            <a:off x="2915816" y="4509120"/>
            <a:ext cx="2520280" cy="1152128"/>
          </a:xfrm>
          <a:prstGeom prst="roundRect">
            <a:avLst>
              <a:gd name="adj" fmla="val 10183"/>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a:t>
            </a:r>
            <a:r>
              <a:rPr kumimoji="0" lang="en-US" sz="2200" b="0" i="0" u="none" strike="noStrike" cap="none" normalizeH="0" baseline="0" dirty="0" smtClean="0">
                <a:ln>
                  <a:noFill/>
                </a:ln>
                <a:solidFill>
                  <a:schemeClr val="tx1"/>
                </a:solidFill>
                <a:effectLst/>
                <a:latin typeface="Myriad Web" charset="0"/>
              </a:rPr>
              <a:t>action-</a:t>
            </a:r>
            <a:r>
              <a:rPr lang="en-US" i="0" dirty="0" smtClean="0">
                <a:solidFill>
                  <a:schemeClr val="tx1"/>
                </a:solidFill>
              </a:rPr>
              <a:t>causing </a:t>
            </a:r>
            <a:r>
              <a:rPr kumimoji="0" lang="en-US" sz="2200" b="0" i="0" u="none" strike="noStrike" cap="none" normalizeH="0" baseline="0" dirty="0" smtClean="0">
                <a:ln>
                  <a:noFill/>
                </a:ln>
                <a:solidFill>
                  <a:schemeClr val="tx1"/>
                </a:solidFill>
                <a:effectLst/>
                <a:latin typeface="Myriad Web" charset="0"/>
              </a:rPr>
              <a:t>belief</a:t>
            </a:r>
            <a:r>
              <a:rPr kumimoji="0" lang="en-US" sz="2200" b="0" i="0" u="none" strike="noStrike" cap="none" normalizeH="0" baseline="0" dirty="0" smtClean="0">
                <a:ln>
                  <a:noFill/>
                </a:ln>
                <a:solidFill>
                  <a:schemeClr val="tx1"/>
                </a:solidFill>
                <a:effectLst/>
                <a:latin typeface="Myriad Web" charset="0"/>
              </a:rPr>
              <a:t>—desire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sp>
        <p:nvSpPr>
          <p:cNvPr id="13" name="Rectangle 1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Tree>
    <p:extLst>
      <p:ext uri="{BB962C8B-B14F-4D97-AF65-F5344CB8AC3E}">
        <p14:creationId xmlns:p14="http://schemas.microsoft.com/office/powerpoint/2010/main" val="22312318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13" name="Rectangle 1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belief—desire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sp>
        <p:nvSpPr>
          <p:cNvPr id="14" name="Rounded Rectangle 13"/>
          <p:cNvSpPr/>
          <p:nvPr/>
        </p:nvSpPr>
        <p:spPr bwMode="auto">
          <a:xfrm>
            <a:off x="2915816" y="4509120"/>
            <a:ext cx="2520280" cy="1152128"/>
          </a:xfrm>
          <a:prstGeom prst="roundRect">
            <a:avLst>
              <a:gd name="adj" fmla="val 10183"/>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000000"/>
                  </a:glow>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000000"/>
                  </a:glow>
                </a:effectLst>
                <a:latin typeface="Myriad Web" charset="0"/>
              </a:rPr>
              <a:t>= </a:t>
            </a:r>
            <a:r>
              <a:rPr kumimoji="0" lang="en-US" sz="2200" b="0" i="0" u="none" strike="noStrike" cap="none" normalizeH="0" baseline="0" dirty="0" smtClean="0">
                <a:solidFill>
                  <a:srgbClr val="000000"/>
                </a:solidFill>
                <a:effectLst>
                  <a:glow>
                    <a:srgbClr val="000000"/>
                  </a:glow>
                </a:effectLst>
                <a:latin typeface="Myriad Web" charset="0"/>
              </a:rPr>
              <a:t>action-</a:t>
            </a:r>
            <a:r>
              <a:rPr lang="en-US" i="0" dirty="0" smtClean="0">
                <a:solidFill>
                  <a:srgbClr val="000000"/>
                </a:solidFill>
                <a:effectLst>
                  <a:glow>
                    <a:srgbClr val="000000"/>
                  </a:glow>
                </a:effectLst>
              </a:rPr>
              <a:t>causing </a:t>
            </a:r>
            <a:r>
              <a:rPr kumimoji="0" lang="en-US" sz="2200" b="0" i="0" u="none" strike="noStrike" cap="none" normalizeH="0" baseline="0" dirty="0" smtClean="0">
                <a:ln>
                  <a:noFill/>
                </a:ln>
                <a:solidFill>
                  <a:srgbClr val="000000"/>
                </a:solidFill>
                <a:effectLst>
                  <a:glow>
                    <a:srgbClr val="000000"/>
                  </a:glow>
                </a:effectLst>
                <a:latin typeface="Myriad Web" charset="0"/>
              </a:rPr>
              <a:t>belief</a:t>
            </a:r>
            <a:r>
              <a:rPr kumimoji="0" lang="en-US" sz="2200" b="0" i="0" u="none" strike="noStrike" cap="none" normalizeH="0" baseline="0" dirty="0" smtClean="0">
                <a:ln>
                  <a:noFill/>
                </a:ln>
                <a:solidFill>
                  <a:srgbClr val="000000"/>
                </a:solidFill>
                <a:effectLst>
                  <a:glow>
                    <a:srgbClr val="000000"/>
                  </a:glow>
                </a:effectLst>
                <a:latin typeface="Myriad Web" charset="0"/>
              </a:rPr>
              <a:t>—desir</a:t>
            </a:r>
            <a:r>
              <a:rPr kumimoji="0" lang="en-US" sz="2200" b="0" i="0" u="none" strike="noStrike" cap="none" normalizeH="0" baseline="0" dirty="0" smtClean="0">
                <a:ln>
                  <a:noFill/>
                </a:ln>
                <a:solidFill>
                  <a:schemeClr val="tx1"/>
                </a:solidFill>
                <a:effectLst/>
                <a:latin typeface="Myriad Web" charset="0"/>
              </a:rPr>
              <a:t>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sp>
        <p:nvSpPr>
          <p:cNvPr id="3" name="Rectangle 2"/>
          <p:cNvSpPr/>
          <p:nvPr/>
        </p:nvSpPr>
        <p:spPr bwMode="auto">
          <a:xfrm>
            <a:off x="3203848" y="4928924"/>
            <a:ext cx="1944216" cy="36025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ounded Rectangle 15"/>
          <p:cNvSpPr/>
          <p:nvPr/>
        </p:nvSpPr>
        <p:spPr bwMode="auto">
          <a:xfrm>
            <a:off x="2915816" y="4509120"/>
            <a:ext cx="2520280" cy="1152128"/>
          </a:xfrm>
          <a:prstGeom prst="roundRect">
            <a:avLst>
              <a:gd name="adj" fmla="val 10183"/>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 </a:t>
            </a:r>
            <a:r>
              <a:rPr kumimoji="0" lang="en-US" sz="2200" b="0" i="0" u="none" strike="noStrike" cap="none" normalizeH="0" baseline="0" dirty="0" smtClean="0">
                <a:solidFill>
                  <a:srgbClr val="000000"/>
                </a:solidFill>
                <a:effectLst>
                  <a:glow rad="101600">
                    <a:srgbClr val="FFFFFF"/>
                  </a:glow>
                </a:effectLst>
                <a:latin typeface="Myriad Web" charset="0"/>
              </a:rPr>
              <a:t>action-</a:t>
            </a:r>
            <a:r>
              <a:rPr lang="en-US" i="0" dirty="0" smtClean="0">
                <a:solidFill>
                  <a:srgbClr val="000000"/>
                </a:solidFill>
                <a:effectLst>
                  <a:glow rad="101600">
                    <a:srgbClr val="FFFFFF"/>
                  </a:glow>
                </a:effectLst>
              </a:rPr>
              <a:t>causing </a:t>
            </a:r>
            <a:r>
              <a:rPr kumimoji="0" lang="en-US" sz="2200" b="0" i="0" u="none" strike="noStrike" cap="none" normalizeH="0" baseline="0" dirty="0" smtClean="0">
                <a:ln>
                  <a:noFill/>
                </a:ln>
                <a:solidFill>
                  <a:srgbClr val="000000"/>
                </a:solidFill>
                <a:effectLst>
                  <a:glow rad="101600">
                    <a:srgbClr val="FFFFFF"/>
                  </a:glow>
                </a:effectLst>
                <a:latin typeface="Myriad Web" charset="0"/>
              </a:rPr>
              <a:t>belief</a:t>
            </a:r>
            <a:r>
              <a:rPr kumimoji="0" lang="en-US" sz="2200" b="0" i="0" u="none" strike="noStrike" cap="none" normalizeH="0" baseline="0" dirty="0" smtClean="0">
                <a:ln>
                  <a:noFill/>
                </a:ln>
                <a:solidFill>
                  <a:srgbClr val="000000"/>
                </a:solidFill>
                <a:effectLst>
                  <a:glow rad="101600">
                    <a:srgbClr val="FFFFFF"/>
                  </a:glow>
                </a:effectLst>
                <a:latin typeface="Myriad Web" charset="0"/>
              </a:rPr>
              <a:t>—desire</a:t>
            </a:r>
            <a:r>
              <a:rPr kumimoji="0" lang="en-US" sz="2200" b="0" i="0" u="none" strike="noStrike" cap="none" normalizeH="0" dirty="0" smtClean="0">
                <a:ln>
                  <a:noFill/>
                </a:ln>
                <a:solidFill>
                  <a:srgbClr val="000000"/>
                </a:solidFill>
                <a:effectLst>
                  <a:glow rad="101600">
                    <a:srgbClr val="FFFFFF"/>
                  </a:glow>
                </a:effectLst>
                <a:latin typeface="Myriad Web" charset="0"/>
              </a:rPr>
              <a:t> </a:t>
            </a:r>
            <a:endParaRPr kumimoji="0" lang="en-US" sz="2200" b="0" i="0" u="none" strike="noStrike" cap="none" normalizeH="0" baseline="0" dirty="0">
              <a:ln>
                <a:noFill/>
              </a:ln>
              <a:solidFill>
                <a:srgbClr val="000000"/>
              </a:solidFill>
              <a:effectLst>
                <a:glow rad="101600">
                  <a:srgbClr val="FFFFFF"/>
                </a:glow>
              </a:effectLst>
              <a:latin typeface="Myriad Web" charset="0"/>
            </a:endParaRPr>
          </a:p>
        </p:txBody>
      </p:sp>
    </p:spTree>
    <p:extLst>
      <p:ext uri="{BB962C8B-B14F-4D97-AF65-F5344CB8AC3E}">
        <p14:creationId xmlns:p14="http://schemas.microsoft.com/office/powerpoint/2010/main" val="4170440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8"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608692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8"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9057682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3271816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4355976" y="4437112"/>
            <a:ext cx="4355976"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P1. I 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P2.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building a squirrel house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9235063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4355976" y="4437112"/>
            <a:ext cx="4355976"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P1. I 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P2.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building a squirrel house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3" name="Rounded Rectangle 12"/>
          <p:cNvSpPr/>
          <p:nvPr/>
        </p:nvSpPr>
        <p:spPr bwMode="auto">
          <a:xfrm>
            <a:off x="4169834" y="2450770"/>
            <a:ext cx="1944216" cy="576064"/>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 judgment</a:t>
            </a:r>
            <a:endParaRPr kumimoji="0" lang="en-US" sz="2200" b="0" i="0" u="none" strike="noStrike" cap="none" normalizeH="0" baseline="0" dirty="0">
              <a:ln>
                <a:noFill/>
              </a:ln>
              <a:solidFill>
                <a:srgbClr val="FFFFFF"/>
              </a:solidFill>
              <a:effectLst/>
              <a:latin typeface="Myriad Web" charset="0"/>
            </a:endParaRPr>
          </a:p>
        </p:txBody>
      </p:sp>
      <p:sp>
        <p:nvSpPr>
          <p:cNvPr id="17" name="Rounded Rectangle 16"/>
          <p:cNvSpPr/>
          <p:nvPr/>
        </p:nvSpPr>
        <p:spPr bwMode="auto">
          <a:xfrm>
            <a:off x="3851920" y="2204864"/>
            <a:ext cx="1944216" cy="576064"/>
          </a:xfrm>
          <a:prstGeom prst="round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41492444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87313" y="430213"/>
            <a:ext cx="8949183" cy="6237986"/>
            <a:chOff x="87313" y="430213"/>
            <a:chExt cx="8949183" cy="6237986"/>
          </a:xfrm>
        </p:grpSpPr>
        <p:pic>
          <p:nvPicPr>
            <p:cNvPr id="31" name="Picture 30"/>
            <p:cNvPicPr>
              <a:picLocks noChangeAspect="1"/>
            </p:cNvPicPr>
            <p:nvPr/>
          </p:nvPicPr>
          <p:blipFill>
            <a:blip r:embed="rId3"/>
            <a:stretch>
              <a:fillRect/>
            </a:stretch>
          </p:blipFill>
          <p:spPr>
            <a:xfrm>
              <a:off x="107504" y="4558240"/>
              <a:ext cx="4684703" cy="1679072"/>
            </a:xfrm>
            <a:prstGeom prst="rect">
              <a:avLst/>
            </a:prstGeom>
          </p:spPr>
        </p:pic>
        <p:pic>
          <p:nvPicPr>
            <p:cNvPr id="32" name="Picture 31"/>
            <p:cNvPicPr>
              <a:picLocks noChangeAspect="1"/>
            </p:cNvPicPr>
            <p:nvPr/>
          </p:nvPicPr>
          <p:blipFill>
            <a:blip r:embed="rId4"/>
            <a:stretch>
              <a:fillRect/>
            </a:stretch>
          </p:blipFill>
          <p:spPr>
            <a:xfrm>
              <a:off x="107504" y="4548108"/>
              <a:ext cx="4752528" cy="1759847"/>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p:cNvPicPr>
            <p:nvPr/>
          </p:nvPicPr>
          <p:blipFill>
            <a:blip r:embed="rId6"/>
            <a:stretch>
              <a:fillRect/>
            </a:stretch>
          </p:blipFill>
          <p:spPr>
            <a:xfrm>
              <a:off x="107504" y="2420888"/>
              <a:ext cx="6683104" cy="1656184"/>
            </a:xfrm>
            <a:prstGeom prst="rect">
              <a:avLst/>
            </a:prstGeom>
          </p:spPr>
        </p:pic>
        <p:pic>
          <p:nvPicPr>
            <p:cNvPr id="35"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
            <p:cNvSpPr>
              <a:spLocks noChangeArrowheads="1"/>
            </p:cNvSpPr>
            <p:nvPr/>
          </p:nvSpPr>
          <p:spPr bwMode="auto">
            <a:xfrm>
              <a:off x="392113" y="1416050"/>
              <a:ext cx="457200" cy="430887"/>
            </a:xfrm>
            <a:prstGeom prst="rect">
              <a:avLst/>
            </a:prstGeom>
            <a:solidFill>
              <a:srgbClr val="FFFF00"/>
            </a:solidFill>
            <a:ln w="25400">
              <a:solidFill>
                <a:schemeClr val="tx1"/>
              </a:solidFill>
              <a:round/>
              <a:headEnd/>
              <a:tailEnd/>
            </a:ln>
          </p:spPr>
          <p:txBody>
            <a:bodyPr>
              <a:spAutoFit/>
            </a:bodyPr>
            <a:lstStyle/>
            <a:p>
              <a:endParaRPr lang="en-US">
                <a:effectLst/>
              </a:endParaRPr>
            </a:p>
          </p:txBody>
        </p:sp>
        <p:sp>
          <p:nvSpPr>
            <p:cNvPr id="37" name="Rectangle 4"/>
            <p:cNvSpPr>
              <a:spLocks noChangeArrowheads="1"/>
            </p:cNvSpPr>
            <p:nvPr/>
          </p:nvSpPr>
          <p:spPr bwMode="auto">
            <a:xfrm>
              <a:off x="1600200" y="1447800"/>
              <a:ext cx="457200" cy="430887"/>
            </a:xfrm>
            <a:prstGeom prst="rect">
              <a:avLst/>
            </a:prstGeom>
            <a:solidFill>
              <a:srgbClr val="008000"/>
            </a:solidFill>
            <a:ln w="25400">
              <a:solidFill>
                <a:schemeClr val="tx1"/>
              </a:solidFill>
              <a:round/>
              <a:headEnd/>
              <a:tailEnd/>
            </a:ln>
          </p:spPr>
          <p:txBody>
            <a:bodyPr>
              <a:spAutoFit/>
            </a:bodyPr>
            <a:lstStyle/>
            <a:p>
              <a:endParaRPr lang="en-US">
                <a:effectLst/>
              </a:endParaRPr>
            </a:p>
          </p:txBody>
        </p:sp>
        <p:pic>
          <p:nvPicPr>
            <p:cNvPr id="38" name="Picture 37"/>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39" name="Picture 38"/>
            <p:cNvPicPr>
              <a:picLocks noChangeAspect="1"/>
            </p:cNvPicPr>
            <p:nvPr/>
          </p:nvPicPr>
          <p:blipFill rotWithShape="1">
            <a:blip r:embed="rId8"/>
            <a:srcRect r="84777"/>
            <a:stretch/>
          </p:blipFill>
          <p:spPr>
            <a:xfrm>
              <a:off x="7030019" y="1556792"/>
              <a:ext cx="860503" cy="4666208"/>
            </a:xfrm>
            <a:prstGeom prst="rect">
              <a:avLst/>
            </a:prstGeom>
          </p:spPr>
        </p:pic>
        <p:pic>
          <p:nvPicPr>
            <p:cNvPr id="40" name="Picture 39"/>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41" name="TextBox 40"/>
            <p:cNvSpPr txBox="1"/>
            <p:nvPr/>
          </p:nvSpPr>
          <p:spPr>
            <a:xfrm>
              <a:off x="5578282" y="6237312"/>
              <a:ext cx="3458214" cy="430887"/>
            </a:xfrm>
            <a:prstGeom prst="rect">
              <a:avLst/>
            </a:prstGeom>
            <a:noFill/>
          </p:spPr>
          <p:txBody>
            <a:bodyPr wrap="none" rtlCol="0">
              <a:spAutoFit/>
            </a:bodyPr>
            <a:lstStyle/>
            <a:p>
              <a:r>
                <a:rPr lang="en-US" i="0" dirty="0" smtClean="0">
                  <a:effectLst/>
                </a:rPr>
                <a:t>Onishi &amp; Baillargeon (2005)</a:t>
              </a:r>
              <a:endParaRPr lang="en-US" i="0" dirty="0">
                <a:effectLst/>
              </a:endParaRPr>
            </a:p>
          </p:txBody>
        </p:sp>
        <p:pic>
          <p:nvPicPr>
            <p:cNvPr id="42" name="Picture 41"/>
            <p:cNvPicPr>
              <a:picLocks noChangeAspect="1"/>
            </p:cNvPicPr>
            <p:nvPr/>
          </p:nvPicPr>
          <p:blipFill rotWithShape="1">
            <a:blip r:embed="rId8"/>
            <a:srcRect l="55768" r="24818"/>
            <a:stretch/>
          </p:blipFill>
          <p:spPr>
            <a:xfrm>
              <a:off x="5994940" y="1556792"/>
              <a:ext cx="1097340" cy="4666208"/>
            </a:xfrm>
            <a:prstGeom prst="rect">
              <a:avLst/>
            </a:prstGeom>
          </p:spPr>
        </p:pic>
      </p:grpSp>
      <p:sp>
        <p:nvSpPr>
          <p:cNvPr id="46" name="Rectangle 45"/>
          <p:cNvSpPr/>
          <p:nvPr/>
        </p:nvSpPr>
        <p:spPr bwMode="auto">
          <a:xfrm>
            <a:off x="0" y="0"/>
            <a:ext cx="9144000" cy="6858000"/>
          </a:xfrm>
          <a:prstGeom prst="rect">
            <a:avLst/>
          </a:prstGeom>
          <a:gradFill flip="none" rotWithShape="1">
            <a:gsLst>
              <a:gs pos="0">
                <a:schemeClr val="tx1"/>
              </a:gs>
              <a:gs pos="100000">
                <a:schemeClr val="tx1">
                  <a:alpha val="34000"/>
                </a:schemeClr>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i="0" dirty="0">
              <a:solidFill>
                <a:srgbClr val="FFFFFF"/>
              </a:solidFill>
            </a:endParaRPr>
          </a:p>
        </p:txBody>
      </p:sp>
    </p:spTree>
    <p:extLst>
      <p:ext uri="{BB962C8B-B14F-4D97-AF65-F5344CB8AC3E}">
        <p14:creationId xmlns:p14="http://schemas.microsoft.com/office/powerpoint/2010/main" val="388525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9"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Tree>
    <p:extLst>
      <p:ext uri="{BB962C8B-B14F-4D97-AF65-F5344CB8AC3E}">
        <p14:creationId xmlns:p14="http://schemas.microsoft.com/office/powerpoint/2010/main" val="39844378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9"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
        <p:nvSpPr>
          <p:cNvPr id="20" name="Rectangle 2"/>
          <p:cNvSpPr>
            <a:spLocks noChangeArrowheads="1"/>
          </p:cNvSpPr>
          <p:nvPr/>
        </p:nvSpPr>
        <p:spPr bwMode="auto">
          <a:xfrm>
            <a:off x="467544"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get a new job.</a:t>
            </a:r>
            <a:endParaRPr lang="en-GB" i="0" dirty="0">
              <a:solidFill>
                <a:srgbClr val="FFFFFF"/>
              </a:solidFill>
              <a:effectLst>
                <a:glow rad="101600">
                  <a:srgbClr val="000000"/>
                </a:glow>
              </a:effectLst>
              <a:ea typeface="ＭＳ Ｐゴシック" charset="0"/>
              <a:cs typeface="Times New Roman" charset="0"/>
            </a:endParaRPr>
          </a:p>
        </p:txBody>
      </p:sp>
      <p:sp>
        <p:nvSpPr>
          <p:cNvPr id="21" name="Rectangle 2"/>
          <p:cNvSpPr>
            <a:spLocks noChangeArrowheads="1"/>
          </p:cNvSpPr>
          <p:nvPr/>
        </p:nvSpPr>
        <p:spPr bwMode="auto">
          <a:xfrm>
            <a:off x="5004048"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intention: That I do not get a new job today.</a:t>
            </a:r>
            <a:endParaRPr lang="en-GB" i="0" dirty="0">
              <a:solidFill>
                <a:srgbClr val="000000"/>
              </a:solidFill>
              <a:effectLst>
                <a:glow rad="101600">
                  <a:srgbClr val="FFFFFF"/>
                </a:glow>
              </a:effectLst>
              <a:ea typeface="ＭＳ Ｐゴシック" charset="0"/>
              <a:cs typeface="Times New Roman" charset="0"/>
            </a:endParaRPr>
          </a:p>
        </p:txBody>
      </p:sp>
    </p:spTree>
    <p:extLst>
      <p:ext uri="{BB962C8B-B14F-4D97-AF65-F5344CB8AC3E}">
        <p14:creationId xmlns:p14="http://schemas.microsoft.com/office/powerpoint/2010/main" val="7508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560" y="836712"/>
            <a:ext cx="5400600" cy="21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defRPr/>
            </a:pPr>
            <a:r>
              <a:rPr lang="en-GB" i="0" dirty="0" smtClean="0">
                <a:solidFill>
                  <a:srgbClr val="FFFFFF"/>
                </a:solidFill>
                <a:effectLst>
                  <a:glow rad="101600">
                    <a:srgbClr val="000000"/>
                  </a:glow>
                </a:effectLst>
                <a:ea typeface="ＭＳ Ｐゴシック" charset="0"/>
                <a:cs typeface="Times New Roman" charset="0"/>
              </a:rPr>
              <a:t>intention</a:t>
            </a:r>
          </a:p>
          <a:p>
            <a:pPr lvl="1" defTabSz="873125">
              <a:spcAft>
                <a:spcPts val="800"/>
              </a:spcAft>
              <a:buClrTx/>
              <a:buSzTx/>
              <a:defRPr/>
            </a:pPr>
            <a:r>
              <a:rPr lang="en-US" i="0" dirty="0" smtClean="0">
                <a:solidFill>
                  <a:srgbClr val="FFFFFF"/>
                </a:solidFill>
                <a:effectLst>
                  <a:glow rad="101600">
                    <a:srgbClr val="000000"/>
                  </a:glow>
                </a:effectLst>
              </a:rPr>
              <a:t>≠ goal</a:t>
            </a:r>
          </a:p>
          <a:p>
            <a:pPr lvl="1" defTabSz="873125">
              <a:spcAft>
                <a:spcPts val="800"/>
              </a:spcAft>
              <a:buClrTx/>
              <a:buSzTx/>
              <a:defRPr/>
            </a:pPr>
            <a:r>
              <a:rPr lang="en-US" i="0" dirty="0" smtClean="0">
                <a:solidFill>
                  <a:srgbClr val="FFFFFF"/>
                </a:solidFill>
                <a:effectLst>
                  <a:glow rad="101600">
                    <a:srgbClr val="000000"/>
                  </a:glow>
                </a:effectLst>
              </a:rPr>
              <a:t>≠ action-causing belief—desire pair</a:t>
            </a:r>
          </a:p>
          <a:p>
            <a:pPr lvl="1" defTabSz="873125">
              <a:spcAft>
                <a:spcPts val="800"/>
              </a:spcAft>
              <a:buClrTx/>
              <a:buSzTx/>
              <a:defRPr/>
            </a:pPr>
            <a:r>
              <a:rPr lang="en-US" i="0" dirty="0" smtClean="0">
                <a:solidFill>
                  <a:srgbClr val="FFFFFF"/>
                </a:solidFill>
                <a:effectLst>
                  <a:glow rad="101600">
                    <a:srgbClr val="000000"/>
                  </a:glow>
                </a:effectLst>
              </a:rPr>
              <a:t>≠ judgment that it would be desirable</a:t>
            </a:r>
            <a:endParaRPr lang="en-US" i="0" dirty="0">
              <a:solidFill>
                <a:srgbClr val="FFFFFF"/>
              </a:solidFill>
              <a:effectLst>
                <a:glow rad="101600">
                  <a:srgbClr val="000000"/>
                </a:glow>
              </a:effectLst>
            </a:endParaRPr>
          </a:p>
          <a:p>
            <a:pPr defTabSz="873125">
              <a:spcAft>
                <a:spcPts val="800"/>
              </a:spcAft>
              <a:buClrTx/>
              <a:buSzTx/>
              <a:buFontTx/>
              <a:buNone/>
              <a:defRPr/>
            </a:pPr>
            <a:endParaRPr lang="en-GB" i="0" dirty="0" smtClean="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7196610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560" y="836712"/>
            <a:ext cx="5400600" cy="263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defRPr/>
            </a:pPr>
            <a:r>
              <a:rPr lang="en-GB" i="0" dirty="0" smtClean="0">
                <a:solidFill>
                  <a:srgbClr val="FFFFFF"/>
                </a:solidFill>
                <a:effectLst>
                  <a:glow rad="101600">
                    <a:srgbClr val="000000"/>
                  </a:glow>
                </a:effectLst>
                <a:ea typeface="ＭＳ Ｐゴシック" charset="0"/>
                <a:cs typeface="Times New Roman" charset="0"/>
              </a:rPr>
              <a:t>intention</a:t>
            </a:r>
          </a:p>
          <a:p>
            <a:pPr lvl="1" defTabSz="873125">
              <a:spcAft>
                <a:spcPts val="800"/>
              </a:spcAft>
              <a:buClrTx/>
              <a:buSzTx/>
              <a:defRPr/>
            </a:pPr>
            <a:r>
              <a:rPr lang="en-US" i="0" dirty="0" smtClean="0">
                <a:solidFill>
                  <a:srgbClr val="FFFFFF"/>
                </a:solidFill>
                <a:effectLst>
                  <a:glow rad="101600">
                    <a:srgbClr val="000000"/>
                  </a:glow>
                </a:effectLst>
              </a:rPr>
              <a:t>≠ goal</a:t>
            </a:r>
          </a:p>
          <a:p>
            <a:pPr lvl="1" defTabSz="873125">
              <a:spcAft>
                <a:spcPts val="800"/>
              </a:spcAft>
              <a:buClrTx/>
              <a:buSzTx/>
              <a:defRPr/>
            </a:pPr>
            <a:r>
              <a:rPr lang="en-US" i="0" dirty="0" smtClean="0">
                <a:solidFill>
                  <a:srgbClr val="FFFFFF"/>
                </a:solidFill>
                <a:effectLst>
                  <a:glow rad="101600">
                    <a:srgbClr val="000000"/>
                  </a:glow>
                </a:effectLst>
              </a:rPr>
              <a:t>≠ action-causing belief—desire pair</a:t>
            </a:r>
          </a:p>
          <a:p>
            <a:pPr lvl="1" defTabSz="873125">
              <a:spcAft>
                <a:spcPts val="800"/>
              </a:spcAft>
              <a:buClrTx/>
              <a:buSzTx/>
              <a:defRPr/>
            </a:pPr>
            <a:r>
              <a:rPr lang="en-US" i="0" dirty="0" smtClean="0">
                <a:solidFill>
                  <a:srgbClr val="FFFFFF"/>
                </a:solidFill>
                <a:effectLst>
                  <a:glow rad="101600">
                    <a:srgbClr val="000000"/>
                  </a:glow>
                </a:effectLst>
              </a:rPr>
              <a:t>≠ judgment that it would be desirable</a:t>
            </a:r>
            <a:endParaRPr lang="en-US" i="0" dirty="0">
              <a:solidFill>
                <a:srgbClr val="FFFFFF"/>
              </a:solidFill>
              <a:effectLst>
                <a:glow rad="101600">
                  <a:srgbClr val="000000"/>
                </a:glow>
              </a:effectLst>
            </a:endParaRPr>
          </a:p>
          <a:p>
            <a:pPr defTabSz="873125">
              <a:spcAft>
                <a:spcPts val="800"/>
              </a:spcAft>
              <a:buClrTx/>
              <a:buSzTx/>
              <a:buFontTx/>
              <a:buNone/>
              <a:defRPr/>
            </a:pP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So what are intentions?</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2206794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0"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
        <p:nvSpPr>
          <p:cNvPr id="11" name="Rectangle 2"/>
          <p:cNvSpPr>
            <a:spLocks noChangeArrowheads="1"/>
          </p:cNvSpPr>
          <p:nvPr/>
        </p:nvSpPr>
        <p:spPr bwMode="auto">
          <a:xfrm>
            <a:off x="467544"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get a new job.</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5004048"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intention: That I do not get a new job today.</a:t>
            </a:r>
            <a:endParaRPr lang="en-GB" i="0" dirty="0">
              <a:solidFill>
                <a:srgbClr val="000000"/>
              </a:solidFill>
              <a:effectLst>
                <a:glow rad="101600">
                  <a:srgbClr val="FFFFFF"/>
                </a:glow>
              </a:effectLst>
              <a:ea typeface="ＭＳ Ｐゴシック" charset="0"/>
              <a:cs typeface="Times New Roman" charset="0"/>
            </a:endParaRPr>
          </a:p>
        </p:txBody>
      </p:sp>
    </p:spTree>
    <p:extLst>
      <p:ext uri="{BB962C8B-B14F-4D97-AF65-F5344CB8AC3E}">
        <p14:creationId xmlns:p14="http://schemas.microsoft.com/office/powerpoint/2010/main" val="16248635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
        <p:nvSpPr>
          <p:cNvPr id="13" name="Rectangle 2"/>
          <p:cNvSpPr>
            <a:spLocks noChangeArrowheads="1"/>
          </p:cNvSpPr>
          <p:nvPr/>
        </p:nvSpPr>
        <p:spPr bwMode="auto">
          <a:xfrm>
            <a:off x="467544"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get a new job.</a:t>
            </a:r>
            <a:endParaRPr lang="en-GB" i="0" dirty="0">
              <a:solidFill>
                <a:srgbClr val="FFFFFF"/>
              </a:solidFill>
              <a:effectLst>
                <a:glow rad="101600">
                  <a:srgbClr val="000000"/>
                </a:glow>
              </a:effectLst>
              <a:ea typeface="ＭＳ Ｐゴシック" charset="0"/>
              <a:cs typeface="Times New Roman" charset="0"/>
            </a:endParaRPr>
          </a:p>
        </p:txBody>
      </p:sp>
      <p:sp>
        <p:nvSpPr>
          <p:cNvPr id="14" name="Rectangle 2"/>
          <p:cNvSpPr>
            <a:spLocks noChangeArrowheads="1"/>
          </p:cNvSpPr>
          <p:nvPr/>
        </p:nvSpPr>
        <p:spPr bwMode="auto">
          <a:xfrm>
            <a:off x="5004048"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intention: That I do not get a new job today.</a:t>
            </a:r>
            <a:endParaRPr lang="en-GB" i="0" dirty="0">
              <a:solidFill>
                <a:srgbClr val="000000"/>
              </a:solidFill>
              <a:effectLst>
                <a:glow rad="101600">
                  <a:srgbClr val="FFFFFF"/>
                </a:glow>
              </a:effectLst>
              <a:ea typeface="ＭＳ Ｐゴシック" charset="0"/>
              <a:cs typeface="Times New Roman" charset="0"/>
            </a:endParaRPr>
          </a:p>
        </p:txBody>
      </p:sp>
      <p:sp>
        <p:nvSpPr>
          <p:cNvPr id="6" name="Rectangle 5"/>
          <p:cNvSpPr/>
          <p:nvPr/>
        </p:nvSpPr>
        <p:spPr bwMode="auto">
          <a:xfrm>
            <a:off x="0" y="0"/>
            <a:ext cx="9144000" cy="6858000"/>
          </a:xfrm>
          <a:prstGeom prst="rect">
            <a:avLst/>
          </a:prstGeom>
          <a:gradFill flip="none" rotWithShape="1">
            <a:gsLst>
              <a:gs pos="30000">
                <a:schemeClr val="tx1"/>
              </a:gs>
              <a:gs pos="100000">
                <a:schemeClr val="tx1">
                  <a:alpha val="34000"/>
                </a:schemeClr>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i="0" dirty="0">
              <a:solidFill>
                <a:srgbClr val="FFFFFF"/>
              </a:solidFill>
            </a:endParaRPr>
          </a:p>
        </p:txBody>
      </p:sp>
      <p:sp>
        <p:nvSpPr>
          <p:cNvPr id="7" name="Rectangle 2"/>
          <p:cNvSpPr>
            <a:spLocks noChangeArrowheads="1"/>
          </p:cNvSpPr>
          <p:nvPr/>
        </p:nvSpPr>
        <p:spPr bwMode="auto">
          <a:xfrm>
            <a:off x="2741918" y="350638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b="1" i="0" dirty="0" smtClean="0">
                <a:solidFill>
                  <a:srgbClr val="FFFFFF"/>
                </a:solidFill>
                <a:effectLst>
                  <a:glow rad="101600">
                    <a:srgbClr val="000000"/>
                  </a:glow>
                </a:effectLst>
                <a:ea typeface="ＭＳ Ｐゴシック" charset="0"/>
                <a:cs typeface="Times New Roman" charset="0"/>
              </a:rPr>
              <a:t>agglomeration</a:t>
            </a:r>
            <a:endParaRPr lang="en-GB" b="1"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188823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3"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
        <p:nvSpPr>
          <p:cNvPr id="16" name="Rectangle 15"/>
          <p:cNvSpPr/>
          <p:nvPr/>
        </p:nvSpPr>
        <p:spPr bwMode="auto">
          <a:xfrm>
            <a:off x="0" y="0"/>
            <a:ext cx="9144000" cy="6858000"/>
          </a:xfrm>
          <a:prstGeom prst="rect">
            <a:avLst/>
          </a:prstGeom>
          <a:gradFill flip="none" rotWithShape="1">
            <a:gsLst>
              <a:gs pos="30000">
                <a:schemeClr val="tx1"/>
              </a:gs>
              <a:gs pos="100000">
                <a:schemeClr val="tx1">
                  <a:alpha val="34000"/>
                </a:schemeClr>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i="0" dirty="0">
              <a:solidFill>
                <a:srgbClr val="FFFFFF"/>
              </a:solidFill>
            </a:endParaRPr>
          </a:p>
        </p:txBody>
      </p:sp>
      <p:sp>
        <p:nvSpPr>
          <p:cNvPr id="17" name="Rectangle 2"/>
          <p:cNvSpPr>
            <a:spLocks noChangeArrowheads="1"/>
          </p:cNvSpPr>
          <p:nvPr/>
        </p:nvSpPr>
        <p:spPr bwMode="auto">
          <a:xfrm>
            <a:off x="2741918" y="350638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b="1" i="0" dirty="0" smtClean="0">
                <a:solidFill>
                  <a:srgbClr val="FFFFFF"/>
                </a:solidFill>
                <a:effectLst>
                  <a:glow rad="101600">
                    <a:srgbClr val="000000"/>
                  </a:glow>
                </a:effectLst>
                <a:ea typeface="ＭＳ Ｐゴシック" charset="0"/>
                <a:cs typeface="Times New Roman" charset="0"/>
              </a:rPr>
              <a:t>agglomeration</a:t>
            </a:r>
            <a:endParaRPr lang="en-GB" b="1" i="0" dirty="0">
              <a:solidFill>
                <a:srgbClr val="FFFFFF"/>
              </a:solidFill>
              <a:effectLst>
                <a:glow rad="101600">
                  <a:srgbClr val="000000"/>
                </a:glow>
              </a:effectLst>
              <a:ea typeface="ＭＳ Ｐゴシック" charset="0"/>
              <a:cs typeface="Times New Roman" charset="0"/>
            </a:endParaRPr>
          </a:p>
        </p:txBody>
      </p:sp>
      <p:sp>
        <p:nvSpPr>
          <p:cNvPr id="14" name="Rectangle 2"/>
          <p:cNvSpPr>
            <a:spLocks noChangeArrowheads="1"/>
          </p:cNvSpPr>
          <p:nvPr/>
        </p:nvSpPr>
        <p:spPr bwMode="auto">
          <a:xfrm>
            <a:off x="467544"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7F7F7F"/>
                </a:solidFill>
                <a:effectLst>
                  <a:glow rad="101600">
                    <a:srgbClr val="000000"/>
                  </a:glow>
                </a:effectLst>
                <a:ea typeface="ＭＳ Ｐゴシック" charset="0"/>
                <a:cs typeface="Times New Roman" charset="0"/>
              </a:rPr>
              <a:t>intention: That </a:t>
            </a:r>
            <a:r>
              <a:rPr lang="en-GB" i="0" dirty="0" smtClean="0">
                <a:solidFill>
                  <a:srgbClr val="FFFFFF"/>
                </a:solidFill>
                <a:effectLst>
                  <a:glow rad="101600">
                    <a:srgbClr val="000000"/>
                  </a:glow>
                </a:effectLst>
                <a:ea typeface="ＭＳ Ｐゴシック" charset="0"/>
                <a:cs typeface="Times New Roman" charset="0"/>
              </a:rPr>
              <a:t>I get a new job.</a:t>
            </a:r>
            <a:endParaRPr lang="en-GB" i="0" dirty="0">
              <a:solidFill>
                <a:srgbClr val="FFFFFF"/>
              </a:solidFill>
              <a:effectLst>
                <a:glow rad="101600">
                  <a:srgbClr val="000000"/>
                </a:glow>
              </a:effectLst>
              <a:ea typeface="ＭＳ Ｐゴシック" charset="0"/>
              <a:cs typeface="Times New Roman" charset="0"/>
            </a:endParaRPr>
          </a:p>
        </p:txBody>
      </p:sp>
      <p:sp>
        <p:nvSpPr>
          <p:cNvPr id="15" name="Rectangle 2"/>
          <p:cNvSpPr>
            <a:spLocks noChangeArrowheads="1"/>
          </p:cNvSpPr>
          <p:nvPr/>
        </p:nvSpPr>
        <p:spPr bwMode="auto">
          <a:xfrm>
            <a:off x="5004048"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7F7F7F"/>
                </a:solidFill>
                <a:effectLst/>
                <a:ea typeface="ＭＳ Ｐゴシック" charset="0"/>
                <a:cs typeface="Times New Roman" charset="0"/>
              </a:rPr>
              <a:t>intention: That </a:t>
            </a:r>
            <a:r>
              <a:rPr lang="en-GB" i="0" dirty="0" smtClean="0">
                <a:solidFill>
                  <a:srgbClr val="FFFFFF"/>
                </a:solidFill>
                <a:effectLst>
                  <a:glow rad="101600">
                    <a:srgbClr val="000000"/>
                  </a:glow>
                </a:effectLst>
                <a:ea typeface="ＭＳ Ｐゴシック" charset="0"/>
                <a:cs typeface="Times New Roman" charset="0"/>
              </a:rPr>
              <a:t>I do not get a new job today.</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352922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34426114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4309359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
        <p:nvSpPr>
          <p:cNvPr id="7" name="Rectangle 2"/>
          <p:cNvSpPr>
            <a:spLocks noChangeArrowheads="1"/>
          </p:cNvSpPr>
          <p:nvPr/>
        </p:nvSpPr>
        <p:spPr bwMode="auto">
          <a:xfrm>
            <a:off x="467544"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get a new job.</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5004048"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intention: That I do not get a new job today.</a:t>
            </a:r>
            <a:endParaRPr lang="en-GB" i="0" dirty="0">
              <a:solidFill>
                <a:srgbClr val="000000"/>
              </a:solidFill>
              <a:effectLst>
                <a:glow rad="101600">
                  <a:srgbClr val="FFFFFF"/>
                </a:glow>
              </a:effectLst>
              <a:ea typeface="ＭＳ Ｐゴシック" charset="0"/>
              <a:cs typeface="Times New Roman" charset="0"/>
            </a:endParaRPr>
          </a:p>
        </p:txBody>
      </p:sp>
      <p:sp>
        <p:nvSpPr>
          <p:cNvPr id="9" name="Rectangle 8"/>
          <p:cNvSpPr/>
          <p:nvPr/>
        </p:nvSpPr>
        <p:spPr bwMode="auto">
          <a:xfrm rot="10800000">
            <a:off x="0" y="0"/>
            <a:ext cx="9144000" cy="6858000"/>
          </a:xfrm>
          <a:prstGeom prst="rect">
            <a:avLst/>
          </a:prstGeom>
          <a:gradFill flip="none" rotWithShape="1">
            <a:gsLst>
              <a:gs pos="30000">
                <a:schemeClr val="tx1"/>
              </a:gs>
              <a:gs pos="100000">
                <a:schemeClr val="tx1">
                  <a:alpha val="34000"/>
                </a:schemeClr>
              </a:gs>
            </a:gsLst>
            <a:lin ang="54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i="0" dirty="0">
              <a:solidFill>
                <a:srgbClr val="FFFFFF"/>
              </a:solidFill>
            </a:endParaRPr>
          </a:p>
        </p:txBody>
      </p:sp>
    </p:spTree>
    <p:extLst>
      <p:ext uri="{BB962C8B-B14F-4D97-AF65-F5344CB8AC3E}">
        <p14:creationId xmlns:p14="http://schemas.microsoft.com/office/powerpoint/2010/main" val="40023206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0"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32583850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kg_bratman.jpg"/>
          <p:cNvPicPr>
            <a:picLocks noChangeAspect="1"/>
          </p:cNvPicPr>
          <p:nvPr/>
        </p:nvPicPr>
        <p:blipFill rotWithShape="1">
          <a:blip r:embed="rId3">
            <a:extLst>
              <a:ext uri="{28A0092B-C50C-407E-A947-70E740481C1C}">
                <a14:useLocalDpi xmlns:a14="http://schemas.microsoft.com/office/drawing/2010/main" val="0"/>
              </a:ext>
            </a:extLst>
          </a:blip>
          <a:srcRect t="61063" r="70797"/>
          <a:stretch/>
        </p:blipFill>
        <p:spPr>
          <a:xfrm>
            <a:off x="-1" y="2358008"/>
            <a:ext cx="4499993" cy="4499992"/>
          </a:xfrm>
          <a:prstGeom prst="rect">
            <a:avLst/>
          </a:prstGeom>
        </p:spPr>
      </p:pic>
      <p:sp>
        <p:nvSpPr>
          <p:cNvPr id="20" name="Rectangle 2"/>
          <p:cNvSpPr>
            <a:spLocks noChangeArrowheads="1"/>
          </p:cNvSpPr>
          <p:nvPr/>
        </p:nvSpPr>
        <p:spPr bwMode="auto">
          <a:xfrm>
            <a:off x="827584" y="692696"/>
            <a:ext cx="7272808" cy="286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a:solidFill>
                  <a:srgbClr val="FFFFFF"/>
                </a:solidFill>
                <a:effectLst>
                  <a:glow rad="101600">
                    <a:srgbClr val="000000"/>
                  </a:glow>
                </a:effectLst>
                <a:ea typeface="ＭＳ Ｐゴシック" charset="0"/>
                <a:cs typeface="Times New Roman" charset="0"/>
              </a:rPr>
              <a:t>‘why should rational agents like us have the capacity to have both </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ordinary </a:t>
            </a:r>
            <a:r>
              <a:rPr lang="en-GB" i="0" dirty="0">
                <a:solidFill>
                  <a:srgbClr val="FFFFFF"/>
                </a:solidFill>
                <a:effectLst>
                  <a:glow rad="101600">
                    <a:srgbClr val="000000"/>
                  </a:glow>
                </a:effectLst>
                <a:ea typeface="ＭＳ Ｐゴシック" charset="0"/>
                <a:cs typeface="Times New Roman" charset="0"/>
              </a:rPr>
              <a:t>intentions (subject to demands for consistency and agglomeration) </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and </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guiding </a:t>
            </a:r>
            <a:r>
              <a:rPr lang="en-GB" i="0" dirty="0">
                <a:solidFill>
                  <a:srgbClr val="FFFFFF"/>
                </a:solidFill>
                <a:effectLst>
                  <a:glow rad="101600">
                    <a:srgbClr val="000000"/>
                  </a:glow>
                </a:effectLst>
                <a:ea typeface="ＭＳ Ｐゴシック" charset="0"/>
                <a:cs typeface="Times New Roman" charset="0"/>
              </a:rPr>
              <a:t>desires (which are not subject to these demands)</a:t>
            </a:r>
            <a:r>
              <a:rPr lang="en-GB" i="0" dirty="0" smtClean="0">
                <a:solidFill>
                  <a:srgbClr val="FFFFFF"/>
                </a:solidFill>
                <a:effectLst>
                  <a:glow rad="101600">
                    <a:srgbClr val="000000"/>
                  </a:glow>
                </a:effectLst>
                <a:ea typeface="ＭＳ Ｐゴシック" charset="0"/>
                <a:cs typeface="Times New Roman" charset="0"/>
              </a:rPr>
              <a:t>?’</a:t>
            </a:r>
          </a:p>
          <a:p>
            <a:pPr algn="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t>
            </a:r>
            <a:r>
              <a:rPr lang="en-GB" i="0" dirty="0">
                <a:solidFill>
                  <a:srgbClr val="FFFFFF"/>
                </a:solidFill>
                <a:effectLst>
                  <a:glow rad="101600">
                    <a:srgbClr val="000000"/>
                  </a:glow>
                </a:effectLst>
                <a:ea typeface="ＭＳ Ｐゴシック" charset="0"/>
                <a:cs typeface="Times New Roman" charset="0"/>
              </a:rPr>
              <a:t>Bratman 1987, pp. 137–8)</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9871795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1745710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rot="21540000">
            <a:off x="3998972" y="993182"/>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4"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dirty="0"/>
              <a:t>“</a:t>
            </a:r>
            <a:r>
              <a:rPr lang="en-GB" altLang="ja-JP" i="0" dirty="0"/>
              <a:t>chimpanzees understand … </a:t>
            </a:r>
            <a:r>
              <a:rPr lang="en-GB" altLang="ja-JP" i="0" dirty="0">
                <a:solidFill>
                  <a:srgbClr val="000000"/>
                </a:solidFill>
                <a:effectLst>
                  <a:glow>
                    <a:srgbClr val="FFFFFF"/>
                  </a:glow>
                </a:effectLst>
              </a:rPr>
              <a:t>intentions </a:t>
            </a:r>
            <a:r>
              <a:rPr lang="en-GB" altLang="ja-JP" i="0" dirty="0"/>
              <a:t>… perception and </a:t>
            </a:r>
            <a:r>
              <a:rPr lang="en-GB" altLang="ja-JP" i="0" dirty="0">
                <a:solidFill>
                  <a:srgbClr val="FFFFFF"/>
                </a:solidFill>
                <a:effectLst/>
              </a:rPr>
              <a:t>knowledge </a:t>
            </a:r>
            <a:r>
              <a:rPr lang="en-GB" altLang="ja-JP" i="0" dirty="0"/>
              <a:t>… Moreover, they understand how these psychological states work together to produce intentional action</a:t>
            </a:r>
            <a:r>
              <a:rPr lang="ja-JP" altLang="en-GB" i="0" dirty="0"/>
              <a:t>”</a:t>
            </a:r>
            <a:r>
              <a:rPr lang="en-GB" altLang="ja-JP" i="0" dirty="0"/>
              <a:t> </a:t>
            </a:r>
          </a:p>
          <a:p>
            <a:pPr algn="r"/>
            <a:r>
              <a:rPr lang="en-GB" i="0" dirty="0"/>
              <a:t>(Call &amp; Tomasello 2008:191)</a:t>
            </a:r>
          </a:p>
        </p:txBody>
      </p:sp>
      <p:pic>
        <p:nvPicPr>
          <p:cNvPr id="15"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0851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42021791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719578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7" name="Rectangle 6"/>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274873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414919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0476248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5783469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7521563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978660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6782552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0197144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8746863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5184576" y="715343"/>
            <a:ext cx="3635896" cy="769441"/>
          </a:xfrm>
          <a:prstGeom prst="rect">
            <a:avLst/>
          </a:prstGeom>
        </p:spPr>
        <p:txBody>
          <a:bodyPr wrap="square">
            <a:spAutoFit/>
          </a:bodyPr>
          <a:lstStyle/>
          <a:p>
            <a:r>
              <a:rPr lang="en-US" i="0" dirty="0" smtClean="0">
                <a:effectLst>
                  <a:glow rad="101600">
                    <a:srgbClr val="000000"/>
                  </a:glow>
                </a:effectLst>
              </a:rPr>
              <a:t>Some motor representations represent outcomes</a:t>
            </a:r>
            <a:endParaRPr lang="en-US" i="0" dirty="0">
              <a:effectLst>
                <a:glow rad="101600">
                  <a:srgbClr val="000000"/>
                </a:glow>
              </a:effectLst>
            </a:endParaRPr>
          </a:p>
        </p:txBody>
      </p:sp>
      <p:sp>
        <p:nvSpPr>
          <p:cNvPr id="83" name="Right Brace 82"/>
          <p:cNvSpPr/>
          <p:nvPr/>
        </p:nvSpPr>
        <p:spPr bwMode="auto">
          <a:xfrm>
            <a:off x="4716016" y="188640"/>
            <a:ext cx="360040" cy="1800200"/>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330957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922045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3907263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
        <p:nvSpPr>
          <p:cNvPr id="4" name="Rectangle 3"/>
          <p:cNvSpPr/>
          <p:nvPr/>
        </p:nvSpPr>
        <p:spPr bwMode="auto">
          <a:xfrm>
            <a:off x="6372200" y="3212976"/>
            <a:ext cx="720080"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594742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Tree>
    <p:extLst>
      <p:ext uri="{BB962C8B-B14F-4D97-AF65-F5344CB8AC3E}">
        <p14:creationId xmlns:p14="http://schemas.microsoft.com/office/powerpoint/2010/main" val="18832527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830500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680616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239940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903107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4048" y="980728"/>
            <a:ext cx="2987824" cy="1446550"/>
          </a:xfrm>
          <a:prstGeom prst="rect">
            <a:avLst/>
          </a:prstGeom>
        </p:spPr>
        <p:txBody>
          <a:bodyPr wrap="square">
            <a:spAutoFit/>
          </a:bodyPr>
          <a:lstStyle/>
          <a:p>
            <a:r>
              <a:rPr lang="en-US" i="0" dirty="0" smtClean="0">
                <a:effectLst>
                  <a:glow rad="101600">
                    <a:srgbClr val="000000"/>
                  </a:glow>
                </a:effectLst>
              </a:rPr>
              <a:t>e.g. rapid identification of key landmarks; slow translation into compass directions</a:t>
            </a:r>
            <a:endParaRPr lang="en-US" i="0" dirty="0">
              <a:effectLst>
                <a:glow rad="101600">
                  <a:srgbClr val="000000"/>
                </a:glow>
              </a:effectLst>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
        <p:nvSpPr>
          <p:cNvPr id="10" name="Rectangle 9"/>
          <p:cNvSpPr/>
          <p:nvPr/>
        </p:nvSpPr>
        <p:spPr>
          <a:xfrm>
            <a:off x="5119632" y="3212976"/>
            <a:ext cx="2987824" cy="1446550"/>
          </a:xfrm>
          <a:prstGeom prst="rect">
            <a:avLst/>
          </a:prstGeom>
        </p:spPr>
        <p:txBody>
          <a:bodyPr wrap="square">
            <a:spAutoFit/>
          </a:bodyPr>
          <a:lstStyle/>
          <a:p>
            <a:r>
              <a:rPr lang="en-US" i="0" dirty="0" smtClean="0">
                <a:effectLst>
                  <a:glow rad="101600">
                    <a:srgbClr val="000000"/>
                  </a:glow>
                </a:effectLst>
              </a:rPr>
              <a:t>Rapid identification of direction of start from end (projection-dependent)</a:t>
            </a:r>
            <a:endParaRPr lang="en-US" i="0" dirty="0">
              <a:effectLst>
                <a:glow rad="101600">
                  <a:srgbClr val="000000"/>
                </a:glow>
              </a:effectLst>
            </a:endParaRPr>
          </a:p>
        </p:txBody>
      </p:sp>
      <p:sp>
        <p:nvSpPr>
          <p:cNvPr id="11" name="Rectangle 10"/>
          <p:cNvSpPr/>
          <p:nvPr/>
        </p:nvSpPr>
        <p:spPr>
          <a:xfrm rot="5400000">
            <a:off x="7019691" y="3213557"/>
            <a:ext cx="3456385"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performance&gt;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798300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1238365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228407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0056167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6"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7"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8"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9"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601366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pic>
        <p:nvPicPr>
          <p:cNvPr id="4" name="Picture 3"/>
          <p:cNvPicPr>
            <a:picLocks noChangeAspect="1"/>
          </p:cNvPicPr>
          <p:nvPr/>
        </p:nvPicPr>
        <p:blipFill>
          <a:blip r:embed="rId3"/>
          <a:stretch>
            <a:fillRect/>
          </a:stretch>
        </p:blipFill>
        <p:spPr>
          <a:xfrm rot="16200000">
            <a:off x="1684536" y="3934217"/>
            <a:ext cx="2159000" cy="2235200"/>
          </a:xfrm>
          <a:prstGeom prst="rect">
            <a:avLst/>
          </a:prstGeom>
        </p:spPr>
      </p:pic>
      <p:pic>
        <p:nvPicPr>
          <p:cNvPr id="5" name="Picture 4"/>
          <p:cNvPicPr>
            <a:picLocks noChangeAspect="1"/>
          </p:cNvPicPr>
          <p:nvPr/>
        </p:nvPicPr>
        <p:blipFill>
          <a:blip r:embed="rId4"/>
          <a:stretch>
            <a:fillRect/>
          </a:stretch>
        </p:blipFill>
        <p:spPr>
          <a:xfrm rot="16200000">
            <a:off x="5068912" y="3934217"/>
            <a:ext cx="2311400" cy="2286000"/>
          </a:xfrm>
          <a:prstGeom prst="rect">
            <a:avLst/>
          </a:prstGeom>
        </p:spPr>
      </p:pic>
      <p:sp>
        <p:nvSpPr>
          <p:cNvPr id="25" name="Rectangle 24"/>
          <p:cNvSpPr/>
          <p:nvPr/>
        </p:nvSpPr>
        <p:spPr>
          <a:xfrm>
            <a:off x="5796136" y="6022449"/>
            <a:ext cx="2987824" cy="430887"/>
          </a:xfrm>
          <a:prstGeom prst="rect">
            <a:avLst/>
          </a:prstGeom>
        </p:spPr>
        <p:txBody>
          <a:bodyPr wrap="square">
            <a:spAutoFit/>
          </a:bodyPr>
          <a:lstStyle/>
          <a:p>
            <a:pPr algn="r"/>
            <a:r>
              <a:rPr lang="en-US" i="0" dirty="0" err="1" smtClean="0">
                <a:effectLst>
                  <a:glow rad="101600">
                    <a:srgbClr val="000000"/>
                  </a:glow>
                </a:effectLst>
              </a:rPr>
              <a:t>Fiori</a:t>
            </a:r>
            <a:r>
              <a:rPr lang="en-US" i="0" dirty="0" smtClean="0">
                <a:effectLst>
                  <a:glow rad="101600">
                    <a:srgbClr val="000000"/>
                  </a:glow>
                </a:effectLst>
              </a:rPr>
              <a:t> et al (submitted)</a:t>
            </a:r>
            <a:endParaRPr lang="en-US" i="0" dirty="0">
              <a:effectLst>
                <a:glow rad="101600">
                  <a:srgbClr val="000000"/>
                </a:glow>
              </a:effectLst>
            </a:endParaRPr>
          </a:p>
        </p:txBody>
      </p:sp>
    </p:spTree>
    <p:extLst>
      <p:ext uri="{BB962C8B-B14F-4D97-AF65-F5344CB8AC3E}">
        <p14:creationId xmlns:p14="http://schemas.microsoft.com/office/powerpoint/2010/main" val="1586094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Rectangle 21"/>
          <p:cNvSpPr/>
          <p:nvPr/>
        </p:nvSpPr>
        <p:spPr>
          <a:xfrm>
            <a:off x="683568" y="4078233"/>
            <a:ext cx="2987824" cy="430887"/>
          </a:xfrm>
          <a:prstGeom prst="rect">
            <a:avLst/>
          </a:prstGeom>
        </p:spPr>
        <p:txBody>
          <a:bodyPr wrap="square">
            <a:spAutoFit/>
          </a:bodyPr>
          <a:lstStyle/>
          <a:p>
            <a:pPr algn="ctr"/>
            <a:r>
              <a:rPr lang="en-US" i="0" dirty="0" smtClean="0">
                <a:effectLst>
                  <a:glow rad="101600">
                    <a:srgbClr val="000000"/>
                  </a:glow>
                </a:effectLst>
              </a:rPr>
              <a:t>imagine (cognitive)</a:t>
            </a:r>
            <a:endParaRPr lang="en-US" i="0" dirty="0">
              <a:effectLst>
                <a:glow rad="101600">
                  <a:srgbClr val="000000"/>
                </a:glow>
              </a:effectLst>
            </a:endParaRPr>
          </a:p>
        </p:txBody>
      </p:sp>
      <p:sp>
        <p:nvSpPr>
          <p:cNvPr id="23" name="Rectangle 22"/>
          <p:cNvSpPr/>
          <p:nvPr/>
        </p:nvSpPr>
        <p:spPr>
          <a:xfrm>
            <a:off x="2555776" y="4509120"/>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 name="Rectangle 1"/>
          <p:cNvSpPr/>
          <p:nvPr/>
        </p:nvSpPr>
        <p:spPr>
          <a:xfrm>
            <a:off x="899592" y="692696"/>
            <a:ext cx="7560840" cy="3312368"/>
          </a:xfrm>
          <a:prstGeom prst="rect">
            <a:avLst/>
          </a:prstGeom>
          <a:solidFill>
            <a:schemeClr val="tx1">
              <a:alpha val="67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Right Bracket 23"/>
          <p:cNvSpPr/>
          <p:nvPr/>
        </p:nvSpPr>
        <p:spPr bwMode="auto">
          <a:xfrm>
            <a:off x="3686696" y="1700808"/>
            <a:ext cx="504056" cy="30963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4067944" y="41490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4</a:t>
            </a:r>
            <a:endParaRPr lang="en-US" i="0" dirty="0">
              <a:solidFill>
                <a:srgbClr val="000000"/>
              </a:solidFill>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25" name="Lightning Bolt 24"/>
          <p:cNvSpPr/>
          <p:nvPr/>
        </p:nvSpPr>
        <p:spPr bwMode="auto">
          <a:xfrm rot="470342">
            <a:off x="4021683" y="3811714"/>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4060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3622898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4230592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80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669958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8596215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26764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21986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Glasgow on Monday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361884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081033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38074" y="2438890"/>
            <a:ext cx="1080120" cy="3060340"/>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664296"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intention or </a:t>
            </a:r>
            <a:r>
              <a:rPr kumimoji="0" lang="en-US" sz="2200" b="0" i="0" u="none" strike="noStrike" cap="none" normalizeH="0" baseline="0" dirty="0" smtClean="0">
                <a:ln>
                  <a:noFill/>
                </a:ln>
                <a:solidFill>
                  <a:srgbClr val="000000"/>
                </a:solidFill>
                <a:effectLst>
                  <a:glow rad="101600">
                    <a:srgbClr val="FFFFFF"/>
                  </a:glow>
                </a:effectLst>
              </a:rPr>
              <a:t>motor</a:t>
            </a:r>
            <a:r>
              <a:rPr lang="en-US" i="0" dirty="0">
                <a:solidFill>
                  <a:srgbClr val="000000"/>
                </a:solidFill>
                <a:effectLst>
                  <a:glow rad="101600">
                    <a:srgbClr val="FFFFFF"/>
                  </a:glow>
                </a:effectLst>
              </a:rPr>
              <a:t> </a:t>
            </a:r>
            <a:r>
              <a:rPr kumimoji="0" lang="en-US" sz="2200" b="0" i="0" u="none" strike="noStrike" cap="none" normalizeH="0" dirty="0" smtClean="0">
                <a:ln>
                  <a:noFill/>
                </a:ln>
                <a:solidFill>
                  <a:srgbClr val="000000"/>
                </a:solidFill>
                <a:effectLst>
                  <a:glow rad="101600">
                    <a:srgbClr val="FFFFFF"/>
                  </a:glow>
                </a:effectLst>
              </a:rPr>
              <a:t>representation or ...</a:t>
            </a:r>
            <a:endParaRPr kumimoji="0" lang="en-US" sz="2200" b="0" i="0" u="none" strike="noStrike" cap="none" normalizeH="0" baseline="0" dirty="0">
              <a:ln>
                <a:noFill/>
              </a:ln>
              <a:solidFill>
                <a:srgbClr val="000000"/>
              </a:solidFill>
              <a:effectLst>
                <a:glow rad="101600">
                  <a:srgbClr val="FFFFFF"/>
                </a:glow>
              </a:effectLst>
            </a:endParaRPr>
          </a:p>
        </p:txBody>
      </p:sp>
      <p:cxnSp>
        <p:nvCxnSpPr>
          <p:cNvPr id="10" name="Curved Connector 9"/>
          <p:cNvCxnSpPr>
            <a:stCxn id="2" idx="0"/>
          </p:cNvCxnSpPr>
          <p:nvPr/>
        </p:nvCxnSpPr>
        <p:spPr bwMode="auto">
          <a:xfrm rot="16200000" flipV="1">
            <a:off x="2897814" y="3158970"/>
            <a:ext cx="864096" cy="1836204"/>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761085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870288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33999124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Tree>
    <p:extLst>
      <p:ext uri="{BB962C8B-B14F-4D97-AF65-F5344CB8AC3E}">
        <p14:creationId xmlns:p14="http://schemas.microsoft.com/office/powerpoint/2010/main" val="40675637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0952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FF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smtClean="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
        <p:nvSpPr>
          <p:cNvPr id="4" name="Rectangle 3"/>
          <p:cNvSpPr/>
          <p:nvPr/>
        </p:nvSpPr>
        <p:spPr>
          <a:xfrm>
            <a:off x="4165665" y="4553943"/>
            <a:ext cx="979702" cy="430887"/>
          </a:xfrm>
          <a:prstGeom prst="rect">
            <a:avLst/>
          </a:prstGeom>
        </p:spPr>
        <p:txBody>
          <a:bodyPr wrap="none">
            <a:spAutoFit/>
          </a:bodyPr>
          <a:lstStyle/>
          <a:p>
            <a:pPr algn="ctr"/>
            <a:r>
              <a:rPr lang="en-US" i="0" dirty="0">
                <a:solidFill>
                  <a:srgbClr val="000000"/>
                </a:solidFill>
                <a:effectLst>
                  <a:glow>
                    <a:srgbClr val="000000"/>
                  </a:glow>
                </a:effectLst>
              </a:rPr>
              <a:t>≠ goal</a:t>
            </a:r>
          </a:p>
        </p:txBody>
      </p:sp>
    </p:spTree>
    <p:extLst>
      <p:ext uri="{BB962C8B-B14F-4D97-AF65-F5344CB8AC3E}">
        <p14:creationId xmlns:p14="http://schemas.microsoft.com/office/powerpoint/2010/main" val="1809433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910253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60364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639724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2271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080304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4233638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95220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5266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6451368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1062333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80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23030965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3131840"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4572000"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cxnSp>
        <p:nvCxnSpPr>
          <p:cNvPr id="36" name="Straight Connector 35"/>
          <p:cNvCxnSpPr/>
          <p:nvPr/>
        </p:nvCxnSpPr>
        <p:spPr bwMode="auto">
          <a:xfrm>
            <a:off x="5220072" y="3140968"/>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7" name="Straight Connector 36"/>
          <p:cNvCxnSpPr/>
          <p:nvPr/>
        </p:nvCxnSpPr>
        <p:spPr bwMode="auto">
          <a:xfrm flipH="1">
            <a:off x="3275856" y="3140968"/>
            <a:ext cx="1944216"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8" name="Straight Connector 37"/>
          <p:cNvCxnSpPr/>
          <p:nvPr/>
        </p:nvCxnSpPr>
        <p:spPr bwMode="auto">
          <a:xfrm>
            <a:off x="3779912" y="3140968"/>
            <a:ext cx="1944216" cy="720080"/>
          </a:xfrm>
          <a:prstGeom prst="line">
            <a:avLst/>
          </a:prstGeom>
          <a:solidFill>
            <a:srgbClr val="00B8FF"/>
          </a:solidFill>
          <a:ln w="38100" cap="flat" cmpd="sng" algn="ctr">
            <a:solidFill>
              <a:srgbClr val="FF0000"/>
            </a:solidFill>
            <a:prstDash val="sysDash"/>
            <a:round/>
            <a:headEnd type="none" w="med" len="med"/>
            <a:tailEnd type="none" w="lg" len="lg"/>
          </a:ln>
          <a:effectLst/>
        </p:spPr>
      </p:cxnSp>
    </p:spTree>
    <p:extLst>
      <p:ext uri="{BB962C8B-B14F-4D97-AF65-F5344CB8AC3E}">
        <p14:creationId xmlns:p14="http://schemas.microsoft.com/office/powerpoint/2010/main" val="201941176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443129782"/>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5" name="Rectangle 2"/>
          <p:cNvSpPr>
            <a:spLocks noChangeArrowheads="1"/>
          </p:cNvSpPr>
          <p:nvPr/>
        </p:nvSpPr>
        <p:spPr bwMode="auto">
          <a:xfrm>
            <a:off x="2123728" y="350100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agent</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3635896" y="422108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event</a:t>
            </a:r>
            <a:endParaRPr lang="en-GB" i="0" dirty="0">
              <a:solidFill>
                <a:srgbClr val="FFFFFF"/>
              </a:solidFill>
              <a:effectLst>
                <a:glow rad="101600">
                  <a:srgbClr val="000000"/>
                </a:glow>
              </a:effectLst>
              <a:ea typeface="ＭＳ Ｐゴシック" charset="0"/>
              <a:cs typeface="Times New Roman" charset="0"/>
            </a:endParaRPr>
          </a:p>
        </p:txBody>
      </p:sp>
      <p:sp>
        <p:nvSpPr>
          <p:cNvPr id="7" name="Rectangle 2"/>
          <p:cNvSpPr>
            <a:spLocks noChangeArrowheads="1"/>
          </p:cNvSpPr>
          <p:nvPr/>
        </p:nvSpPr>
        <p:spPr bwMode="auto">
          <a:xfrm>
            <a:off x="1331640" y="487453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2339752" y="436510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R</a:t>
            </a:r>
            <a:endParaRPr lang="en-GB" i="0" dirty="0">
              <a:solidFill>
                <a:srgbClr val="FFFFFF"/>
              </a:solidFill>
              <a:effectLst>
                <a:glow rad="101600">
                  <a:srgbClr val="000000"/>
                </a:glow>
              </a:effectLst>
              <a:ea typeface="ＭＳ Ｐゴシック" charset="0"/>
              <a:cs typeface="Times New Roman" charset="0"/>
            </a:endParaRPr>
          </a:p>
        </p:txBody>
      </p:sp>
      <p:cxnSp>
        <p:nvCxnSpPr>
          <p:cNvPr id="9" name="Straight Connector 8"/>
          <p:cNvCxnSpPr>
            <a:stCxn id="5" idx="2"/>
          </p:cNvCxnSpPr>
          <p:nvPr/>
        </p:nvCxnSpPr>
        <p:spPr bwMode="auto">
          <a:xfrm>
            <a:off x="2879812" y="3927682"/>
            <a:ext cx="180020" cy="509430"/>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 name="Straight Connector 10"/>
          <p:cNvCxnSpPr/>
          <p:nvPr/>
        </p:nvCxnSpPr>
        <p:spPr bwMode="auto">
          <a:xfrm flipH="1">
            <a:off x="3275856" y="4437112"/>
            <a:ext cx="576064" cy="14401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4" name="Straight Connector 13"/>
          <p:cNvCxnSpPr/>
          <p:nvPr/>
        </p:nvCxnSpPr>
        <p:spPr bwMode="auto">
          <a:xfrm flipH="1">
            <a:off x="2123728" y="4725144"/>
            <a:ext cx="792088" cy="216024"/>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56965432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971600" y="2852936"/>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a:solidFill>
                  <a:srgbClr val="FFFFFF"/>
                </a:solidFill>
                <a:effectLst>
                  <a:glow rad="101600">
                    <a:srgbClr val="000000"/>
                  </a:glow>
                </a:effectLst>
                <a:ea typeface="ＭＳ Ｐゴシック" charset="0"/>
                <a:cs typeface="Times New Roman" charset="0"/>
              </a:rPr>
              <a:t>“a person is the agent of an event if and only if there is a description of what he did that makes true a sentence that says he did it intentionally” </a:t>
            </a:r>
            <a:endParaRPr lang="en-GB" i="0" dirty="0" smtClean="0">
              <a:solidFill>
                <a:srgbClr val="FFFFFF"/>
              </a:solidFill>
              <a:effectLst>
                <a:glow rad="101600">
                  <a:srgbClr val="000000"/>
                </a:glow>
              </a:effectLst>
              <a:ea typeface="ＭＳ Ｐゴシック" charset="0"/>
              <a:cs typeface="Times New Roman" charset="0"/>
            </a:endParaRP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1971: 46)</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24168337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2915816"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5364088"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1237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70790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464400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1" name="Rectangle 2"/>
          <p:cNvSpPr>
            <a:spLocks noChangeArrowheads="1"/>
          </p:cNvSpPr>
          <p:nvPr/>
        </p:nvSpPr>
        <p:spPr bwMode="auto">
          <a:xfrm>
            <a:off x="622818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 (5)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1802005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510221566"/>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Tree>
    <p:extLst>
      <p:ext uri="{BB962C8B-B14F-4D97-AF65-F5344CB8AC3E}">
        <p14:creationId xmlns:p14="http://schemas.microsoft.com/office/powerpoint/2010/main" val="20706794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34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The expression ‘the intention with which James went to church’  ... cannot be taken to refer to a ... state ....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Its function ... is to generate new descriptions of actions in terms of their reasons;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thus  ‘James went to church with the intention of pleasing his mother’ yields a new, and fuller, description of the action described in ‘James went to church’.’ </a:t>
            </a: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1963: 690)</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9642815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46312</TotalTime>
  <Words>7389</Words>
  <Application>Microsoft Macintosh PowerPoint</Application>
  <PresentationFormat>On-screen Show (4:3)</PresentationFormat>
  <Paragraphs>858</Paragraphs>
  <Slides>86</Slides>
  <Notes>78</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1936</cp:revision>
  <cp:lastPrinted>2011-05-18T13:59:56Z</cp:lastPrinted>
  <dcterms:created xsi:type="dcterms:W3CDTF">2010-11-22T10:27:15Z</dcterms:created>
  <dcterms:modified xsi:type="dcterms:W3CDTF">2012-10-24T08:39:53Z</dcterms:modified>
  <cp:category/>
</cp:coreProperties>
</file>