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2"/>
  </p:notesMasterIdLst>
  <p:handoutMasterIdLst>
    <p:handoutMasterId r:id="rId63"/>
  </p:handoutMasterIdLst>
  <p:sldIdLst>
    <p:sldId id="540" r:id="rId2"/>
    <p:sldId id="867" r:id="rId3"/>
    <p:sldId id="868" r:id="rId4"/>
    <p:sldId id="866" r:id="rId5"/>
    <p:sldId id="772" r:id="rId6"/>
    <p:sldId id="773" r:id="rId7"/>
    <p:sldId id="862" r:id="rId8"/>
    <p:sldId id="809" r:id="rId9"/>
    <p:sldId id="810"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60" r:id="rId40"/>
    <p:sldId id="859" r:id="rId41"/>
    <p:sldId id="840" r:id="rId42"/>
    <p:sldId id="841" r:id="rId43"/>
    <p:sldId id="842" r:id="rId44"/>
    <p:sldId id="843" r:id="rId45"/>
    <p:sldId id="844" r:id="rId46"/>
    <p:sldId id="845" r:id="rId47"/>
    <p:sldId id="846" r:id="rId48"/>
    <p:sldId id="847" r:id="rId49"/>
    <p:sldId id="848" r:id="rId50"/>
    <p:sldId id="849" r:id="rId51"/>
    <p:sldId id="850" r:id="rId52"/>
    <p:sldId id="797" r:id="rId53"/>
    <p:sldId id="788" r:id="rId54"/>
    <p:sldId id="790" r:id="rId55"/>
    <p:sldId id="776" r:id="rId56"/>
    <p:sldId id="769" r:id="rId57"/>
    <p:sldId id="770" r:id="rId58"/>
    <p:sldId id="789" r:id="rId59"/>
    <p:sldId id="864" r:id="rId60"/>
    <p:sldId id="865" r:id="rId61"/>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492" autoAdjust="0"/>
  </p:normalViewPr>
  <p:slideViewPr>
    <p:cSldViewPr>
      <p:cViewPr>
        <p:scale>
          <a:sx n="85" d="100"/>
          <a:sy n="85" d="100"/>
        </p:scale>
        <p:origin x="-1760" y="-544"/>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29/10/2012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a:t>
            </a:fld>
            <a:endParaRPr lang="en-GB"/>
          </a:p>
        </p:txBody>
      </p:sp>
    </p:spTree>
    <p:extLst>
      <p:ext uri="{BB962C8B-B14F-4D97-AF65-F5344CB8AC3E}">
        <p14:creationId xmlns:p14="http://schemas.microsoft.com/office/powerpoint/2010/main" val="142149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keep kinematic and dynamic features constant but vary outcome.  There are several ways to do that; one is simply to compare an ordinary grasping action with the same movements performed in the absence of the target object.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Now as Elisabeth Pacherie has argued (and I’ve had a go at arguing this in</a:t>
            </a:r>
            <a:r>
              <a:rPr lang="en-US" baseline="0" dirty="0" smtClean="0"/>
              <a:t> joint work with </a:t>
            </a:r>
            <a:r>
              <a:rPr lang="en-US" baseline="0" dirty="0" err="1" smtClean="0"/>
              <a:t>Corrado</a:t>
            </a:r>
            <a:r>
              <a:rPr lang="en-US" baseline="0" dirty="0" smtClean="0"/>
              <a:t> Sinigaglia recently too),</a:t>
            </a:r>
          </a:p>
          <a:p>
            <a:r>
              <a:rPr lang="en-US" baseline="0" dirty="0" smtClean="0"/>
              <a:t>motor representations are relevantly similar to intentions.</a:t>
            </a:r>
          </a:p>
          <a:p>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Of course motor representations differ from intentions in some important ways (as Pacherie also notes).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But they are similar in the respects that matter for explaining the purposiveness of action.</a:t>
            </a:r>
          </a:p>
          <a:p>
            <a:r>
              <a:rPr lang="en-US" baseline="0" dirty="0" smtClean="0"/>
              <a:t>(1) Like intentions, some motor representations represent outcomes (and not merely patters of joint displacement, say).</a:t>
            </a:r>
          </a:p>
          <a:p>
            <a:r>
              <a:rPr lang="en-US" baseline="0" dirty="0" smtClean="0"/>
              <a:t>(2) Like intentions, some motor representations play a role in coordinating multiple more component activities by virtue of their role as elements in hierarchically structured plans.</a:t>
            </a:r>
          </a:p>
          <a:p>
            <a:r>
              <a:rPr lang="en-US" baseline="0" dirty="0" smtClean="0"/>
              <a:t>(3) And, like intentions, some motor representations coordinate these activities in a way that would normally facilitate the outcome’s occurrence.</a:t>
            </a:r>
          </a:p>
          <a:p>
            <a:endParaRPr lang="en-US" baseline="0" dirty="0" smtClean="0"/>
          </a:p>
          <a:p>
            <a:r>
              <a:rPr lang="en-US" baseline="0" dirty="0" smtClean="0"/>
              <a:t>The claim is not that \</a:t>
            </a:r>
            <a:r>
              <a:rPr lang="en-US" baseline="0" dirty="0" err="1" smtClean="0"/>
              <a:t>emph</a:t>
            </a:r>
            <a:r>
              <a:rPr lang="en-US" baseline="0" dirty="0" smtClean="0"/>
              <a:t>{all} purposive actions are linked to outcomes by motor representations, just that some are.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In some cases, the purposiveness of an action is grounded in a motor representation of an outcome; in other cases it is grounded in an intention.</a:t>
            </a:r>
          </a:p>
          <a:p>
            <a:endParaRPr lang="en-US" baseline="0" dirty="0" smtClean="0"/>
          </a:p>
          <a:p>
            <a:r>
              <a:rPr lang="en-US" baseline="0" dirty="0" smtClean="0"/>
              <a:t>And of course in many cases it may be that both intention and motor representation are involved.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 The distinction between content and format is necessary because, as our illustration shows, each can be varied independently of the other.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background we first need a generic distinction between content and format. Imagine you are in an unfamiliar city and are trying to get to the central station. A stranger offers you two routes. Each route could be represented by a distinct line on a paper map. The difference between the two lines is a difference in content. Each of the routes could alternatively have been represented by a distinct series of instructions written on the same piece of paper; these cartographic and propositional representations differ in format. The format of a representation constrains its possible contents. For example, a representation with a cartographic format cannot represent what is represented by sentences such as `There could not be a mountain whose summit is inaccessible.'\footnote{ Note that the distinction between content and format is orthogonal to issues about representational medium. The maps in our illustration may be paper map or electronic maps, and the instructions may be spoken, signed or written. This difference is one of medium.}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Format matters because only where two representations have the same format can they be straightforwardly inferentially integrated.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let’s stay with representations of routes.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you are given some verbal instructions describing a route. You are then shown a representation of a route on a map and asked whether this is the same route that was verbally described. You are not allowed to find out by following the routes or by imagining following them.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Special cases aside, answering the question will involve a process of translation because two distinct representational formats are involved, propositional and cartographic. It is not be enough that you could follow either representation of the route. You will also need to be able to translate from at least one representational format into at least one other format.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How in general can we identify or distinguish representational formats? Because representational formats are typically associated with characteristic performance profiles, it is sometimes possible to infer similarities and differences in representational format from similarities and differences in the processes in which representations feature.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baseline="0" dirty="0" smtClean="0">
              <a:solidFill>
                <a:srgbClr val="000000"/>
              </a:solidFill>
              <a:latin typeface="Times New Roman" charset="0"/>
              <a:ea typeface="+mn-ea"/>
              <a:cs typeface="+mn-cs"/>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baseline="0" dirty="0" smtClean="0">
                <a:solidFill>
                  <a:srgbClr val="000000"/>
                </a:solidFill>
                <a:latin typeface="Times New Roman" charset="0"/>
                <a:ea typeface="+mn-ea"/>
                <a:cs typeface="+mn-cs"/>
              </a:rPr>
              <a:t>To illustrate, suppose that you have a route representation and I want to work out whether it this representation has a cartographic or propositional format.  One way to do this might be to test your performance on different tasks.  If the representation is propositional you are likely to be relatively fast at identifying key landmarks but relatively slow at translating the route into a sequence of compass directions; but the converse will be true if your representation is cartographic.</a:t>
            </a:r>
            <a:endParaRPr lang="en-US" baseline="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same principle---distinguishing and identifying formats by measuring characteristic processing profile---works for mental representations too.</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To illustrate, compare imagining seeing an object moving with actually seeing it move. For this comparison we need to distinguish two ways of imagining seeing. There is a way of imagining seeing which </a:t>
            </a:r>
            <a:r>
              <a:rPr lang="en-US" baseline="0" dirty="0" err="1" smtClean="0"/>
              <a:t>phenomenologically</a:t>
            </a:r>
            <a:r>
              <a:rPr lang="en-US" baseline="0" dirty="0" smtClean="0"/>
              <a:t> is something like seeing except that it does not necessarily involve being receptive to stimuli. This way of imagining seeing, sometimes called `sensory imagining', is commonly distinguished from cognitive ways of imagining seeing which might for example involve thinking about seeing.</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It is this way of imagining seeing an object move that we wish to compare with actually seeing an object move.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Imagining seeing an object move and actually seeing an object move have similarities in characteristic performance profile.  For instance, whether an object can be seen all at once depends on its size and distance from the perceiver; strikingly, when subjects imagine seeing an object, whether they can imagine seeing it all at once depends in the same way on size and distance (\</a:t>
            </a:r>
            <a:r>
              <a:rPr lang="en-US" baseline="0" dirty="0" err="1" smtClean="0"/>
              <a:t>citealp</a:t>
            </a:r>
            <a:r>
              <a:rPr lang="en-US" baseline="0" dirty="0" smtClean="0"/>
              <a:t>{kosslyn:1978_measuring}; \</a:t>
            </a:r>
            <a:r>
              <a:rPr lang="en-US" baseline="0" dirty="0" err="1" smtClean="0"/>
              <a:t>citealp</a:t>
            </a:r>
            <a:r>
              <a:rPr lang="en-US" baseline="0" dirty="0" smtClean="0"/>
              <a:t>[p.\ 99ff]{kosslyn:1994_image}).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Also, how long it takes to imagine looking over an object depends on the object's subjective size in the same way that how long it would take to actually look over that object would depend on its subjective size \</a:t>
            </a:r>
            <a:r>
              <a:rPr lang="en-US" baseline="0" dirty="0" err="1" smtClean="0"/>
              <a:t>citep</a:t>
            </a:r>
            <a:r>
              <a:rPr lang="en-US" baseline="0" dirty="0" smtClean="0"/>
              <a:t>{kosslyn:1978_visual}.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The similarities in characteristic performance profile and the particular patterns of interference are good (if non-decisive) reasons to conjecture that imagining seeing and actually seeing involve representations with a common format.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kern="1200" dirty="0" smtClean="0">
                <a:solidFill>
                  <a:srgbClr val="000000"/>
                </a:solidFill>
                <a:latin typeface="Times New Roman" charset="0"/>
                <a:ea typeface="+mn-ea"/>
                <a:cs typeface="+mn-cs"/>
              </a:rPr>
              <a:t>One way of imagining action is </a:t>
            </a:r>
            <a:r>
              <a:rPr lang="en-US" sz="1200" kern="1200" dirty="0" err="1" smtClean="0">
                <a:solidFill>
                  <a:srgbClr val="000000"/>
                </a:solidFill>
                <a:latin typeface="Times New Roman" charset="0"/>
                <a:ea typeface="+mn-ea"/>
                <a:cs typeface="+mn-cs"/>
              </a:rPr>
              <a:t>phenomenologically</a:t>
            </a:r>
            <a:r>
              <a:rPr lang="en-US" sz="1200" kern="1200" dirty="0" smtClean="0">
                <a:solidFill>
                  <a:srgbClr val="000000"/>
                </a:solidFill>
                <a:latin typeface="Times New Roman" charset="0"/>
                <a:ea typeface="+mn-ea"/>
                <a:cs typeface="+mn-cs"/>
              </a:rPr>
              <a:t> something like acting except that such imaginings are not necessarily responsive to the features of actual objects and do not necessarily result in bodily movements.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evidence that the way imagining performing an action unfolds in time is similar in some respects to the way actually performing an action of the same type would unfold.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For instance, how long it takes to imagine moving an object is closely related to how long it would take to actually move that object \</a:t>
            </a:r>
            <a:r>
              <a:rPr lang="en-US" baseline="0" dirty="0" err="1" smtClean="0"/>
              <a:t>citep</a:t>
            </a:r>
            <a:r>
              <a:rPr lang="en-US" baseline="0" dirty="0" smtClean="0"/>
              <a:t>{decety:1989_timing, decety:1996_imagined, Jeannerod:1994oz}.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 addition, for actions such as grasping the handle of a cup, manipulating the target object in ways that would make the action harder (such as orienting the cup's handle to make it less convenient for you to grasp) make a corresponding difference to the effort involved in imagining performing the action \</a:t>
            </a:r>
            <a:r>
              <a:rPr lang="en-US" baseline="0" dirty="0" err="1" smtClean="0"/>
              <a:t>citep</a:t>
            </a:r>
            <a:r>
              <a:rPr lang="en-US" baseline="0" dirty="0" smtClean="0"/>
              <a:t>{parsons:1994_temporal, frak:2001_orientation}.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Contrast imagining rotating a ball with imagining seeing a ball rotate.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is implied by what we’ve already said, these have quite different characteristic performance profiles.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How quickly the former can be done is a function of how long it would take the agent to rotate the ball, whereas how quickly the latter can be done depends on how rapidly the ball can rotate and still be perceived as rotating.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Further, in some cases rotating a ball clockwise is easier than rotating it anti-clockwise, and so is imagining a ball rotate.  By contrast, the effort involved in actually seeing or imagining seeing a ball rotate does not similarly differ depending on direction.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the argument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brings me to </a:t>
            </a:r>
            <a:r>
              <a:rPr lang="en-US" baseline="0" smtClean="0"/>
              <a:t>the argument ...</a:t>
            </a:r>
            <a:endParaRPr lang="en-US" baseline="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This step is questionable.  I don’t have an argument for this and I’m not sure it isn’t terminological.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I care about is that we distinguish attitudes according to the processes in which they feature.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if you like we could distinguish two kinds of intention, one propositional the other motor.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As long as we distinguish representations of different formats I don’t see that it matters too much whether we call them all intentions or whether we use that term for only some of them.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[*intention in narrow sense and intention in the broad sense (</a:t>
            </a:r>
            <a:r>
              <a:rPr lang="en-US" baseline="0" dirty="0" err="1" smtClean="0"/>
              <a:t>cf</a:t>
            </a:r>
            <a:r>
              <a:rPr lang="en-US" baseline="0" dirty="0" smtClean="0"/>
              <a:t> desire); in the broad sense, desires can be intentions and so can instructions.]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where does this leave us?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 question was whether reciprocal agent-neutral motor intentions could count as shared intentions.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39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conclusion ...</a:t>
            </a:r>
            <a:endParaRPr lang="en-US"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 basic question about ordinary, individual action is: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What is the relation between a purposive action and the outcome or outcomes to which it is directed?</a:t>
            </a:r>
          </a:p>
          <a:p>
            <a:endParaRPr lang="en-US" dirty="0" smtClean="0"/>
          </a:p>
          <a:p>
            <a:r>
              <a:rPr lang="en-US" dirty="0" smtClean="0"/>
              <a:t>Many ordinary purposive actions have many different outcomes.</a:t>
            </a:r>
          </a:p>
          <a:p>
            <a:r>
              <a:rPr lang="en-US" dirty="0" smtClean="0"/>
              <a:t>Grabbing little Isabel by</a:t>
            </a:r>
            <a:r>
              <a:rPr lang="en-US" baseline="0" dirty="0" smtClean="0"/>
              <a:t> the hands I swing her around, causing her to laugh and, simultaneously, breaking a vase.</a:t>
            </a:r>
            <a:endParaRPr lang="en-US" dirty="0" smtClean="0"/>
          </a:p>
          <a:p>
            <a:r>
              <a:rPr lang="en-US" dirty="0" smtClean="0"/>
              <a:t>In fact the outcome to which this purposive action was directed might not be among</a:t>
            </a:r>
            <a:r>
              <a:rPr lang="en-US" baseline="0" dirty="0" smtClean="0"/>
              <a:t> its actual outcomes; after all, actions can fail.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43</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baseline="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aseline="0" dirty="0" smtClean="0"/>
              <a:t>interface problem arises in the individual case as well as the joint case, of course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is a way to make the problem of comparison between representational formats trivial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Suppose one representation involves a demonstrative that refers by deferring to another representation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among all the actual and possible outcomes of my action, one or some are singled out as specially related to this action.</a:t>
            </a:r>
          </a:p>
          <a:p>
            <a:r>
              <a:rPr lang="en-US" baseline="0" dirty="0" smtClean="0"/>
              <a:t>One aspect of the question concerns what singles out the outcome or outcomes, actual or merely possible, to which a particular purposive is directed.</a:t>
            </a:r>
          </a:p>
          <a:p>
            <a:r>
              <a:rPr lang="en-US" baseline="0" dirty="0" smtClean="0"/>
              <a:t>But there is also a second aspect ...</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Then the comparison doesn’t require translation between formats after all.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the same can be true for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Maybe intentions can involve demonstrative concepts which refer to actions by deferring to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[*cut: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Set that aside, suppose it can be solved --- essentially because MR must give rise to experience of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On this view, it is demonstrative deference to motor representation that connects intentions to bodily movements.</a:t>
            </a:r>
          </a:p>
          <a:p>
            <a:r>
              <a:rPr lang="en-US" sz="1200" kern="1200" dirty="0" smtClean="0">
                <a:solidFill>
                  <a:srgbClr val="000000"/>
                </a:solidFill>
                <a:latin typeface="Times New Roman" charset="0"/>
                <a:ea typeface="+mn-ea"/>
                <a:cs typeface="+mn-cs"/>
              </a:rPr>
              <a:t>Only by </a:t>
            </a:r>
            <a:r>
              <a:rPr lang="en-US" sz="1200" kern="1200" dirty="0" err="1" smtClean="0">
                <a:solidFill>
                  <a:srgbClr val="000000"/>
                </a:solidFill>
                <a:latin typeface="Times New Roman" charset="0"/>
                <a:ea typeface="+mn-ea"/>
                <a:cs typeface="+mn-cs"/>
              </a:rPr>
              <a:t>recognising</a:t>
            </a:r>
            <a:r>
              <a:rPr lang="en-US" sz="1200" kern="1200" dirty="0" smtClean="0">
                <a:solidFill>
                  <a:srgbClr val="000000"/>
                </a:solidFill>
                <a:latin typeface="Times New Roman" charset="0"/>
                <a:ea typeface="+mn-ea"/>
                <a:cs typeface="+mn-cs"/>
              </a:rPr>
              <a:t> how intentions interlock with motor representations can we hope to understand how our intentions ever make a difference to the world</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around us. </a:t>
            </a:r>
          </a:p>
          <a:p>
            <a:r>
              <a:rPr lang="en-US" sz="1200" kern="1200" dirty="0" smtClean="0">
                <a:solidFill>
                  <a:srgbClr val="000000"/>
                </a:solidFill>
                <a:latin typeface="Times New Roman" charset="0"/>
                <a:ea typeface="+mn-ea"/>
                <a:cs typeface="+mn-cs"/>
              </a:rPr>
              <a:t>On this view experience of action plays a novel role. </a:t>
            </a:r>
          </a:p>
          <a:p>
            <a:r>
              <a:rPr lang="en-US" sz="1200" kern="1200" dirty="0" smtClean="0">
                <a:solidFill>
                  <a:srgbClr val="000000"/>
                </a:solidFill>
                <a:latin typeface="Times New Roman" charset="0"/>
                <a:ea typeface="+mn-ea"/>
                <a:cs typeface="+mn-cs"/>
              </a:rPr>
              <a:t>Action experiences in which motor representations feature, such as those associated with motor imagery and those associated with really acting, are arguably necessary for there to be concepts which are constituents of intentions and refer to actions by deferring to motor representations. </a:t>
            </a:r>
          </a:p>
          <a:p>
            <a:r>
              <a:rPr lang="en-US" sz="1200" kern="1200" dirty="0" smtClean="0">
                <a:solidFill>
                  <a:srgbClr val="000000"/>
                </a:solidFill>
                <a:latin typeface="Times New Roman" charset="0"/>
                <a:ea typeface="+mn-ea"/>
                <a:cs typeface="+mn-cs"/>
              </a:rPr>
              <a:t>But if, as we conjecture, such deference is necessary for intentions to properly and reliably result in bodily movements, it may turn out that intentionally acting in the world de- pends on action experiences featuring motor representation. </a:t>
            </a:r>
          </a:p>
          <a:p>
            <a:r>
              <a:rPr lang="en-US" sz="1200" kern="1200" dirty="0" smtClean="0">
                <a:solidFill>
                  <a:srgbClr val="000000"/>
                </a:solidFill>
                <a:latin typeface="Times New Roman" charset="0"/>
                <a:ea typeface="+mn-ea"/>
                <a:cs typeface="+mn-cs"/>
              </a:rPr>
              <a:t>Much as on some views thought about objects depends on perceptual experience (e.g. Campbell 2002), so also intending actions may depend on motor experience.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51</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But we can’t point to motor representations like we can point to maps!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What we need for reference by deference to a motor representation is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And if you think about motor imagination it seems quite plausible that we do have such experiences.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here’s the thought: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There are no direct inferential connections between intentions and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Harmony is ensured by the fact that where an intention involves a bodily movement, either executing that intention involves forming a further intention or else the intention involves a demonstrative that refers to an action by deferring to a motor representation.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aseline="0" dirty="0" smtClean="0"/>
              <a:t>So what connects intentions to motor representations---what connects the reflective to the pre-reflective---is the use of demonstratives, and this depends on experience of motor action.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Much as on some views all thought about objects ultimately</a:t>
            </a:r>
            <a:r>
              <a:rPr lang="en-US" sz="1200" kern="1200" baseline="0" dirty="0" smtClean="0">
                <a:solidFill>
                  <a:srgbClr val="000000"/>
                </a:solidFill>
                <a:latin typeface="Times New Roman" charset="0"/>
                <a:ea typeface="+mn-ea"/>
                <a:cs typeface="+mn-cs"/>
              </a:rPr>
              <a:t> </a:t>
            </a:r>
            <a:r>
              <a:rPr lang="en-US" sz="1200" kern="1200" dirty="0" smtClean="0">
                <a:solidFill>
                  <a:srgbClr val="000000"/>
                </a:solidFill>
                <a:latin typeface="Times New Roman" charset="0"/>
                <a:ea typeface="+mn-ea"/>
                <a:cs typeface="+mn-cs"/>
              </a:rPr>
              <a:t>depends on perceptual experience (e.g. Campbell 2002), so also intending bodily actions may ultimately depend on motor experience.</a:t>
            </a:r>
          </a:p>
          <a:p>
            <a:r>
              <a:rPr lang="en-US" sz="1200" kern="1200" baseline="0" dirty="0" smtClean="0">
                <a:solidFill>
                  <a:srgbClr val="000000"/>
                </a:solidFill>
                <a:latin typeface="Times New Roman" charset="0"/>
                <a:ea typeface="+mn-ea"/>
                <a:cs typeface="+mn-cs"/>
              </a:rPr>
              <a:t>Experience anchors the reflective in the pre-reflective.</a:t>
            </a:r>
            <a:endParaRPr lang="en-US" baseline="0" dirty="0" smtClean="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aseline="0"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intention!?  Element of a</a:t>
            </a:r>
            <a:r>
              <a:rPr lang="en-US" baseline="0" dirty="0" smtClean="0"/>
              <a:t> plan.  Sui generis mental state.  Role defined by agglomeration among other norms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54</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a:p>
        </p:txBody>
      </p:sp>
    </p:spTree>
    <p:extLst>
      <p:ext uri="{BB962C8B-B14F-4D97-AF65-F5344CB8AC3E}">
        <p14:creationId xmlns:p14="http://schemas.microsoft.com/office/powerpoint/2010/main" val="32605610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58</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A simpler case : </a:t>
            </a:r>
            <a:r>
              <a:rPr lang="en-US" baseline="0" dirty="0" smtClean="0"/>
              <a:t> no individual thing excludes any other, but not all three can be </a:t>
            </a:r>
            <a:r>
              <a:rPr lang="en-US" baseline="0" dirty="0" err="1" smtClean="0"/>
              <a:t>realised</a:t>
            </a:r>
            <a:endParaRPr lang="en-US" baseline="0" dirty="0" smtClean="0"/>
          </a:p>
          <a:p>
            <a:r>
              <a:rPr lang="en-US" dirty="0" smtClean="0"/>
              <a:t>each thing is individually desirable, exactly how desirable depends on what other thing it is done with;</a:t>
            </a:r>
          </a:p>
          <a:p>
            <a:r>
              <a:rPr lang="en-US" baseline="0" dirty="0" smtClean="0"/>
              <a:t>the agent doesn’t know exactly what would be most desirable (so the fact that [A] excludes [B]&amp;[C] does not prevent the all things considered judgment in </a:t>
            </a:r>
            <a:r>
              <a:rPr lang="en-US" baseline="0" dirty="0" err="1" smtClean="0"/>
              <a:t>favour</a:t>
            </a:r>
            <a:r>
              <a:rPr lang="en-US" baseline="0" dirty="0" smtClean="0"/>
              <a:t> of [A]);</a:t>
            </a:r>
          </a:p>
          <a:p>
            <a:r>
              <a:rPr lang="en-US" baseline="0" dirty="0" smtClean="0"/>
              <a:t>[***I’m worried this won’t work unless it reduces to a </a:t>
            </a:r>
            <a:r>
              <a:rPr lang="en-US" baseline="0" dirty="0" err="1" smtClean="0"/>
              <a:t>Buridan</a:t>
            </a:r>
            <a:r>
              <a:rPr lang="en-US" baseline="0" dirty="0" smtClean="0"/>
              <a:t>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59</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simpler case : each is desirable</a:t>
            </a:r>
            <a:r>
              <a:rPr lang="en-US" baseline="0" dirty="0" smtClean="0"/>
              <a:t>; no individual thing excludes any other; but not all three can be </a:t>
            </a:r>
            <a:r>
              <a:rPr lang="en-US" baseline="0" dirty="0" err="1" smtClean="0"/>
              <a:t>realised</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60</a:t>
            </a:fld>
            <a:endParaRPr lang="en-GB"/>
          </a:p>
        </p:txBody>
      </p:sp>
    </p:spTree>
    <p:extLst>
      <p:ext uri="{BB962C8B-B14F-4D97-AF65-F5344CB8AC3E}">
        <p14:creationId xmlns:p14="http://schemas.microsoft.com/office/powerpoint/2010/main" val="1628406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standard answer to this question involves intention.</a:t>
            </a:r>
          </a:p>
          <a:p>
            <a:r>
              <a:rPr lang="en-US" dirty="0" smtClean="0"/>
              <a:t>An intention (1) represents</a:t>
            </a:r>
            <a:r>
              <a:rPr lang="en-US" baseline="0" dirty="0" smtClean="0"/>
              <a:t> an outcome, (2) coordinates the one or several activities which comprise the action; and (3) coordinate these activities in a way that would normally facilitate the outcome’s occurrence.</a:t>
            </a:r>
          </a:p>
          <a:p>
            <a:endParaRPr lang="en-US" baseline="0" dirty="0" smtClean="0"/>
          </a:p>
          <a:p>
            <a:r>
              <a:rPr lang="en-US" baseline="0" dirty="0" smtClean="0"/>
              <a:t>What binds particular component actions together into larger purposive actions?  It is the fact that these actions are all parts of plans involving a single intention.</a:t>
            </a:r>
          </a:p>
          <a:p>
            <a:r>
              <a:rPr lang="en-US" baseline="0" dirty="0" smtClean="0"/>
              <a:t>What singles out an actual or possible outcome as one to which the component actions are collectively directed?  It is the fact that this outcome is represented by the intention.</a:t>
            </a:r>
          </a:p>
          <a:p>
            <a:endParaRPr lang="en-US" baseline="0" dirty="0" smtClean="0"/>
          </a:p>
          <a:p>
            <a:r>
              <a:rPr lang="en-US" baseline="0" dirty="0" smtClean="0"/>
              <a:t>So the intention is what binds component actions together into purposive actions and links the action taken as a whole to the outcomes to which they are directed.</a:t>
            </a:r>
          </a:p>
          <a:p>
            <a:endParaRPr lang="en-US" baseline="0" dirty="0" smtClean="0"/>
          </a:p>
          <a:p>
            <a:r>
              <a:rPr lang="en-US" baseline="0" dirty="0" smtClean="0"/>
              <a:t>On this picture there is no distinctive role for motor representation in explaining what action is.</a:t>
            </a:r>
          </a:p>
          <a:p>
            <a:r>
              <a:rPr lang="en-US" baseline="0" dirty="0" smtClean="0"/>
              <a:t>It can allow, of course, that in some agents motor representation is involved in performing actions. </a:t>
            </a:r>
          </a:p>
          <a:p>
            <a:r>
              <a:rPr lang="en-US" baseline="0" dirty="0" smtClean="0"/>
              <a:t>But this is treated as </a:t>
            </a:r>
            <a:r>
              <a:rPr lang="en-US" sz="1200" kern="1200" dirty="0" smtClean="0">
                <a:solidFill>
                  <a:srgbClr val="000000"/>
                </a:solidFill>
                <a:latin typeface="Times New Roman" charset="0"/>
                <a:ea typeface="+mn-ea"/>
                <a:cs typeface="+mn-cs"/>
              </a:rPr>
              <a:t>having no bearing at all on our question about the relation between actions and the outcomes to which they are directed. </a:t>
            </a:r>
          </a:p>
          <a:p>
            <a:r>
              <a:rPr lang="en-US" sz="1200" kern="1200" dirty="0" smtClean="0">
                <a:solidFill>
                  <a:srgbClr val="000000"/>
                </a:solidFill>
                <a:latin typeface="Times New Roman" charset="0"/>
                <a:ea typeface="+mn-ea"/>
                <a:cs typeface="+mn-cs"/>
              </a:rPr>
              <a:t>Motor representation is at most an enabling condition for action</a:t>
            </a:r>
            <a:r>
              <a:rPr lang="en-US" sz="1200" kern="1200" baseline="0" dirty="0" smtClean="0">
                <a:solidFill>
                  <a:srgbClr val="000000"/>
                </a:solidFill>
                <a:latin typeface="Times New Roman" charset="0"/>
                <a:ea typeface="+mn-ea"/>
                <a:cs typeface="+mn-cs"/>
              </a:rPr>
              <a:t> and has no relevance to understanding what action is.</a:t>
            </a:r>
            <a:endParaRPr lang="en-US" sz="1200" kern="1200" dirty="0" smtClean="0">
              <a:solidFill>
                <a:srgbClr val="000000"/>
              </a:solidFill>
              <a:latin typeface="Times New Roman" charset="0"/>
              <a:ea typeface="+mn-ea"/>
              <a:cs typeface="+mn-cs"/>
            </a:endParaRPr>
          </a:p>
          <a:p>
            <a:endParaRPr lang="en-US" sz="1200" kern="1200" baseline="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This view</a:t>
            </a:r>
            <a:r>
              <a:rPr lang="en-US" sz="1200" kern="1200" baseline="0" dirty="0" smtClean="0">
                <a:solidFill>
                  <a:srgbClr val="000000"/>
                </a:solidFill>
                <a:latin typeface="Times New Roman" charset="0"/>
                <a:ea typeface="+mn-ea"/>
                <a:cs typeface="+mn-cs"/>
              </a:rPr>
              <a:t> might be acceptable </a:t>
            </a:r>
            <a:r>
              <a:rPr lang="en-US" sz="1200" kern="1200" dirty="0" smtClean="0">
                <a:solidFill>
                  <a:srgbClr val="000000"/>
                </a:solidFill>
                <a:latin typeface="Times New Roman" charset="0"/>
                <a:ea typeface="+mn-ea"/>
                <a:cs typeface="+mn-cs"/>
              </a:rPr>
              <a:t>if all motor representations represented only kinematic or dynamic features of actions mere joint displacements or muscle contractions. However, we shall argue that some motor representations represent action outcomes such as grasping, tearing or throwing. Furthermore, as we shall go on to argue, such representations ground purposive actions. </a:t>
            </a:r>
            <a:endParaRPr lang="en-US" sz="1200" kern="1200" baseline="0" dirty="0" smtClean="0">
              <a:solidFill>
                <a:srgbClr val="000000"/>
              </a:solidFill>
              <a:latin typeface="Times New Roman" charset="0"/>
              <a:ea typeface="+mn-ea"/>
              <a:cs typeface="+mn-cs"/>
            </a:endParaRPr>
          </a:p>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So we started by asking about the relation ... this led us to ask what intentions are ... and the answer is that,</a:t>
            </a:r>
            <a:r>
              <a:rPr lang="en-US" baseline="0" dirty="0" smtClean="0"/>
              <a:t> in some cases, the term ‘intention’ just picks out an action-causing belief-desire pair.  Intentions are a relatively sophisticated phenomenon.</a:t>
            </a:r>
          </a:p>
          <a:p>
            <a:r>
              <a:rPr lang="en-US" baseline="0" dirty="0" smtClean="0"/>
              <a:t>Now we should ask whether there are any other kinds of intention.</a:t>
            </a:r>
          </a:p>
          <a:p>
            <a:r>
              <a:rPr lang="en-US" baseline="0" dirty="0" smtClean="0"/>
              <a:t>E.g. whether we should take seriously talk about ‘motor intention’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so why do we think this?  the first step is to show that some motor representations carry information about outcomes.  How do we show this?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vary kinematic and dynamic features but keep outcome constant.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png"/><Relationship Id="rId6"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5" Type="http://schemas.openxmlformats.org/officeDocument/2006/relationships/image" Target="../media/image4.png"/><Relationship Id="rId6"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4" Type="http://schemas.microsoft.com/office/2007/relationships/hdphoto" Target="../media/hdphoto3.wdp"/><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4" Type="http://schemas.microsoft.com/office/2007/relationships/hdphoto" Target="../media/hdphoto4.wdp"/><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9.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a:spLocks noChangeArrowheads="1"/>
          </p:cNvSpPr>
          <p:nvPr/>
        </p:nvSpPr>
        <p:spPr bwMode="auto">
          <a:xfrm rot="10800000">
            <a:off x="0" y="260647"/>
            <a:ext cx="9144000" cy="1368152"/>
          </a:xfrm>
          <a:prstGeom prst="rect">
            <a:avLst/>
          </a:prstGeom>
          <a:gradFill rotWithShape="1">
            <a:gsLst>
              <a:gs pos="0">
                <a:srgbClr val="000000">
                  <a:alpha val="50000"/>
                </a:srgbClr>
              </a:gs>
              <a:gs pos="100000">
                <a:srgbClr val="000000">
                  <a:gamma/>
                  <a:shade val="46275"/>
                  <a:invGamma/>
                  <a:alpha val="0"/>
                </a:srgbClr>
              </a:gs>
            </a:gsLst>
            <a:lin ang="0" scaled="1"/>
          </a:gradFill>
          <a:ln>
            <a:noFill/>
          </a:ln>
          <a:effectLst/>
          <a:extLst>
            <a:ext uri="{91240B29-F687-4f45-9708-019B960494DF}">
              <a14:hiddenLine xmlns:a14="http://schemas.microsoft.com/office/drawing/2010/main" w="76200">
                <a:solidFill>
                  <a:srgbClr val="FFCCCC"/>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i="0" dirty="0"/>
          </a:p>
        </p:txBody>
      </p:sp>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0"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1"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12" name="Text Box 9"/>
          <p:cNvSpPr txBox="1">
            <a:spLocks noChangeArrowheads="1"/>
          </p:cNvSpPr>
          <p:nvPr/>
        </p:nvSpPr>
        <p:spPr bwMode="auto">
          <a:xfrm>
            <a:off x="755576" y="332655"/>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sp>
        <p:nvSpPr>
          <p:cNvPr id="13" name="Text Box 9"/>
          <p:cNvSpPr txBox="1">
            <a:spLocks noChangeArrowheads="1"/>
          </p:cNvSpPr>
          <p:nvPr/>
        </p:nvSpPr>
        <p:spPr bwMode="auto">
          <a:xfrm>
            <a:off x="179908" y="692695"/>
            <a:ext cx="8496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spcAft>
                <a:spcPct val="0"/>
              </a:spcAft>
            </a:pPr>
            <a:r>
              <a:rPr lang="en-GB" sz="4800" b="1" i="0" dirty="0" smtClean="0">
                <a:effectLst>
                  <a:glow rad="101600">
                    <a:srgbClr val="000000"/>
                  </a:glow>
                </a:effectLst>
              </a:rPr>
              <a:t>6. Goal Ascription</a:t>
            </a:r>
            <a:endParaRPr lang="en-GB" sz="4800" i="0" dirty="0">
              <a:effectLst>
                <a:glow rad="101600">
                  <a:srgbClr val="000000"/>
                </a:glow>
              </a:effectLst>
            </a:endParaRPr>
          </a:p>
        </p:txBody>
      </p:sp>
    </p:spTree>
    <p:extLst>
      <p:ext uri="{BB962C8B-B14F-4D97-AF65-F5344CB8AC3E}">
        <p14:creationId xmlns:p14="http://schemas.microsoft.com/office/powerpoint/2010/main" val="29527281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4355976" y="0"/>
            <a:ext cx="4788024" cy="4221088"/>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1414919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45000" contrast="30000"/>
                    </a14:imgEffect>
                  </a14:imgLayer>
                </a14:imgProps>
              </a:ext>
            </a:extLst>
          </a:blip>
          <a:stretch>
            <a:fillRect/>
          </a:stretch>
        </p:blipFill>
        <p:spPr>
          <a:xfrm>
            <a:off x="0" y="4294591"/>
            <a:ext cx="9144000" cy="2545773"/>
          </a:xfrm>
          <a:prstGeom prst="rect">
            <a:avLst/>
          </a:prstGeom>
        </p:spPr>
      </p:pic>
      <p:sp>
        <p:nvSpPr>
          <p:cNvPr id="8" name="Rectangle 7"/>
          <p:cNvSpPr/>
          <p:nvPr/>
        </p:nvSpPr>
        <p:spPr>
          <a:xfrm>
            <a:off x="0" y="4006225"/>
            <a:ext cx="4104456" cy="430887"/>
          </a:xfrm>
          <a:prstGeom prst="rect">
            <a:avLst/>
          </a:prstGeom>
        </p:spPr>
        <p:txBody>
          <a:bodyPr wrap="square">
            <a:spAutoFit/>
          </a:bodyPr>
          <a:lstStyle/>
          <a:p>
            <a:r>
              <a:rPr lang="en-US" i="0" dirty="0" err="1" smtClean="0">
                <a:solidFill>
                  <a:srgbClr val="FFFFFF"/>
                </a:solidFill>
                <a:effectLst>
                  <a:glow rad="101600">
                    <a:srgbClr val="000000"/>
                  </a:glow>
                </a:effectLst>
              </a:rPr>
              <a:t>Villiger</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0476248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25783469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7521563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20" idx="0"/>
          </p:cNvCxnSpPr>
          <p:nvPr/>
        </p:nvCxnSpPr>
        <p:spPr bwMode="auto">
          <a:xfrm>
            <a:off x="4427984" y="3988283"/>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3987121"/>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3988283"/>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3988283"/>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3987121"/>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3988283"/>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3987121"/>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5284427"/>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5270132"/>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5284427"/>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5" name="Rectangle 14"/>
          <p:cNvSpPr/>
          <p:nvPr/>
        </p:nvSpPr>
        <p:spPr>
          <a:xfrm>
            <a:off x="827584"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485470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4853539"/>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5645627"/>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5645627"/>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5645627"/>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4852378"/>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3556234"/>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3556234"/>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3556234"/>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485295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5717055"/>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4" name="Straight Connector 33"/>
          <p:cNvCxnSpPr>
            <a:stCxn id="25" idx="2"/>
          </p:cNvCxnSpPr>
          <p:nvPr/>
        </p:nvCxnSpPr>
        <p:spPr bwMode="auto">
          <a:xfrm flipH="1">
            <a:off x="1331640" y="3987121"/>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3988283"/>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3987121"/>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3988283"/>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6076515"/>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6076515"/>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6076515"/>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6093296"/>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6076515"/>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5298722"/>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5284427"/>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6782552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30197144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spTree>
    <p:extLst>
      <p:ext uri="{BB962C8B-B14F-4D97-AF65-F5344CB8AC3E}">
        <p14:creationId xmlns:p14="http://schemas.microsoft.com/office/powerpoint/2010/main" val="8746863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23528" y="188640"/>
            <a:ext cx="4392488" cy="1785104"/>
          </a:xfrm>
          <a:prstGeom prst="rect">
            <a:avLst/>
          </a:prstGeom>
        </p:spPr>
        <p:txBody>
          <a:bodyPr wrap="square">
            <a:spAutoFit/>
          </a:bodyPr>
          <a:lstStyle/>
          <a:p>
            <a:r>
              <a:rPr lang="en-US" i="0" dirty="0" smtClean="0"/>
              <a:t>Some motor representations carry information about outcomes.</a:t>
            </a:r>
          </a:p>
          <a:p>
            <a:endParaRPr lang="en-US" i="0" dirty="0"/>
          </a:p>
          <a:p>
            <a:r>
              <a:rPr lang="en-US" i="0" dirty="0" smtClean="0"/>
              <a:t>Information about outcomes guides planning.</a:t>
            </a:r>
            <a:endParaRPr lang="en-US" i="0" dirty="0"/>
          </a:p>
        </p:txBody>
      </p:sp>
      <p:grpSp>
        <p:nvGrpSpPr>
          <p:cNvPr id="3" name="Group 2"/>
          <p:cNvGrpSpPr/>
          <p:nvPr/>
        </p:nvGrpSpPr>
        <p:grpSpPr>
          <a:xfrm>
            <a:off x="323528" y="1972059"/>
            <a:ext cx="8640960" cy="4697301"/>
            <a:chOff x="323528" y="836712"/>
            <a:chExt cx="8640960" cy="4697301"/>
          </a:xfrm>
        </p:grpSpPr>
        <p:cxnSp>
          <p:nvCxnSpPr>
            <p:cNvPr id="4" name="Straight Connector 3"/>
            <p:cNvCxnSpPr>
              <a:endCxn id="20" idx="0"/>
            </p:cNvCxnSpPr>
            <p:nvPr/>
          </p:nvCxnSpPr>
          <p:spPr bwMode="auto">
            <a:xfrm>
              <a:off x="4427984" y="28529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5" name="Straight Connector 4"/>
            <p:cNvCxnSpPr>
              <a:stCxn id="26" idx="2"/>
              <a:endCxn id="19" idx="0"/>
            </p:cNvCxnSpPr>
            <p:nvPr/>
          </p:nvCxnSpPr>
          <p:spPr bwMode="auto">
            <a:xfrm>
              <a:off x="4391980" y="28517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6" name="Straight Connector 5"/>
            <p:cNvCxnSpPr>
              <a:endCxn id="23" idx="0"/>
            </p:cNvCxnSpPr>
            <p:nvPr/>
          </p:nvCxnSpPr>
          <p:spPr bwMode="auto">
            <a:xfrm flipH="1">
              <a:off x="4292352" y="28529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glow>
            </a:effectLst>
          </p:spPr>
        </p:cxnSp>
        <p:cxnSp>
          <p:nvCxnSpPr>
            <p:cNvPr id="7" name="Straight Connector 6"/>
            <p:cNvCxnSpPr/>
            <p:nvPr/>
          </p:nvCxnSpPr>
          <p:spPr bwMode="auto">
            <a:xfrm flipH="1">
              <a:off x="3263854" y="28529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8" name="Straight Connector 7"/>
            <p:cNvCxnSpPr/>
            <p:nvPr/>
          </p:nvCxnSpPr>
          <p:spPr bwMode="auto">
            <a:xfrm flipH="1">
              <a:off x="4139952" y="28517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cxnSp>
          <p:nvCxnSpPr>
            <p:cNvPr id="9" name="Straight Connector 8"/>
            <p:cNvCxnSpPr/>
            <p:nvPr/>
          </p:nvCxnSpPr>
          <p:spPr bwMode="auto">
            <a:xfrm>
              <a:off x="4391980" y="28529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a:glow rad="101600">
                <a:schemeClr val="tx1">
                  <a:alpha val="75000"/>
                </a:schemeClr>
              </a:glow>
            </a:effectLst>
          </p:spPr>
        </p:cxnSp>
        <p:grpSp>
          <p:nvGrpSpPr>
            <p:cNvPr id="10" name="Group 9"/>
            <p:cNvGrpSpPr/>
            <p:nvPr/>
          </p:nvGrpSpPr>
          <p:grpSpPr>
            <a:xfrm>
              <a:off x="3263854" y="2851774"/>
              <a:ext cx="3056722" cy="1658506"/>
              <a:chOff x="3416254" y="3004174"/>
              <a:chExt cx="3056722" cy="1658506"/>
            </a:xfrm>
          </p:grpSpPr>
          <p:cxnSp>
            <p:nvCxnSpPr>
              <p:cNvPr id="75" name="Straight Connector 74"/>
              <p:cNvCxnSpPr/>
              <p:nvPr/>
            </p:nvCxnSpPr>
            <p:spPr bwMode="auto">
              <a:xfrm>
                <a:off x="4580384" y="3005336"/>
                <a:ext cx="189259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6" name="Straight Connector 75"/>
              <p:cNvCxnSpPr/>
              <p:nvPr/>
            </p:nvCxnSpPr>
            <p:spPr bwMode="auto">
              <a:xfrm>
                <a:off x="4544380" y="3004174"/>
                <a:ext cx="836475"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7" name="Straight Connector 76"/>
              <p:cNvCxnSpPr/>
              <p:nvPr/>
            </p:nvCxnSpPr>
            <p:spPr bwMode="auto">
              <a:xfrm flipH="1">
                <a:off x="4444752" y="3005336"/>
                <a:ext cx="135632"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8" name="Straight Connector 77"/>
              <p:cNvCxnSpPr/>
              <p:nvPr/>
            </p:nvCxnSpPr>
            <p:spPr bwMode="auto">
              <a:xfrm flipH="1">
                <a:off x="3416254" y="3005336"/>
                <a:ext cx="1092122" cy="86641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79" name="Straight Connector 78"/>
              <p:cNvCxnSpPr/>
              <p:nvPr/>
            </p:nvCxnSpPr>
            <p:spPr bwMode="auto">
              <a:xfrm flipH="1">
                <a:off x="4292352" y="3004174"/>
                <a:ext cx="252028" cy="867579"/>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80" name="Straight Connector 79"/>
              <p:cNvCxnSpPr/>
              <p:nvPr/>
            </p:nvCxnSpPr>
            <p:spPr bwMode="auto">
              <a:xfrm>
                <a:off x="4544380" y="3005336"/>
                <a:ext cx="804090" cy="864095"/>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grpSp>
          <p:nvGrpSpPr>
            <p:cNvPr id="11" name="Group 10"/>
            <p:cNvGrpSpPr/>
            <p:nvPr/>
          </p:nvGrpSpPr>
          <p:grpSpPr>
            <a:xfrm>
              <a:off x="5004048" y="4149080"/>
              <a:ext cx="648072" cy="576064"/>
              <a:chOff x="4067944" y="4941168"/>
              <a:chExt cx="648072" cy="576064"/>
            </a:xfrm>
          </p:grpSpPr>
          <p:cxnSp>
            <p:nvCxnSpPr>
              <p:cNvPr id="72" name="Straight Connector 71"/>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3" name="Straight Connector 72"/>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4" name="Straight Connector 73"/>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2" name="Group 11"/>
            <p:cNvGrpSpPr/>
            <p:nvPr/>
          </p:nvGrpSpPr>
          <p:grpSpPr>
            <a:xfrm>
              <a:off x="4046207" y="4134785"/>
              <a:ext cx="648072" cy="576064"/>
              <a:chOff x="4067944" y="4941168"/>
              <a:chExt cx="648072" cy="576064"/>
            </a:xfrm>
          </p:grpSpPr>
          <p:cxnSp>
            <p:nvCxnSpPr>
              <p:cNvPr id="69" name="Straight Connector 68"/>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0" name="Straight Connector 69"/>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71" name="Straight Connector 70"/>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13" name="Group 12"/>
            <p:cNvGrpSpPr/>
            <p:nvPr/>
          </p:nvGrpSpPr>
          <p:grpSpPr>
            <a:xfrm>
              <a:off x="899592" y="4149080"/>
              <a:ext cx="648072" cy="576064"/>
              <a:chOff x="4067944" y="4941168"/>
              <a:chExt cx="648072" cy="576064"/>
            </a:xfrm>
          </p:grpSpPr>
          <p:cxnSp>
            <p:nvCxnSpPr>
              <p:cNvPr id="66" name="Straight Connector 65"/>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7" name="Straight Connector 66"/>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8" name="Straight Connector 67"/>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sp>
          <p:nvSpPr>
            <p:cNvPr id="14" name="Text Box 2"/>
            <p:cNvSpPr txBox="1">
              <a:spLocks noChangeArrowheads="1"/>
            </p:cNvSpPr>
            <p:nvPr/>
          </p:nvSpPr>
          <p:spPr bwMode="auto">
            <a:xfrm>
              <a:off x="971600" y="836712"/>
              <a:ext cx="6705600"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Move it from there to here</a:t>
              </a:r>
            </a:p>
          </p:txBody>
        </p:sp>
        <p:sp>
          <p:nvSpPr>
            <p:cNvPr id="15" name="Rectangle 14"/>
            <p:cNvSpPr/>
            <p:nvPr/>
          </p:nvSpPr>
          <p:spPr>
            <a:xfrm>
              <a:off x="827584"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16" name="Rectangle 15"/>
            <p:cNvSpPr/>
            <p:nvPr/>
          </p:nvSpPr>
          <p:spPr>
            <a:xfrm>
              <a:off x="1811693"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17" name="Rectangle 16"/>
            <p:cNvSpPr/>
            <p:nvPr/>
          </p:nvSpPr>
          <p:spPr>
            <a:xfrm>
              <a:off x="2795802" y="3719353"/>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18" name="Rectangle 17"/>
            <p:cNvSpPr/>
            <p:nvPr/>
          </p:nvSpPr>
          <p:spPr>
            <a:xfrm>
              <a:off x="3635896" y="3718192"/>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arrive</a:t>
              </a:r>
              <a:endParaRPr lang="en-US" i="0" dirty="0">
                <a:effectLst>
                  <a:glow rad="101600">
                    <a:srgbClr val="000000"/>
                  </a:glow>
                </a:effectLst>
                <a:ea typeface="Arial" charset="0"/>
                <a:cs typeface="Arial" charset="0"/>
              </a:endParaRPr>
            </a:p>
          </p:txBody>
        </p:sp>
        <p:sp>
          <p:nvSpPr>
            <p:cNvPr id="19" name="Rectangle 18"/>
            <p:cNvSpPr/>
            <p:nvPr/>
          </p:nvSpPr>
          <p:spPr>
            <a:xfrm>
              <a:off x="4652391"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grasp</a:t>
              </a:r>
              <a:endParaRPr lang="en-US" i="0" dirty="0">
                <a:effectLst>
                  <a:glow rad="101600">
                    <a:srgbClr val="000000"/>
                  </a:glow>
                </a:effectLst>
                <a:ea typeface="Arial" charset="0"/>
                <a:cs typeface="Arial" charset="0"/>
              </a:endParaRPr>
            </a:p>
          </p:txBody>
        </p:sp>
        <p:sp>
          <p:nvSpPr>
            <p:cNvPr id="20" name="Rectangle 19"/>
            <p:cNvSpPr/>
            <p:nvPr/>
          </p:nvSpPr>
          <p:spPr>
            <a:xfrm>
              <a:off x="5852524"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a:t>
              </a:r>
              <a:endParaRPr lang="en-US" i="0" dirty="0">
                <a:effectLst>
                  <a:glow rad="101600">
                    <a:srgbClr val="000000"/>
                  </a:glow>
                </a:effectLst>
                <a:ea typeface="Arial" charset="0"/>
                <a:cs typeface="Arial" charset="0"/>
              </a:endParaRPr>
            </a:p>
          </p:txBody>
        </p:sp>
        <p:sp>
          <p:nvSpPr>
            <p:cNvPr id="21" name="Rectangle 20"/>
            <p:cNvSpPr/>
            <p:nvPr/>
          </p:nvSpPr>
          <p:spPr>
            <a:xfrm>
              <a:off x="6836633" y="4510280"/>
              <a:ext cx="93610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place</a:t>
              </a:r>
              <a:endParaRPr lang="en-US" i="0" dirty="0">
                <a:effectLst>
                  <a:glow rad="101600">
                    <a:srgbClr val="000000"/>
                  </a:glow>
                </a:effectLst>
                <a:ea typeface="Arial" charset="0"/>
                <a:cs typeface="Arial" charset="0"/>
              </a:endParaRPr>
            </a:p>
          </p:txBody>
        </p:sp>
        <p:sp>
          <p:nvSpPr>
            <p:cNvPr id="22" name="Rectangle 21"/>
            <p:cNvSpPr/>
            <p:nvPr/>
          </p:nvSpPr>
          <p:spPr>
            <a:xfrm>
              <a:off x="7820744" y="4510280"/>
              <a:ext cx="1143744" cy="430887"/>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3" name="Rectangle 22"/>
            <p:cNvSpPr/>
            <p:nvPr/>
          </p:nvSpPr>
          <p:spPr>
            <a:xfrm>
              <a:off x="3716288" y="4510280"/>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reach</a:t>
              </a:r>
              <a:endParaRPr lang="en-US" i="0" dirty="0">
                <a:effectLst>
                  <a:glow rad="101600">
                    <a:srgbClr val="000000"/>
                  </a:glow>
                </a:effectLst>
                <a:ea typeface="Arial" charset="0"/>
                <a:cs typeface="Arial" charset="0"/>
              </a:endParaRPr>
            </a:p>
          </p:txBody>
        </p:sp>
        <p:sp>
          <p:nvSpPr>
            <p:cNvPr id="24" name="Rectangle 23"/>
            <p:cNvSpPr/>
            <p:nvPr/>
          </p:nvSpPr>
          <p:spPr>
            <a:xfrm>
              <a:off x="4620006" y="3717031"/>
              <a:ext cx="1152128"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release</a:t>
              </a:r>
              <a:endParaRPr lang="en-US" i="0" dirty="0">
                <a:effectLst>
                  <a:glow rad="101600">
                    <a:srgbClr val="000000"/>
                  </a:glow>
                </a:effectLst>
                <a:ea typeface="Arial" charset="0"/>
                <a:cs typeface="Arial" charset="0"/>
              </a:endParaRPr>
            </a:p>
          </p:txBody>
        </p:sp>
        <p:sp>
          <p:nvSpPr>
            <p:cNvPr id="25" name="Rectangle 24"/>
            <p:cNvSpPr/>
            <p:nvPr/>
          </p:nvSpPr>
          <p:spPr>
            <a:xfrm>
              <a:off x="1763688" y="2420887"/>
              <a:ext cx="122413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get it</a:t>
              </a:r>
              <a:endParaRPr lang="en-US" i="0" dirty="0">
                <a:effectLst>
                  <a:glow rad="101600">
                    <a:srgbClr val="000000"/>
                  </a:glow>
                </a:effectLst>
                <a:ea typeface="Arial" charset="0"/>
                <a:cs typeface="Arial" charset="0"/>
              </a:endParaRPr>
            </a:p>
          </p:txBody>
        </p:sp>
        <p:sp>
          <p:nvSpPr>
            <p:cNvPr id="26" name="Rectangle 25"/>
            <p:cNvSpPr/>
            <p:nvPr/>
          </p:nvSpPr>
          <p:spPr>
            <a:xfrm>
              <a:off x="3527884" y="2420887"/>
              <a:ext cx="1728192"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move it</a:t>
              </a:r>
              <a:endParaRPr lang="en-US" i="0" dirty="0">
                <a:effectLst>
                  <a:glow rad="101600">
                    <a:srgbClr val="000000"/>
                  </a:glow>
                </a:effectLst>
                <a:ea typeface="Arial" charset="0"/>
                <a:cs typeface="Arial" charset="0"/>
              </a:endParaRPr>
            </a:p>
          </p:txBody>
        </p:sp>
        <p:sp>
          <p:nvSpPr>
            <p:cNvPr id="28" name="Rectangle 27"/>
            <p:cNvSpPr/>
            <p:nvPr/>
          </p:nvSpPr>
          <p:spPr>
            <a:xfrm>
              <a:off x="5724128" y="2420887"/>
              <a:ext cx="1944216" cy="430887"/>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position it</a:t>
              </a:r>
              <a:endParaRPr lang="en-US" i="0" dirty="0">
                <a:effectLst>
                  <a:glow rad="101600">
                    <a:srgbClr val="000000"/>
                  </a:glow>
                </a:effectLst>
                <a:ea typeface="Arial" charset="0"/>
                <a:cs typeface="Arial" charset="0"/>
              </a:endParaRPr>
            </a:p>
          </p:txBody>
        </p:sp>
        <p:sp>
          <p:nvSpPr>
            <p:cNvPr id="29" name="Rectangle 28"/>
            <p:cNvSpPr/>
            <p:nvPr/>
          </p:nvSpPr>
          <p:spPr>
            <a:xfrm rot="16200000">
              <a:off x="-37092" y="3717611"/>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hand-1</a:t>
              </a:r>
              <a:endParaRPr lang="en-US" i="0" dirty="0">
                <a:solidFill>
                  <a:srgbClr val="000000"/>
                </a:solidFill>
                <a:effectLst>
                  <a:glow rad="101600">
                    <a:srgbClr val="FFFFFF"/>
                  </a:glow>
                </a:effectLst>
                <a:ea typeface="Arial" charset="0"/>
                <a:cs typeface="Arial" charset="0"/>
              </a:endParaRPr>
            </a:p>
          </p:txBody>
        </p:sp>
        <p:sp>
          <p:nvSpPr>
            <p:cNvPr id="30" name="Rectangle 29"/>
            <p:cNvSpPr/>
            <p:nvPr/>
          </p:nvSpPr>
          <p:spPr>
            <a:xfrm rot="16200000">
              <a:off x="322948" y="4581708"/>
              <a:ext cx="1152128" cy="430887"/>
            </a:xfrm>
            <a:prstGeom prst="rect">
              <a:avLst/>
            </a:prstGeom>
            <a:solidFill>
              <a:schemeClr val="bg1"/>
            </a:solidFill>
            <a:effectLst>
              <a:glow rad="101600">
                <a:schemeClr val="tx1">
                  <a:alpha val="75000"/>
                </a:schemeClr>
              </a:glow>
            </a:effectLst>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rad="101600">
                      <a:srgbClr val="FFFFFF"/>
                    </a:glow>
                  </a:effectLst>
                  <a:ea typeface="Arial" charset="0"/>
                  <a:cs typeface="Arial" charset="0"/>
                </a:rPr>
                <a:t>hand-2</a:t>
              </a:r>
              <a:endParaRPr lang="en-US" i="0" dirty="0">
                <a:solidFill>
                  <a:srgbClr val="000000"/>
                </a:solidFill>
                <a:effectLst>
                  <a:glow rad="101600">
                    <a:srgbClr val="FFFFFF"/>
                  </a:glow>
                </a:effectLst>
                <a:ea typeface="Arial" charset="0"/>
                <a:cs typeface="Arial" charset="0"/>
              </a:endParaRPr>
            </a:p>
          </p:txBody>
        </p:sp>
        <p:cxnSp>
          <p:nvCxnSpPr>
            <p:cNvPr id="31" name="Straight Connector 30"/>
            <p:cNvCxnSpPr>
              <a:endCxn id="26" idx="0"/>
            </p:cNvCxnSpPr>
            <p:nvPr/>
          </p:nvCxnSpPr>
          <p:spPr bwMode="auto">
            <a:xfrm>
              <a:off x="4283968" y="1484784"/>
              <a:ext cx="1080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2" name="Straight Connector 31"/>
            <p:cNvCxnSpPr/>
            <p:nvPr/>
          </p:nvCxnSpPr>
          <p:spPr bwMode="auto">
            <a:xfrm>
              <a:off x="4283968" y="1484784"/>
              <a:ext cx="2412268"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3" name="Straight Connector 32"/>
            <p:cNvCxnSpPr>
              <a:endCxn id="25" idx="0"/>
            </p:cNvCxnSpPr>
            <p:nvPr/>
          </p:nvCxnSpPr>
          <p:spPr bwMode="auto">
            <a:xfrm flipH="1">
              <a:off x="2375756" y="1484784"/>
              <a:ext cx="1908212" cy="936103"/>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4" name="Straight Connector 33"/>
            <p:cNvCxnSpPr>
              <a:stCxn id="25" idx="2"/>
            </p:cNvCxnSpPr>
            <p:nvPr/>
          </p:nvCxnSpPr>
          <p:spPr bwMode="auto">
            <a:xfrm flipH="1">
              <a:off x="1331640" y="2851774"/>
              <a:ext cx="1044116" cy="865257"/>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5" name="Straight Connector 34"/>
            <p:cNvCxnSpPr/>
            <p:nvPr/>
          </p:nvCxnSpPr>
          <p:spPr bwMode="auto">
            <a:xfrm>
              <a:off x="2375756" y="2852936"/>
              <a:ext cx="36004" cy="86409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6" name="Straight Connector 35"/>
            <p:cNvCxnSpPr>
              <a:stCxn id="28" idx="2"/>
            </p:cNvCxnSpPr>
            <p:nvPr/>
          </p:nvCxnSpPr>
          <p:spPr bwMode="auto">
            <a:xfrm>
              <a:off x="6696236" y="2851774"/>
              <a:ext cx="1712572" cy="165850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37" name="Straight Connector 36"/>
            <p:cNvCxnSpPr/>
            <p:nvPr/>
          </p:nvCxnSpPr>
          <p:spPr bwMode="auto">
            <a:xfrm>
              <a:off x="6684892" y="2852936"/>
              <a:ext cx="572445" cy="1657344"/>
            </a:xfrm>
            <a:prstGeom prst="line">
              <a:avLst/>
            </a:prstGeom>
            <a:solidFill>
              <a:srgbClr val="00B8FF"/>
            </a:solidFill>
            <a:ln w="38100" cap="flat" cmpd="sng" algn="ctr">
              <a:solidFill>
                <a:schemeClr val="bg1"/>
              </a:solidFill>
              <a:prstDash val="solid"/>
              <a:round/>
              <a:headEnd type="none" w="med" len="med"/>
              <a:tailEnd type="none" w="med" len="med"/>
            </a:ln>
            <a:effectLst/>
          </p:spPr>
        </p:cxnSp>
        <p:grpSp>
          <p:nvGrpSpPr>
            <p:cNvPr id="38" name="Group 37"/>
            <p:cNvGrpSpPr/>
            <p:nvPr/>
          </p:nvGrpSpPr>
          <p:grpSpPr>
            <a:xfrm>
              <a:off x="4067944" y="4941168"/>
              <a:ext cx="648072" cy="576064"/>
              <a:chOff x="4067944" y="4941168"/>
              <a:chExt cx="648072" cy="576064"/>
            </a:xfrm>
          </p:grpSpPr>
          <p:cxnSp>
            <p:nvCxnSpPr>
              <p:cNvPr id="63" name="Straight Connector 62"/>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4" name="Straight Connector 63"/>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5" name="Straight Connector 64"/>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39" name="Group 38"/>
            <p:cNvGrpSpPr/>
            <p:nvPr/>
          </p:nvGrpSpPr>
          <p:grpSpPr>
            <a:xfrm>
              <a:off x="4932040" y="4941168"/>
              <a:ext cx="648072" cy="576064"/>
              <a:chOff x="4067944" y="4941168"/>
              <a:chExt cx="648072" cy="576064"/>
            </a:xfrm>
          </p:grpSpPr>
          <p:cxnSp>
            <p:nvCxnSpPr>
              <p:cNvPr id="60" name="Straight Connector 59"/>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1" name="Straight Connector 60"/>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62" name="Straight Connector 61"/>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0" name="Group 39"/>
            <p:cNvGrpSpPr/>
            <p:nvPr/>
          </p:nvGrpSpPr>
          <p:grpSpPr>
            <a:xfrm>
              <a:off x="6012160" y="4941168"/>
              <a:ext cx="648072" cy="576064"/>
              <a:chOff x="4067944" y="4941168"/>
              <a:chExt cx="648072" cy="576064"/>
            </a:xfrm>
          </p:grpSpPr>
          <p:cxnSp>
            <p:nvCxnSpPr>
              <p:cNvPr id="57" name="Straight Connector 56"/>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8" name="Straight Connector 57"/>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9" name="Straight Connector 58"/>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1" name="Group 40"/>
            <p:cNvGrpSpPr/>
            <p:nvPr/>
          </p:nvGrpSpPr>
          <p:grpSpPr>
            <a:xfrm>
              <a:off x="6957533" y="4957949"/>
              <a:ext cx="648072" cy="576064"/>
              <a:chOff x="4067944" y="4941168"/>
              <a:chExt cx="648072" cy="576064"/>
            </a:xfrm>
          </p:grpSpPr>
          <p:cxnSp>
            <p:nvCxnSpPr>
              <p:cNvPr id="54" name="Straight Connector 53"/>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5" name="Straight Connector 54"/>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6" name="Straight Connector 55"/>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2" name="Group 41"/>
            <p:cNvGrpSpPr/>
            <p:nvPr/>
          </p:nvGrpSpPr>
          <p:grpSpPr>
            <a:xfrm>
              <a:off x="8100392" y="4941168"/>
              <a:ext cx="648072" cy="576064"/>
              <a:chOff x="4067944" y="4941168"/>
              <a:chExt cx="648072" cy="576064"/>
            </a:xfrm>
          </p:grpSpPr>
          <p:cxnSp>
            <p:nvCxnSpPr>
              <p:cNvPr id="51" name="Straight Connector 50"/>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2" name="Straight Connector 51"/>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3" name="Straight Connector 52"/>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3" name="Group 42"/>
            <p:cNvGrpSpPr/>
            <p:nvPr/>
          </p:nvGrpSpPr>
          <p:grpSpPr>
            <a:xfrm>
              <a:off x="2937553" y="4163375"/>
              <a:ext cx="648072" cy="576064"/>
              <a:chOff x="4067944" y="4941168"/>
              <a:chExt cx="648072" cy="576064"/>
            </a:xfrm>
          </p:grpSpPr>
          <p:cxnSp>
            <p:nvCxnSpPr>
              <p:cNvPr id="48" name="Straight Connector 47"/>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9" name="Straight Connector 48"/>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50" name="Straight Connector 49"/>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nvGrpSpPr>
            <p:cNvPr id="44" name="Group 43"/>
            <p:cNvGrpSpPr/>
            <p:nvPr/>
          </p:nvGrpSpPr>
          <p:grpSpPr>
            <a:xfrm>
              <a:off x="1979712" y="4149080"/>
              <a:ext cx="648072" cy="576064"/>
              <a:chOff x="4067944" y="4941168"/>
              <a:chExt cx="648072" cy="576064"/>
            </a:xfrm>
          </p:grpSpPr>
          <p:cxnSp>
            <p:nvCxnSpPr>
              <p:cNvPr id="45" name="Straight Connector 44"/>
              <p:cNvCxnSpPr/>
              <p:nvPr/>
            </p:nvCxnSpPr>
            <p:spPr bwMode="auto">
              <a:xfrm>
                <a:off x="4355976" y="4941168"/>
                <a:ext cx="72008" cy="576064"/>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6" name="Straight Connector 45"/>
              <p:cNvCxnSpPr/>
              <p:nvPr/>
            </p:nvCxnSpPr>
            <p:spPr bwMode="auto">
              <a:xfrm>
                <a:off x="4355976" y="4941168"/>
                <a:ext cx="360040"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cxnSp>
            <p:nvCxnSpPr>
              <p:cNvPr id="47" name="Straight Connector 46"/>
              <p:cNvCxnSpPr/>
              <p:nvPr/>
            </p:nvCxnSpPr>
            <p:spPr bwMode="auto">
              <a:xfrm flipH="1">
                <a:off x="4067944" y="4941168"/>
                <a:ext cx="288032" cy="504056"/>
              </a:xfrm>
              <a:prstGeom prst="line">
                <a:avLst/>
              </a:prstGeom>
              <a:solidFill>
                <a:srgbClr val="00B8FF"/>
              </a:solidFill>
              <a:ln w="38100" cap="flat" cmpd="sng" algn="ctr">
                <a:solidFill>
                  <a:schemeClr val="bg1"/>
                </a:solidFill>
                <a:prstDash val="dot"/>
                <a:round/>
                <a:headEnd type="none" w="med" len="med"/>
                <a:tailEnd type="none" w="med" len="med"/>
              </a:ln>
              <a:effectLst/>
            </p:spPr>
          </p:cxnSp>
        </p:grpSp>
      </p:grpSp>
      <p:sp>
        <p:nvSpPr>
          <p:cNvPr id="81" name="Rectangle 80"/>
          <p:cNvSpPr/>
          <p:nvPr/>
        </p:nvSpPr>
        <p:spPr bwMode="auto">
          <a:xfrm>
            <a:off x="0" y="2060848"/>
            <a:ext cx="9144000" cy="4797152"/>
          </a:xfrm>
          <a:prstGeom prst="rect">
            <a:avLst/>
          </a:prstGeom>
          <a:solidFill>
            <a:schemeClr val="tx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2" name="Rectangle 81"/>
          <p:cNvSpPr/>
          <p:nvPr/>
        </p:nvSpPr>
        <p:spPr>
          <a:xfrm>
            <a:off x="5184576" y="715343"/>
            <a:ext cx="3635896" cy="769441"/>
          </a:xfrm>
          <a:prstGeom prst="rect">
            <a:avLst/>
          </a:prstGeom>
        </p:spPr>
        <p:txBody>
          <a:bodyPr wrap="square">
            <a:spAutoFit/>
          </a:bodyPr>
          <a:lstStyle/>
          <a:p>
            <a:r>
              <a:rPr lang="en-US" i="0" dirty="0" smtClean="0">
                <a:effectLst>
                  <a:glow rad="101600">
                    <a:srgbClr val="000000"/>
                  </a:glow>
                </a:effectLst>
              </a:rPr>
              <a:t>Some motor representations represent outcomes</a:t>
            </a:r>
            <a:endParaRPr lang="en-US" i="0" dirty="0">
              <a:effectLst>
                <a:glow rad="101600">
                  <a:srgbClr val="000000"/>
                </a:glow>
              </a:effectLst>
            </a:endParaRPr>
          </a:p>
        </p:txBody>
      </p:sp>
      <p:sp>
        <p:nvSpPr>
          <p:cNvPr id="83" name="Right Brace 82"/>
          <p:cNvSpPr/>
          <p:nvPr/>
        </p:nvSpPr>
        <p:spPr bwMode="auto">
          <a:xfrm>
            <a:off x="4716016" y="188640"/>
            <a:ext cx="360040" cy="1800200"/>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2330957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9220456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glow rad="101600">
                    <a:srgbClr val="000000"/>
                  </a:glow>
                </a:effectLst>
                <a:latin typeface="Myriad Web" charset="0"/>
              </a:rPr>
              <a:t>or </a:t>
            </a:r>
            <a:r>
              <a:rPr kumimoji="0" lang="en-US" sz="2200" b="0" i="0" u="none" strike="noStrike" cap="none" normalizeH="0" baseline="0" dirty="0" smtClean="0">
                <a:ln>
                  <a:noFill/>
                </a:ln>
                <a:solidFill>
                  <a:srgbClr val="FFFFFF"/>
                </a:solidFill>
                <a:effectLst>
                  <a:glow rad="101600">
                    <a:srgbClr val="000000"/>
                  </a:glow>
                </a:effectLst>
              </a:rPr>
              <a:t>motor</a:t>
            </a:r>
            <a:r>
              <a:rPr lang="en-US" i="0" dirty="0">
                <a:solidFill>
                  <a:srgbClr val="FFFFFF"/>
                </a:solidFill>
                <a:effectLst>
                  <a:glow rad="101600">
                    <a:srgbClr val="000000"/>
                  </a:glow>
                </a:effectLst>
              </a:rPr>
              <a:t> </a:t>
            </a:r>
            <a:r>
              <a:rPr kumimoji="0" lang="en-US" sz="2200" b="0" i="0" u="none" strike="noStrike" cap="none" normalizeH="0" dirty="0" smtClean="0">
                <a:ln>
                  <a:noFill/>
                </a:ln>
                <a:solidFill>
                  <a:srgbClr val="FFFFFF"/>
                </a:solidFill>
                <a:effectLst>
                  <a:glow rad="101600">
                    <a:srgbClr val="000000"/>
                  </a:glow>
                </a:effectLst>
              </a:rPr>
              <a:t>representation</a:t>
            </a:r>
            <a:endParaRPr kumimoji="0" lang="en-US" sz="2200" b="0" i="0" u="none" strike="noStrike" cap="none" normalizeH="0" baseline="0" dirty="0">
              <a:ln>
                <a:noFill/>
              </a:ln>
              <a:solidFill>
                <a:srgbClr val="FFFFFF"/>
              </a:solidFill>
              <a:effectLst>
                <a:glow rad="101600">
                  <a:srgbClr val="000000"/>
                </a:glow>
              </a:effectLst>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3907263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321297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pure goal ascription</a:t>
            </a:r>
            <a:endParaRPr lang="en-US" i="0" dirty="0"/>
          </a:p>
        </p:txBody>
      </p:sp>
    </p:spTree>
    <p:extLst>
      <p:ext uri="{BB962C8B-B14F-4D97-AF65-F5344CB8AC3E}">
        <p14:creationId xmlns:p14="http://schemas.microsoft.com/office/powerpoint/2010/main" val="31285524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
        <p:nvSpPr>
          <p:cNvPr id="4" name="Rectangle 3"/>
          <p:cNvSpPr/>
          <p:nvPr/>
        </p:nvSpPr>
        <p:spPr bwMode="auto">
          <a:xfrm>
            <a:off x="6372200" y="3212976"/>
            <a:ext cx="720080"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59474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25513" y="3212466"/>
            <a:ext cx="7292975" cy="433068"/>
          </a:xfrm>
          <a:prstGeom prst="rect">
            <a:avLst/>
          </a:prstGeom>
          <a:noFill/>
          <a:ln w="9525">
            <a:noFill/>
            <a:round/>
            <a:headEnd/>
            <a:tailEnd/>
          </a:ln>
          <a:effectLst/>
        </p:spPr>
        <p:txBody>
          <a:bodyPr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motor representation = intention ?  No !</a:t>
            </a:r>
            <a:endParaRPr lang="en-US" i="0" dirty="0"/>
          </a:p>
        </p:txBody>
      </p:sp>
    </p:spTree>
    <p:extLst>
      <p:ext uri="{BB962C8B-B14F-4D97-AF65-F5344CB8AC3E}">
        <p14:creationId xmlns:p14="http://schemas.microsoft.com/office/powerpoint/2010/main" val="18832527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8305001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4528" y="980728"/>
            <a:ext cx="2987824" cy="1785104"/>
          </a:xfrm>
          <a:prstGeom prst="rect">
            <a:avLst/>
          </a:prstGeom>
        </p:spPr>
        <p:txBody>
          <a:bodyPr wrap="square">
            <a:spAutoFit/>
          </a:bodyPr>
          <a:lstStyle/>
          <a:p>
            <a:r>
              <a:rPr lang="en-US" i="0" dirty="0" smtClean="0">
                <a:effectLst>
                  <a:glow rad="101600">
                    <a:srgbClr val="000000"/>
                  </a:glow>
                </a:effectLst>
              </a:rPr>
              <a:t>Take </a:t>
            </a:r>
            <a:r>
              <a:rPr lang="en-US" i="0" dirty="0">
                <a:effectLst>
                  <a:glow rad="101600">
                    <a:srgbClr val="000000"/>
                  </a:glow>
                </a:effectLst>
              </a:rPr>
              <a:t>RER B and get out at the Luxembourg station, from there it's less than 5 minutes walk.</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5">
            <a:extLst>
              <a:ext uri="{BEBA8EAE-BF5A-486C-A8C5-ECC9F3942E4B}">
                <a14:imgProps xmlns:a14="http://schemas.microsoft.com/office/drawing/2010/main">
                  <a14:imgLayer r:embed="rId6">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a:xfrm>
            <a:off x="3372524" y="260648"/>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content &gt;</a:t>
            </a:r>
            <a:endParaRPr lang="en-US" i="0" dirty="0">
              <a:solidFill>
                <a:srgbClr val="000000"/>
              </a:solidFill>
              <a:effectLst>
                <a:glow rad="101600">
                  <a:srgbClr val="FFFFFF"/>
                </a:glow>
              </a:effectLst>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2680616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3903107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4048" y="980728"/>
            <a:ext cx="2987824" cy="1446550"/>
          </a:xfrm>
          <a:prstGeom prst="rect">
            <a:avLst/>
          </a:prstGeom>
        </p:spPr>
        <p:txBody>
          <a:bodyPr wrap="square">
            <a:spAutoFit/>
          </a:bodyPr>
          <a:lstStyle/>
          <a:p>
            <a:r>
              <a:rPr lang="en-US" i="0" dirty="0" smtClean="0">
                <a:effectLst>
                  <a:glow rad="101600">
                    <a:srgbClr val="000000"/>
                  </a:glow>
                </a:effectLst>
              </a:rPr>
              <a:t>e.g. rapid identification of key landmarks; slow translation into compass directions</a:t>
            </a:r>
            <a:endParaRPr lang="en-US" i="0" dirty="0">
              <a:effectLst>
                <a:glow rad="101600">
                  <a:srgbClr val="000000"/>
                </a:glow>
              </a:effectLst>
            </a:endParaRPr>
          </a:p>
        </p:txBody>
      </p:sp>
      <p:sp>
        <p:nvSpPr>
          <p:cNvPr id="14" name="Rectangle 13"/>
          <p:cNvSpPr/>
          <p:nvPr/>
        </p:nvSpPr>
        <p:spPr>
          <a:xfrm>
            <a:off x="1296622" y="980728"/>
            <a:ext cx="2987824" cy="1446550"/>
          </a:xfrm>
          <a:prstGeom prst="rect">
            <a:avLst/>
          </a:prstGeom>
        </p:spPr>
        <p:txBody>
          <a:bodyPr wrap="square">
            <a:spAutoFit/>
          </a:bodyPr>
          <a:lstStyle/>
          <a:p>
            <a:r>
              <a:rPr lang="en-US" i="0" dirty="0" smtClean="0">
                <a:effectLst>
                  <a:glow rad="101600">
                    <a:srgbClr val="000000"/>
                  </a:glow>
                </a:effectLst>
              </a:rPr>
              <a:t>Head down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pic>
        <p:nvPicPr>
          <p:cNvPr id="15" name="Picture 14"/>
          <p:cNvPicPr>
            <a:picLocks noChangeAspect="1"/>
          </p:cNvPicPr>
          <p:nvPr/>
        </p:nvPicPr>
        <p:blipFill rotWithShape="1">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37000" contrast="57000"/>
                    </a14:imgEffect>
                  </a14:imgLayer>
                </a14:imgProps>
              </a:ext>
            </a:extLst>
          </a:blip>
          <a:srcRect l="18369"/>
          <a:stretch/>
        </p:blipFill>
        <p:spPr>
          <a:xfrm>
            <a:off x="1348372" y="3140968"/>
            <a:ext cx="3032264" cy="3208536"/>
          </a:xfrm>
          <a:prstGeom prst="rect">
            <a:avLst/>
          </a:prstGeom>
        </p:spPr>
      </p:pic>
      <p:sp>
        <p:nvSpPr>
          <p:cNvPr id="16" name="Rectangle 15"/>
          <p:cNvSpPr/>
          <p:nvPr/>
        </p:nvSpPr>
        <p:spPr bwMode="auto">
          <a:xfrm>
            <a:off x="1296622" y="3142934"/>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a:xfrm rot="16200000">
            <a:off x="-973196" y="3213557"/>
            <a:ext cx="3168352"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format &gt;</a:t>
            </a:r>
            <a:endParaRPr lang="en-US" i="0" dirty="0">
              <a:solidFill>
                <a:srgbClr val="000000"/>
              </a:solidFill>
              <a:effectLst>
                <a:glow rad="101600">
                  <a:srgbClr val="FFFFFF"/>
                </a:glow>
              </a:effectLst>
            </a:endParaRPr>
          </a:p>
        </p:txBody>
      </p:sp>
      <p:sp>
        <p:nvSpPr>
          <p:cNvPr id="10" name="Rectangle 9"/>
          <p:cNvSpPr/>
          <p:nvPr/>
        </p:nvSpPr>
        <p:spPr>
          <a:xfrm>
            <a:off x="5119632" y="3212976"/>
            <a:ext cx="2987824" cy="1446550"/>
          </a:xfrm>
          <a:prstGeom prst="rect">
            <a:avLst/>
          </a:prstGeom>
        </p:spPr>
        <p:txBody>
          <a:bodyPr wrap="square">
            <a:spAutoFit/>
          </a:bodyPr>
          <a:lstStyle/>
          <a:p>
            <a:r>
              <a:rPr lang="en-US" i="0" dirty="0" smtClean="0">
                <a:effectLst>
                  <a:glow rad="101600">
                    <a:srgbClr val="000000"/>
                  </a:glow>
                </a:effectLst>
              </a:rPr>
              <a:t>Rapid identification of direction of start from end (projection-dependent)</a:t>
            </a:r>
            <a:endParaRPr lang="en-US" i="0" dirty="0">
              <a:effectLst>
                <a:glow rad="101600">
                  <a:srgbClr val="000000"/>
                </a:glow>
              </a:effectLst>
            </a:endParaRPr>
          </a:p>
        </p:txBody>
      </p:sp>
      <p:sp>
        <p:nvSpPr>
          <p:cNvPr id="11" name="Rectangle 10"/>
          <p:cNvSpPr/>
          <p:nvPr/>
        </p:nvSpPr>
        <p:spPr>
          <a:xfrm rot="5400000">
            <a:off x="7019691" y="3213557"/>
            <a:ext cx="3456385" cy="430887"/>
          </a:xfrm>
          <a:prstGeom prst="rect">
            <a:avLst/>
          </a:prstGeom>
          <a:solidFill>
            <a:schemeClr val="bg1"/>
          </a:solidFill>
        </p:spPr>
        <p:txBody>
          <a:bodyPr wrap="square" rIns="108000">
            <a:spAutoFit/>
          </a:bodyPr>
          <a:lstStyle/>
          <a:p>
            <a:pPr algn="ctr"/>
            <a:r>
              <a:rPr lang="en-US" i="0" dirty="0" smtClean="0">
                <a:solidFill>
                  <a:srgbClr val="000000"/>
                </a:solidFill>
                <a:effectLst>
                  <a:glow rad="101600">
                    <a:srgbClr val="FFFFFF"/>
                  </a:glow>
                </a:effectLst>
                <a:ea typeface="Arial" charset="0"/>
                <a:cs typeface="Arial" charset="0"/>
              </a:rPr>
              <a:t>&lt; different performance&gt;</a:t>
            </a:r>
            <a:endParaRPr lang="en-US" i="0" dirty="0">
              <a:solidFill>
                <a:srgbClr val="000000"/>
              </a:solidFill>
              <a:effectLst>
                <a:glow rad="101600">
                  <a:srgbClr val="FFFFFF"/>
                </a:glow>
              </a:effectLst>
            </a:endParaRPr>
          </a:p>
        </p:txBody>
      </p:sp>
    </p:spTree>
    <p:extLst>
      <p:ext uri="{BB962C8B-B14F-4D97-AF65-F5344CB8AC3E}">
        <p14:creationId xmlns:p14="http://schemas.microsoft.com/office/powerpoint/2010/main" val="798300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1238365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228407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31"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8"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9"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2"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4005616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Oval 17"/>
          <p:cNvSpPr>
            <a:spLocks noChangeArrowheads="1"/>
          </p:cNvSpPr>
          <p:nvPr/>
        </p:nvSpPr>
        <p:spPr bwMode="auto">
          <a:xfrm>
            <a:off x="3267348" y="4222750"/>
            <a:ext cx="1441450" cy="1441450"/>
          </a:xfrm>
          <a:prstGeom prst="ellipse">
            <a:avLst/>
          </a:prstGeom>
          <a:solidFill>
            <a:schemeClr val="tx1">
              <a:lumMod val="75000"/>
              <a:lumOff val="25000"/>
              <a:alpha val="50000"/>
            </a:schemeClr>
          </a:solidFill>
          <a:ln>
            <a:noFill/>
          </a:ln>
          <a:effectLst/>
        </p:spPr>
        <p:txBody>
          <a:bodyPr wrap="none" anchor="ctr"/>
          <a:lstStyle/>
          <a:p>
            <a:endParaRPr lang="en-US" dirty="0"/>
          </a:p>
        </p:txBody>
      </p:sp>
      <p:sp>
        <p:nvSpPr>
          <p:cNvPr id="23" name="Oval 18"/>
          <p:cNvSpPr>
            <a:spLocks noChangeArrowheads="1"/>
          </p:cNvSpPr>
          <p:nvPr/>
        </p:nvSpPr>
        <p:spPr bwMode="auto">
          <a:xfrm>
            <a:off x="3635648"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4" name="Oval 17"/>
          <p:cNvSpPr>
            <a:spLocks noChangeArrowheads="1"/>
          </p:cNvSpPr>
          <p:nvPr/>
        </p:nvSpPr>
        <p:spPr bwMode="auto">
          <a:xfrm>
            <a:off x="3648596" y="4222750"/>
            <a:ext cx="1441450" cy="1441450"/>
          </a:xfrm>
          <a:prstGeom prst="ellipse">
            <a:avLst/>
          </a:prstGeom>
          <a:solidFill>
            <a:schemeClr val="bg1">
              <a:lumMod val="50000"/>
              <a:alpha val="50000"/>
            </a:schemeClr>
          </a:solidFill>
          <a:ln>
            <a:noFill/>
          </a:ln>
          <a:effectLst/>
        </p:spPr>
        <p:txBody>
          <a:bodyPr wrap="none" anchor="ctr"/>
          <a:lstStyle/>
          <a:p>
            <a:endParaRPr lang="en-US" dirty="0"/>
          </a:p>
        </p:txBody>
      </p:sp>
      <p:sp>
        <p:nvSpPr>
          <p:cNvPr id="26" name="Oval 18"/>
          <p:cNvSpPr>
            <a:spLocks noChangeArrowheads="1"/>
          </p:cNvSpPr>
          <p:nvPr/>
        </p:nvSpPr>
        <p:spPr bwMode="auto">
          <a:xfrm>
            <a:off x="4016896"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7" name="Oval 17"/>
          <p:cNvSpPr>
            <a:spLocks noChangeArrowheads="1"/>
          </p:cNvSpPr>
          <p:nvPr/>
        </p:nvSpPr>
        <p:spPr bwMode="auto">
          <a:xfrm>
            <a:off x="4032994" y="4222750"/>
            <a:ext cx="1441450" cy="1441450"/>
          </a:xfrm>
          <a:prstGeom prst="ellipse">
            <a:avLst/>
          </a:prstGeom>
          <a:solidFill>
            <a:schemeClr val="bg1">
              <a:lumMod val="75000"/>
              <a:alpha val="50000"/>
            </a:schemeClr>
          </a:solidFill>
          <a:ln>
            <a:noFill/>
          </a:ln>
          <a:effectLst/>
        </p:spPr>
        <p:txBody>
          <a:bodyPr wrap="none" anchor="ctr"/>
          <a:lstStyle/>
          <a:p>
            <a:endParaRPr lang="en-US" dirty="0"/>
          </a:p>
        </p:txBody>
      </p:sp>
      <p:sp>
        <p:nvSpPr>
          <p:cNvPr id="28" name="Oval 18"/>
          <p:cNvSpPr>
            <a:spLocks noChangeArrowheads="1"/>
          </p:cNvSpPr>
          <p:nvPr/>
        </p:nvSpPr>
        <p:spPr bwMode="auto">
          <a:xfrm>
            <a:off x="4401294" y="4202113"/>
            <a:ext cx="1441450" cy="1482725"/>
          </a:xfrm>
          <a:prstGeom prst="ellipse">
            <a:avLst/>
          </a:prstGeom>
          <a:solidFill>
            <a:schemeClr val="tx1"/>
          </a:solidFill>
          <a:ln w="38100">
            <a:solidFill>
              <a:srgbClr val="000000"/>
            </a:solidFill>
            <a:round/>
            <a:headEnd/>
            <a:tailEnd/>
          </a:ln>
          <a:effectLst/>
        </p:spPr>
        <p:txBody>
          <a:bodyPr wrap="none" anchor="ctr"/>
          <a:lstStyle/>
          <a:p>
            <a:endParaRPr lang="en-US" dirty="0"/>
          </a:p>
        </p:txBody>
      </p:sp>
      <p:sp>
        <p:nvSpPr>
          <p:cNvPr id="29" name="Oval 19"/>
          <p:cNvSpPr>
            <a:spLocks noChangeArrowheads="1"/>
          </p:cNvSpPr>
          <p:nvPr/>
        </p:nvSpPr>
        <p:spPr bwMode="auto">
          <a:xfrm>
            <a:off x="4426694" y="4222750"/>
            <a:ext cx="1441450" cy="1441450"/>
          </a:xfrm>
          <a:prstGeom prst="ellipse">
            <a:avLst/>
          </a:prstGeom>
          <a:solidFill>
            <a:srgbClr val="FFFFFF"/>
          </a:solidFill>
          <a:ln>
            <a:noFill/>
          </a:ln>
          <a:effectLst/>
        </p:spPr>
        <p:txBody>
          <a:bodyPr wrap="none" anchor="ctr"/>
          <a:lstStyle/>
          <a:p>
            <a:endParaRPr lang="en-US" dirty="0"/>
          </a:p>
        </p:txBody>
      </p:sp>
    </p:spTree>
    <p:extLst>
      <p:ext uri="{BB962C8B-B14F-4D97-AF65-F5344CB8AC3E}">
        <p14:creationId xmlns:p14="http://schemas.microsoft.com/office/powerpoint/2010/main" val="601366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8681"/>
            <a:ext cx="7344816" cy="4834274"/>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‘the perceptual origins of theory of </a:t>
            </a:r>
            <a:r>
              <a:rPr lang="en-US" i="0" dirty="0" smtClean="0"/>
              <a:t>mind ... both </a:t>
            </a:r>
            <a:r>
              <a:rPr lang="en-US" i="0" dirty="0"/>
              <a:t>causality and intention can be traced to perceptual </a:t>
            </a:r>
            <a:r>
              <a:rPr lang="en-US" i="0" dirty="0" smtClean="0"/>
              <a:t>origins’</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t>(</a:t>
            </a:r>
            <a:r>
              <a:rPr lang="en-US" i="0" dirty="0" err="1"/>
              <a:t>Premack</a:t>
            </a:r>
            <a:r>
              <a:rPr lang="en-US" i="0" dirty="0"/>
              <a:t> 1990: </a:t>
            </a:r>
            <a:r>
              <a:rPr lang="en-US" i="0" dirty="0" smtClean="0"/>
              <a:t>15)</a:t>
            </a:r>
            <a:endParaRPr lang="en-US" i="0" dirty="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‘in </a:t>
            </a:r>
            <a:r>
              <a:rPr lang="en-US" i="0" dirty="0"/>
              <a:t>perceiving one object as having the intention of affecting another, the infant attributes to the object a representation of its </a:t>
            </a:r>
            <a:r>
              <a:rPr lang="en-US" i="0" dirty="0" smtClean="0"/>
              <a:t>intentions’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t>
            </a:r>
            <a:r>
              <a:rPr lang="en-US" i="0" dirty="0" err="1"/>
              <a:t>Premack</a:t>
            </a:r>
            <a:r>
              <a:rPr lang="en-US" i="0" dirty="0"/>
              <a:t> 1990: 14</a:t>
            </a:r>
            <a:r>
              <a:rPr lang="en-US" i="0" dirty="0" smtClean="0"/>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p>
          <a:p>
            <a:r>
              <a:rPr lang="en-US" i="0" dirty="0" smtClean="0"/>
              <a:t>‘</a:t>
            </a:r>
            <a:r>
              <a:rPr lang="en-US" i="0" dirty="0"/>
              <a:t>For the infant, objects </a:t>
            </a:r>
            <a:r>
              <a:rPr lang="en-US" i="0" dirty="0" smtClean="0"/>
              <a:t>... have intention </a:t>
            </a:r>
            <a:r>
              <a:rPr lang="en-US" i="0" dirty="0"/>
              <a:t>when their movements are self-propelled. </a:t>
            </a:r>
            <a:r>
              <a:rPr lang="en-US" i="0" dirty="0" smtClean="0"/>
              <a:t> Whereas for common </a:t>
            </a:r>
            <a:r>
              <a:rPr lang="en-US" i="0" dirty="0"/>
              <a:t>sense, intention </a:t>
            </a:r>
            <a:r>
              <a:rPr lang="en-US" i="0" dirty="0" smtClean="0"/>
              <a:t>is an </a:t>
            </a:r>
            <a:r>
              <a:rPr lang="en-US" i="0" dirty="0"/>
              <a:t>inferred state of mind based on evidence for desire, belief</a:t>
            </a:r>
            <a:r>
              <a:rPr lang="en-US" i="0" dirty="0" smtClean="0"/>
              <a:t>, and planning.’ </a:t>
            </a:r>
          </a:p>
          <a:p>
            <a:pPr algn="r"/>
            <a:r>
              <a:rPr lang="en-US" i="0" dirty="0" smtClean="0"/>
              <a:t>(</a:t>
            </a:r>
            <a:r>
              <a:rPr lang="en-US" i="0" dirty="0" err="1"/>
              <a:t>Premack</a:t>
            </a:r>
            <a:r>
              <a:rPr lang="en-US" i="0" dirty="0"/>
              <a:t> 1990: </a:t>
            </a:r>
            <a:r>
              <a:rPr lang="en-US" i="0" dirty="0" smtClean="0"/>
              <a:t>12)</a:t>
            </a:r>
            <a:endParaRPr lang="en-US" i="0" dirty="0"/>
          </a:p>
        </p:txBody>
      </p:sp>
    </p:spTree>
    <p:extLst>
      <p:ext uri="{BB962C8B-B14F-4D97-AF65-F5344CB8AC3E}">
        <p14:creationId xmlns:p14="http://schemas.microsoft.com/office/powerpoint/2010/main" val="7377161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pic>
        <p:nvPicPr>
          <p:cNvPr id="4" name="Picture 3"/>
          <p:cNvPicPr>
            <a:picLocks noChangeAspect="1"/>
          </p:cNvPicPr>
          <p:nvPr/>
        </p:nvPicPr>
        <p:blipFill>
          <a:blip r:embed="rId3"/>
          <a:stretch>
            <a:fillRect/>
          </a:stretch>
        </p:blipFill>
        <p:spPr>
          <a:xfrm rot="16200000">
            <a:off x="1684536" y="3934217"/>
            <a:ext cx="2159000" cy="2235200"/>
          </a:xfrm>
          <a:prstGeom prst="rect">
            <a:avLst/>
          </a:prstGeom>
        </p:spPr>
      </p:pic>
      <p:pic>
        <p:nvPicPr>
          <p:cNvPr id="5" name="Picture 4"/>
          <p:cNvPicPr>
            <a:picLocks noChangeAspect="1"/>
          </p:cNvPicPr>
          <p:nvPr/>
        </p:nvPicPr>
        <p:blipFill>
          <a:blip r:embed="rId4"/>
          <a:stretch>
            <a:fillRect/>
          </a:stretch>
        </p:blipFill>
        <p:spPr>
          <a:xfrm rot="16200000">
            <a:off x="5068912" y="3934217"/>
            <a:ext cx="2311400" cy="2286000"/>
          </a:xfrm>
          <a:prstGeom prst="rect">
            <a:avLst/>
          </a:prstGeom>
        </p:spPr>
      </p:pic>
      <p:sp>
        <p:nvSpPr>
          <p:cNvPr id="25" name="Rectangle 24"/>
          <p:cNvSpPr/>
          <p:nvPr/>
        </p:nvSpPr>
        <p:spPr>
          <a:xfrm>
            <a:off x="5796136" y="6022449"/>
            <a:ext cx="2987824" cy="430887"/>
          </a:xfrm>
          <a:prstGeom prst="rect">
            <a:avLst/>
          </a:prstGeom>
        </p:spPr>
        <p:txBody>
          <a:bodyPr wrap="square">
            <a:spAutoFit/>
          </a:bodyPr>
          <a:lstStyle/>
          <a:p>
            <a:pPr algn="r"/>
            <a:r>
              <a:rPr lang="en-US" i="0" dirty="0" err="1" smtClean="0">
                <a:effectLst>
                  <a:glow rad="101600">
                    <a:srgbClr val="000000"/>
                  </a:glow>
                </a:effectLst>
              </a:rPr>
              <a:t>Fiori</a:t>
            </a:r>
            <a:r>
              <a:rPr lang="en-US" i="0" dirty="0" smtClean="0">
                <a:effectLst>
                  <a:glow rad="101600">
                    <a:srgbClr val="000000"/>
                  </a:glow>
                </a:effectLst>
              </a:rPr>
              <a:t> et al (submitted)</a:t>
            </a:r>
            <a:endParaRPr lang="en-US" i="0" dirty="0">
              <a:effectLst>
                <a:glow rad="101600">
                  <a:srgbClr val="000000"/>
                </a:glow>
              </a:effectLst>
            </a:endParaRPr>
          </a:p>
        </p:txBody>
      </p:sp>
    </p:spTree>
    <p:extLst>
      <p:ext uri="{BB962C8B-B14F-4D97-AF65-F5344CB8AC3E}">
        <p14:creationId xmlns:p14="http://schemas.microsoft.com/office/powerpoint/2010/main" val="1586094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4088" y="836712"/>
            <a:ext cx="2987824" cy="430887"/>
          </a:xfrm>
          <a:prstGeom prst="rect">
            <a:avLst/>
          </a:prstGeom>
        </p:spPr>
        <p:txBody>
          <a:bodyPr wrap="square">
            <a:spAutoFit/>
          </a:bodyPr>
          <a:lstStyle/>
          <a:p>
            <a:pPr algn="ctr"/>
            <a:r>
              <a:rPr lang="en-US" i="0" dirty="0" smtClean="0">
                <a:effectLst>
                  <a:glow rad="101600">
                    <a:srgbClr val="000000"/>
                  </a:glow>
                </a:effectLst>
              </a:rPr>
              <a:t>actually</a:t>
            </a:r>
            <a:endParaRPr lang="en-US" i="0" dirty="0">
              <a:effectLst>
                <a:glow rad="101600">
                  <a:srgbClr val="000000"/>
                </a:glow>
              </a:effectLst>
            </a:endParaRPr>
          </a:p>
        </p:txBody>
      </p:sp>
      <p:sp>
        <p:nvSpPr>
          <p:cNvPr id="9" name="Rectangle 8"/>
          <p:cNvSpPr/>
          <p:nvPr/>
        </p:nvSpPr>
        <p:spPr>
          <a:xfrm>
            <a:off x="68356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5" name="Rectangle 14"/>
          <p:cNvSpPr/>
          <p:nvPr/>
        </p:nvSpPr>
        <p:spPr>
          <a:xfrm>
            <a:off x="5364088" y="1412776"/>
            <a:ext cx="1296144" cy="430887"/>
          </a:xfrm>
          <a:prstGeom prst="rect">
            <a:avLst/>
          </a:prstGeom>
        </p:spPr>
        <p:txBody>
          <a:bodyPr wrap="square">
            <a:spAutoFit/>
          </a:bodyPr>
          <a:lstStyle/>
          <a:p>
            <a:pPr algn="ctr"/>
            <a:r>
              <a:rPr lang="en-US" i="0" dirty="0" smtClean="0">
                <a:effectLst>
                  <a:glow rad="101600">
                    <a:srgbClr val="000000"/>
                  </a:glow>
                </a:effectLst>
              </a:rPr>
              <a:t>seeing</a:t>
            </a:r>
            <a:endParaRPr lang="en-US" i="0" dirty="0">
              <a:effectLst>
                <a:glow rad="101600">
                  <a:srgbClr val="000000"/>
                </a:glow>
              </a:effectLst>
            </a:endParaRPr>
          </a:p>
        </p:txBody>
      </p:sp>
      <p:sp>
        <p:nvSpPr>
          <p:cNvPr id="16" name="Rectangle 15"/>
          <p:cNvSpPr/>
          <p:nvPr/>
        </p:nvSpPr>
        <p:spPr>
          <a:xfrm>
            <a:off x="723629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7" name="Right Bracket 6"/>
          <p:cNvSpPr/>
          <p:nvPr/>
        </p:nvSpPr>
        <p:spPr bwMode="auto">
          <a:xfrm rot="5400000">
            <a:off x="3455876" y="-423428"/>
            <a:ext cx="216024"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ight Bracket 16"/>
          <p:cNvSpPr/>
          <p:nvPr/>
        </p:nvSpPr>
        <p:spPr bwMode="auto">
          <a:xfrm rot="5400000">
            <a:off x="5328084" y="-279412"/>
            <a:ext cx="504056" cy="48965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a:xfrm>
            <a:off x="1331640" y="2060848"/>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1</a:t>
            </a:r>
            <a:endParaRPr lang="en-US" i="0" dirty="0">
              <a:solidFill>
                <a:srgbClr val="000000"/>
              </a:solidFill>
              <a:effectLst/>
            </a:endParaRPr>
          </a:p>
        </p:txBody>
      </p:sp>
      <p:sp>
        <p:nvSpPr>
          <p:cNvPr id="21" name="Rectangle 20"/>
          <p:cNvSpPr/>
          <p:nvPr/>
        </p:nvSpPr>
        <p:spPr>
          <a:xfrm>
            <a:off x="2195736" y="1196752"/>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3</a:t>
            </a:r>
            <a:endParaRPr lang="en-US" i="0" dirty="0">
              <a:solidFill>
                <a:srgbClr val="000000"/>
              </a:solidFill>
              <a:effectLst/>
            </a:endParaRPr>
          </a:p>
        </p:txBody>
      </p:sp>
      <p:sp>
        <p:nvSpPr>
          <p:cNvPr id="18" name="Lightning Bolt 17"/>
          <p:cNvSpPr/>
          <p:nvPr/>
        </p:nvSpPr>
        <p:spPr bwMode="auto">
          <a:xfrm rot="470342">
            <a:off x="1999937" y="1481693"/>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22" name="Rectangle 21"/>
          <p:cNvSpPr/>
          <p:nvPr/>
        </p:nvSpPr>
        <p:spPr>
          <a:xfrm>
            <a:off x="683568" y="4078233"/>
            <a:ext cx="2987824" cy="430887"/>
          </a:xfrm>
          <a:prstGeom prst="rect">
            <a:avLst/>
          </a:prstGeom>
        </p:spPr>
        <p:txBody>
          <a:bodyPr wrap="square">
            <a:spAutoFit/>
          </a:bodyPr>
          <a:lstStyle/>
          <a:p>
            <a:pPr algn="ctr"/>
            <a:r>
              <a:rPr lang="en-US" i="0" dirty="0" smtClean="0">
                <a:effectLst>
                  <a:glow rad="101600">
                    <a:srgbClr val="000000"/>
                  </a:glow>
                </a:effectLst>
              </a:rPr>
              <a:t>imagine (cognitive)</a:t>
            </a:r>
            <a:endParaRPr lang="en-US" i="0" dirty="0">
              <a:effectLst>
                <a:glow rad="101600">
                  <a:srgbClr val="000000"/>
                </a:glow>
              </a:effectLst>
            </a:endParaRPr>
          </a:p>
        </p:txBody>
      </p:sp>
      <p:sp>
        <p:nvSpPr>
          <p:cNvPr id="23" name="Rectangle 22"/>
          <p:cNvSpPr/>
          <p:nvPr/>
        </p:nvSpPr>
        <p:spPr>
          <a:xfrm>
            <a:off x="2555776" y="4509120"/>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20" name="Rectangle 19"/>
          <p:cNvSpPr/>
          <p:nvPr/>
        </p:nvSpPr>
        <p:spPr>
          <a:xfrm>
            <a:off x="3419872" y="23488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2</a:t>
            </a:r>
            <a:endParaRPr lang="en-US" i="0" dirty="0">
              <a:solidFill>
                <a:srgbClr val="000000"/>
              </a:solidFill>
              <a:effectLst/>
            </a:endParaRPr>
          </a:p>
        </p:txBody>
      </p:sp>
      <p:sp>
        <p:nvSpPr>
          <p:cNvPr id="2" name="Rectangle 1"/>
          <p:cNvSpPr/>
          <p:nvPr/>
        </p:nvSpPr>
        <p:spPr>
          <a:xfrm>
            <a:off x="899592" y="692696"/>
            <a:ext cx="7560840" cy="3312368"/>
          </a:xfrm>
          <a:prstGeom prst="rect">
            <a:avLst/>
          </a:prstGeom>
          <a:solidFill>
            <a:schemeClr val="tx1">
              <a:alpha val="67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4" name="Right Bracket 23"/>
          <p:cNvSpPr/>
          <p:nvPr/>
        </p:nvSpPr>
        <p:spPr bwMode="auto">
          <a:xfrm>
            <a:off x="3686696" y="1700808"/>
            <a:ext cx="504056" cy="3096344"/>
          </a:xfrm>
          <a:prstGeom prst="rightBracket">
            <a:avLst/>
          </a:prstGeom>
          <a:noFill/>
          <a:ln w="38100"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5"/>
          <p:cNvSpPr/>
          <p:nvPr/>
        </p:nvSpPr>
        <p:spPr>
          <a:xfrm>
            <a:off x="4067944" y="4149080"/>
            <a:ext cx="360040" cy="430887"/>
          </a:xfrm>
          <a:prstGeom prst="rect">
            <a:avLst/>
          </a:prstGeom>
          <a:solidFill>
            <a:srgbClr val="FFFFFF"/>
          </a:solidFill>
          <a:effectLst>
            <a:glow rad="101600">
              <a:schemeClr val="tx1">
                <a:alpha val="75000"/>
              </a:schemeClr>
            </a:glow>
          </a:effectLst>
        </p:spPr>
        <p:txBody>
          <a:bodyPr wrap="square">
            <a:spAutoFit/>
          </a:bodyPr>
          <a:lstStyle/>
          <a:p>
            <a:pPr algn="ctr"/>
            <a:r>
              <a:rPr lang="en-US" i="0" dirty="0" smtClean="0">
                <a:solidFill>
                  <a:srgbClr val="000000"/>
                </a:solidFill>
                <a:effectLst/>
              </a:rPr>
              <a:t>4</a:t>
            </a:r>
            <a:endParaRPr lang="en-US" i="0" dirty="0">
              <a:solidFill>
                <a:srgbClr val="000000"/>
              </a:solidFill>
              <a:effectLst/>
            </a:endParaRPr>
          </a:p>
        </p:txBody>
      </p:sp>
      <p:sp>
        <p:nvSpPr>
          <p:cNvPr id="10" name="Rectangle 9"/>
          <p:cNvSpPr/>
          <p:nvPr/>
        </p:nvSpPr>
        <p:spPr>
          <a:xfrm>
            <a:off x="2555776" y="1412776"/>
            <a:ext cx="1296144" cy="430887"/>
          </a:xfrm>
          <a:prstGeom prst="rect">
            <a:avLst/>
          </a:prstGeom>
        </p:spPr>
        <p:txBody>
          <a:bodyPr wrap="square">
            <a:spAutoFit/>
          </a:bodyPr>
          <a:lstStyle/>
          <a:p>
            <a:pPr algn="ctr"/>
            <a:r>
              <a:rPr lang="en-US" i="0" dirty="0" smtClean="0">
                <a:effectLst>
                  <a:glow rad="101600">
                    <a:srgbClr val="000000"/>
                  </a:glow>
                </a:effectLst>
              </a:rPr>
              <a:t>acting</a:t>
            </a:r>
            <a:endParaRPr lang="en-US" i="0" dirty="0">
              <a:effectLst>
                <a:glow rad="101600">
                  <a:srgbClr val="000000"/>
                </a:glow>
              </a:effectLst>
            </a:endParaRPr>
          </a:p>
        </p:txBody>
      </p:sp>
      <p:sp>
        <p:nvSpPr>
          <p:cNvPr id="14" name="Rectangle 13"/>
          <p:cNvSpPr/>
          <p:nvPr/>
        </p:nvSpPr>
        <p:spPr>
          <a:xfrm>
            <a:off x="611560" y="836712"/>
            <a:ext cx="2987824" cy="430887"/>
          </a:xfrm>
          <a:prstGeom prst="rect">
            <a:avLst/>
          </a:prstGeom>
        </p:spPr>
        <p:txBody>
          <a:bodyPr wrap="square">
            <a:spAutoFit/>
          </a:bodyPr>
          <a:lstStyle/>
          <a:p>
            <a:pPr algn="ctr"/>
            <a:r>
              <a:rPr lang="en-US" i="0" dirty="0" smtClean="0">
                <a:effectLst>
                  <a:glow rad="101600">
                    <a:srgbClr val="000000"/>
                  </a:glow>
                </a:effectLst>
              </a:rPr>
              <a:t>imagine</a:t>
            </a:r>
            <a:endParaRPr lang="en-US" i="0" dirty="0">
              <a:effectLst>
                <a:glow rad="101600">
                  <a:srgbClr val="000000"/>
                </a:glow>
              </a:effectLst>
            </a:endParaRPr>
          </a:p>
        </p:txBody>
      </p:sp>
      <p:sp>
        <p:nvSpPr>
          <p:cNvPr id="25" name="Lightning Bolt 24"/>
          <p:cNvSpPr/>
          <p:nvPr/>
        </p:nvSpPr>
        <p:spPr bwMode="auto">
          <a:xfrm rot="470342">
            <a:off x="4021683" y="3811714"/>
            <a:ext cx="360040" cy="402237"/>
          </a:xfrm>
          <a:prstGeom prst="lightningBolt">
            <a:avLst/>
          </a:prstGeom>
          <a:solidFill>
            <a:srgbClr val="FFFFFF"/>
          </a:solidFill>
          <a:ln w="9525" cap="flat" cmpd="sng" algn="ctr">
            <a:solidFill>
              <a:schemeClr val="tx1"/>
            </a:solidFill>
            <a:prstDash val="solid"/>
            <a:round/>
            <a:headEnd type="none" w="med" len="med"/>
            <a:tailEnd type="none" w="med" len="med"/>
          </a:ln>
          <a:effectLst>
            <a:glow rad="101600">
              <a:srgbClr val="FF0080">
                <a:alpha val="50000"/>
              </a:srgb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1314060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36228987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3" name="Rectangle 2"/>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4230592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Tree>
    <p:extLst>
      <p:ext uri="{BB962C8B-B14F-4D97-AF65-F5344CB8AC3E}">
        <p14:creationId xmlns:p14="http://schemas.microsoft.com/office/powerpoint/2010/main" val="28596215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26764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21986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1484784"/>
            <a:ext cx="4427984" cy="1368152"/>
          </a:xfrm>
          <a:prstGeom prst="rect">
            <a:avLst/>
          </a:prstGeom>
          <a:gradFill flip="none" rotWithShape="1">
            <a:gsLst>
              <a:gs pos="0">
                <a:schemeClr val="bg2">
                  <a:lumMod val="50000"/>
                </a:schemeClr>
              </a:gs>
              <a:gs pos="100000">
                <a:schemeClr val="bg2">
                  <a:lumMod val="50000"/>
                  <a:alpha val="0"/>
                </a:schemeClr>
              </a:gs>
              <a:gs pos="23000">
                <a:schemeClr val="bg2">
                  <a:lumMod val="50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a:xfrm>
            <a:off x="323528" y="188640"/>
            <a:ext cx="4104456" cy="3816429"/>
          </a:xfrm>
          <a:prstGeom prst="rect">
            <a:avLst/>
          </a:prstGeom>
        </p:spPr>
        <p:txBody>
          <a:bodyPr wrap="square">
            <a:spAutoFit/>
          </a:bodyPr>
          <a:lstStyle/>
          <a:p>
            <a:r>
              <a:rPr lang="en-US" i="0" dirty="0" smtClean="0">
                <a:effectLst>
                  <a:glow rad="101600">
                    <a:srgbClr val="000000"/>
                  </a:glow>
                </a:effectLst>
              </a:rPr>
              <a:t>Only representations with a common format can be inferentially integrated.</a:t>
            </a:r>
          </a:p>
          <a:p>
            <a:endParaRPr lang="en-US" i="0" dirty="0" smtClean="0">
              <a:effectLst>
                <a:glow rad="101600">
                  <a:srgbClr val="000000"/>
                </a:glow>
              </a:effectLst>
            </a:endParaRPr>
          </a:p>
          <a:p>
            <a:r>
              <a:rPr lang="en-US" i="0" dirty="0" smtClean="0">
                <a:effectLst>
                  <a:glow rad="101600">
                    <a:srgbClr val="000000"/>
                  </a:glow>
                </a:effectLst>
              </a:rPr>
              <a:t>Any two intentions can be inferentially integrated in practical reasoning.</a:t>
            </a:r>
          </a:p>
          <a:p>
            <a:endParaRPr lang="en-US" i="0" dirty="0" smtClean="0">
              <a:effectLst>
                <a:glow rad="101600">
                  <a:srgbClr val="000000"/>
                </a:glow>
              </a:effectLst>
            </a:endParaRPr>
          </a:p>
          <a:p>
            <a:r>
              <a:rPr lang="en-US" i="0" dirty="0" smtClean="0">
                <a:effectLst>
                  <a:glow rad="101600">
                    <a:srgbClr val="000000"/>
                  </a:glow>
                </a:effectLst>
              </a:rPr>
              <a:t>My intention that I visit Glasgow on Monday is a propositional attitude.</a:t>
            </a:r>
            <a:endParaRPr lang="en-US" i="0" dirty="0">
              <a:effectLst>
                <a:glow rad="101600">
                  <a:srgbClr val="000000"/>
                </a:glow>
              </a:effectLst>
            </a:endParaRPr>
          </a:p>
        </p:txBody>
      </p:sp>
      <p:sp>
        <p:nvSpPr>
          <p:cNvPr id="4" name="Rectangle 3"/>
          <p:cNvSpPr/>
          <p:nvPr/>
        </p:nvSpPr>
        <p:spPr>
          <a:xfrm>
            <a:off x="4968552" y="1479555"/>
            <a:ext cx="4572000" cy="1107996"/>
          </a:xfrm>
          <a:prstGeom prst="rect">
            <a:avLst/>
          </a:prstGeom>
        </p:spPr>
        <p:txBody>
          <a:bodyPr>
            <a:spAutoFit/>
          </a:bodyPr>
          <a:lstStyle/>
          <a:p>
            <a:endParaRPr lang="en-US" i="0" dirty="0" smtClean="0">
              <a:effectLst>
                <a:glow rad="101600">
                  <a:srgbClr val="000000"/>
                </a:glow>
              </a:effectLst>
            </a:endParaRPr>
          </a:p>
          <a:p>
            <a:r>
              <a:rPr lang="en-US" i="0" dirty="0" smtClean="0">
                <a:effectLst>
                  <a:glow rad="101600">
                    <a:srgbClr val="000000"/>
                  </a:glow>
                </a:effectLst>
              </a:rPr>
              <a:t>All intentions are propositional attitudes.</a:t>
            </a:r>
            <a:endParaRPr lang="en-US" i="0" dirty="0">
              <a:effectLst>
                <a:glow rad="101600">
                  <a:srgbClr val="000000"/>
                </a:glow>
              </a:effectLst>
            </a:endParaRPr>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propositional </a:t>
            </a:r>
            <a:r>
              <a:rPr lang="en-US" i="0" dirty="0">
                <a:effectLst>
                  <a:glow rad="101600">
                    <a:srgbClr val="000000"/>
                  </a:glow>
                </a:effectLst>
              </a:rPr>
              <a:t>attitudes</a:t>
            </a:r>
            <a:r>
              <a:rPr lang="en-US" i="0" dirty="0" smtClean="0">
                <a:effectLst>
                  <a:glow rad="101600">
                    <a:srgbClr val="000000"/>
                  </a:glow>
                </a:effectLst>
              </a:rPr>
              <a:t>.</a:t>
            </a:r>
            <a:endParaRPr lang="en-US" i="0" dirty="0">
              <a:effectLst>
                <a:glow rad="101600">
                  <a:srgbClr val="000000"/>
                </a:glow>
              </a:effectLst>
            </a:endParaRPr>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effectLst>
                  <a:glow rad="101600">
                    <a:srgbClr val="000000"/>
                  </a:glow>
                </a:effectLst>
              </a:rPr>
              <a:t>No motor </a:t>
            </a:r>
            <a:r>
              <a:rPr lang="en-US" i="0" dirty="0">
                <a:effectLst>
                  <a:glow rad="101600">
                    <a:srgbClr val="000000"/>
                  </a:glow>
                </a:effectLst>
              </a:rPr>
              <a:t>representations are </a:t>
            </a:r>
            <a:r>
              <a:rPr lang="en-US" i="0" dirty="0" smtClean="0">
                <a:effectLst>
                  <a:glow rad="101600">
                    <a:srgbClr val="000000"/>
                  </a:glow>
                </a:effectLst>
              </a:rPr>
              <a:t>intentions</a:t>
            </a:r>
            <a:endParaRPr lang="en-US" i="0" dirty="0">
              <a:effectLst>
                <a:glow rad="101600">
                  <a:srgbClr val="000000"/>
                </a:glow>
              </a:effectLst>
            </a:endParaRPr>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7361884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4104456" cy="3816429"/>
          </a:xfrm>
          <a:prstGeom prst="rect">
            <a:avLst/>
          </a:prstGeom>
        </p:spPr>
        <p:txBody>
          <a:bodyPr wrap="square">
            <a:spAutoFit/>
          </a:bodyPr>
          <a:lstStyle/>
          <a:p>
            <a:r>
              <a:rPr lang="en-US" i="0" dirty="0" smtClean="0"/>
              <a:t>Only representations with a common format can be inferentially integrated.</a:t>
            </a:r>
          </a:p>
          <a:p>
            <a:endParaRPr lang="en-US" i="0" dirty="0" smtClean="0"/>
          </a:p>
          <a:p>
            <a:r>
              <a:rPr lang="en-US" i="0" dirty="0" smtClean="0"/>
              <a:t>Any two intentions can be inferentially integrated in practical reasoning.</a:t>
            </a:r>
          </a:p>
          <a:p>
            <a:endParaRPr lang="en-US" i="0" dirty="0" smtClean="0"/>
          </a:p>
          <a:p>
            <a:r>
              <a:rPr lang="en-US" i="0" dirty="0" smtClean="0"/>
              <a:t>My intention that I visit Glasgow on Monday is a propositional attitude.</a:t>
            </a:r>
            <a:endParaRPr lang="en-US" i="0" dirty="0"/>
          </a:p>
        </p:txBody>
      </p:sp>
      <p:sp>
        <p:nvSpPr>
          <p:cNvPr id="4" name="Rectangle 3"/>
          <p:cNvSpPr/>
          <p:nvPr/>
        </p:nvSpPr>
        <p:spPr>
          <a:xfrm>
            <a:off x="4968552" y="1479555"/>
            <a:ext cx="4572000" cy="1107996"/>
          </a:xfrm>
          <a:prstGeom prst="rect">
            <a:avLst/>
          </a:prstGeom>
        </p:spPr>
        <p:txBody>
          <a:bodyPr>
            <a:spAutoFit/>
          </a:bodyPr>
          <a:lstStyle/>
          <a:p>
            <a:endParaRPr lang="en-US" i="0" dirty="0" smtClean="0"/>
          </a:p>
          <a:p>
            <a:r>
              <a:rPr lang="en-US" i="0" dirty="0" smtClean="0"/>
              <a:t>All intentions are propositional attitudes.</a:t>
            </a:r>
            <a:endParaRPr lang="en-US" i="0" dirty="0"/>
          </a:p>
        </p:txBody>
      </p:sp>
      <p:sp>
        <p:nvSpPr>
          <p:cNvPr id="5" name="Rectangle 4"/>
          <p:cNvSpPr/>
          <p:nvPr/>
        </p:nvSpPr>
        <p:spPr>
          <a:xfrm>
            <a:off x="4968552" y="3595663"/>
            <a:ext cx="4104456" cy="769441"/>
          </a:xfrm>
          <a:prstGeom prst="rect">
            <a:avLst/>
          </a:prstGeom>
        </p:spPr>
        <p:txBody>
          <a:bodyPr wrap="square">
            <a:spAutoFit/>
          </a:bodyPr>
          <a:lstStyle/>
          <a:p>
            <a:r>
              <a:rPr lang="en-US" i="0" dirty="0" smtClean="0"/>
              <a:t>No motor </a:t>
            </a:r>
            <a:r>
              <a:rPr lang="en-US" i="0" dirty="0"/>
              <a:t>representations are </a:t>
            </a:r>
            <a:r>
              <a:rPr lang="en-US" i="0" dirty="0" smtClean="0"/>
              <a:t>propositional </a:t>
            </a:r>
            <a:r>
              <a:rPr lang="en-US" i="0" dirty="0"/>
              <a:t>attitudes</a:t>
            </a:r>
            <a:r>
              <a:rPr lang="en-US" i="0" dirty="0" smtClean="0"/>
              <a:t>.</a:t>
            </a:r>
            <a:endParaRPr lang="en-US" i="0" dirty="0"/>
          </a:p>
        </p:txBody>
      </p:sp>
      <p:sp>
        <p:nvSpPr>
          <p:cNvPr id="6" name="Rectangle 5"/>
          <p:cNvSpPr/>
          <p:nvPr/>
        </p:nvSpPr>
        <p:spPr>
          <a:xfrm>
            <a:off x="4932040" y="5589240"/>
            <a:ext cx="3960440" cy="769441"/>
          </a:xfrm>
          <a:prstGeom prst="rect">
            <a:avLst/>
          </a:prstGeom>
        </p:spPr>
        <p:txBody>
          <a:bodyPr wrap="square">
            <a:spAutoFit/>
          </a:bodyPr>
          <a:lstStyle/>
          <a:p>
            <a:r>
              <a:rPr lang="en-US" i="0" dirty="0" smtClean="0"/>
              <a:t>No motor </a:t>
            </a:r>
            <a:r>
              <a:rPr lang="en-US" i="0" dirty="0"/>
              <a:t>representations are </a:t>
            </a:r>
            <a:r>
              <a:rPr lang="en-US" i="0" dirty="0" smtClean="0"/>
              <a:t>intentions</a:t>
            </a:r>
            <a:endParaRPr lang="en-US" i="0" dirty="0"/>
          </a:p>
        </p:txBody>
      </p:sp>
      <p:sp>
        <p:nvSpPr>
          <p:cNvPr id="7" name="Right Brace 6"/>
          <p:cNvSpPr/>
          <p:nvPr/>
        </p:nvSpPr>
        <p:spPr bwMode="auto">
          <a:xfrm>
            <a:off x="4355976" y="188640"/>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ight Brace 8"/>
          <p:cNvSpPr/>
          <p:nvPr/>
        </p:nvSpPr>
        <p:spPr bwMode="auto">
          <a:xfrm rot="5400000">
            <a:off x="6624228" y="3104964"/>
            <a:ext cx="504056" cy="3888432"/>
          </a:xfrm>
          <a:prstGeom prst="rightBrace">
            <a:avLst>
              <a:gd name="adj1" fmla="val 49914"/>
              <a:gd name="adj2" fmla="val 49683"/>
            </a:avLst>
          </a:prstGeom>
          <a:no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Cross 7"/>
          <p:cNvSpPr/>
          <p:nvPr/>
        </p:nvSpPr>
        <p:spPr bwMode="auto">
          <a:xfrm>
            <a:off x="6516216" y="2708920"/>
            <a:ext cx="720080" cy="720080"/>
          </a:xfrm>
          <a:prstGeom prst="plus">
            <a:avLst>
              <a:gd name="adj" fmla="val 47391"/>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308103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 purposive action and the outcome or outcomes to which it is directed?</a:t>
            </a:r>
            <a:endParaRPr lang="en-US" i="0" dirty="0"/>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38074" y="2438890"/>
            <a:ext cx="1080120" cy="3060340"/>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664296"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rad="101600">
                    <a:srgbClr val="FFFFFF"/>
                  </a:glow>
                </a:effectLst>
                <a:latin typeface="Myriad Web" charset="0"/>
              </a:rPr>
              <a:t>intention or </a:t>
            </a:r>
            <a:r>
              <a:rPr kumimoji="0" lang="en-US" sz="2200" b="0" i="0" u="none" strike="noStrike" cap="none" normalizeH="0" baseline="0" dirty="0" smtClean="0">
                <a:ln>
                  <a:noFill/>
                </a:ln>
                <a:solidFill>
                  <a:srgbClr val="000000"/>
                </a:solidFill>
                <a:effectLst>
                  <a:glow rad="101600">
                    <a:srgbClr val="FFFFFF"/>
                  </a:glow>
                </a:effectLst>
              </a:rPr>
              <a:t>motor</a:t>
            </a:r>
            <a:r>
              <a:rPr lang="en-US" i="0" dirty="0">
                <a:solidFill>
                  <a:srgbClr val="000000"/>
                </a:solidFill>
                <a:effectLst>
                  <a:glow rad="101600">
                    <a:srgbClr val="FFFFFF"/>
                  </a:glow>
                </a:effectLst>
              </a:rPr>
              <a:t> </a:t>
            </a:r>
            <a:r>
              <a:rPr kumimoji="0" lang="en-US" sz="2200" b="0" i="0" u="none" strike="noStrike" cap="none" normalizeH="0" dirty="0" smtClean="0">
                <a:ln>
                  <a:noFill/>
                </a:ln>
                <a:solidFill>
                  <a:srgbClr val="000000"/>
                </a:solidFill>
                <a:effectLst>
                  <a:glow rad="101600">
                    <a:srgbClr val="FFFFFF"/>
                  </a:glow>
                </a:effectLst>
              </a:rPr>
              <a:t>representation or ...</a:t>
            </a:r>
            <a:endParaRPr kumimoji="0" lang="en-US" sz="2200" b="0" i="0" u="none" strike="noStrike" cap="none" normalizeH="0" baseline="0" dirty="0">
              <a:ln>
                <a:noFill/>
              </a:ln>
              <a:solidFill>
                <a:srgbClr val="000000"/>
              </a:solidFill>
              <a:effectLst>
                <a:glow rad="101600">
                  <a:srgbClr val="FFFFFF"/>
                </a:glow>
              </a:effectLst>
            </a:endParaRPr>
          </a:p>
        </p:txBody>
      </p:sp>
      <p:cxnSp>
        <p:nvCxnSpPr>
          <p:cNvPr id="10" name="Curved Connector 9"/>
          <p:cNvCxnSpPr>
            <a:stCxn id="2" idx="0"/>
          </p:cNvCxnSpPr>
          <p:nvPr/>
        </p:nvCxnSpPr>
        <p:spPr bwMode="auto">
          <a:xfrm rot="16200000" flipV="1">
            <a:off x="2897814" y="3158970"/>
            <a:ext cx="864096" cy="1836204"/>
          </a:xfrm>
          <a:prstGeom prst="curvedConnector2">
            <a:avLst/>
          </a:prstGeom>
          <a:solidFill>
            <a:srgbClr val="00B8FF"/>
          </a:solidFill>
          <a:ln w="38100" cap="flat" cmpd="sng" algn="ctr">
            <a:solidFill>
              <a:srgbClr val="FFFFFF"/>
            </a:solidFill>
            <a:prstDash val="solid"/>
            <a:round/>
            <a:headEnd type="none" w="med" len="med"/>
            <a:tailEnd type="arrow"/>
          </a:ln>
          <a:effectLst/>
        </p:spPr>
      </p:cxnSp>
    </p:spTree>
    <p:extLst>
      <p:ext uri="{BB962C8B-B14F-4D97-AF65-F5344CB8AC3E}">
        <p14:creationId xmlns:p14="http://schemas.microsoft.com/office/powerpoint/2010/main" val="2761085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0"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32583850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8702888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Tree>
    <p:extLst>
      <p:ext uri="{BB962C8B-B14F-4D97-AF65-F5344CB8AC3E}">
        <p14:creationId xmlns:p14="http://schemas.microsoft.com/office/powerpoint/2010/main" val="3399912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chemeClr val="tx1"/>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4" name="Rectangle 3"/>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Tree>
    <p:extLst>
      <p:ext uri="{BB962C8B-B14F-4D97-AF65-F5344CB8AC3E}">
        <p14:creationId xmlns:p14="http://schemas.microsoft.com/office/powerpoint/2010/main" val="40675637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2" name="Rectangle 1"/>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340952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769441"/>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a:t>
            </a:r>
            <a:r>
              <a:rPr lang="en-US" i="0" dirty="0" smtClean="0">
                <a:solidFill>
                  <a:srgbClr val="000000"/>
                </a:solidFill>
                <a:effectLst>
                  <a:glow rad="101600">
                    <a:srgbClr val="000000"/>
                  </a:glow>
                </a:effectLst>
                <a:ea typeface="Arial" charset="0"/>
                <a:cs typeface="Arial" charset="0"/>
              </a:rPr>
              <a:t>: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6" name="Rectangle 5"/>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4910253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1540000">
            <a:off x="1691680" y="836712"/>
            <a:ext cx="5472608" cy="432048"/>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How are non</a:t>
            </a:r>
            <a:r>
              <a:rPr lang="en-US" i="0" dirty="0">
                <a:effectLst>
                  <a:glow rad="101600">
                    <a:srgbClr val="000000"/>
                  </a:glow>
                </a:effectLst>
              </a:rPr>
              <a:t>-accidental matches </a:t>
            </a:r>
            <a:r>
              <a:rPr lang="en-US" i="0" dirty="0" smtClean="0">
                <a:effectLst>
                  <a:glow rad="101600">
                    <a:srgbClr val="000000"/>
                  </a:glow>
                </a:effectLst>
              </a:rPr>
              <a:t>possible?</a:t>
            </a:r>
            <a:endParaRPr lang="en-US" i="0" dirty="0">
              <a:effectLst>
                <a:glow rad="101600">
                  <a:srgbClr val="000000"/>
                </a:glow>
              </a:effectLst>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139321"/>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effectLst>
                  <a:glow rad="101600">
                    <a:srgbClr val="000000"/>
                  </a:glow>
                </a:effectLst>
              </a:rPr>
              <a:t>Two  outcomes</a:t>
            </a:r>
            <a:r>
              <a:rPr lang="en-US" i="0" dirty="0">
                <a:effectLst>
                  <a:glow rad="101600">
                    <a:srgbClr val="000000"/>
                  </a:glow>
                </a:effectLst>
              </a:rPr>
              <a:t>, A and B, </a:t>
            </a:r>
            <a:r>
              <a:rPr lang="en-US" dirty="0">
                <a:effectLst>
                  <a:glow rad="101600">
                    <a:srgbClr val="000000"/>
                  </a:glow>
                </a:effectLst>
              </a:rPr>
              <a:t>match</a:t>
            </a:r>
            <a:r>
              <a:rPr lang="en-US" i="0" dirty="0">
                <a:effectLst>
                  <a:glow rad="101600">
                    <a:srgbClr val="000000"/>
                  </a:glow>
                </a:effectLst>
              </a:rPr>
              <a:t> in a particular context just if, in that context, either the occurrence of </a:t>
            </a:r>
            <a:r>
              <a:rPr lang="en-US" i="0" dirty="0" smtClean="0">
                <a:effectLst>
                  <a:glow rad="101600">
                    <a:srgbClr val="000000"/>
                  </a:glow>
                </a:effectLst>
              </a:rPr>
              <a:t>A would </a:t>
            </a:r>
            <a:r>
              <a:rPr lang="en-US" i="0" dirty="0">
                <a:effectLst>
                  <a:glow rad="101600">
                    <a:srgbClr val="000000"/>
                  </a:glow>
                </a:effectLst>
              </a:rPr>
              <a:t>normally constitute or cause, at least partially, the </a:t>
            </a:r>
            <a:r>
              <a:rPr lang="en-US" i="0" dirty="0" smtClean="0">
                <a:effectLst>
                  <a:glow rad="101600">
                    <a:srgbClr val="000000"/>
                  </a:glow>
                </a:effectLst>
              </a:rPr>
              <a:t>occurrence </a:t>
            </a:r>
            <a:r>
              <a:rPr lang="en-US" i="0" dirty="0">
                <a:effectLst>
                  <a:glow rad="101600">
                    <a:srgbClr val="000000"/>
                  </a:glow>
                </a:effectLst>
              </a:rPr>
              <a:t>of </a:t>
            </a:r>
            <a:r>
              <a:rPr lang="en-US" i="0" dirty="0" smtClean="0">
                <a:effectLst>
                  <a:glow rad="101600">
                    <a:srgbClr val="000000"/>
                  </a:glow>
                </a:effectLst>
              </a:rPr>
              <a:t>B or </a:t>
            </a:r>
            <a:r>
              <a:rPr lang="en-US" i="0" dirty="0">
                <a:effectLst>
                  <a:glow rad="101600">
                    <a:srgbClr val="000000"/>
                  </a:glow>
                </a:effectLst>
              </a:rPr>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603642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21540000">
            <a:off x="598859" y="4538138"/>
            <a:ext cx="3331970" cy="761806"/>
          </a:xfrm>
          <a:prstGeom prst="rect">
            <a:avLst/>
          </a:prstGeom>
          <a:solidFill>
            <a:srgbClr val="4040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1" i="1" u="none" strike="noStrike" cap="none" normalizeH="0" baseline="0" dirty="0">
              <a:ln>
                <a:noFill/>
              </a:ln>
              <a:solidFill>
                <a:schemeClr val="bg1"/>
              </a:solidFill>
              <a:effectLst/>
              <a:latin typeface="Myriad Web" charset="0"/>
            </a:endParaRPr>
          </a:p>
        </p:txBody>
      </p:sp>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8" name="Rectangle 7"/>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10" name="Rectangle 9"/>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639724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7584" y="477833"/>
            <a:ext cx="7200800" cy="1107996"/>
          </a:xfrm>
          <a:prstGeom prst="rect">
            <a:avLst/>
          </a:prstGeom>
        </p:spPr>
        <p:txBody>
          <a:bodyPr wrap="square">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The Interface Problem: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How are non</a:t>
            </a:r>
            <a:r>
              <a:rPr lang="en-US" i="0" dirty="0"/>
              <a:t>-accidental matches </a:t>
            </a:r>
            <a:r>
              <a:rPr lang="en-US" i="0" dirty="0" smtClean="0"/>
              <a:t>possible?</a:t>
            </a:r>
            <a:endParaRPr lang="en-US" i="0" dirty="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p:txBody>
      </p:sp>
      <p:sp>
        <p:nvSpPr>
          <p:cNvPr id="12" name="Rectangle 11"/>
          <p:cNvSpPr/>
          <p:nvPr/>
        </p:nvSpPr>
        <p:spPr>
          <a:xfrm>
            <a:off x="683568" y="1507426"/>
            <a:ext cx="3312368" cy="3816429"/>
          </a:xfrm>
          <a:prstGeom prst="rect">
            <a:avLst/>
          </a:prstGeom>
        </p:spPr>
        <p:txBody>
          <a:bodyPr wrap="squar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Reciprocal agent-neutral motor representations: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err="1" smtClean="0">
                <a:effectLst>
                  <a:glow rad="101600">
                    <a:srgbClr val="000000"/>
                  </a:glow>
                </a:effectLst>
                <a:ea typeface="Arial" charset="0"/>
                <a:cs typeface="Arial" charset="0"/>
              </a:rPr>
              <a:t>i</a:t>
            </a:r>
            <a:r>
              <a:rPr lang="en-US" i="0" dirty="0" smtClean="0">
                <a:effectLst>
                  <a:glow rad="101600">
                    <a:srgbClr val="000000"/>
                  </a:glow>
                </a:effectLst>
                <a:ea typeface="Arial" charset="0"/>
                <a:cs typeface="Arial" charset="0"/>
              </a:rPr>
              <a:t>. represent outcomes;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 ground the purposiveness of some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actions; and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a typeface="Arial" charset="0"/>
              <a:cs typeface="Arial"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ea typeface="Arial" charset="0"/>
                <a:cs typeface="Arial" charset="0"/>
              </a:rPr>
              <a:t>iii. differ in format from intentions.</a:t>
            </a:r>
            <a:endParaRPr lang="en-US" i="0" dirty="0">
              <a:effectLst>
                <a:glow rad="101600">
                  <a:srgbClr val="000000"/>
                </a:glow>
              </a:effectLst>
              <a:ea typeface="Arial" charset="0"/>
              <a:cs typeface="Arial" charset="0"/>
            </a:endParaRPr>
          </a:p>
        </p:txBody>
      </p:sp>
      <p:sp>
        <p:nvSpPr>
          <p:cNvPr id="3" name="Rectangle 2"/>
          <p:cNvSpPr/>
          <p:nvPr/>
        </p:nvSpPr>
        <p:spPr>
          <a:xfrm>
            <a:off x="5004048" y="1507426"/>
            <a:ext cx="3654152" cy="2462212"/>
          </a:xfrm>
          <a:prstGeom prst="rect">
            <a:avLst/>
          </a:prstGeom>
        </p:spPr>
        <p:txBody>
          <a:bodyPr wrap="square">
            <a:spAutoFit/>
          </a:bodyPr>
          <a:lstStyle/>
          <a:p>
            <a:r>
              <a:rPr lang="en-US" i="0" dirty="0" smtClean="0"/>
              <a:t>Two  outcomes</a:t>
            </a:r>
            <a:r>
              <a:rPr lang="en-US" i="0" dirty="0"/>
              <a:t>, A and B, </a:t>
            </a:r>
            <a:r>
              <a:rPr lang="en-US" dirty="0"/>
              <a:t>match</a:t>
            </a:r>
            <a:r>
              <a:rPr lang="en-US" i="0" dirty="0"/>
              <a:t> in a particular context just if, in that context, either the occurrence of </a:t>
            </a:r>
            <a:r>
              <a:rPr lang="en-US" i="0" dirty="0" smtClean="0"/>
              <a:t>A would </a:t>
            </a:r>
            <a:r>
              <a:rPr lang="en-US" i="0" dirty="0"/>
              <a:t>normally constitute or cause, at least partially, the </a:t>
            </a:r>
            <a:r>
              <a:rPr lang="en-US" i="0" dirty="0" smtClean="0"/>
              <a:t>occurrence </a:t>
            </a:r>
            <a:r>
              <a:rPr lang="en-US" i="0" dirty="0"/>
              <a:t>of </a:t>
            </a:r>
            <a:r>
              <a:rPr lang="en-US" i="0" dirty="0" smtClean="0"/>
              <a:t>B or </a:t>
            </a:r>
            <a:r>
              <a:rPr lang="en-US" i="0" dirty="0"/>
              <a:t>vice versa. </a:t>
            </a:r>
          </a:p>
        </p:txBody>
      </p:sp>
      <p:cxnSp>
        <p:nvCxnSpPr>
          <p:cNvPr id="13" name="Straight Connector 12"/>
          <p:cNvCxnSpPr/>
          <p:nvPr/>
        </p:nvCxnSpPr>
        <p:spPr bwMode="auto">
          <a:xfrm>
            <a:off x="4499992" y="1484784"/>
            <a:ext cx="0" cy="4536504"/>
          </a:xfrm>
          <a:prstGeom prst="line">
            <a:avLst/>
          </a:prstGeom>
          <a:solidFill>
            <a:srgbClr val="00B8FF"/>
          </a:solidFill>
          <a:ln w="9525" cap="flat" cmpd="sng" algn="ctr">
            <a:solidFill>
              <a:schemeClr val="bg1"/>
            </a:solidFill>
            <a:prstDash val="sysDash"/>
            <a:round/>
            <a:headEnd type="none" w="med" len="med"/>
            <a:tailEnd type="none" w="med" len="med"/>
          </a:ln>
          <a:effectLst/>
        </p:spPr>
      </p:cxnSp>
      <p:sp>
        <p:nvSpPr>
          <p:cNvPr id="7" name="Rectangle 6"/>
          <p:cNvSpPr/>
          <p:nvPr/>
        </p:nvSpPr>
        <p:spPr>
          <a:xfrm>
            <a:off x="5004048" y="4437112"/>
            <a:ext cx="3582144" cy="1107996"/>
          </a:xfrm>
          <a:prstGeom prst="rect">
            <a:avLst/>
          </a:prstGeom>
        </p:spPr>
        <p:txBody>
          <a:bodyPr wrap="square">
            <a:spAutoFit/>
          </a:bodyPr>
          <a:lstStyle/>
          <a:p>
            <a:r>
              <a:rPr lang="en-US" i="0" dirty="0" smtClean="0"/>
              <a:t>Some actions involve both intention and motor representation</a:t>
            </a:r>
          </a:p>
        </p:txBody>
      </p:sp>
      <p:sp>
        <p:nvSpPr>
          <p:cNvPr id="8" name="Rectangle 7"/>
          <p:cNvSpPr/>
          <p:nvPr/>
        </p:nvSpPr>
        <p:spPr bwMode="auto">
          <a:xfrm>
            <a:off x="683568" y="1556792"/>
            <a:ext cx="3240360" cy="43204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2271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1785104"/>
          </a:xfrm>
          <a:prstGeom prst="rect">
            <a:avLst/>
          </a:prstGeom>
        </p:spPr>
        <p:txBody>
          <a:bodyPr wrap="square">
            <a:spAutoFit/>
          </a:bodyPr>
          <a:lstStyle/>
          <a:p>
            <a:r>
              <a:rPr lang="en-US" i="0" dirty="0" smtClean="0">
                <a:effectLst>
                  <a:glow rad="101600">
                    <a:srgbClr val="000000"/>
                  </a:glow>
                </a:effectLst>
              </a:rPr>
              <a:t>Head </a:t>
            </a:r>
            <a:r>
              <a:rPr lang="en-US" i="0" dirty="0">
                <a:effectLst>
                  <a:glow rad="101600">
                    <a:srgbClr val="000000"/>
                  </a:glow>
                </a:effectLst>
              </a:rPr>
              <a:t>southeast on Rue </a:t>
            </a:r>
            <a:r>
              <a:rPr lang="en-US" i="0" dirty="0" err="1">
                <a:effectLst>
                  <a:glow rad="101600">
                    <a:srgbClr val="000000"/>
                  </a:glow>
                </a:effectLst>
              </a:rPr>
              <a:t>Cujas</a:t>
            </a:r>
            <a:r>
              <a:rPr lang="en-US" i="0" dirty="0">
                <a:effectLst>
                  <a:glow rad="101600">
                    <a:srgbClr val="000000"/>
                  </a:glow>
                </a:effectLst>
              </a:rPr>
              <a:t> toward Rue Victor </a:t>
            </a:r>
            <a:r>
              <a:rPr lang="en-US" i="0" dirty="0" smtClean="0">
                <a:effectLst>
                  <a:glow rad="101600">
                    <a:srgbClr val="000000"/>
                  </a:glow>
                </a:effectLst>
              </a:rPr>
              <a:t>Cousin.  Turn </a:t>
            </a:r>
            <a:r>
              <a:rPr lang="en-US" i="0" dirty="0">
                <a:effectLst>
                  <a:glow rad="101600">
                    <a:srgbClr val="000000"/>
                  </a:glow>
                </a:effectLst>
              </a:rPr>
              <a:t>right onto Rue Saint-</a:t>
            </a:r>
            <a:r>
              <a:rPr lang="en-US" i="0" dirty="0" smtClean="0">
                <a:effectLst>
                  <a:glow rad="101600">
                    <a:srgbClr val="000000"/>
                  </a:glow>
                </a:effectLst>
              </a:rPr>
              <a:t>Jacques. ...</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10803045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Tree>
    <p:extLst>
      <p:ext uri="{BB962C8B-B14F-4D97-AF65-F5344CB8AC3E}">
        <p14:creationId xmlns:p14="http://schemas.microsoft.com/office/powerpoint/2010/main" val="423363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7308304" y="292494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3"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
        <p:nvSpPr>
          <p:cNvPr id="4" name="Oval 3"/>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11" name="Rounded Rectangle 1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Oval 13"/>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action</a:t>
            </a:r>
            <a:endParaRPr kumimoji="0" lang="en-US" sz="2200" b="0" i="0" u="none" strike="noStrike" cap="none" normalizeH="0" baseline="0" dirty="0">
              <a:ln>
                <a:noFill/>
              </a:ln>
              <a:solidFill>
                <a:schemeClr val="bg1"/>
              </a:solidFill>
              <a:effectLst/>
              <a:latin typeface="Myriad Web" charset="0"/>
            </a:endParaRPr>
          </a:p>
        </p:txBody>
      </p:sp>
      <p:sp>
        <p:nvSpPr>
          <p:cNvPr id="16" name="Oval 1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Tree>
    <p:extLst>
      <p:ext uri="{BB962C8B-B14F-4D97-AF65-F5344CB8AC3E}">
        <p14:creationId xmlns:p14="http://schemas.microsoft.com/office/powerpoint/2010/main" val="9786603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60032" y="1700808"/>
            <a:ext cx="3139920" cy="3240360"/>
            <a:chOff x="5464528" y="3128639"/>
            <a:chExt cx="3139920" cy="324036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0"/>
                      </a14:imgEffect>
                      <a14:imgEffect>
                        <a14:brightnessContrast bright="-43000" contrast="48000"/>
                      </a14:imgEffect>
                    </a14:imgLayer>
                  </a14:imgProps>
                </a:ext>
              </a:extLst>
            </a:blip>
            <a:stretch>
              <a:fillRect/>
            </a:stretch>
          </p:blipFill>
          <p:spPr>
            <a:xfrm>
              <a:off x="5483700" y="3140968"/>
              <a:ext cx="3073400" cy="3213100"/>
            </a:xfrm>
            <a:prstGeom prst="rect">
              <a:avLst/>
            </a:prstGeom>
          </p:spPr>
        </p:pic>
        <p:sp>
          <p:nvSpPr>
            <p:cNvPr id="13" name="Rectangle 12"/>
            <p:cNvSpPr/>
            <p:nvPr/>
          </p:nvSpPr>
          <p:spPr bwMode="auto">
            <a:xfrm>
              <a:off x="5464528" y="3128639"/>
              <a:ext cx="3139920" cy="3240360"/>
            </a:xfrm>
            <a:prstGeom prst="rect">
              <a:avLst/>
            </a:prstGeom>
            <a:gradFill flip="none" rotWithShape="1">
              <a:gsLst>
                <a:gs pos="76000">
                  <a:schemeClr val="tx1">
                    <a:alpha val="0"/>
                  </a:schemeClr>
                </a:gs>
                <a:gs pos="100000">
                  <a:schemeClr val="tx1"/>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sp>
        <p:nvSpPr>
          <p:cNvPr id="14" name="Rectangle 13"/>
          <p:cNvSpPr/>
          <p:nvPr/>
        </p:nvSpPr>
        <p:spPr>
          <a:xfrm>
            <a:off x="611560" y="2348880"/>
            <a:ext cx="2987824" cy="430887"/>
          </a:xfrm>
          <a:prstGeom prst="rect">
            <a:avLst/>
          </a:prstGeom>
        </p:spPr>
        <p:txBody>
          <a:bodyPr wrap="square">
            <a:spAutoFit/>
          </a:bodyPr>
          <a:lstStyle/>
          <a:p>
            <a:r>
              <a:rPr lang="en-US" i="0" dirty="0" smtClean="0">
                <a:effectLst>
                  <a:glow rad="101600">
                    <a:srgbClr val="000000"/>
                  </a:glow>
                </a:effectLst>
              </a:rPr>
              <a:t>Follow </a:t>
            </a:r>
            <a:r>
              <a:rPr lang="en-US" dirty="0" smtClean="0">
                <a:effectLst>
                  <a:glow rad="101600">
                    <a:srgbClr val="000000"/>
                  </a:glow>
                </a:effectLst>
              </a:rPr>
              <a:t>that</a:t>
            </a:r>
            <a:r>
              <a:rPr lang="en-US" i="0" dirty="0" smtClean="0">
                <a:effectLst>
                  <a:glow rad="101600">
                    <a:srgbClr val="000000"/>
                  </a:glow>
                </a:effectLst>
              </a:rPr>
              <a:t> route</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952206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rotWithShape="1">
          <a:blip r:embed="rId3"/>
          <a:srcRect l="1095" r="1966" b="2224"/>
          <a:stretch/>
        </p:blipFill>
        <p:spPr>
          <a:xfrm>
            <a:off x="3985840" y="2996952"/>
            <a:ext cx="4546600" cy="2574652"/>
          </a:xfrm>
          <a:prstGeom prst="rect">
            <a:avLst/>
          </a:prstGeom>
        </p:spPr>
      </p:pic>
      <p:sp>
        <p:nvSpPr>
          <p:cNvPr id="7" name="Rectangle 6"/>
          <p:cNvSpPr/>
          <p:nvPr/>
        </p:nvSpPr>
        <p:spPr bwMode="auto">
          <a:xfrm>
            <a:off x="3923928" y="3068960"/>
            <a:ext cx="4680520" cy="2520280"/>
          </a:xfrm>
          <a:prstGeom prst="rect">
            <a:avLst/>
          </a:prstGeom>
          <a:gradFill flip="none" rotWithShape="1">
            <a:gsLst>
              <a:gs pos="0">
                <a:schemeClr val="tx1"/>
              </a:gs>
              <a:gs pos="90000">
                <a:schemeClr val="tx1">
                  <a:alpha val="0"/>
                </a:schemeClr>
              </a:gs>
            </a:gsLst>
            <a:lin ang="162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4" name="Rectangle 13"/>
          <p:cNvSpPr/>
          <p:nvPr/>
        </p:nvSpPr>
        <p:spPr>
          <a:xfrm>
            <a:off x="1080120" y="2348880"/>
            <a:ext cx="2987824" cy="430887"/>
          </a:xfrm>
          <a:prstGeom prst="rect">
            <a:avLst/>
          </a:prstGeom>
        </p:spPr>
        <p:txBody>
          <a:bodyPr wrap="square">
            <a:spAutoFit/>
          </a:bodyPr>
          <a:lstStyle/>
          <a:p>
            <a:r>
              <a:rPr lang="en-US" i="0" dirty="0" smtClean="0">
                <a:effectLst>
                  <a:glow rad="101600">
                    <a:srgbClr val="000000"/>
                  </a:glow>
                </a:effectLst>
              </a:rPr>
              <a:t>Do </a:t>
            </a:r>
            <a:r>
              <a:rPr lang="en-US" dirty="0" smtClean="0">
                <a:effectLst>
                  <a:glow rad="101600">
                    <a:srgbClr val="000000"/>
                  </a:glow>
                </a:effectLst>
              </a:rPr>
              <a:t>that</a:t>
            </a:r>
            <a:endParaRPr lang="en-US" i="0" dirty="0">
              <a:effectLst>
                <a:glow rad="101600">
                  <a:srgbClr val="000000"/>
                </a:glow>
              </a:effectLst>
            </a:endParaRPr>
          </a:p>
        </p:txBody>
      </p:sp>
      <p:sp>
        <p:nvSpPr>
          <p:cNvPr id="11" name="Rectangle 10"/>
          <p:cNvSpPr/>
          <p:nvPr/>
        </p:nvSpPr>
        <p:spPr>
          <a:xfrm>
            <a:off x="3635896" y="2492896"/>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12" name="Rectangle 11"/>
          <p:cNvSpPr/>
          <p:nvPr/>
        </p:nvSpPr>
        <p:spPr>
          <a:xfrm>
            <a:off x="8388424" y="2636912"/>
            <a:ext cx="2987824" cy="1446550"/>
          </a:xfrm>
          <a:prstGeom prst="rect">
            <a:avLst/>
          </a:prstGeom>
        </p:spPr>
        <p:txBody>
          <a:bodyPr wrap="square">
            <a:spAutoFit/>
          </a:bodyPr>
          <a:lstStyle/>
          <a:p>
            <a:r>
              <a:rPr lang="en-US" sz="8800" i="0" dirty="0" smtClean="0">
                <a:effectLst>
                  <a:glow rad="101600">
                    <a:srgbClr val="000000"/>
                  </a:glow>
                </a:effectLst>
              </a:rPr>
              <a:t>?</a:t>
            </a:r>
            <a:endParaRPr lang="en-US" sz="8800" i="0" dirty="0">
              <a:effectLst>
                <a:glow rad="101600">
                  <a:srgbClr val="000000"/>
                </a:glow>
              </a:effectLst>
            </a:endParaRPr>
          </a:p>
        </p:txBody>
      </p:sp>
      <p:sp>
        <p:nvSpPr>
          <p:cNvPr id="4" name="Freeform 3"/>
          <p:cNvSpPr/>
          <p:nvPr/>
        </p:nvSpPr>
        <p:spPr>
          <a:xfrm>
            <a:off x="1854200" y="672623"/>
            <a:ext cx="4533900" cy="2829520"/>
          </a:xfrm>
          <a:custGeom>
            <a:avLst/>
            <a:gdLst>
              <a:gd name="connsiteX0" fmla="*/ 1091359 w 6271180"/>
              <a:gd name="connsiteY0" fmla="*/ 1937427 h 2724500"/>
              <a:gd name="connsiteX1" fmla="*/ 291259 w 6271180"/>
              <a:gd name="connsiteY1" fmla="*/ 2623227 h 2724500"/>
              <a:gd name="connsiteX2" fmla="*/ 5434759 w 6271180"/>
              <a:gd name="connsiteY2" fmla="*/ 7027 h 2724500"/>
              <a:gd name="connsiteX3" fmla="*/ 6260259 w 6271180"/>
              <a:gd name="connsiteY3" fmla="*/ 1797727 h 2724500"/>
              <a:gd name="connsiteX4" fmla="*/ 6260259 w 6271180"/>
              <a:gd name="connsiteY4" fmla="*/ 1797727 h 2724500"/>
              <a:gd name="connsiteX0" fmla="*/ 1091359 w 6261838"/>
              <a:gd name="connsiteY0" fmla="*/ 1939030 h 2726103"/>
              <a:gd name="connsiteX1" fmla="*/ 291259 w 6261838"/>
              <a:gd name="connsiteY1" fmla="*/ 2624830 h 2726103"/>
              <a:gd name="connsiteX2" fmla="*/ 5434759 w 6261838"/>
              <a:gd name="connsiteY2" fmla="*/ 8630 h 2726103"/>
              <a:gd name="connsiteX3" fmla="*/ 6260259 w 6261838"/>
              <a:gd name="connsiteY3" fmla="*/ 1799330 h 2726103"/>
              <a:gd name="connsiteX4" fmla="*/ 5625259 w 6261838"/>
              <a:gd name="connsiteY4" fmla="*/ 2294630 h 2726103"/>
              <a:gd name="connsiteX0" fmla="*/ 1091359 w 8385796"/>
              <a:gd name="connsiteY0" fmla="*/ 1938557 h 2725630"/>
              <a:gd name="connsiteX1" fmla="*/ 291259 w 8385796"/>
              <a:gd name="connsiteY1" fmla="*/ 2624357 h 2725630"/>
              <a:gd name="connsiteX2" fmla="*/ 5434759 w 8385796"/>
              <a:gd name="connsiteY2" fmla="*/ 8157 h 2725630"/>
              <a:gd name="connsiteX3" fmla="*/ 6260259 w 8385796"/>
              <a:gd name="connsiteY3" fmla="*/ 1798857 h 2725630"/>
              <a:gd name="connsiteX4" fmla="*/ 8381159 w 8385796"/>
              <a:gd name="connsiteY4" fmla="*/ 1709958 h 2725630"/>
              <a:gd name="connsiteX5" fmla="*/ 5625259 w 8385796"/>
              <a:gd name="connsiteY5" fmla="*/ 2294157 h 2725630"/>
              <a:gd name="connsiteX0" fmla="*/ 1091359 w 6261616"/>
              <a:gd name="connsiteY0" fmla="*/ 1939030 h 2726103"/>
              <a:gd name="connsiteX1" fmla="*/ 291259 w 6261616"/>
              <a:gd name="connsiteY1" fmla="*/ 2624830 h 2726103"/>
              <a:gd name="connsiteX2" fmla="*/ 5434759 w 6261616"/>
              <a:gd name="connsiteY2" fmla="*/ 8630 h 2726103"/>
              <a:gd name="connsiteX3" fmla="*/ 6260259 w 6261616"/>
              <a:gd name="connsiteY3" fmla="*/ 1799330 h 2726103"/>
              <a:gd name="connsiteX4" fmla="*/ 5625259 w 6261616"/>
              <a:gd name="connsiteY4" fmla="*/ 2294630 h 2726103"/>
              <a:gd name="connsiteX0" fmla="*/ 1091359 w 5875292"/>
              <a:gd name="connsiteY0" fmla="*/ 1931594 h 2718667"/>
              <a:gd name="connsiteX1" fmla="*/ 291259 w 5875292"/>
              <a:gd name="connsiteY1" fmla="*/ 2617394 h 2718667"/>
              <a:gd name="connsiteX2" fmla="*/ 5434759 w 5875292"/>
              <a:gd name="connsiteY2" fmla="*/ 1194 h 2718667"/>
              <a:gd name="connsiteX3" fmla="*/ 5625259 w 5875292"/>
              <a:gd name="connsiteY3" fmla="*/ 2287194 h 2718667"/>
              <a:gd name="connsiteX0" fmla="*/ 582867 w 5312211"/>
              <a:gd name="connsiteY0" fmla="*/ 1932644 h 2833081"/>
              <a:gd name="connsiteX1" fmla="*/ 532067 w 5312211"/>
              <a:gd name="connsiteY1" fmla="*/ 2745444 h 2833081"/>
              <a:gd name="connsiteX2" fmla="*/ 4926267 w 5312211"/>
              <a:gd name="connsiteY2" fmla="*/ 2244 h 2833081"/>
              <a:gd name="connsiteX3" fmla="*/ 5116767 w 5312211"/>
              <a:gd name="connsiteY3" fmla="*/ 2288244 h 2833081"/>
              <a:gd name="connsiteX0" fmla="*/ 189056 w 4793144"/>
              <a:gd name="connsiteY0" fmla="*/ 1930874 h 2318360"/>
              <a:gd name="connsiteX1" fmla="*/ 1890856 w 4793144"/>
              <a:gd name="connsiteY1" fmla="*/ 2083274 h 2318360"/>
              <a:gd name="connsiteX2" fmla="*/ 4532456 w 4793144"/>
              <a:gd name="connsiteY2" fmla="*/ 474 h 2318360"/>
              <a:gd name="connsiteX3" fmla="*/ 4722956 w 4793144"/>
              <a:gd name="connsiteY3" fmla="*/ 2286474 h 2318360"/>
              <a:gd name="connsiteX0" fmla="*/ 361258 w 5048322"/>
              <a:gd name="connsiteY0" fmla="*/ 1932525 h 2821469"/>
              <a:gd name="connsiteX1" fmla="*/ 894658 w 5048322"/>
              <a:gd name="connsiteY1" fmla="*/ 2732625 h 2821469"/>
              <a:gd name="connsiteX2" fmla="*/ 4704658 w 5048322"/>
              <a:gd name="connsiteY2" fmla="*/ 2125 h 2821469"/>
              <a:gd name="connsiteX3" fmla="*/ 4895158 w 5048322"/>
              <a:gd name="connsiteY3" fmla="*/ 2288125 h 2821469"/>
              <a:gd name="connsiteX0" fmla="*/ 163717 w 4850781"/>
              <a:gd name="connsiteY0" fmla="*/ 1932525 h 2840028"/>
              <a:gd name="connsiteX1" fmla="*/ 697117 w 4850781"/>
              <a:gd name="connsiteY1" fmla="*/ 2732625 h 2840028"/>
              <a:gd name="connsiteX2" fmla="*/ 4507117 w 4850781"/>
              <a:gd name="connsiteY2" fmla="*/ 2125 h 2840028"/>
              <a:gd name="connsiteX3" fmla="*/ 4697617 w 4850781"/>
              <a:gd name="connsiteY3" fmla="*/ 2288125 h 2840028"/>
              <a:gd name="connsiteX0" fmla="*/ 0 w 4687064"/>
              <a:gd name="connsiteY0" fmla="*/ 1932525 h 2841586"/>
              <a:gd name="connsiteX1" fmla="*/ 533400 w 4687064"/>
              <a:gd name="connsiteY1" fmla="*/ 2732625 h 2841586"/>
              <a:gd name="connsiteX2" fmla="*/ 4343400 w 4687064"/>
              <a:gd name="connsiteY2" fmla="*/ 2125 h 2841586"/>
              <a:gd name="connsiteX3" fmla="*/ 4533900 w 4687064"/>
              <a:gd name="connsiteY3" fmla="*/ 2288125 h 2841586"/>
              <a:gd name="connsiteX0" fmla="*/ 0 w 4639785"/>
              <a:gd name="connsiteY0" fmla="*/ 1930919 h 2652272"/>
              <a:gd name="connsiteX1" fmla="*/ 1193800 w 4639785"/>
              <a:gd name="connsiteY1" fmla="*/ 2502419 h 2652272"/>
              <a:gd name="connsiteX2" fmla="*/ 4343400 w 4639785"/>
              <a:gd name="connsiteY2" fmla="*/ 519 h 2652272"/>
              <a:gd name="connsiteX3" fmla="*/ 4533900 w 4639785"/>
              <a:gd name="connsiteY3" fmla="*/ 2286519 h 2652272"/>
              <a:gd name="connsiteX0" fmla="*/ 0 w 4533900"/>
              <a:gd name="connsiteY0" fmla="*/ 2095976 h 2829520"/>
              <a:gd name="connsiteX1" fmla="*/ 1193800 w 4533900"/>
              <a:gd name="connsiteY1" fmla="*/ 2667476 h 2829520"/>
              <a:gd name="connsiteX2" fmla="*/ 3568700 w 4533900"/>
              <a:gd name="connsiteY2" fmla="*/ 476 h 2829520"/>
              <a:gd name="connsiteX3" fmla="*/ 4533900 w 4533900"/>
              <a:gd name="connsiteY3" fmla="*/ 2451576 h 2829520"/>
            </a:gdLst>
            <a:ahLst/>
            <a:cxnLst>
              <a:cxn ang="0">
                <a:pos x="connsiteX0" y="connsiteY0"/>
              </a:cxn>
              <a:cxn ang="0">
                <a:pos x="connsiteX1" y="connsiteY1"/>
              </a:cxn>
              <a:cxn ang="0">
                <a:pos x="connsiteX2" y="connsiteY2"/>
              </a:cxn>
              <a:cxn ang="0">
                <a:pos x="connsiteX3" y="connsiteY3"/>
              </a:cxn>
            </a:cxnLst>
            <a:rect l="l" t="t" r="r" b="b"/>
            <a:pathLst>
              <a:path w="4533900" h="2829520">
                <a:moveTo>
                  <a:pt x="0" y="2095976"/>
                </a:moveTo>
                <a:cubicBezTo>
                  <a:pt x="190500" y="2790242"/>
                  <a:pt x="599017" y="3016726"/>
                  <a:pt x="1193800" y="2667476"/>
                </a:cubicBezTo>
                <a:cubicBezTo>
                  <a:pt x="1788583" y="2318226"/>
                  <a:pt x="3012017" y="36459"/>
                  <a:pt x="3568700" y="476"/>
                </a:cubicBezTo>
                <a:cubicBezTo>
                  <a:pt x="4125383" y="-35507"/>
                  <a:pt x="4494213" y="1975326"/>
                  <a:pt x="4533900" y="2451576"/>
                </a:cubicBezTo>
              </a:path>
            </a:pathLst>
          </a:custGeom>
          <a:ln>
            <a:solidFill>
              <a:srgbClr val="FFFF00"/>
            </a:solidFill>
            <a:headEnd type="none"/>
            <a:tailEnd type="arrow"/>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752665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3294422 crop-1.jpg"/>
          <p:cNvPicPr>
            <a:picLocks noChangeAspect="1"/>
          </p:cNvPicPr>
          <p:nvPr/>
        </p:nvPicPr>
        <p:blipFill>
          <a:blip r:embed="rId3">
            <a:extLst>
              <a:ext uri="{BEBA8EAE-BF5A-486C-A8C5-ECC9F3942E4B}">
                <a14:imgProps xmlns:a14="http://schemas.microsoft.com/office/drawing/2010/main">
                  <a14:imgLayer r:embed="rId4">
                    <a14:imgEffect>
                      <a14:brightnessContrast bright="15000" contrast="15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6451368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410623339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3131840"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4572000"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339752"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9239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514806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cxnSp>
        <p:nvCxnSpPr>
          <p:cNvPr id="36" name="Straight Connector 35"/>
          <p:cNvCxnSpPr/>
          <p:nvPr/>
        </p:nvCxnSpPr>
        <p:spPr bwMode="auto">
          <a:xfrm>
            <a:off x="5220072" y="3140968"/>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7" name="Straight Connector 36"/>
          <p:cNvCxnSpPr/>
          <p:nvPr/>
        </p:nvCxnSpPr>
        <p:spPr bwMode="auto">
          <a:xfrm flipH="1">
            <a:off x="3275856" y="3140968"/>
            <a:ext cx="1944216"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38" name="Straight Connector 37"/>
          <p:cNvCxnSpPr/>
          <p:nvPr/>
        </p:nvCxnSpPr>
        <p:spPr bwMode="auto">
          <a:xfrm>
            <a:off x="3779912" y="3140968"/>
            <a:ext cx="1944216" cy="720080"/>
          </a:xfrm>
          <a:prstGeom prst="line">
            <a:avLst/>
          </a:prstGeom>
          <a:solidFill>
            <a:srgbClr val="00B8FF"/>
          </a:solidFill>
          <a:ln w="38100" cap="flat" cmpd="sng" algn="ctr">
            <a:solidFill>
              <a:srgbClr val="FF0000"/>
            </a:solidFill>
            <a:prstDash val="sysDash"/>
            <a:round/>
            <a:headEnd type="none" w="med" len="med"/>
            <a:tailEnd type="none" w="lg" len="lg"/>
          </a:ln>
          <a:effectLst/>
        </p:spPr>
      </p:cxnSp>
    </p:spTree>
    <p:extLst>
      <p:ext uri="{BB962C8B-B14F-4D97-AF65-F5344CB8AC3E}">
        <p14:creationId xmlns:p14="http://schemas.microsoft.com/office/powerpoint/2010/main" val="201941176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44312978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5" name="Rectangle 2"/>
          <p:cNvSpPr>
            <a:spLocks noChangeArrowheads="1"/>
          </p:cNvSpPr>
          <p:nvPr/>
        </p:nvSpPr>
        <p:spPr bwMode="auto">
          <a:xfrm>
            <a:off x="2123728" y="350100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agent</a:t>
            </a:r>
            <a:endParaRPr lang="en-GB" i="0" dirty="0">
              <a:solidFill>
                <a:srgbClr val="FFFFFF"/>
              </a:solidFill>
              <a:effectLst>
                <a:glow rad="101600">
                  <a:srgbClr val="000000"/>
                </a:glow>
              </a:effectLst>
              <a:ea typeface="ＭＳ Ｐゴシック" charset="0"/>
              <a:cs typeface="Times New Roman" charset="0"/>
            </a:endParaRPr>
          </a:p>
        </p:txBody>
      </p:sp>
      <p:sp>
        <p:nvSpPr>
          <p:cNvPr id="6" name="Rectangle 2"/>
          <p:cNvSpPr>
            <a:spLocks noChangeArrowheads="1"/>
          </p:cNvSpPr>
          <p:nvPr/>
        </p:nvSpPr>
        <p:spPr bwMode="auto">
          <a:xfrm>
            <a:off x="3635896" y="4221088"/>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event</a:t>
            </a:r>
            <a:endParaRPr lang="en-GB" i="0" dirty="0">
              <a:solidFill>
                <a:srgbClr val="FFFFFF"/>
              </a:solidFill>
              <a:effectLst>
                <a:glow rad="101600">
                  <a:srgbClr val="000000"/>
                </a:glow>
              </a:effectLst>
              <a:ea typeface="ＭＳ Ｐゴシック" charset="0"/>
              <a:cs typeface="Times New Roman" charset="0"/>
            </a:endParaRPr>
          </a:p>
        </p:txBody>
      </p:sp>
      <p:sp>
        <p:nvSpPr>
          <p:cNvPr id="7" name="Rectangle 2"/>
          <p:cNvSpPr>
            <a:spLocks noChangeArrowheads="1"/>
          </p:cNvSpPr>
          <p:nvPr/>
        </p:nvSpPr>
        <p:spPr bwMode="auto">
          <a:xfrm>
            <a:off x="1331640" y="487453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intention</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2339752" y="4365104"/>
            <a:ext cx="151216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R</a:t>
            </a:r>
            <a:endParaRPr lang="en-GB" i="0" dirty="0">
              <a:solidFill>
                <a:srgbClr val="FFFFFF"/>
              </a:solidFill>
              <a:effectLst>
                <a:glow rad="101600">
                  <a:srgbClr val="000000"/>
                </a:glow>
              </a:effectLst>
              <a:ea typeface="ＭＳ Ｐゴシック" charset="0"/>
              <a:cs typeface="Times New Roman" charset="0"/>
            </a:endParaRPr>
          </a:p>
        </p:txBody>
      </p:sp>
      <p:cxnSp>
        <p:nvCxnSpPr>
          <p:cNvPr id="9" name="Straight Connector 8"/>
          <p:cNvCxnSpPr>
            <a:stCxn id="5" idx="2"/>
          </p:cNvCxnSpPr>
          <p:nvPr/>
        </p:nvCxnSpPr>
        <p:spPr bwMode="auto">
          <a:xfrm>
            <a:off x="2879812" y="3927682"/>
            <a:ext cx="180020" cy="509430"/>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1" name="Straight Connector 10"/>
          <p:cNvCxnSpPr/>
          <p:nvPr/>
        </p:nvCxnSpPr>
        <p:spPr bwMode="auto">
          <a:xfrm flipH="1">
            <a:off x="3275856" y="4437112"/>
            <a:ext cx="576064" cy="144016"/>
          </a:xfrm>
          <a:prstGeom prst="line">
            <a:avLst/>
          </a:prstGeom>
          <a:solidFill>
            <a:srgbClr val="00B8FF"/>
          </a:solidFill>
          <a:ln w="38100" cap="flat" cmpd="sng" algn="ctr">
            <a:solidFill>
              <a:schemeClr val="bg1"/>
            </a:solidFill>
            <a:prstDash val="solid"/>
            <a:round/>
            <a:headEnd type="none" w="med" len="med"/>
            <a:tailEnd type="none" w="med" len="med"/>
          </a:ln>
          <a:effectLst/>
        </p:spPr>
      </p:cxnSp>
      <p:cxnSp>
        <p:nvCxnSpPr>
          <p:cNvPr id="14" name="Straight Connector 13"/>
          <p:cNvCxnSpPr/>
          <p:nvPr/>
        </p:nvCxnSpPr>
        <p:spPr bwMode="auto">
          <a:xfrm flipH="1">
            <a:off x="2123728" y="4725144"/>
            <a:ext cx="792088" cy="216024"/>
          </a:xfrm>
          <a:prstGeom prst="line">
            <a:avLst/>
          </a:prstGeom>
          <a:solidFill>
            <a:srgbClr val="00B8FF"/>
          </a:solidFill>
          <a:ln w="3810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56965432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vidson -big transparent bkg.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76820"/>
            <a:ext cx="2987824" cy="2681179"/>
          </a:xfrm>
          <a:prstGeom prst="rect">
            <a:avLst/>
          </a:prstGeom>
        </p:spPr>
      </p:pic>
      <p:sp>
        <p:nvSpPr>
          <p:cNvPr id="584706" name="Rectangle 2"/>
          <p:cNvSpPr>
            <a:spLocks noChangeArrowheads="1"/>
          </p:cNvSpPr>
          <p:nvPr/>
        </p:nvSpPr>
        <p:spPr bwMode="auto">
          <a:xfrm>
            <a:off x="838200" y="980728"/>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events in the life of a person reveal agency;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are his deeds and his doings in contrast to mere happenings in his history; </a:t>
            </a:r>
            <a:r>
              <a:rPr lang="en-GB" i="0" dirty="0" smtClean="0">
                <a:solidFill>
                  <a:srgbClr val="FFFFFF"/>
                </a:solidFill>
                <a:effectLst>
                  <a:glow rad="101600">
                    <a:srgbClr val="000000"/>
                  </a:glow>
                </a:effectLst>
                <a:ea typeface="ＭＳ Ｐゴシック" charset="0"/>
                <a:cs typeface="Times New Roman" charset="0"/>
              </a:rPr>
              <a:t/>
            </a:r>
            <a:br>
              <a:rPr lang="en-GB" i="0" dirty="0" smtClean="0">
                <a:solidFill>
                  <a:srgbClr val="FFFFFF"/>
                </a:solidFill>
                <a:effectLst>
                  <a:glow rad="101600">
                    <a:srgbClr val="000000"/>
                  </a:glow>
                </a:effectLst>
                <a:ea typeface="ＭＳ Ｐゴシック" charset="0"/>
                <a:cs typeface="Times New Roman" charset="0"/>
              </a:rPr>
            </a:br>
            <a:r>
              <a:rPr lang="en-GB" i="0" dirty="0" smtClean="0">
                <a:solidFill>
                  <a:srgbClr val="FFFFFF"/>
                </a:solidFill>
                <a:effectLst>
                  <a:glow rad="101600">
                    <a:srgbClr val="000000"/>
                  </a:glow>
                </a:effectLst>
                <a:ea typeface="ＭＳ Ｐゴシック" charset="0"/>
                <a:cs typeface="Times New Roman" charset="0"/>
              </a:rPr>
              <a:t>what </a:t>
            </a:r>
            <a:r>
              <a:rPr lang="en-GB" i="0" dirty="0">
                <a:solidFill>
                  <a:srgbClr val="FFFFFF"/>
                </a:solidFill>
                <a:effectLst>
                  <a:glow rad="101600">
                    <a:srgbClr val="000000"/>
                  </a:glow>
                </a:effectLst>
                <a:ea typeface="ＭＳ Ｐゴシック" charset="0"/>
                <a:cs typeface="Times New Roman" charset="0"/>
              </a:rPr>
              <a:t>is the mark that distinguishes his actions</a:t>
            </a:r>
            <a:r>
              <a:rPr lang="en-GB" i="0" dirty="0" smtClean="0">
                <a:solidFill>
                  <a:srgbClr val="FFFFFF"/>
                </a:solidFill>
                <a:effectLst>
                  <a:glow rad="101600">
                    <a:srgbClr val="000000"/>
                  </a:glow>
                </a:effectLst>
                <a:ea typeface="ＭＳ Ｐゴシック" charset="0"/>
                <a:cs typeface="Times New Roman" charset="0"/>
              </a:rPr>
              <a:t>?”</a:t>
            </a:r>
            <a:endParaRPr lang="en-GB" i="0" dirty="0">
              <a:solidFill>
                <a:srgbClr val="FFFFFF"/>
              </a:solidFill>
              <a:effectLst>
                <a:glow rad="101600">
                  <a:srgbClr val="000000"/>
                </a:glow>
              </a:effectLst>
              <a:ea typeface="ＭＳ Ｐゴシック" charset="0"/>
              <a:cs typeface="Times New Roman" charset="0"/>
            </a:endParaRPr>
          </a:p>
        </p:txBody>
      </p:sp>
      <p:sp>
        <p:nvSpPr>
          <p:cNvPr id="4" name="Rectangle 2"/>
          <p:cNvSpPr>
            <a:spLocks noChangeArrowheads="1"/>
          </p:cNvSpPr>
          <p:nvPr/>
        </p:nvSpPr>
        <p:spPr bwMode="auto">
          <a:xfrm>
            <a:off x="971600" y="2852936"/>
            <a:ext cx="6398096" cy="144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buClrTx/>
              <a:buSzTx/>
              <a:buFontTx/>
              <a:buNone/>
              <a:defRPr/>
            </a:pPr>
            <a:r>
              <a:rPr lang="en-GB" i="0" dirty="0">
                <a:solidFill>
                  <a:srgbClr val="FFFFFF"/>
                </a:solidFill>
                <a:effectLst>
                  <a:glow rad="101600">
                    <a:srgbClr val="000000"/>
                  </a:glow>
                </a:effectLst>
                <a:ea typeface="ＭＳ Ｐゴシック" charset="0"/>
                <a:cs typeface="Times New Roman" charset="0"/>
              </a:rPr>
              <a:t>“a person is the agent of an event if and only if there is a description of what he did that makes true a sentence that says he did it intentionally” </a:t>
            </a:r>
            <a:endParaRPr lang="en-GB" i="0" dirty="0" smtClean="0">
              <a:solidFill>
                <a:srgbClr val="FFFFFF"/>
              </a:solidFill>
              <a:effectLst>
                <a:glow rad="101600">
                  <a:srgbClr val="000000"/>
                </a:glow>
              </a:effectLst>
              <a:ea typeface="ＭＳ Ｐゴシック" charset="0"/>
              <a:cs typeface="Times New Roman" charset="0"/>
            </a:endParaRPr>
          </a:p>
          <a:p>
            <a:pPr algn="r" defTabSz="873125">
              <a:buClrTx/>
              <a:buSzTx/>
              <a:buFontTx/>
              <a:buNone/>
              <a:defRPr/>
            </a:pPr>
            <a:r>
              <a:rPr lang="en-GB" i="0" dirty="0" smtClean="0">
                <a:solidFill>
                  <a:srgbClr val="FFFFFF"/>
                </a:solidFill>
                <a:effectLst>
                  <a:glow rad="101600">
                    <a:srgbClr val="000000"/>
                  </a:glow>
                </a:effectLst>
                <a:ea typeface="ＭＳ Ｐゴシック" charset="0"/>
                <a:cs typeface="Times New Roman" charset="0"/>
              </a:rPr>
              <a:t>(Davidson 1971: 46)</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32416833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0" y="3933056"/>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9" name="Rectangle 8"/>
          <p:cNvSpPr/>
          <p:nvPr/>
        </p:nvSpPr>
        <p:spPr bwMode="auto">
          <a:xfrm>
            <a:off x="0" y="2420888"/>
            <a:ext cx="9144000" cy="57606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3" name="Group 2"/>
          <p:cNvGrpSpPr/>
          <p:nvPr/>
        </p:nvGrpSpPr>
        <p:grpSpPr>
          <a:xfrm>
            <a:off x="4067944" y="1556792"/>
            <a:ext cx="1296144" cy="720080"/>
            <a:chOff x="4067944" y="1556792"/>
            <a:chExt cx="1296144" cy="720080"/>
          </a:xfrm>
        </p:grpSpPr>
        <p:cxnSp>
          <p:nvCxnSpPr>
            <p:cNvPr id="18" name="Straight Connector 17"/>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19" name="Straight Connector 18"/>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0" name="Group 19"/>
          <p:cNvGrpSpPr/>
          <p:nvPr/>
        </p:nvGrpSpPr>
        <p:grpSpPr>
          <a:xfrm>
            <a:off x="2915816" y="3140968"/>
            <a:ext cx="1296144" cy="720080"/>
            <a:chOff x="4067944" y="1556792"/>
            <a:chExt cx="1296144" cy="720080"/>
          </a:xfrm>
        </p:grpSpPr>
        <p:cxnSp>
          <p:nvCxnSpPr>
            <p:cNvPr id="21" name="Straight Connector 20"/>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2" name="Straight Connector 21"/>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grpSp>
        <p:nvGrpSpPr>
          <p:cNvPr id="23" name="Group 22"/>
          <p:cNvGrpSpPr/>
          <p:nvPr/>
        </p:nvGrpSpPr>
        <p:grpSpPr>
          <a:xfrm>
            <a:off x="5364088" y="3140968"/>
            <a:ext cx="1296144" cy="720080"/>
            <a:chOff x="4067944" y="1556792"/>
            <a:chExt cx="1296144" cy="720080"/>
          </a:xfrm>
        </p:grpSpPr>
        <p:cxnSp>
          <p:nvCxnSpPr>
            <p:cNvPr id="24" name="Straight Connector 23"/>
            <p:cNvCxnSpPr/>
            <p:nvPr/>
          </p:nvCxnSpPr>
          <p:spPr bwMode="auto">
            <a:xfrm>
              <a:off x="4716016"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cxnSp>
          <p:nvCxnSpPr>
            <p:cNvPr id="25" name="Straight Connector 24"/>
            <p:cNvCxnSpPr/>
            <p:nvPr/>
          </p:nvCxnSpPr>
          <p:spPr bwMode="auto">
            <a:xfrm flipH="1">
              <a:off x="4067944" y="1556792"/>
              <a:ext cx="648072" cy="720080"/>
            </a:xfrm>
            <a:prstGeom prst="line">
              <a:avLst/>
            </a:prstGeom>
            <a:solidFill>
              <a:srgbClr val="00B8FF"/>
            </a:solidFill>
            <a:ln w="38100" cap="flat" cmpd="sng" algn="ctr">
              <a:solidFill>
                <a:schemeClr val="bg1"/>
              </a:solidFill>
              <a:prstDash val="solid"/>
              <a:round/>
              <a:headEnd type="none" w="med" len="med"/>
              <a:tailEnd type="none" w="lg" len="lg"/>
            </a:ln>
            <a:effectLst/>
          </p:spPr>
        </p:cxnSp>
      </p:grpSp>
      <p:sp>
        <p:nvSpPr>
          <p:cNvPr id="26" name="Rectangle 2"/>
          <p:cNvSpPr>
            <a:spLocks noChangeArrowheads="1"/>
          </p:cNvSpPr>
          <p:nvPr/>
        </p:nvSpPr>
        <p:spPr bwMode="auto">
          <a:xfrm>
            <a:off x="31318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(10)</a:t>
            </a:r>
            <a:endParaRPr lang="en-GB" i="0" dirty="0">
              <a:solidFill>
                <a:srgbClr val="FFFFFF"/>
              </a:solidFill>
              <a:effectLst>
                <a:glow rad="101600">
                  <a:srgbClr val="000000"/>
                </a:glow>
              </a:effectLst>
              <a:ea typeface="ＭＳ Ｐゴシック" charset="0"/>
              <a:cs typeface="Times New Roman" charset="0"/>
            </a:endParaRPr>
          </a:p>
        </p:txBody>
      </p:sp>
      <p:sp>
        <p:nvSpPr>
          <p:cNvPr id="27" name="Rectangle 2"/>
          <p:cNvSpPr>
            <a:spLocks noChangeArrowheads="1"/>
          </p:cNvSpPr>
          <p:nvPr/>
        </p:nvSpPr>
        <p:spPr bwMode="auto">
          <a:xfrm>
            <a:off x="4932040" y="2492896"/>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(5)</a:t>
            </a:r>
            <a:endParaRPr lang="en-GB" i="0" dirty="0">
              <a:solidFill>
                <a:srgbClr val="FFFFFF"/>
              </a:solidFill>
              <a:effectLst>
                <a:glow rad="101600">
                  <a:srgbClr val="000000"/>
                </a:glow>
              </a:effectLst>
              <a:ea typeface="ＭＳ Ｐゴシック" charset="0"/>
              <a:cs typeface="Times New Roman" charset="0"/>
            </a:endParaRPr>
          </a:p>
        </p:txBody>
      </p:sp>
      <p:sp>
        <p:nvSpPr>
          <p:cNvPr id="28" name="Rectangle 2"/>
          <p:cNvSpPr>
            <a:spLocks noChangeArrowheads="1"/>
          </p:cNvSpPr>
          <p:nvPr/>
        </p:nvSpPr>
        <p:spPr bwMode="auto">
          <a:xfrm>
            <a:off x="212372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(10)</a:t>
            </a:r>
            <a:endParaRPr lang="en-GB" i="0" dirty="0">
              <a:solidFill>
                <a:srgbClr val="FFFFFF"/>
              </a:solidFill>
              <a:effectLst>
                <a:glow rad="101600">
                  <a:srgbClr val="000000"/>
                </a:glow>
              </a:effectLst>
              <a:ea typeface="ＭＳ Ｐゴシック" charset="0"/>
              <a:cs typeface="Times New Roman" charset="0"/>
            </a:endParaRPr>
          </a:p>
        </p:txBody>
      </p:sp>
      <p:sp>
        <p:nvSpPr>
          <p:cNvPr id="29" name="Rectangle 2"/>
          <p:cNvSpPr>
            <a:spLocks noChangeArrowheads="1"/>
          </p:cNvSpPr>
          <p:nvPr/>
        </p:nvSpPr>
        <p:spPr bwMode="auto">
          <a:xfrm>
            <a:off x="370790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D (5)</a:t>
            </a:r>
            <a:endParaRPr lang="en-GB" i="0" dirty="0">
              <a:solidFill>
                <a:srgbClr val="FFFFFF"/>
              </a:solidFill>
              <a:effectLst>
                <a:glow rad="101600">
                  <a:srgbClr val="000000"/>
                </a:glow>
              </a:effectLst>
              <a:ea typeface="ＭＳ Ｐゴシック" charset="0"/>
              <a:cs typeface="Times New Roman" charset="0"/>
            </a:endParaRPr>
          </a:p>
        </p:txBody>
      </p:sp>
      <p:sp>
        <p:nvSpPr>
          <p:cNvPr id="30" name="Rectangle 2"/>
          <p:cNvSpPr>
            <a:spLocks noChangeArrowheads="1"/>
          </p:cNvSpPr>
          <p:nvPr/>
        </p:nvSpPr>
        <p:spPr bwMode="auto">
          <a:xfrm>
            <a:off x="4644008"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E (55)</a:t>
            </a:r>
            <a:endParaRPr lang="en-GB" i="0" dirty="0">
              <a:solidFill>
                <a:srgbClr val="FFFFFF"/>
              </a:solidFill>
              <a:effectLst>
                <a:glow rad="101600">
                  <a:srgbClr val="000000"/>
                </a:glow>
              </a:effectLst>
              <a:ea typeface="ＭＳ Ｐゴシック" charset="0"/>
              <a:cs typeface="Times New Roman" charset="0"/>
            </a:endParaRPr>
          </a:p>
        </p:txBody>
      </p:sp>
      <p:sp>
        <p:nvSpPr>
          <p:cNvPr id="31" name="Rectangle 2"/>
          <p:cNvSpPr>
            <a:spLocks noChangeArrowheads="1"/>
          </p:cNvSpPr>
          <p:nvPr/>
        </p:nvSpPr>
        <p:spPr bwMode="auto">
          <a:xfrm>
            <a:off x="6228184" y="4005064"/>
            <a:ext cx="1368152"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algn="ct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 (5)</a:t>
            </a:r>
            <a:endParaRPr lang="en-GB" i="0" dirty="0">
              <a:solidFill>
                <a:srgbClr val="FFFFFF"/>
              </a:solidFill>
              <a:effectLst>
                <a:glow rad="101600">
                  <a:srgbClr val="000000"/>
                </a:glow>
              </a:effectLst>
              <a:ea typeface="ＭＳ Ｐゴシック" charset="0"/>
              <a:cs typeface="Times New Roman" charset="0"/>
            </a:endParaRPr>
          </a:p>
        </p:txBody>
      </p:sp>
      <p:sp>
        <p:nvSpPr>
          <p:cNvPr id="33" name="Rectangle 2"/>
          <p:cNvSpPr>
            <a:spLocks noChangeArrowheads="1"/>
          </p:cNvSpPr>
          <p:nvPr/>
        </p:nvSpPr>
        <p:spPr bwMode="auto">
          <a:xfrm>
            <a:off x="248399" y="2132856"/>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first round</a:t>
            </a:r>
            <a:endParaRPr lang="en-GB" i="0" dirty="0">
              <a:solidFill>
                <a:srgbClr val="FFFFFF"/>
              </a:solidFill>
              <a:effectLst>
                <a:glow rad="101600">
                  <a:srgbClr val="000000"/>
                </a:glow>
              </a:effectLst>
              <a:ea typeface="ＭＳ Ｐゴシック" charset="0"/>
              <a:cs typeface="Times New Roman" charset="0"/>
            </a:endParaRPr>
          </a:p>
        </p:txBody>
      </p:sp>
      <p:sp>
        <p:nvSpPr>
          <p:cNvPr id="34" name="Rectangle 2"/>
          <p:cNvSpPr>
            <a:spLocks noChangeArrowheads="1"/>
          </p:cNvSpPr>
          <p:nvPr/>
        </p:nvSpPr>
        <p:spPr bwMode="auto">
          <a:xfrm>
            <a:off x="248399" y="3645024"/>
            <a:ext cx="2091353"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smtClean="0">
                <a:solidFill>
                  <a:srgbClr val="FFFFFF"/>
                </a:solidFill>
                <a:effectLst>
                  <a:glow rad="101600">
                    <a:srgbClr val="000000"/>
                  </a:glow>
                </a:effectLst>
                <a:ea typeface="ＭＳ Ｐゴシック" charset="0"/>
                <a:cs typeface="Times New Roman" charset="0"/>
              </a:rPr>
              <a:t>second round</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7180200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Tree>
    <p:extLst>
      <p:ext uri="{BB962C8B-B14F-4D97-AF65-F5344CB8AC3E}">
        <p14:creationId xmlns:p14="http://schemas.microsoft.com/office/powerpoint/2010/main" val="15102215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chemeClr val="tx1">
                <a:alpha val="75000"/>
              </a:scheme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239940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467544" y="836712"/>
            <a:ext cx="3672408" cy="42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One night in Budapest</a:t>
            </a:r>
            <a:endParaRPr lang="en-GB" i="0" dirty="0">
              <a:solidFill>
                <a:srgbClr val="FFFFFF"/>
              </a:solidFill>
              <a:effectLst>
                <a:glow rad="101600">
                  <a:srgbClr val="000000"/>
                </a:glow>
              </a:effectLst>
              <a:ea typeface="ＭＳ Ｐゴシック" charset="0"/>
              <a:cs typeface="Times New Roman" charset="0"/>
            </a:endParaRPr>
          </a:p>
        </p:txBody>
      </p:sp>
      <p:sp>
        <p:nvSpPr>
          <p:cNvPr id="20" name="Rectangle 2"/>
          <p:cNvSpPr>
            <a:spLocks noChangeArrowheads="1"/>
          </p:cNvSpPr>
          <p:nvPr/>
        </p:nvSpPr>
        <p:spPr bwMode="auto">
          <a:xfrm>
            <a:off x="683568" y="1340768"/>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My having dinner at ___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My visiting the theatre would be desirable.</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[C] My shopping at ___ would be desirable.</a:t>
            </a:r>
            <a:endParaRPr lang="en-GB" i="0" dirty="0">
              <a:solidFill>
                <a:srgbClr val="FFFFFF"/>
              </a:solidFill>
              <a:effectLst>
                <a:glow rad="101600">
                  <a:srgbClr val="000000"/>
                </a:glow>
              </a:effectLst>
              <a:ea typeface="ＭＳ Ｐゴシック" charset="0"/>
              <a:cs typeface="Times New Roman" charset="0"/>
            </a:endParaRPr>
          </a:p>
        </p:txBody>
      </p:sp>
      <p:sp>
        <p:nvSpPr>
          <p:cNvPr id="8" name="Rectangle 2"/>
          <p:cNvSpPr>
            <a:spLocks noChangeArrowheads="1"/>
          </p:cNvSpPr>
          <p:nvPr/>
        </p:nvSpPr>
        <p:spPr bwMode="auto">
          <a:xfrm>
            <a:off x="467544" y="3429000"/>
            <a:ext cx="3672408" cy="86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Alternative frame</a:t>
            </a:r>
          </a:p>
          <a:p>
            <a:pPr defTabSz="873125">
              <a:spcAft>
                <a:spcPts val="800"/>
              </a:spcAft>
              <a:buClrTx/>
              <a:buSzTx/>
              <a:buFontTx/>
              <a:buNone/>
              <a:defRPr/>
            </a:pPr>
            <a:endParaRPr lang="en-GB" i="0" dirty="0">
              <a:solidFill>
                <a:srgbClr val="FFFFFF"/>
              </a:solidFill>
              <a:effectLst>
                <a:glow rad="101600">
                  <a:srgbClr val="000000"/>
                </a:glow>
              </a:effectLst>
              <a:ea typeface="ＭＳ Ｐゴシック" charset="0"/>
              <a:cs typeface="Times New Roman" charset="0"/>
            </a:endParaRPr>
          </a:p>
        </p:txBody>
      </p:sp>
      <p:sp>
        <p:nvSpPr>
          <p:cNvPr id="9" name="Rectangle 2"/>
          <p:cNvSpPr>
            <a:spLocks noChangeArrowheads="1"/>
          </p:cNvSpPr>
          <p:nvPr/>
        </p:nvSpPr>
        <p:spPr bwMode="auto">
          <a:xfrm>
            <a:off x="827584" y="3933056"/>
            <a:ext cx="6408712" cy="1308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7267" tIns="43634" rIns="87267" bIns="43634">
            <a:spAutoFit/>
          </a:bodyPr>
          <a:lstStyle/>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[A] &amp; [B]</a:t>
            </a:r>
          </a:p>
          <a:p>
            <a:pPr defTabSz="873125">
              <a:spcAft>
                <a:spcPts val="800"/>
              </a:spcAft>
              <a:buClrTx/>
              <a:buSzTx/>
              <a:defRPr/>
            </a:pPr>
            <a:r>
              <a:rPr lang="en-GB" i="0" dirty="0">
                <a:solidFill>
                  <a:srgbClr val="FFFFFF"/>
                </a:solidFill>
                <a:effectLst>
                  <a:glow rad="101600">
                    <a:srgbClr val="000000"/>
                  </a:glow>
                </a:effectLst>
                <a:ea typeface="ＭＳ Ｐゴシック" charset="0"/>
                <a:cs typeface="Times New Roman" charset="0"/>
              </a:rPr>
              <a:t>[A] &amp; [C]</a:t>
            </a:r>
          </a:p>
          <a:p>
            <a:pPr defTabSz="873125">
              <a:spcAft>
                <a:spcPts val="800"/>
              </a:spcAft>
              <a:buClrTx/>
              <a:buSzTx/>
              <a:buFontTx/>
              <a:buNone/>
              <a:defRPr/>
            </a:pPr>
            <a:r>
              <a:rPr lang="en-GB" i="0" dirty="0" smtClean="0">
                <a:solidFill>
                  <a:srgbClr val="FFFFFF"/>
                </a:solidFill>
                <a:effectLst>
                  <a:glow rad="101600">
                    <a:srgbClr val="000000"/>
                  </a:glow>
                </a:effectLst>
                <a:ea typeface="ＭＳ Ｐゴシック" charset="0"/>
                <a:cs typeface="Times New Roman" charset="0"/>
              </a:rPr>
              <a:t>[B] &amp; [C]</a:t>
            </a:r>
          </a:p>
        </p:txBody>
      </p:sp>
    </p:spTree>
    <p:extLst>
      <p:ext uri="{BB962C8B-B14F-4D97-AF65-F5344CB8AC3E}">
        <p14:creationId xmlns:p14="http://schemas.microsoft.com/office/powerpoint/2010/main" val="20706794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23" name="Rounded Rectangle 22"/>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 name="Oval 25"/>
          <p:cNvSpPr/>
          <p:nvPr/>
        </p:nvSpPr>
        <p:spPr bwMode="auto">
          <a:xfrm>
            <a:off x="755576" y="2636912"/>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5" name="Oval 4"/>
          <p:cNvSpPr/>
          <p:nvPr/>
        </p:nvSpPr>
        <p:spPr bwMode="auto">
          <a:xfrm>
            <a:off x="6228184" y="206084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6" name="Oval 5"/>
          <p:cNvSpPr/>
          <p:nvPr/>
        </p:nvSpPr>
        <p:spPr bwMode="auto">
          <a:xfrm>
            <a:off x="7308304" y="2924944"/>
            <a:ext cx="1008112" cy="1008112"/>
          </a:xfrm>
          <a:prstGeom prst="ellipse">
            <a:avLst/>
          </a:prstGeom>
          <a:solidFill>
            <a:schemeClr val="tx1"/>
          </a:solidFill>
          <a:ln w="38100" cap="flat" cmpd="sng" algn="ctr">
            <a:noFill/>
            <a:prstDash val="solid"/>
            <a:round/>
            <a:headEnd type="none" w="med" len="med"/>
            <a:tailEnd type="none" w="med" len="med"/>
          </a:ln>
          <a:effectLst>
            <a:glow rad="444500">
              <a:schemeClr val="bg1"/>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7" name="Oval 6"/>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sp>
        <p:nvSpPr>
          <p:cNvPr id="8" name="Oval 7"/>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out</a:t>
            </a:r>
            <a:endParaRPr kumimoji="0" lang="en-US" sz="2200" b="0" i="0" u="none" strike="noStrike" cap="none" normalizeH="0" baseline="0" dirty="0">
              <a:ln>
                <a:noFill/>
              </a:ln>
              <a:solidFill>
                <a:schemeClr val="bg1"/>
              </a:solidFill>
              <a:effectLst/>
              <a:latin typeface="Myriad Web" charset="0"/>
            </a:endParaRPr>
          </a:p>
        </p:txBody>
      </p:sp>
      <p:cxnSp>
        <p:nvCxnSpPr>
          <p:cNvPr id="12" name="Curved Connector 11"/>
          <p:cNvCxnSpPr>
            <a:stCxn id="2" idx="0"/>
            <a:endCxn id="6" idx="2"/>
          </p:cNvCxnSpPr>
          <p:nvPr/>
        </p:nvCxnSpPr>
        <p:spPr bwMode="auto">
          <a:xfrm rot="5400000" flipH="1" flipV="1">
            <a:off x="5202070" y="2402886"/>
            <a:ext cx="1080120" cy="3132348"/>
          </a:xfrm>
          <a:prstGeom prst="curvedConnector2">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 name="Rounded Rectangle 1"/>
          <p:cNvSpPr/>
          <p:nvPr/>
        </p:nvSpPr>
        <p:spPr bwMode="auto">
          <a:xfrm>
            <a:off x="2915816" y="4509120"/>
            <a:ext cx="2520280" cy="864096"/>
          </a:xfrm>
          <a:prstGeom prst="roundRect">
            <a:avLst/>
          </a:prstGeom>
          <a:solidFill>
            <a:srgbClr val="FFFFFF"/>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intention </a:t>
            </a:r>
            <a:r>
              <a:rPr kumimoji="0" lang="en-US" sz="2200" b="0" i="0" u="none" strike="noStrike" cap="none" normalizeH="0" baseline="0" dirty="0" smtClean="0">
                <a:ln>
                  <a:noFill/>
                </a:ln>
                <a:solidFill>
                  <a:srgbClr val="FFFFFF"/>
                </a:solidFill>
                <a:effectLst/>
                <a:latin typeface="Myriad Web" charset="0"/>
              </a:rPr>
              <a:t>or motor</a:t>
            </a:r>
            <a:r>
              <a:rPr lang="en-US" i="0" dirty="0">
                <a:solidFill>
                  <a:srgbClr val="FFFFFF"/>
                </a:solidFill>
              </a:rPr>
              <a:t> </a:t>
            </a:r>
            <a:r>
              <a:rPr kumimoji="0" lang="en-US" sz="2200" b="0" i="0" u="none" strike="noStrike" cap="none" normalizeH="0" dirty="0" smtClean="0">
                <a:ln>
                  <a:noFill/>
                </a:ln>
                <a:solidFill>
                  <a:srgbClr val="FFFFFF"/>
                </a:solidFill>
                <a:effectLst/>
                <a:latin typeface="Myriad Web" charset="0"/>
              </a:rPr>
              <a:t>representation</a:t>
            </a:r>
            <a:endParaRPr kumimoji="0" lang="en-US" sz="2200" b="0" i="0" u="none" strike="noStrike" cap="none" normalizeH="0" baseline="0" dirty="0">
              <a:ln>
                <a:noFill/>
              </a:ln>
              <a:solidFill>
                <a:srgbClr val="FFFFFF"/>
              </a:solidFill>
              <a:effectLst/>
              <a:latin typeface="Myriad Web" charset="0"/>
            </a:endParaRPr>
          </a:p>
        </p:txBody>
      </p:sp>
      <p:cxnSp>
        <p:nvCxnSpPr>
          <p:cNvPr id="10" name="Curved Connector 9"/>
          <p:cNvCxnSpPr>
            <a:stCxn id="2" idx="0"/>
          </p:cNvCxnSpPr>
          <p:nvPr/>
        </p:nvCxnSpPr>
        <p:spPr bwMode="auto">
          <a:xfrm rot="16200000" flipV="1">
            <a:off x="2861810" y="3194974"/>
            <a:ext cx="864096" cy="1764196"/>
          </a:xfrm>
          <a:prstGeom prst="curvedConnector2">
            <a:avLst/>
          </a:prstGeom>
          <a:solidFill>
            <a:srgbClr val="00B8FF"/>
          </a:solidFill>
          <a:ln w="38100" cap="flat" cmpd="sng" algn="ctr">
            <a:solidFill>
              <a:srgbClr val="FFFFFF"/>
            </a:solidFill>
            <a:prstDash val="solid"/>
            <a:round/>
            <a:headEnd type="none" w="med" len="med"/>
            <a:tailEnd type="arrow"/>
          </a:ln>
          <a:effectLst/>
        </p:spPr>
      </p:cxnSp>
      <p:sp>
        <p:nvSpPr>
          <p:cNvPr id="27" name="Text Box 2"/>
          <p:cNvSpPr txBox="1">
            <a:spLocks noChangeArrowheads="1"/>
          </p:cNvSpPr>
          <p:nvPr/>
        </p:nvSpPr>
        <p:spPr bwMode="auto">
          <a:xfrm>
            <a:off x="592138" y="1033463"/>
            <a:ext cx="7292975" cy="771623"/>
          </a:xfrm>
          <a:prstGeom prst="rect">
            <a:avLst/>
          </a:prstGeom>
          <a:noFill/>
          <a:ln w="9525">
            <a:noFill/>
            <a:round/>
            <a:headEnd/>
            <a:tailEnd/>
          </a:ln>
          <a:effectLst/>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What is the relation between an action and the outcome or outcomes to which it is directed?</a:t>
            </a:r>
            <a:endParaRPr lang="en-US" i="0" dirty="0"/>
          </a:p>
        </p:txBody>
      </p:sp>
    </p:spTree>
    <p:extLst>
      <p:ext uri="{BB962C8B-B14F-4D97-AF65-F5344CB8AC3E}">
        <p14:creationId xmlns:p14="http://schemas.microsoft.com/office/powerpoint/2010/main" val="42021791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3719578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592712" y="0"/>
            <a:ext cx="4546600" cy="4004586"/>
            <a:chOff x="0" y="2383514"/>
            <a:chExt cx="4546600" cy="4004586"/>
          </a:xfrm>
        </p:grpSpPr>
        <p:pic>
          <p:nvPicPr>
            <p:cNvPr id="4" name="Picture 3"/>
            <p:cNvPicPr>
              <a:picLocks noChangeAspect="1"/>
            </p:cNvPicPr>
            <p:nvPr/>
          </p:nvPicPr>
          <p:blipFill rotWithShape="1">
            <a:blip r:embed="rId3"/>
            <a:srcRect r="50278" b="10410"/>
            <a:stretch/>
          </p:blipFill>
          <p:spPr>
            <a:xfrm>
              <a:off x="0" y="2383514"/>
              <a:ext cx="4546600" cy="4004586"/>
            </a:xfrm>
            <a:prstGeom prst="rect">
              <a:avLst/>
            </a:prstGeom>
          </p:spPr>
        </p:pic>
        <p:sp>
          <p:nvSpPr>
            <p:cNvPr id="9" name="Rectangle 8"/>
            <p:cNvSpPr/>
            <p:nvPr/>
          </p:nvSpPr>
          <p:spPr>
            <a:xfrm>
              <a:off x="1064816" y="5830664"/>
              <a:ext cx="2542311" cy="523220"/>
            </a:xfrm>
            <a:prstGeom prst="rect">
              <a:avLst/>
            </a:prstGeom>
            <a:solidFill>
              <a:schemeClr val="bg1"/>
            </a:solidFill>
          </p:spPr>
          <p:txBody>
            <a:bodyPr wrap="none">
              <a:spAutoFit/>
            </a:bodyPr>
            <a:lstStyle/>
            <a:p>
              <a:r>
                <a:rPr lang="en-US" sz="2800" i="0" dirty="0" smtClean="0">
                  <a:solidFill>
                    <a:schemeClr val="tx1"/>
                  </a:solidFill>
                </a:rPr>
                <a:t>same outcome</a:t>
              </a:r>
              <a:endParaRPr lang="en-US" sz="2800" dirty="0">
                <a:solidFill>
                  <a:schemeClr val="tx1"/>
                </a:solidFill>
              </a:endParaRPr>
            </a:p>
          </p:txBody>
        </p:sp>
      </p:grpSp>
      <p:sp>
        <p:nvSpPr>
          <p:cNvPr id="29" name="Rectangle 28"/>
          <p:cNvSpPr/>
          <p:nvPr/>
        </p:nvSpPr>
        <p:spPr>
          <a:xfrm>
            <a:off x="4982840" y="3801740"/>
            <a:ext cx="4104456" cy="430887"/>
          </a:xfrm>
          <a:prstGeom prst="rect">
            <a:avLst/>
          </a:prstGeom>
        </p:spPr>
        <p:txBody>
          <a:bodyPr wrap="square">
            <a:spAutoFit/>
          </a:bodyPr>
          <a:lstStyle/>
          <a:p>
            <a:pPr algn="r"/>
            <a:r>
              <a:rPr lang="en-US" i="0" dirty="0" err="1" smtClean="0">
                <a:solidFill>
                  <a:srgbClr val="FFFFFF"/>
                </a:solidFill>
                <a:effectLst>
                  <a:glow rad="101600">
                    <a:srgbClr val="000000"/>
                  </a:glow>
                </a:effectLst>
              </a:rPr>
              <a:t>Cattaneo</a:t>
            </a:r>
            <a:r>
              <a:rPr lang="en-US" i="0" dirty="0" smtClean="0">
                <a:solidFill>
                  <a:srgbClr val="FFFFFF"/>
                </a:solidFill>
                <a:effectLst>
                  <a:glow rad="101600">
                    <a:srgbClr val="000000"/>
                  </a:glow>
                </a:effectLst>
              </a:rPr>
              <a:t> et al (2010)</a:t>
            </a:r>
            <a:endParaRPr lang="en-US" i="0" dirty="0">
              <a:solidFill>
                <a:srgbClr val="FFFFFF"/>
              </a:solidFill>
              <a:effectLst>
                <a:glow rad="101600">
                  <a:srgbClr val="000000"/>
                </a:glow>
              </a:effectLst>
            </a:endParaRPr>
          </a:p>
        </p:txBody>
      </p:sp>
      <p:sp>
        <p:nvSpPr>
          <p:cNvPr id="7" name="Rectangle 6"/>
          <p:cNvSpPr/>
          <p:nvPr/>
        </p:nvSpPr>
        <p:spPr>
          <a:xfrm>
            <a:off x="323528" y="188640"/>
            <a:ext cx="4392488" cy="769441"/>
          </a:xfrm>
          <a:prstGeom prst="rect">
            <a:avLst/>
          </a:prstGeom>
        </p:spPr>
        <p:txBody>
          <a:bodyPr wrap="square">
            <a:spAutoFit/>
          </a:bodyPr>
          <a:lstStyle/>
          <a:p>
            <a:r>
              <a:rPr lang="en-US" i="0" dirty="0" smtClean="0"/>
              <a:t>Some motor representations carry information about outcomes.</a:t>
            </a:r>
          </a:p>
        </p:txBody>
      </p:sp>
    </p:spTree>
    <p:extLst>
      <p:ext uri="{BB962C8B-B14F-4D97-AF65-F5344CB8AC3E}">
        <p14:creationId xmlns:p14="http://schemas.microsoft.com/office/powerpoint/2010/main" val="2748733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46784</TotalTime>
  <Words>4748</Words>
  <Application>Microsoft Macintosh PowerPoint</Application>
  <PresentationFormat>On-screen Show (4:3)</PresentationFormat>
  <Paragraphs>565</Paragraphs>
  <Slides>60</Slides>
  <Notes>58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1944</cp:revision>
  <cp:lastPrinted>2011-05-18T13:59:56Z</cp:lastPrinted>
  <dcterms:created xsi:type="dcterms:W3CDTF">2010-11-22T10:27:15Z</dcterms:created>
  <dcterms:modified xsi:type="dcterms:W3CDTF">2012-10-29T17:20:57Z</dcterms:modified>
  <cp:category/>
</cp:coreProperties>
</file>