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79" r:id="rId2"/>
    <p:sldId id="1261" r:id="rId3"/>
    <p:sldId id="1259" r:id="rId4"/>
    <p:sldId id="1260" r:id="rId5"/>
    <p:sldId id="1257" r:id="rId6"/>
    <p:sldId id="1284" r:id="rId7"/>
    <p:sldId id="1285" r:id="rId8"/>
    <p:sldId id="1301" r:id="rId9"/>
    <p:sldId id="1286" r:id="rId10"/>
    <p:sldId id="1262" r:id="rId11"/>
    <p:sldId id="1263" r:id="rId12"/>
    <p:sldId id="1213" r:id="rId13"/>
    <p:sldId id="1214" r:id="rId14"/>
    <p:sldId id="1226" r:id="rId15"/>
    <p:sldId id="1288" r:id="rId16"/>
    <p:sldId id="1227" r:id="rId17"/>
    <p:sldId id="1282" r:id="rId18"/>
    <p:sldId id="1289" r:id="rId19"/>
    <p:sldId id="1265" r:id="rId20"/>
    <p:sldId id="1270" r:id="rId21"/>
    <p:sldId id="1266" r:id="rId22"/>
    <p:sldId id="1267" r:id="rId23"/>
    <p:sldId id="1268" r:id="rId24"/>
    <p:sldId id="1269" r:id="rId25"/>
    <p:sldId id="1264" r:id="rId26"/>
    <p:sldId id="1290" r:id="rId27"/>
    <p:sldId id="1274" r:id="rId28"/>
    <p:sldId id="1271" r:id="rId29"/>
    <p:sldId id="1222" r:id="rId30"/>
    <p:sldId id="1291" r:id="rId31"/>
    <p:sldId id="1224" r:id="rId32"/>
    <p:sldId id="1225" r:id="rId33"/>
    <p:sldId id="1292" r:id="rId34"/>
    <p:sldId id="1294" r:id="rId35"/>
    <p:sldId id="1295" r:id="rId36"/>
    <p:sldId id="1302" r:id="rId37"/>
    <p:sldId id="1303" r:id="rId38"/>
    <p:sldId id="1304" r:id="rId39"/>
    <p:sldId id="1305" r:id="rId40"/>
    <p:sldId id="1296" r:id="rId41"/>
    <p:sldId id="1277" r:id="rId42"/>
    <p:sldId id="1306" r:id="rId43"/>
    <p:sldId id="1307" r:id="rId44"/>
    <p:sldId id="1256" r:id="rId45"/>
    <p:sldId id="1275" r:id="rId46"/>
    <p:sldId id="1248" r:id="rId47"/>
    <p:sldId id="1298" r:id="rId48"/>
    <p:sldId id="1299" r:id="rId49"/>
    <p:sldId id="1300" r:id="rId50"/>
    <p:sldId id="1287" r:id="rId51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FB"/>
    <a:srgbClr val="F539FF"/>
    <a:srgbClr val="004100"/>
    <a:srgbClr val="003300"/>
    <a:srgbClr val="0F3B00"/>
    <a:srgbClr val="FBB7B7"/>
    <a:srgbClr val="FF6666"/>
    <a:srgbClr val="FF0000"/>
    <a:srgbClr val="FF0080"/>
    <a:srgbClr val="DAD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86165" autoAdjust="0"/>
  </p:normalViewPr>
  <p:slideViewPr>
    <p:cSldViewPr>
      <p:cViewPr varScale="1">
        <p:scale>
          <a:sx n="84" d="100"/>
          <a:sy n="84" d="100"/>
        </p:scale>
        <p:origin x="-88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563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29/11/2012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... but how could that</a:t>
            </a:r>
            <a:r>
              <a:rPr lang="en-US" baseline="0" dirty="0" smtClean="0"/>
              <a:t> work?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7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baseline="0" dirty="0" smtClean="0"/>
              <a:t>If we think of goal ascription as planning in reverse, then ...</a:t>
            </a:r>
          </a:p>
          <a:p>
            <a:r>
              <a:rPr lang="en-US" baseline="0" dirty="0" smtClean="0"/>
              <a:t>1. we can see that goal ascription doesn’t already presuppose representing mental states</a:t>
            </a:r>
          </a:p>
          <a:p>
            <a:r>
              <a:rPr lang="en-US" baseline="0" dirty="0" smtClean="0"/>
              <a:t>2. the problem of opaque means arises (as does the problem of false belief)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27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... but how could that</a:t>
            </a:r>
            <a:r>
              <a:rPr lang="en-US" baseline="0" dirty="0" smtClean="0"/>
              <a:t> work?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7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their discussion of these findings</a:t>
            </a:r>
          </a:p>
          <a:p>
            <a:r>
              <a:rPr lang="en-US" dirty="0" smtClean="0"/>
              <a:t>Moll and Tomasello suggest that</a:t>
            </a:r>
          </a:p>
          <a:p>
            <a:r>
              <a:rPr lang="en-US" dirty="0" smtClean="0"/>
              <a:t>`to understand pointing, the subject needs to understand more than the individual goal-directed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She needs to understand that by pointing towards a location, the other attempts to communicate to her where a desired object is located; that the other tries to inform her about something that is relevant for her'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citep</a:t>
            </a:r>
            <a:r>
              <a:rPr lang="en-US" dirty="0" smtClean="0"/>
              <a:t>[p.\ 6]{Moll:2007gu}.</a:t>
            </a:r>
          </a:p>
          <a:p>
            <a:r>
              <a:rPr lang="en-US" dirty="0" smtClean="0"/>
              <a:t>Assuming this is right, our suggestion is that individuals could reliably  respond  appropriately to pointing actions in the context of joint action without understanding pointing.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8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two</a:t>
            </a:r>
            <a:r>
              <a:rPr lang="en-US" baseline="0" dirty="0" smtClean="0"/>
              <a:t> lectures we considered this objection ... reject first premise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The notion of a distributive goal is already sufficient</a:t>
            </a:r>
            <a:r>
              <a:rPr lang="en-US" baseline="0" dirty="0" smtClean="0"/>
              <a:t> to deal with the contrast cases ... looks like we’re making real progress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3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two</a:t>
            </a:r>
            <a:r>
              <a:rPr lang="en-US" baseline="0" dirty="0" smtClean="0"/>
              <a:t> lectures we considered this objection ... reject first premise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The notion of a distributive goal is already sufficient</a:t>
            </a:r>
            <a:r>
              <a:rPr lang="en-US" baseline="0" dirty="0" smtClean="0"/>
              <a:t> to deal with the contrast cases ... looks like we’re making real progress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38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45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46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pattern of reasoning </a:t>
            </a:r>
            <a:r>
              <a:rPr lang="en-US" dirty="0" err="1" smtClean="0"/>
              <a:t>generalises</a:t>
            </a:r>
            <a:r>
              <a:rPr lang="en-US" dirty="0" smtClean="0"/>
              <a:t> to a wider range of communicative gestures including single-word utterances.</a:t>
            </a:r>
          </a:p>
          <a:p>
            <a:r>
              <a:rPr lang="en-US" dirty="0" smtClean="0"/>
              <a:t>The basic requirement is this: in a particular context, the goal </a:t>
            </a:r>
            <a:r>
              <a:rPr lang="en-US" dirty="0" err="1" smtClean="0"/>
              <a:t>ascriber</a:t>
            </a:r>
            <a:r>
              <a:rPr lang="en-US" dirty="0" smtClean="0"/>
              <a:t> must associate a communicative gesture with its referent.</a:t>
            </a:r>
          </a:p>
          <a:p>
            <a:r>
              <a:rPr lang="en-US" dirty="0" smtClean="0"/>
              <a:t>For instance, she must associate the pointing gesture with the object indicated; or, if (say) she is looking to see who has an object she must associate an utterance of `daddy' with the daddy.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As we saw, </a:t>
            </a:r>
          </a:p>
          <a:p>
            <a:r>
              <a:rPr lang="en-US" dirty="0" smtClean="0"/>
              <a:t>outside the context of joint action,</a:t>
            </a:r>
          </a:p>
          <a:p>
            <a:r>
              <a:rPr lang="en-US" dirty="0" smtClean="0"/>
              <a:t>merely associating a gesture with its referent falls short of being able to respond appropriately.</a:t>
            </a:r>
          </a:p>
          <a:p>
            <a:r>
              <a:rPr lang="en-US" dirty="0" smtClean="0"/>
              <a:t>But if a </a:t>
            </a:r>
            <a:r>
              <a:rPr lang="en-US" dirty="0" err="1" smtClean="0"/>
              <a:t>mindreader</a:t>
            </a:r>
            <a:r>
              <a:rPr lang="en-US" dirty="0" smtClean="0"/>
              <a:t> supposes that her target is willing to engage in joint action with her,</a:t>
            </a:r>
          </a:p>
          <a:p>
            <a:r>
              <a:rPr lang="en-US" dirty="0" smtClean="0"/>
              <a:t>then she may infer that the goal of her target's action is her goal</a:t>
            </a:r>
          </a:p>
          <a:p>
            <a:r>
              <a:rPr lang="en-US" dirty="0" smtClean="0"/>
              <a:t>and so be motivated to treat the thing associated with a communicative gesture as relevant to the goal of her own actions.</a:t>
            </a:r>
          </a:p>
          <a:p>
            <a:r>
              <a:rPr lang="en-US" dirty="0" smtClean="0"/>
              <a:t>This will reliably (but not always) enable her to respond appropriately to the communicative gesture even without understanding it as a communicative gesture.</a:t>
            </a:r>
          </a:p>
          <a:p>
            <a:r>
              <a:rPr lang="en-US" dirty="0" smtClean="0"/>
              <a:t>And once she has experienced how that communicative gesture works as a tool for guiding others' actions in the context of joint action,</a:t>
            </a:r>
          </a:p>
          <a:p>
            <a:r>
              <a:rPr lang="en-US" dirty="0" smtClean="0"/>
              <a:t>she may be in a position to </a:t>
            </a:r>
            <a:r>
              <a:rPr lang="en-US" dirty="0" err="1" smtClean="0"/>
              <a:t>realise</a:t>
            </a:r>
            <a:r>
              <a:rPr lang="en-US" dirty="0" smtClean="0"/>
              <a:t>, further, that the same tool can be used in other contexts.</a:t>
            </a:r>
          </a:p>
          <a:p>
            <a:endParaRPr lang="en-US" dirty="0" smtClean="0"/>
          </a:p>
          <a:p>
            <a:r>
              <a:rPr lang="en-US" dirty="0" smtClean="0"/>
              <a:t>This, in barest outline, is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possessing abilities to engage in joint action</a:t>
            </a:r>
          </a:p>
          <a:p>
            <a:r>
              <a:rPr lang="en-US" dirty="0" smtClean="0"/>
              <a:t>means that </a:t>
            </a:r>
          </a:p>
          <a:p>
            <a:r>
              <a:rPr lang="en-US" dirty="0" smtClean="0"/>
              <a:t>an individual with an ability to ascribe simple goals only and no understanding of communicative intent</a:t>
            </a:r>
          </a:p>
          <a:p>
            <a:r>
              <a:rPr lang="en-US" dirty="0" smtClean="0"/>
              <a:t>might </a:t>
            </a:r>
          </a:p>
          <a:p>
            <a:r>
              <a:rPr lang="en-US" dirty="0" smtClean="0"/>
              <a:t>nevertheless reliably respond appropriately to some communicative gestures,</a:t>
            </a:r>
          </a:p>
          <a:p>
            <a:r>
              <a:rPr lang="en-US" dirty="0" smtClean="0"/>
              <a:t>and so come be in a position to understand how such gestures can be used to guide others'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... but how could that</a:t>
            </a:r>
            <a:r>
              <a:rPr lang="en-US" baseline="0" dirty="0" smtClean="0"/>
              <a:t> work?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7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notion of shared agency that doesn’t involve mindreading at all, only goal ascription.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notion of shared agency that doesn’t involve mindreading at all, only goal ascription.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notion of shared agency that doesn’t involve mindreading at all, only goal ascription.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notion of shared agency that doesn’t involve mindreading at all, only goal ascription.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notion of shared agency that doesn’t involve mindreading at all, only goal ascription.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... but how could that</a:t>
            </a:r>
            <a:r>
              <a:rPr lang="en-US" baseline="0" dirty="0" smtClean="0"/>
              <a:t> work?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7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microsoft.com/office/2007/relationships/hdphoto" Target="../media/hdphoto4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MG_nc_57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304800">
                    <a:schemeClr val="bg1">
                      <a:alpha val="34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304800">
                  <a:schemeClr val="bg1">
                    <a:alpha val="34000"/>
                  </a:schemeClr>
                </a:glow>
              </a:effectLst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6000"/>
                    </a:schemeClr>
                  </a:glow>
                </a:effectLst>
              </a:rPr>
              <a:t>butterfillS@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6000"/>
                    </a:schemeClr>
                  </a:glow>
                </a:effectLst>
              </a:rPr>
              <a:t>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6000"/>
                  </a:schemeClr>
                </a:glow>
              </a:effectLst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51520" y="365755"/>
            <a:ext cx="84969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4800" b="1" i="0" dirty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203200">
                    <a:schemeClr val="bg1">
                      <a:alpha val="50000"/>
                    </a:schemeClr>
                  </a:glow>
                </a:effectLst>
              </a:rPr>
              <a:t>Mindreading &amp; Joint </a:t>
            </a:r>
            <a:r>
              <a:rPr lang="en-GB" sz="4800" b="1" i="0" dirty="0" smtClean="0">
                <a:ln w="12700">
                  <a:solidFill>
                    <a:schemeClr val="bg1"/>
                  </a:solidFill>
                </a:ln>
                <a:solidFill>
                  <a:schemeClr val="tx1">
                    <a:alpha val="0"/>
                  </a:schemeClr>
                </a:solidFill>
                <a:effectLst>
                  <a:glow rad="203200">
                    <a:schemeClr val="bg1">
                      <a:alpha val="50000"/>
                    </a:schemeClr>
                  </a:glow>
                </a:effectLst>
              </a:rPr>
              <a:t>Action</a:t>
            </a:r>
            <a:endParaRPr lang="en-GB" sz="4800" b="1" i="0" dirty="0">
              <a:ln w="12700">
                <a:solidFill>
                  <a:schemeClr val="bg1"/>
                </a:solidFill>
              </a:ln>
              <a:solidFill>
                <a:schemeClr val="tx1">
                  <a:alpha val="0"/>
                </a:schemeClr>
              </a:solidFill>
              <a:effectLst>
                <a:glow rad="2032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512" y="797803"/>
            <a:ext cx="864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9. Interacting </a:t>
            </a:r>
            <a:r>
              <a:rPr lang="en-GB" sz="4800" b="1" i="0" dirty="0" err="1" smtClean="0">
                <a:effectLst>
                  <a:glow rad="101600">
                    <a:srgbClr val="000000"/>
                  </a:glow>
                </a:effectLst>
              </a:rPr>
              <a:t>Mindreaders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11760" y="377950"/>
            <a:ext cx="6336704" cy="4491210"/>
            <a:chOff x="2411760" y="377950"/>
            <a:chExt cx="6336704" cy="4491210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0810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intentionality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355976" y="3779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communication  by language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5148064" y="4099719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pure goal ascription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 rot="21327069">
              <a:off x="3851920" y="3186262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agency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6372200" y="3163615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understanding distributive goals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241176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referential communication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98782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natural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pedagogy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 rot="260360">
              <a:off x="493204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minimal theory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of mind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 rot="18638921">
            <a:off x="3363820" y="-706348"/>
            <a:ext cx="4643827" cy="711390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50000">
                <a:schemeClr val="tx1">
                  <a:alpha val="89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048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312892"/>
            <a:ext cx="78488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step 1: pure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 ascription to minimal theory of mind</a:t>
            </a:r>
          </a:p>
        </p:txBody>
      </p:sp>
    </p:spTree>
    <p:extLst>
      <p:ext uri="{BB962C8B-B14F-4D97-AF65-F5344CB8AC3E}">
        <p14:creationId xmlns:p14="http://schemas.microsoft.com/office/powerpoint/2010/main" val="2569089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75856" y="3212976"/>
            <a:ext cx="2616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pure goal </a:t>
            </a:r>
            <a:r>
              <a:rPr lang="en-GB" i="0" dirty="0" smtClean="0"/>
              <a:t>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911674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99592" y="547660"/>
            <a:ext cx="7344816" cy="5483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628650" indent="-628650">
              <a:spcAft>
                <a:spcPts val="1100"/>
              </a:spcAft>
              <a:tabLst>
                <a:tab pos="6286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(1) 	reliably: R(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a,G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) when and only when a is directed to G</a:t>
            </a:r>
          </a:p>
          <a:p>
            <a:pPr marL="628650" indent="-628650">
              <a:spcAft>
                <a:spcPts val="1100"/>
              </a:spcAft>
              <a:tabLst>
                <a:tab pos="6286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(2)	R(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a,G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) is  readily detectable</a:t>
            </a:r>
          </a:p>
          <a:p>
            <a:pPr marL="628650" indent="-628650">
              <a:spcAft>
                <a:spcPts val="1100"/>
              </a:spcAft>
              <a:tabLst>
                <a:tab pos="6286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(3)	R(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a,G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) is readily detectable without any knowledge of mental states</a:t>
            </a:r>
          </a:p>
          <a:p>
            <a:pPr marL="628650" indent="-628650">
              <a:spcAft>
                <a:spcPts val="1100"/>
              </a:spcAft>
              <a:tabLst>
                <a:tab pos="6286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>
              <a:effectLst>
                <a:glow rad="101600">
                  <a:srgbClr val="000000"/>
                </a:glow>
              </a:effectLst>
            </a:endParaRPr>
          </a:p>
          <a:p>
            <a:pPr marL="1169988" indent="-1169988">
              <a:spcAft>
                <a:spcPts val="110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R(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a,G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) =</a:t>
            </a:r>
            <a:r>
              <a:rPr lang="en-US" i="0" baseline="-25000" dirty="0" err="1" smtClean="0">
                <a:effectLst>
                  <a:glow rad="101600">
                    <a:srgbClr val="000000"/>
                  </a:glow>
                </a:effectLst>
              </a:rPr>
              <a:t>df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a is the most justifiable/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efficient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action towards G available within the constraints of reality and G is desirable</a:t>
            </a:r>
          </a:p>
          <a:p>
            <a:pPr marL="1169988" indent="-1169988">
              <a:spcAft>
                <a:spcPts val="110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>
              <a:effectLst>
                <a:glow rad="101600">
                  <a:srgbClr val="000000"/>
                </a:glow>
              </a:effectLst>
            </a:endParaRPr>
          </a:p>
          <a:p>
            <a:pPr marL="1169988" indent="-1169988">
              <a:spcAft>
                <a:spcPts val="110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</a:t>
            </a:r>
            <a:r>
              <a:rPr lang="en-US" i="0" baseline="-25000" dirty="0" smtClean="0">
                <a:effectLst>
                  <a:glow rad="101600">
                    <a:srgbClr val="000000"/>
                  </a:glow>
                </a:effectLst>
              </a:rPr>
              <a:t>M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(</a:t>
            </a:r>
            <a:r>
              <a:rPr lang="en-US" i="0" dirty="0" err="1">
                <a:effectLst>
                  <a:glow rad="101600">
                    <a:srgbClr val="000000"/>
                  </a:glow>
                </a:effectLst>
              </a:rPr>
              <a:t>a,G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) =</a:t>
            </a:r>
            <a:r>
              <a:rPr lang="en-US" i="0" baseline="-25000" dirty="0" err="1">
                <a:effectLst>
                  <a:glow rad="101600">
                    <a:srgbClr val="000000"/>
                  </a:glow>
                </a:effectLst>
              </a:rPr>
              <a:t>df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if planning mechanism </a:t>
            </a:r>
            <a:r>
              <a:rPr lang="en-US" dirty="0" smtClean="0">
                <a:effectLst>
                  <a:glow rad="101600">
                    <a:srgbClr val="000000"/>
                  </a:glow>
                </a:effectLst>
              </a:rPr>
              <a:t>M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were tasked with producing outcome </a:t>
            </a:r>
            <a:r>
              <a:rPr lang="en-US" dirty="0" smtClean="0">
                <a:effectLst>
                  <a:glow rad="101600">
                    <a:srgbClr val="000000"/>
                  </a:glow>
                </a:effectLst>
              </a:rPr>
              <a:t>G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it would plan action </a:t>
            </a:r>
            <a:r>
              <a:rPr lang="en-US" dirty="0" smtClean="0">
                <a:effectLst>
                  <a:glow rad="101600">
                    <a:srgbClr val="000000"/>
                  </a:glow>
                </a:effectLst>
              </a:rPr>
              <a:t>a,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and G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desirable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  <a:p>
            <a:pPr marL="1169988" indent="-1169988">
              <a:spcAft>
                <a:spcPts val="110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4077072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70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7157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Limits of pure goal 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223666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441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/>
              <a:t>The problem of </a:t>
            </a:r>
            <a:r>
              <a:rPr lang="en-GB" i="0" dirty="0" smtClean="0"/>
              <a:t>false belief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371152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rot="228659">
            <a:off x="1043608" y="15567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 rot="21424356">
            <a:off x="1259632" y="33569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1988840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3933056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1916832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37890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77281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3861048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Notched Right Arrow 2"/>
          <p:cNvSpPr/>
          <p:nvPr/>
        </p:nvSpPr>
        <p:spPr bwMode="auto">
          <a:xfrm>
            <a:off x="78309" y="1802017"/>
            <a:ext cx="936104" cy="576064"/>
          </a:xfrm>
          <a:prstGeom prst="notchedRightArrow">
            <a:avLst>
              <a:gd name="adj1" fmla="val 50000"/>
              <a:gd name="adj2" fmla="val 6486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1931" y="1845985"/>
            <a:ext cx="947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91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rot="228659">
            <a:off x="1043608" y="15567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 rot="21424356">
            <a:off x="1259632" y="33569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1988840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3933056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1916832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37890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77281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3861048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Notched Right Arrow 2"/>
          <p:cNvSpPr/>
          <p:nvPr/>
        </p:nvSpPr>
        <p:spPr bwMode="auto">
          <a:xfrm>
            <a:off x="78309" y="1802017"/>
            <a:ext cx="936104" cy="576064"/>
          </a:xfrm>
          <a:prstGeom prst="notchedRightArrow">
            <a:avLst>
              <a:gd name="adj1" fmla="val 50000"/>
              <a:gd name="adj2" fmla="val 6486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1931" y="1845985"/>
            <a:ext cx="947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5157192"/>
            <a:ext cx="7776864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 smtClean="0"/>
              <a:t>pure goal ascription:	the goal of her action is to get the </a:t>
            </a:r>
            <a:r>
              <a:rPr lang="en-GB" b="1" i="0" dirty="0" smtClean="0"/>
              <a:t>owl</a:t>
            </a:r>
          </a:p>
          <a:p>
            <a:pPr>
              <a:spcAft>
                <a:spcPts val="1100"/>
              </a:spcAft>
            </a:pPr>
            <a:endParaRPr lang="en-GB" b="1" i="0" dirty="0" smtClean="0"/>
          </a:p>
          <a:p>
            <a:pPr>
              <a:spcAft>
                <a:spcPts val="1100"/>
              </a:spcAft>
            </a:pPr>
            <a:r>
              <a:rPr lang="en-GB" i="0" dirty="0" err="1" smtClean="0"/>
              <a:t>goal+belief</a:t>
            </a:r>
            <a:r>
              <a:rPr lang="en-GB" i="0" dirty="0" smtClean="0"/>
              <a:t> ascription:</a:t>
            </a:r>
            <a:r>
              <a:rPr lang="en-GB" i="0" dirty="0" smtClean="0"/>
              <a:t>	the goal of her action is to get the </a:t>
            </a:r>
            <a:r>
              <a:rPr lang="en-GB" b="1" i="0" dirty="0" smtClean="0"/>
              <a:t>cat</a:t>
            </a:r>
            <a:endParaRPr lang="en-GB" b="1" i="0" dirty="0"/>
          </a:p>
        </p:txBody>
      </p:sp>
    </p:spTree>
    <p:extLst>
      <p:ext uri="{BB962C8B-B14F-4D97-AF65-F5344CB8AC3E}">
        <p14:creationId xmlns:p14="http://schemas.microsoft.com/office/powerpoint/2010/main" val="3770016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rot="228659">
            <a:off x="1043608" y="15567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 rot="21424356">
            <a:off x="1259632" y="33569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1988840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3933056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1916832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37890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77281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3861048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Notched Right Arrow 2"/>
          <p:cNvSpPr/>
          <p:nvPr/>
        </p:nvSpPr>
        <p:spPr bwMode="auto">
          <a:xfrm>
            <a:off x="78309" y="1802017"/>
            <a:ext cx="936104" cy="576064"/>
          </a:xfrm>
          <a:prstGeom prst="notchedRightArrow">
            <a:avLst>
              <a:gd name="adj1" fmla="val 50000"/>
              <a:gd name="adj2" fmla="val 6486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1931" y="1845985"/>
            <a:ext cx="947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5157192"/>
            <a:ext cx="7776864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 smtClean="0"/>
              <a:t>pure goal ascription:	the goal of her action is to get the </a:t>
            </a:r>
            <a:r>
              <a:rPr lang="en-GB" b="1" i="0" dirty="0" smtClean="0"/>
              <a:t>owl</a:t>
            </a:r>
          </a:p>
          <a:p>
            <a:pPr>
              <a:spcAft>
                <a:spcPts val="1100"/>
              </a:spcAft>
            </a:pPr>
            <a:endParaRPr lang="en-GB" b="1" i="0" dirty="0" smtClean="0"/>
          </a:p>
          <a:p>
            <a:pPr>
              <a:spcAft>
                <a:spcPts val="1100"/>
              </a:spcAft>
            </a:pPr>
            <a:r>
              <a:rPr lang="en-GB" i="0" dirty="0" err="1" smtClean="0"/>
              <a:t>goal+belief</a:t>
            </a:r>
            <a:r>
              <a:rPr lang="en-GB" i="0" dirty="0" smtClean="0"/>
              <a:t> ascription:</a:t>
            </a:r>
            <a:r>
              <a:rPr lang="en-GB" i="0" dirty="0" smtClean="0"/>
              <a:t>	the goal of her action is to get the </a:t>
            </a:r>
            <a:r>
              <a:rPr lang="en-GB" b="1" i="0" dirty="0" smtClean="0"/>
              <a:t>cat</a:t>
            </a:r>
            <a:endParaRPr lang="en-GB" b="1" i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0" y="44624"/>
            <a:ext cx="914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88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736" y="10145"/>
            <a:ext cx="6840760" cy="6875239"/>
            <a:chOff x="1331640" y="0"/>
            <a:chExt cx="6840760" cy="68752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1640" y="17240"/>
              <a:ext cx="6840760" cy="684076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 rot="10800000">
              <a:off x="6264697" y="0"/>
              <a:ext cx="1907703" cy="6857999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  <a:gs pos="50000">
                  <a:schemeClr val="tx1">
                    <a:alpha val="89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31640" y="17240"/>
              <a:ext cx="1907703" cy="6857999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  <a:gs pos="50000">
                  <a:schemeClr val="tx1">
                    <a:alpha val="89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3419480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048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</a:t>
            </a:r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*</a:t>
            </a:r>
            <a:r>
              <a:rPr lang="en-GB" i="0" dirty="0" smtClean="0"/>
              <a:t>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3568952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r>
              <a:rPr lang="en-GB" i="0" dirty="0" smtClean="0">
                <a:solidFill>
                  <a:srgbClr val="FFFF00"/>
                </a:solidFill>
                <a:effectLst>
                  <a:glow rad="101600">
                    <a:srgbClr val="FFFFFF"/>
                  </a:glow>
                </a:effectLst>
              </a:rPr>
              <a:t>*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47146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7858874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2527794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2485741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 rot="228659">
            <a:off x="1043608" y="15567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21424356">
            <a:off x="1259632" y="3356992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187624" y="1988840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475656" y="3933056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4067944" y="1916832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139952" y="37890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308304" y="177281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236296" y="3861048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755576" y="5157192"/>
            <a:ext cx="7776864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rgbClr val="A6A6A6"/>
                </a:solidFill>
              </a:rPr>
              <a:t>pure goal ascription:	the goal of her action is to get the </a:t>
            </a:r>
            <a:r>
              <a:rPr lang="en-GB" b="1" i="0" dirty="0" smtClean="0">
                <a:solidFill>
                  <a:srgbClr val="A6A6A6"/>
                </a:solidFill>
              </a:rPr>
              <a:t>owl</a:t>
            </a:r>
          </a:p>
          <a:p>
            <a:pPr>
              <a:spcAft>
                <a:spcPts val="1100"/>
              </a:spcAft>
            </a:pPr>
            <a:r>
              <a:rPr lang="en-GB" i="0" dirty="0" smtClean="0"/>
              <a:t>your-goal-is-my-goal:	</a:t>
            </a:r>
            <a:r>
              <a:rPr lang="en-GB" i="0" dirty="0"/>
              <a:t>the goal of her </a:t>
            </a:r>
            <a:r>
              <a:rPr lang="en-GB" i="0" dirty="0" smtClean="0"/>
              <a:t>action is to get the </a:t>
            </a:r>
            <a:r>
              <a:rPr lang="en-GB" b="1" i="0" dirty="0" smtClean="0"/>
              <a:t>cat</a:t>
            </a:r>
          </a:p>
          <a:p>
            <a:pPr>
              <a:spcAft>
                <a:spcPts val="1100"/>
              </a:spcAft>
            </a:pPr>
            <a:r>
              <a:rPr lang="en-GB" i="0" dirty="0" err="1" smtClean="0">
                <a:solidFill>
                  <a:srgbClr val="A6A6A6"/>
                </a:solidFill>
              </a:rPr>
              <a:t>goal+belief</a:t>
            </a:r>
            <a:r>
              <a:rPr lang="en-GB" i="0" dirty="0" smtClean="0">
                <a:solidFill>
                  <a:srgbClr val="A6A6A6"/>
                </a:solidFill>
              </a:rPr>
              <a:t> ascription:</a:t>
            </a:r>
            <a:r>
              <a:rPr lang="en-GB" i="0" dirty="0">
                <a:solidFill>
                  <a:srgbClr val="A6A6A6"/>
                </a:solidFill>
              </a:rPr>
              <a:t>	the goal of her </a:t>
            </a:r>
            <a:r>
              <a:rPr lang="en-GB" i="0" dirty="0" smtClean="0">
                <a:solidFill>
                  <a:srgbClr val="A6A6A6"/>
                </a:solidFill>
              </a:rPr>
              <a:t>action is </a:t>
            </a:r>
            <a:r>
              <a:rPr lang="en-GB" i="0" dirty="0">
                <a:solidFill>
                  <a:srgbClr val="A6A6A6"/>
                </a:solidFill>
              </a:rPr>
              <a:t>to get the </a:t>
            </a:r>
            <a:r>
              <a:rPr lang="en-GB" b="1" i="0" dirty="0" smtClean="0">
                <a:solidFill>
                  <a:srgbClr val="A6A6A6"/>
                </a:solidFill>
              </a:rPr>
              <a:t>cat</a:t>
            </a:r>
            <a:endParaRPr lang="en-GB" b="1" i="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41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urved Connector 43"/>
          <p:cNvCxnSpPr/>
          <p:nvPr/>
        </p:nvCxnSpPr>
        <p:spPr bwMode="auto">
          <a:xfrm>
            <a:off x="2411760" y="3501008"/>
            <a:ext cx="4032448" cy="86409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50800">
              <a:srgbClr val="0F3B00">
                <a:alpha val="75000"/>
              </a:srgbClr>
            </a:glow>
          </a:effectLst>
        </p:spPr>
      </p:cxnSp>
      <p:cxnSp>
        <p:nvCxnSpPr>
          <p:cNvPr id="34" name="Curved Connector 33"/>
          <p:cNvCxnSpPr>
            <a:stCxn id="31" idx="3"/>
          </p:cNvCxnSpPr>
          <p:nvPr/>
        </p:nvCxnSpPr>
        <p:spPr bwMode="auto">
          <a:xfrm flipV="1">
            <a:off x="2411760" y="3429006"/>
            <a:ext cx="4896543" cy="814762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50800">
              <a:srgbClr val="0F3B00">
                <a:alpha val="75000"/>
              </a:srgbClr>
            </a:glow>
          </a:effectLst>
        </p:spPr>
      </p:cxnSp>
      <p:sp>
        <p:nvSpPr>
          <p:cNvPr id="23" name="Oval 22"/>
          <p:cNvSpPr/>
          <p:nvPr/>
        </p:nvSpPr>
        <p:spPr bwMode="auto">
          <a:xfrm>
            <a:off x="7308304" y="2924944"/>
            <a:ext cx="1008112" cy="1008112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14891" y="3212976"/>
            <a:ext cx="553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cat</a:t>
            </a:r>
            <a:endParaRPr lang="en-US" i="0" dirty="0"/>
          </a:p>
        </p:txBody>
      </p:sp>
      <p:sp>
        <p:nvSpPr>
          <p:cNvPr id="39" name="Oval 38"/>
          <p:cNvSpPr/>
          <p:nvPr/>
        </p:nvSpPr>
        <p:spPr bwMode="auto">
          <a:xfrm>
            <a:off x="6516216" y="400506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084168" y="5301208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...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4957" y="4294257"/>
            <a:ext cx="625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owl</a:t>
            </a:r>
            <a:endParaRPr lang="en-US" i="0" dirty="0"/>
          </a:p>
        </p:txBody>
      </p:sp>
      <p:sp>
        <p:nvSpPr>
          <p:cNvPr id="30" name="Oval 29"/>
          <p:cNvSpPr/>
          <p:nvPr/>
        </p:nvSpPr>
        <p:spPr bwMode="auto">
          <a:xfrm>
            <a:off x="1403648" y="3140968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55576" y="2875616"/>
            <a:ext cx="1656184" cy="2736304"/>
          </a:xfrm>
          <a:prstGeom prst="roundRect">
            <a:avLst/>
          </a:prstGeom>
          <a:solidFill>
            <a:srgbClr val="000000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998249" y="3140968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reach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142264" y="4293096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grasp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83568" y="2348880"/>
            <a:ext cx="1197488" cy="720080"/>
          </a:xfrm>
          <a:prstGeom prst="ellipse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rgbClr val="000000"/>
                  </a:glow>
                </a:effectLst>
                <a:latin typeface="Myriad Web" charset="0"/>
              </a:rPr>
              <a:t>action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101600">
                  <a:srgbClr val="000000"/>
                </a:glow>
              </a:effectLst>
              <a:latin typeface="Myriad Web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 rot="21161029">
            <a:off x="2944343" y="4143178"/>
            <a:ext cx="1071242" cy="516515"/>
          </a:xfrm>
          <a:prstGeom prst="roundRect">
            <a:avLst/>
          </a:prstGeom>
          <a:solidFill>
            <a:srgbClr val="FFFF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Web" charset="0"/>
              </a:rPr>
              <a:t>goal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 rot="347957">
            <a:off x="2728319" y="3075709"/>
            <a:ext cx="1071242" cy="516515"/>
          </a:xfrm>
          <a:prstGeom prst="roundRect">
            <a:avLst/>
          </a:prstGeom>
          <a:solidFill>
            <a:srgbClr val="FFFF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i="0" dirty="0" smtClean="0">
                <a:solidFill>
                  <a:schemeClr val="tx1"/>
                </a:solidFill>
              </a:rPr>
              <a:t>means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0585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 flipV="1">
            <a:off x="6948264" y="307976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7544" y="116632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131840" y="787351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200475" y="237152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identifying incorrect means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2843808" y="307975"/>
            <a:ext cx="4104456" cy="246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endCxn id="11" idx="0"/>
          </p:cNvCxnSpPr>
          <p:nvPr/>
        </p:nvCxnSpPr>
        <p:spPr bwMode="auto">
          <a:xfrm flipH="1">
            <a:off x="4319972" y="332656"/>
            <a:ext cx="324036" cy="45469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5940152" y="1916832"/>
            <a:ext cx="72008" cy="43204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5856659" y="3573016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minimal theory 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of mind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868144" y="764704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shared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agency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444208" y="332656"/>
            <a:ext cx="432048" cy="43204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563888" y="1892152"/>
            <a:ext cx="4176464" cy="2468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8532440" y="2634110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7308304" y="2636912"/>
            <a:ext cx="1224136" cy="736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8028384" y="2636912"/>
            <a:ext cx="0" cy="93610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3563888" y="1556793"/>
            <a:ext cx="0" cy="36003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7740352" y="1543699"/>
            <a:ext cx="0" cy="36003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Left Brace 1"/>
          <p:cNvSpPr/>
          <p:nvPr/>
        </p:nvSpPr>
        <p:spPr bwMode="auto">
          <a:xfrm>
            <a:off x="1627992" y="1412776"/>
            <a:ext cx="288032" cy="1440160"/>
          </a:xfrm>
          <a:prstGeom prst="leftBrace">
            <a:avLst>
              <a:gd name="adj1" fmla="val 23154"/>
              <a:gd name="adj2" fmla="val 50000"/>
            </a:avLst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772816"/>
            <a:ext cx="1520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GB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157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312892"/>
            <a:ext cx="784887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step 1: </a:t>
            </a:r>
            <a:r>
              <a:rPr lang="en-GB" i="0" dirty="0" smtClean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 ascription to minimal theory of mind</a:t>
            </a:r>
          </a:p>
          <a:p>
            <a:pPr algn="ctr" eaLnBrk="1" hangingPunct="1"/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step 2: goal ascription to referential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30773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22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tx1">
                      <a:lumMod val="50000"/>
                      <a:lumOff val="50000"/>
                    </a:schemeClr>
                  </a:glow>
                </a:effectLst>
              </a:rPr>
              <a:t>conjecture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>
                  <a:alpha val="6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4" y="829158"/>
            <a:ext cx="51125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GB" i="0" dirty="0" smtClean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>
                <a:effectLst>
                  <a:glow rad="152400">
                    <a:schemeClr val="tx1"/>
                  </a:glow>
                </a:effectLst>
                <a:cs typeface="Arial" charset="0"/>
              </a:rPr>
              <a:t>1. All </a:t>
            </a: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shared agency involves shared intention.</a:t>
            </a: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2. Shared intention requires sophisticated mindreading.</a:t>
            </a:r>
          </a:p>
          <a:p>
            <a:pPr>
              <a:defRPr/>
            </a:pPr>
            <a:endParaRPr lang="en-GB" i="0" dirty="0" smtClean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Therefore:</a:t>
            </a: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</a:t>
            </a:r>
            <a:r>
              <a:rPr lang="en-GB" i="0" strike="sng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partially explains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16016" y="4197099"/>
            <a:ext cx="45365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cannot explain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891" y="3861048"/>
            <a:ext cx="3770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0" dirty="0">
                <a:effectLst>
                  <a:glow rad="152400">
                    <a:schemeClr val="tx1"/>
                  </a:glow>
                </a:effectLst>
                <a:cs typeface="Arial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045428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55576" y="4510281"/>
            <a:ext cx="78488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communicative actions are opaque</a:t>
            </a:r>
          </a:p>
        </p:txBody>
      </p:sp>
    </p:spTree>
    <p:extLst>
      <p:ext uri="{BB962C8B-B14F-4D97-AF65-F5344CB8AC3E}">
        <p14:creationId xmlns:p14="http://schemas.microsoft.com/office/powerpoint/2010/main" val="107358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/>
              <a:t>communicative intention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smtClean="0"/>
              <a:t>Tomasello </a:t>
            </a:r>
            <a:r>
              <a:rPr lang="en-US" i="0" dirty="0" smtClean="0"/>
              <a:t>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3309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smtClean="0"/>
              <a:t>Tomasello </a:t>
            </a:r>
            <a:r>
              <a:rPr lang="en-US" i="0" dirty="0" smtClean="0"/>
              <a:t>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16431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55576" y="4510281"/>
            <a:ext cx="78488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communicative actions are opaque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5536" y="0"/>
            <a:ext cx="8748464" cy="68579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50000">
                <a:schemeClr val="tx1">
                  <a:alpha val="89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8551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101600">
                    <a:srgbClr val="000000"/>
                  </a:glow>
                </a:effectLst>
              </a:rPr>
              <a:t>source: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Hare &amp;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(2004)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failed reach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point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0" y="3284984"/>
            <a:ext cx="1619672" cy="3573016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</p:spTree>
    <p:extLst>
      <p:ext uri="{BB962C8B-B14F-4D97-AF65-F5344CB8AC3E}">
        <p14:creationId xmlns:p14="http://schemas.microsoft.com/office/powerpoint/2010/main" val="696543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1748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1480000">
            <a:off x="5125804" y="3221702"/>
            <a:ext cx="2387561" cy="66989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512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 rot="60000">
            <a:off x="5374672" y="1933108"/>
            <a:ext cx="1875863" cy="122922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505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 rot="21480000">
            <a:off x="1833692" y="3909452"/>
            <a:ext cx="5570077" cy="263949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528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discover the reward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440888"/>
            <a:ext cx="1914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me,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right box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1001" y="6021288"/>
            <a:ext cx="1758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the right box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394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tx1">
                      <a:lumMod val="50000"/>
                      <a:lumOff val="50000"/>
                    </a:schemeClr>
                  </a:glow>
                </a:effectLst>
              </a:rPr>
              <a:t>conjecture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6000">
                <a:schemeClr val="tx1">
                  <a:alpha val="6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</a:t>
            </a:r>
            <a:r>
              <a:rPr lang="en-GB" i="0" strike="sngStrike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partially explains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16016" y="4197099"/>
            <a:ext cx="45365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cannot explain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891" y="3861048"/>
            <a:ext cx="3770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0" dirty="0">
                <a:effectLst>
                  <a:glow rad="152400">
                    <a:schemeClr val="tx1"/>
                  </a:glow>
                </a:effectLst>
                <a:cs typeface="Arial" charset="0"/>
              </a:rPr>
              <a:t>3.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0" y="1052736"/>
            <a:ext cx="9144000" cy="10081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4" y="829158"/>
            <a:ext cx="51125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GB" i="0" dirty="0" smtClean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>
                <a:effectLst>
                  <a:glow rad="152400">
                    <a:schemeClr val="tx1"/>
                  </a:glow>
                </a:effectLst>
                <a:cs typeface="Arial" charset="0"/>
              </a:rPr>
              <a:t>1. All </a:t>
            </a: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shared agency involves shared intention.</a:t>
            </a: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2. Shared intention requires sophisticated mindreading.</a:t>
            </a:r>
          </a:p>
          <a:p>
            <a:pPr>
              <a:defRPr/>
            </a:pPr>
            <a:endParaRPr lang="en-GB" i="0" dirty="0" smtClean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r>
              <a:rPr lang="en-GB" i="0" dirty="0" smtClean="0">
                <a:effectLst>
                  <a:glow rad="152400">
                    <a:schemeClr val="tx1"/>
                  </a:glow>
                </a:effectLst>
                <a:cs typeface="Arial" charset="0"/>
              </a:rPr>
              <a:t>Therefore:</a:t>
            </a: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  <a:p>
            <a:pPr>
              <a:defRPr/>
            </a:pPr>
            <a:endParaRPr lang="en-GB" i="0" dirty="0">
              <a:effectLst>
                <a:glow rad="152400">
                  <a:schemeClr val="tx1"/>
                </a:glo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37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3284984"/>
            <a:ext cx="9144000" cy="576064"/>
          </a:xfrm>
          <a:prstGeom prst="rect">
            <a:avLst/>
          </a:prstGeom>
          <a:solidFill>
            <a:schemeClr val="tx1">
              <a:lumMod val="75000"/>
              <a:lumOff val="25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712" y="6021288"/>
            <a:ext cx="45365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[my goal]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3769" y="3286145"/>
            <a:ext cx="2088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goal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3933056"/>
            <a:ext cx="33123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attend to this object because I </a:t>
            </a:r>
            <a:r>
              <a:rPr lang="en-US" i="0" dirty="0" err="1" smtClean="0">
                <a:effectLst>
                  <a:glow rad="101600">
                    <a:srgbClr val="000000"/>
                  </a:glow>
                </a:effectLst>
              </a:rPr>
              <a:t>recognise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that you intend, by means of this gesture, to get me to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attend to it.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3286145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target object(s)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3284984"/>
            <a:ext cx="3456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status</a:t>
            </a:r>
            <a:endParaRPr lang="en-US" b="1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4440888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partial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6021288"/>
            <a:ext cx="1440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failure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167" y="4610165"/>
            <a:ext cx="1914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0" y="1700808"/>
            <a:ext cx="1619672" cy="51571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8000"/>
                </a:scheme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  <a:gs pos="79000">
                <a:schemeClr val="tx1">
                  <a:lumMod val="75000"/>
                  <a:lumOff val="25000"/>
                  <a:alpha val="78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610165"/>
            <a:ext cx="9791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actual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6022449"/>
            <a:ext cx="1282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>
                  <a:glow rad="101600">
                    <a:srgbClr val="000000"/>
                  </a:glow>
                </a:effectLst>
              </a:rPr>
              <a:t>ascribed 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6951" y="5805264"/>
            <a:ext cx="15464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[associated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object]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79712" y="2327395"/>
            <a:ext cx="331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your-goal-is-my-goal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6056" y="1988840"/>
            <a:ext cx="2448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association,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causal </a:t>
            </a:r>
          </a:p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reasoning, ...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4288" y="2327395"/>
            <a:ext cx="18722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observation</a:t>
            </a:r>
            <a:endParaRPr lang="en-US" i="0" dirty="0" smtClean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512" y="2158118"/>
            <a:ext cx="1507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how </a:t>
            </a:r>
            <a:b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b="1" i="0" dirty="0" smtClean="0">
                <a:effectLst>
                  <a:glow rad="101600">
                    <a:srgbClr val="000000"/>
                  </a:glow>
                </a:effectLst>
              </a:rPr>
              <a:t>identified</a:t>
            </a:r>
            <a:endParaRPr lang="en-US" b="1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322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3142129"/>
            <a:ext cx="80648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0" dirty="0" smtClean="0"/>
              <a:t>application to Natural Pedagogy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00046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1052731"/>
            <a:ext cx="367240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0" dirty="0" smtClean="0"/>
              <a:t>‘infants</a:t>
            </a:r>
            <a:r>
              <a:rPr lang="en-US" i="0" dirty="0"/>
              <a:t>, by decoding ostensive signals, recognize the communicative intentions of communicators ... Attributing a communicative intention is attributing a second-order </a:t>
            </a:r>
            <a:r>
              <a:rPr lang="en-US" i="0" dirty="0" smtClean="0"/>
              <a:t>intention’</a:t>
            </a:r>
          </a:p>
          <a:p>
            <a:endParaRPr lang="en-US" i="0" dirty="0"/>
          </a:p>
          <a:p>
            <a:pPr algn="r"/>
            <a:r>
              <a:rPr lang="en-US" i="0" dirty="0" smtClean="0"/>
              <a:t>(</a:t>
            </a:r>
            <a:r>
              <a:rPr lang="en-US" i="0" dirty="0"/>
              <a:t>Csibra 2010: 160; </a:t>
            </a:r>
            <a:endParaRPr lang="en-US" i="0" dirty="0" smtClean="0"/>
          </a:p>
          <a:p>
            <a:pPr algn="r"/>
            <a:r>
              <a:rPr lang="hu-HU" i="0" dirty="0" smtClean="0"/>
              <a:t>cf</a:t>
            </a:r>
            <a:r>
              <a:rPr lang="hu-HU" i="0" dirty="0"/>
              <a:t>. Gergely &amp; Csibra 2012: 7</a:t>
            </a:r>
            <a:r>
              <a:rPr lang="en-US" i="0" dirty="0"/>
              <a:t>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599449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glow>
                  <a:schemeClr val="bg1"/>
                </a:glow>
              </a:effectLst>
              <a:latin typeface="Myriad Web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1052731"/>
            <a:ext cx="367240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0" dirty="0" smtClean="0"/>
              <a:t>‘infants</a:t>
            </a:r>
            <a:r>
              <a:rPr lang="en-US" i="0" dirty="0"/>
              <a:t>, by decoding ostensive signals, recognize the communicative intentions of communicators ... Attributing a communicative intention is attributing a second-order </a:t>
            </a:r>
            <a:r>
              <a:rPr lang="en-US" i="0" dirty="0" smtClean="0"/>
              <a:t>intention’</a:t>
            </a:r>
          </a:p>
          <a:p>
            <a:endParaRPr lang="en-US" i="0" dirty="0"/>
          </a:p>
          <a:p>
            <a:pPr algn="r"/>
            <a:r>
              <a:rPr lang="en-US" i="0" dirty="0" smtClean="0"/>
              <a:t>(</a:t>
            </a:r>
            <a:r>
              <a:rPr lang="en-US" i="0" dirty="0"/>
              <a:t>Csibra 2010: 160; </a:t>
            </a:r>
            <a:endParaRPr lang="en-US" i="0" dirty="0" smtClean="0"/>
          </a:p>
          <a:p>
            <a:pPr algn="r"/>
            <a:r>
              <a:rPr lang="hu-HU" i="0" dirty="0" smtClean="0"/>
              <a:t>cf</a:t>
            </a:r>
            <a:r>
              <a:rPr lang="hu-HU" i="0" dirty="0"/>
              <a:t>. Gergely &amp; Csibra 2012: 7</a:t>
            </a:r>
            <a:r>
              <a:rPr lang="en-US" i="0" dirty="0"/>
              <a:t>)</a:t>
            </a:r>
            <a:endParaRPr lang="en-US" i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48066" y="1391285"/>
            <a:ext cx="374441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‘the ability to teach and to learn from teaching is a primary, independent, and possibly </a:t>
            </a:r>
            <a:r>
              <a:rPr lang="en-US" i="0" dirty="0" err="1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phylogenetically</a:t>
            </a:r>
            <a:r>
              <a:rPr lang="en-US" i="0" dirty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 even earlier adaptation than ... the ability to attribute mental states.'  </a:t>
            </a:r>
          </a:p>
          <a:p>
            <a:pPr algn="r"/>
            <a:endParaRPr lang="en-US" i="0" dirty="0" smtClean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  <a:p>
            <a:pPr algn="r"/>
            <a:r>
              <a:rPr lang="en-US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(</a:t>
            </a:r>
            <a:r>
              <a:rPr lang="en-US" i="0" dirty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Gergely &amp; Csibra 2012: 2</a:t>
            </a:r>
            <a:r>
              <a:rPr lang="en-US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)</a:t>
            </a:r>
          </a:p>
          <a:p>
            <a:pPr algn="r"/>
            <a:endParaRPr lang="en-US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632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3482272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4740240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671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 flipV="1">
            <a:off x="6948264" y="307976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7544" y="116632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understanding goals</a:t>
            </a:r>
            <a:endParaRPr lang="en-GB" i="0" dirty="0">
              <a:effectLst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131840" y="787351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understanding distributive goals</a:t>
            </a:r>
            <a:endParaRPr lang="en-GB" i="0" dirty="0">
              <a:effectLst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7504" y="3212976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(</a:t>
            </a:r>
            <a:r>
              <a:rPr lang="en-GB" i="0" dirty="0" err="1" smtClean="0">
                <a:effectLst/>
              </a:rPr>
              <a:t>mis</a:t>
            </a:r>
            <a:r>
              <a:rPr lang="en-GB" i="0" dirty="0" smtClean="0">
                <a:effectLst/>
              </a:rPr>
              <a:t>)understanding </a:t>
            </a:r>
            <a:r>
              <a:rPr lang="en-GB" i="0" dirty="0" smtClean="0">
                <a:effectLst/>
              </a:rPr>
              <a:t>communication</a:t>
            </a:r>
            <a:endParaRPr lang="en-GB" i="0" dirty="0">
              <a:effectLst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123728" y="5216047"/>
            <a:ext cx="280831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communication by language</a:t>
            </a:r>
            <a:endParaRPr lang="en-GB" i="0" dirty="0">
              <a:effectLst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 rot="60000">
            <a:off x="5226572" y="5875471"/>
            <a:ext cx="280831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sophisticated theory of mind cognition</a:t>
            </a:r>
            <a:endParaRPr lang="en-GB" i="0" dirty="0">
              <a:effectLst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200475" y="237152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identifying incorrect means</a:t>
            </a:r>
            <a:endParaRPr lang="en-GB" i="0" dirty="0"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2843808" y="307975"/>
            <a:ext cx="4104456" cy="246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>
            <a:endCxn id="11" idx="0"/>
          </p:cNvCxnSpPr>
          <p:nvPr/>
        </p:nvCxnSpPr>
        <p:spPr bwMode="auto">
          <a:xfrm flipH="1">
            <a:off x="4319972" y="332656"/>
            <a:ext cx="324036" cy="45469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5940152" y="1916832"/>
            <a:ext cx="72008" cy="43204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2" name="Straight Arrow Connector 21"/>
          <p:cNvCxnSpPr>
            <a:endCxn id="12" idx="0"/>
          </p:cNvCxnSpPr>
          <p:nvPr/>
        </p:nvCxnSpPr>
        <p:spPr bwMode="auto">
          <a:xfrm flipH="1">
            <a:off x="1661419" y="1916832"/>
            <a:ext cx="2406526" cy="129614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5856659" y="3573016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minimal theory </a:t>
            </a:r>
            <a:br>
              <a:rPr lang="en-GB" i="0" dirty="0" smtClean="0">
                <a:effectLst/>
              </a:rPr>
            </a:br>
            <a:r>
              <a:rPr lang="en-GB" i="0" dirty="0" smtClean="0">
                <a:effectLst/>
              </a:rPr>
              <a:t>of mind</a:t>
            </a:r>
            <a:endParaRPr lang="en-GB" i="0" dirty="0">
              <a:effectLst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868144" y="764704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shared</a:t>
            </a:r>
            <a:br>
              <a:rPr lang="en-GB" i="0" dirty="0" smtClean="0">
                <a:effectLst/>
              </a:rPr>
            </a:br>
            <a:r>
              <a:rPr lang="en-GB" i="0" dirty="0" smtClean="0">
                <a:effectLst/>
              </a:rPr>
              <a:t>agency</a:t>
            </a:r>
            <a:endParaRPr lang="en-GB" i="0" dirty="0">
              <a:effectLst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444208" y="332656"/>
            <a:ext cx="432048" cy="43204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8532440" y="5346970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4932040" y="5346970"/>
            <a:ext cx="3600400" cy="26246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974265" y="5373216"/>
            <a:ext cx="397935" cy="4778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563888" y="1892152"/>
            <a:ext cx="4176464" cy="2468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4427984" y="3498206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3216941" y="3501008"/>
            <a:ext cx="1224136" cy="736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8532440" y="2634110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7308304" y="2636912"/>
            <a:ext cx="1224136" cy="736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8028384" y="2636912"/>
            <a:ext cx="0" cy="93610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3563888" y="1556793"/>
            <a:ext cx="0" cy="36003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7740352" y="1543699"/>
            <a:ext cx="0" cy="36003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72083" y="4149080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/>
              </a:rPr>
              <a:t>natural</a:t>
            </a:r>
            <a:r>
              <a:rPr lang="en-GB" i="0" dirty="0">
                <a:effectLst/>
              </a:rPr>
              <a:t/>
            </a:r>
            <a:br>
              <a:rPr lang="en-GB" i="0" dirty="0">
                <a:effectLst/>
              </a:rPr>
            </a:br>
            <a:r>
              <a:rPr lang="en-GB" i="0" dirty="0" smtClean="0">
                <a:effectLst/>
              </a:rPr>
              <a:t>pedagogy</a:t>
            </a:r>
            <a:endParaRPr lang="en-GB" i="0" dirty="0">
              <a:effectLst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4681903" y="4578326"/>
            <a:ext cx="466161" cy="280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3779912" y="4581128"/>
            <a:ext cx="936104" cy="682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211960" y="4581128"/>
            <a:ext cx="360040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347864" y="3501008"/>
            <a:ext cx="144016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68869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2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764704"/>
            <a:ext cx="2808312" cy="211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764704"/>
            <a:ext cx="2941489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2852936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23528" y="332656"/>
            <a:ext cx="8388424" cy="3456384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5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sp>
        <p:nvSpPr>
          <p:cNvPr id="2" name="Rectangle 1"/>
          <p:cNvSpPr/>
          <p:nvPr/>
        </p:nvSpPr>
        <p:spPr>
          <a:xfrm>
            <a:off x="755576" y="836712"/>
            <a:ext cx="7056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adult’s social cues conveyed her communicative intent, which in turn encouraged the child to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‘see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through the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sign’. “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Leekam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Solomon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Teoh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2010:118)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5981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6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23528" y="2875616"/>
            <a:ext cx="8424936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840610" y="2924944"/>
            <a:ext cx="3691830" cy="35646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we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each have a motor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representation of 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we are each disposed to inhibit some (not all) of the resulting planning or actions;</a:t>
            </a:r>
          </a:p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3. we each expect that if G occurs, we will all be agents of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its occurrence;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and</a:t>
            </a:r>
          </a:p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4. (1) and (2) because (3)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91680" y="2492896"/>
            <a:ext cx="5976664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shared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motor action</a:t>
            </a:r>
            <a:endParaRPr lang="en-US" i="0" dirty="0" smtClean="0">
              <a:effectLst>
                <a:glow rad="1270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4094592" y="2996952"/>
            <a:ext cx="576064" cy="3528392"/>
          </a:xfrm>
          <a:prstGeom prst="leftBrace">
            <a:avLst>
              <a:gd name="adj1" fmla="val 40485"/>
              <a:gd name="adj2" fmla="val 44072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(b) the actions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</p:spTree>
    <p:extLst>
      <p:ext uri="{BB962C8B-B14F-4D97-AF65-F5344CB8AC3E}">
        <p14:creationId xmlns:p14="http://schemas.microsoft.com/office/powerpoint/2010/main" val="3332170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65" y="260308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smtClean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</a:rPr>
              <a:t>conjecture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3861048"/>
            <a:ext cx="453650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prior existence of capacities for shared agency partially explains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how sophisticated forms of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mindreading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emerge in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evolution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or development (or both)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 rot="6801561">
            <a:off x="782176" y="605654"/>
            <a:ext cx="4643827" cy="711390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50000">
                <a:schemeClr val="tx1">
                  <a:alpha val="89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11760" y="377950"/>
            <a:ext cx="6336704" cy="4491210"/>
            <a:chOff x="2411760" y="377950"/>
            <a:chExt cx="6336704" cy="4491210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50810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intentionality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4355976" y="3779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communication  by language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148064" y="4099719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pure goal ascription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 rot="21327069">
              <a:off x="3851920" y="3186262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agency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6372200" y="3163615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understanding distributive goals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241176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referential communication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98782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natural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pedagogy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 rot="260360">
              <a:off x="493204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minimal theory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of mind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893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23528" y="2875616"/>
            <a:ext cx="8424936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840610" y="2924944"/>
            <a:ext cx="3691830" cy="35646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we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each have a motor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representation of G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we are each disposed to inhibit some (not all) of the resulting planning or actions;</a:t>
            </a:r>
          </a:p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3. we each expect that if G occurs, we will all be agents of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its occurrence;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and</a:t>
            </a:r>
          </a:p>
          <a:p>
            <a:pPr>
              <a:spcAft>
                <a:spcPts val="1100"/>
              </a:spcAf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4. (1) and (2) because (3)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91680" y="2492896"/>
            <a:ext cx="5976664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shared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motor action</a:t>
            </a:r>
            <a:endParaRPr lang="en-US" i="0" dirty="0" smtClean="0">
              <a:effectLst>
                <a:glow rad="1270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4" name="Left Brace 13"/>
          <p:cNvSpPr/>
          <p:nvPr/>
        </p:nvSpPr>
        <p:spPr bwMode="auto">
          <a:xfrm>
            <a:off x="4094592" y="2996952"/>
            <a:ext cx="576064" cy="3528392"/>
          </a:xfrm>
          <a:prstGeom prst="leftBrace">
            <a:avLst>
              <a:gd name="adj1" fmla="val 40485"/>
              <a:gd name="adj2" fmla="val 44072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(b) the actions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75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411760" y="377950"/>
            <a:ext cx="6336704" cy="4491210"/>
            <a:chOff x="2411760" y="377950"/>
            <a:chExt cx="6336704" cy="449121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50810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intentionality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355976" y="3779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communication  by language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5148064" y="4099719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pure goal ascription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 rot="21327069">
              <a:off x="3851920" y="3186262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shared</a:t>
              </a:r>
              <a:b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motor </a:t>
              </a:r>
              <a:r>
                <a:rPr lang="en-GB" i="0" dirty="0" err="1">
                  <a:effectLst>
                    <a:glow rad="101600">
                      <a:srgbClr val="000000"/>
                    </a:glow>
                  </a:effectLst>
                </a:rPr>
                <a:t>represent</a:t>
              </a:r>
              <a:r>
                <a:rPr lang="en-GB" i="0" baseline="30000" dirty="0" err="1">
                  <a:effectLst>
                    <a:glow rad="101600">
                      <a:srgbClr val="000000"/>
                    </a:glow>
                  </a:effectLst>
                </a:rPr>
                <a:t>n</a:t>
              </a:r>
              <a:endParaRPr lang="en-GB" i="0" baseline="3000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6372200" y="3163615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understanding distributive goals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241176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referential communication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2987824" y="1291407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natural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pedagogy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 rot="260360">
              <a:off x="4932040" y="2178150"/>
              <a:ext cx="2376264" cy="769441"/>
            </a:xfrm>
            <a:prstGeom prst="rect">
              <a:avLst/>
            </a:prstGeom>
            <a:noFill/>
            <a:ln w="3175" cmpd="sng">
              <a:solidFill>
                <a:srgbClr val="FFFFFF"/>
              </a:solidFill>
              <a:miter lim="800000"/>
              <a:headEnd/>
              <a:tailEnd/>
            </a:ln>
            <a:effectLst>
              <a:glow rad="203200">
                <a:schemeClr val="bg1">
                  <a:lumMod val="65000"/>
                  <a:alpha val="34000"/>
                </a:schemeClr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minimal theory </a:t>
              </a:r>
              <a:b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</a:b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of mind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7399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355976" y="3779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communication  by language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148064" y="4099719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pure goal ascription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 rot="21327069">
            <a:off x="3851920" y="3186262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shared</a:t>
            </a:r>
            <a:br>
              <a:rPr lang="en-GB" i="0" dirty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motor </a:t>
            </a:r>
            <a:r>
              <a:rPr lang="en-GB" i="0" dirty="0" err="1">
                <a:effectLst>
                  <a:glow rad="101600">
                    <a:srgbClr val="000000"/>
                  </a:glow>
                </a:effectLst>
              </a:rPr>
              <a:t>represent</a:t>
            </a:r>
            <a:r>
              <a:rPr lang="en-GB" i="0" baseline="30000" dirty="0" err="1">
                <a:effectLst>
                  <a:glow rad="101600">
                    <a:srgbClr val="000000"/>
                  </a:glow>
                </a:effectLst>
              </a:rPr>
              <a:t>n</a:t>
            </a:r>
            <a:endParaRPr lang="en-GB" i="0" baseline="3000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372200" y="3163615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411760" y="21781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referential communication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987824" y="1291407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natural 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pedagogy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 rot="260360">
            <a:off x="4932040" y="21781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minimal theory 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of mind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508104" y="1291407"/>
            <a:ext cx="2376264" cy="769441"/>
          </a:xfrm>
          <a:prstGeom prst="rect">
            <a:avLst/>
          </a:prstGeom>
          <a:noFill/>
          <a:ln w="3175" cmpd="sng">
            <a:solidFill>
              <a:srgbClr val="FF0000"/>
            </a:solidFill>
            <a:miter lim="800000"/>
            <a:headEnd/>
            <a:tailEnd/>
          </a:ln>
          <a:effectLst>
            <a:glow rad="203200">
              <a:srgbClr val="FF0000">
                <a:alpha val="34000"/>
              </a:srgb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shared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intentionality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79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508104" y="1291407"/>
            <a:ext cx="2376264" cy="769441"/>
          </a:xfrm>
          <a:prstGeom prst="rect">
            <a:avLst/>
          </a:prstGeom>
          <a:noFill/>
          <a:ln w="3175" cmpd="sng">
            <a:solidFill>
              <a:srgbClr val="FF0000"/>
            </a:solidFill>
            <a:miter lim="800000"/>
            <a:headEnd/>
            <a:tailEnd/>
          </a:ln>
          <a:effectLst>
            <a:glow rad="203200">
              <a:srgbClr val="FF0000">
                <a:alpha val="34000"/>
              </a:srgb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shared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intentionality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355976" y="3779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communication  by language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148064" y="4099719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pure goal ascription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 rot="21327069">
            <a:off x="3851920" y="3186262"/>
            <a:ext cx="2376264" cy="769441"/>
          </a:xfrm>
          <a:prstGeom prst="rect">
            <a:avLst/>
          </a:prstGeom>
          <a:noFill/>
          <a:ln w="3175" cmpd="sng">
            <a:solidFill>
              <a:srgbClr val="FF0000"/>
            </a:solidFill>
            <a:miter lim="800000"/>
            <a:headEnd/>
            <a:tailEnd/>
          </a:ln>
          <a:effectLst>
            <a:glow rad="203200">
              <a:srgbClr val="FF0000">
                <a:alpha val="34000"/>
              </a:srgb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shared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motor </a:t>
            </a:r>
            <a:r>
              <a:rPr lang="en-GB" i="0" dirty="0" err="1" smtClean="0">
                <a:effectLst>
                  <a:glow rad="101600">
                    <a:srgbClr val="000000"/>
                  </a:glow>
                </a:effectLst>
              </a:rPr>
              <a:t>represent</a:t>
            </a:r>
            <a:r>
              <a:rPr lang="en-GB" i="0" baseline="30000" dirty="0" err="1" smtClean="0">
                <a:effectLst>
                  <a:glow rad="101600">
                    <a:srgbClr val="000000"/>
                  </a:glow>
                </a:effectLst>
              </a:rPr>
              <a:t>n</a:t>
            </a:r>
            <a:endParaRPr lang="en-GB" i="0" baseline="3000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372200" y="3163615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411760" y="21781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referential communication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987824" y="1291407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natural 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pedagogy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 rot="260360">
            <a:off x="4932040" y="2178150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minimal theory </a:t>
            </a:r>
            <a:br>
              <a:rPr lang="en-GB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of mind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863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61334</TotalTime>
  <Words>2828</Words>
  <Application>Microsoft Macintosh PowerPoint</Application>
  <PresentationFormat>On-screen Show (4:3)</PresentationFormat>
  <Paragraphs>473</Paragraphs>
  <Slides>50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2173</cp:revision>
  <cp:lastPrinted>2011-11-02T21:41:02Z</cp:lastPrinted>
  <dcterms:created xsi:type="dcterms:W3CDTF">2010-11-22T10:27:15Z</dcterms:created>
  <dcterms:modified xsi:type="dcterms:W3CDTF">2012-12-05T09:27:09Z</dcterms:modified>
  <cp:category/>
</cp:coreProperties>
</file>