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40" r:id="rId2"/>
    <p:sldId id="763" r:id="rId3"/>
    <p:sldId id="693" r:id="rId4"/>
    <p:sldId id="694" r:id="rId5"/>
    <p:sldId id="695" r:id="rId6"/>
    <p:sldId id="696" r:id="rId7"/>
    <p:sldId id="697" r:id="rId8"/>
    <p:sldId id="698" r:id="rId9"/>
    <p:sldId id="699" r:id="rId10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2556" autoAdjust="0"/>
  </p:normalViewPr>
  <p:slideViewPr>
    <p:cSldViewPr>
      <p:cViewPr varScale="1">
        <p:scale>
          <a:sx n="97" d="100"/>
          <a:sy n="97" d="100"/>
        </p:scale>
        <p:origin x="-141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01/10/2012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 I explained the overall project.  This week I want to dive straight into a specific topic.  I</a:t>
            </a:r>
            <a:r>
              <a:rPr lang="fr-FR" dirty="0" smtClean="0"/>
              <a:t>’</a:t>
            </a:r>
            <a:r>
              <a:rPr lang="en-US" dirty="0" err="1" smtClean="0"/>
              <a:t>ll</a:t>
            </a:r>
            <a:r>
              <a:rPr lang="en-US" dirty="0" smtClean="0"/>
              <a:t> link it back to the overall project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9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this puzzle from 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2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4BEF-8983-8A40-A060-64E160E3D660}" type="slidenum">
              <a:rPr lang="en-GB"/>
              <a:pPr/>
              <a:t>3</a:t>
            </a:fld>
            <a:endParaRPr lang="en-GB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99956-E0D9-714A-A74C-55D37F64BAAC}" type="slidenum">
              <a:rPr lang="en-GB"/>
              <a:pPr/>
              <a:t>4</a:t>
            </a:fld>
            <a:endParaRPr lang="en-GB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F5C2-8E4F-CD4C-82CC-40543771112F}" type="slidenum">
              <a:rPr lang="en-GB"/>
              <a:pPr/>
              <a:t>5</a:t>
            </a:fld>
            <a:endParaRPr lang="en-GB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CE4B0-0A16-BB46-8E48-CC4C6472C527}" type="slidenum">
              <a:rPr lang="en-GB"/>
              <a:pPr/>
              <a:t>6</a:t>
            </a:fld>
            <a:endParaRPr lang="en-GB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common error pattern among older children – look behind door next to barrier but on wrong side of it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460F0-1FE3-A940-BE96-2326A32EDB4B}" type="slidenum">
              <a:rPr lang="en-GB"/>
              <a:pPr/>
              <a:t>7</a:t>
            </a:fld>
            <a:endParaRPr lang="en-GB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2.5-year-olds look longer when experimenter removes the ball from behind the wrong door, but don't reach to the correct door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2.5-year-olds look longer when experimenter removes the ball from behind the wrong door, but don't reach to the correct door </a:t>
            </a:r>
          </a:p>
          <a:p>
            <a:endParaRPr lang="en-US" dirty="0" smtClean="0"/>
          </a:p>
          <a:p>
            <a:r>
              <a:rPr lang="en-US" dirty="0" smtClean="0"/>
              <a:t>Although the most studied case is false  belief, this discrepancy</a:t>
            </a:r>
            <a:r>
              <a:rPr lang="en-US" baseline="0" dirty="0" smtClean="0"/>
              <a:t> between measures is very common.  It occurs for tests involving physical reasoning, number, and speech; and probably also involving agency and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0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</a:t>
            </a:r>
            <a:r>
              <a:rPr lang="en-US" baseline="0" dirty="0" smtClean="0"/>
              <a:t> step, then, is to distinguish two systems for representing beliefs, just as we have to distinguish multiple systems for representing causation, number, speech, space and the rest.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distinction is between </a:t>
            </a:r>
            <a:r>
              <a:rPr lang="en-US" i="1" baseline="0" dirty="0" smtClean="0"/>
              <a:t>modular </a:t>
            </a:r>
            <a:r>
              <a:rPr lang="en-US" i="1" baseline="0" dirty="0" err="1" smtClean="0"/>
              <a:t>mindrreading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and </a:t>
            </a:r>
            <a:r>
              <a:rPr lang="en-US" i="1" baseline="0" dirty="0" err="1" smtClean="0"/>
              <a:t>nonmodular</a:t>
            </a:r>
            <a:r>
              <a:rPr lang="en-US" i="1" baseline="0" dirty="0" smtClean="0"/>
              <a:t> mindreading</a:t>
            </a:r>
            <a:r>
              <a:rPr lang="en-US" i="0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this distinction, although formally it removes the contradiction, raises a hard question.</a:t>
            </a:r>
          </a:p>
          <a:p>
            <a:r>
              <a:rPr lang="en-US" baseline="0" dirty="0" smtClean="0"/>
              <a:t>How could belief ascription be modular?</a:t>
            </a:r>
          </a:p>
          <a:p>
            <a:r>
              <a:rPr lang="en-US" baseline="0" dirty="0" smtClean="0"/>
              <a:t>On the face of it, anything you know, anything at all, can be relevant to a belief ascription.  So representing and ascribing beliefs looks to be a paradigm case of the sort of thing that cannot be modular.  </a:t>
            </a:r>
          </a:p>
          <a:p>
            <a:r>
              <a:rPr lang="en-US" baseline="0" dirty="0" smtClean="0"/>
              <a:t>So we need to do more work to make this proposal plausible, to make it more than a merely formal move.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_0172_cr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304800">
                    <a:schemeClr val="bg1">
                      <a:alpha val="34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304800">
                  <a:schemeClr val="bg1">
                    <a:alpha val="34000"/>
                  </a:schemeClr>
                </a:glow>
              </a:effectLst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78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78000"/>
                  </a:schemeClr>
                </a:glo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55576" y="26064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alpha val="0"/>
                  </a:schemeClr>
                </a:solidFill>
                <a:effectLst>
                  <a:glow rad="203200">
                    <a:schemeClr val="bg1">
                      <a:alpha val="50000"/>
                    </a:schemeClr>
                  </a:glow>
                </a:effectLst>
              </a:rPr>
              <a:t>Mindreading &amp; Joint Action</a:t>
            </a:r>
            <a:endParaRPr lang="en-GB" sz="4800" i="0" dirty="0">
              <a:ln w="12700">
                <a:solidFill>
                  <a:schemeClr val="bg1"/>
                </a:solidFill>
              </a:ln>
              <a:solidFill>
                <a:schemeClr val="tx1">
                  <a:alpha val="0"/>
                </a:schemeClr>
              </a:solidFill>
              <a:effectLst>
                <a:glow rad="2032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55576" y="26064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alpha val="0"/>
                  </a:schemeClr>
                </a:solidFill>
                <a:effectLst>
                  <a:glow rad="50800">
                    <a:schemeClr val="tx1">
                      <a:lumMod val="50000"/>
                      <a:lumOff val="50000"/>
                      <a:alpha val="50000"/>
                    </a:schemeClr>
                  </a:glow>
                </a:effectLst>
              </a:rPr>
              <a:t>Mindreading &amp; Joint Action</a:t>
            </a:r>
            <a:endParaRPr lang="en-GB" sz="4800" i="0" dirty="0">
              <a:ln w="12700">
                <a:solidFill>
                  <a:schemeClr val="bg1"/>
                </a:solidFill>
              </a:ln>
              <a:solidFill>
                <a:schemeClr val="tx1">
                  <a:alpha val="0"/>
                </a:schemeClr>
              </a:solidFill>
              <a:effectLst>
                <a:glow rad="50800">
                  <a:schemeClr val="tx1">
                    <a:lumMod val="50000"/>
                    <a:lumOff val="50000"/>
                    <a:alpha val="50000"/>
                  </a:schemeClr>
                </a:glow>
              </a:effectLst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908" y="62068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4. ***</a:t>
            </a: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	</a:t>
            </a:r>
            <a:endParaRPr lang="en-GB" sz="4800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728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536" y="116632"/>
            <a:ext cx="8208912" cy="280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1.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There are subjects who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 pass A-tasks but cannot pass B-tasks.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endParaRPr lang="en-GB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2.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These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subjects</a:t>
            </a:r>
            <a:r>
              <a:rPr lang="fr-FR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’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success on A-tasks is explained by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fact that they </a:t>
            </a:r>
            <a:r>
              <a:rPr lang="en-GB" b="1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represent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(false) beliefs</a:t>
            </a:r>
          </a:p>
          <a:p>
            <a:pPr eaLnBrk="1" hangingPunct="1"/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3. These subjects</a:t>
            </a:r>
            <a:r>
              <a:rPr lang="fr-FR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’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 failure on B-tasks is explained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by the fact that they </a:t>
            </a:r>
            <a:r>
              <a:rPr lang="en-GB" b="1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cannot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represent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(false) beliefs</a:t>
            </a:r>
          </a:p>
          <a:p>
            <a:pPr eaLnBrk="1" hangingPunct="1"/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231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2555875" y="333375"/>
            <a:ext cx="37798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67" tIns="43634" rIns="87267" bIns="43634">
            <a:spAutoFit/>
          </a:bodyPr>
          <a:lstStyle/>
          <a:p>
            <a:pPr algn="r" defTabSz="873125">
              <a:tabLst>
                <a:tab pos="757238" algn="l"/>
              </a:tabLst>
            </a:pPr>
            <a:r>
              <a:rPr lang="en-GB" sz="2200" b="1">
                <a:solidFill>
                  <a:schemeClr val="tx1"/>
                </a:solidFill>
                <a:latin typeface="Myriad Web" charset="0"/>
              </a:rPr>
              <a:t>— Neil Berthier, De Blois</a:t>
            </a:r>
            <a:r>
              <a:rPr lang="en-GB" sz="2200" b="1" i="1">
                <a:solidFill>
                  <a:schemeClr val="tx1"/>
                </a:solidFill>
                <a:latin typeface="Myriad Web" charset="0"/>
              </a:rPr>
              <a:t>, et al.</a:t>
            </a:r>
            <a:r>
              <a:rPr lang="en-GB" sz="2200" b="1">
                <a:solidFill>
                  <a:schemeClr val="tx1"/>
                </a:solidFill>
                <a:latin typeface="Myriad Web" charset="0"/>
              </a:rPr>
              <a:t> (2000: 395)</a:t>
            </a:r>
          </a:p>
        </p:txBody>
      </p:sp>
      <p:sp>
        <p:nvSpPr>
          <p:cNvPr id="741379" name="Line 3"/>
          <p:cNvSpPr>
            <a:spLocks noChangeShapeType="1"/>
          </p:cNvSpPr>
          <p:nvPr/>
        </p:nvSpPr>
        <p:spPr bwMode="auto">
          <a:xfrm>
            <a:off x="179388" y="836613"/>
            <a:ext cx="7777162" cy="4392612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glow rad="101600">
              <a:schemeClr val="tx1">
                <a:alpha val="75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0" name="Line 4"/>
          <p:cNvSpPr>
            <a:spLocks noChangeShapeType="1"/>
          </p:cNvSpPr>
          <p:nvPr/>
        </p:nvSpPr>
        <p:spPr bwMode="auto">
          <a:xfrm>
            <a:off x="539750" y="620713"/>
            <a:ext cx="7777163" cy="4392612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glow rad="101600">
              <a:schemeClr val="tx1">
                <a:alpha val="75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1" name="Oval 5"/>
          <p:cNvSpPr>
            <a:spLocks noChangeArrowheads="1"/>
          </p:cNvSpPr>
          <p:nvPr/>
        </p:nvSpPr>
        <p:spPr bwMode="auto">
          <a:xfrm>
            <a:off x="468313" y="115888"/>
            <a:ext cx="935037" cy="100806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2" name="AutoShape 6"/>
          <p:cNvSpPr>
            <a:spLocks noChangeArrowheads="1"/>
          </p:cNvSpPr>
          <p:nvPr/>
        </p:nvSpPr>
        <p:spPr bwMode="auto">
          <a:xfrm rot="16899937" flipH="1">
            <a:off x="4812507" y="2180431"/>
            <a:ext cx="4129088" cy="720725"/>
          </a:xfrm>
          <a:prstGeom prst="parallelogram">
            <a:avLst>
              <a:gd name="adj" fmla="val 151874"/>
            </a:avLst>
          </a:prstGeom>
          <a:solidFill>
            <a:srgbClr val="FFFF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426" name="Picture 2" descr="berthier wheres the ball experiment (improved outlin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1901" r="12030" b="2173"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2555875" y="333375"/>
            <a:ext cx="37798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67" tIns="43634" rIns="87267" bIns="43634">
            <a:spAutoFit/>
          </a:bodyPr>
          <a:lstStyle/>
          <a:p>
            <a:pPr algn="r" defTabSz="873125">
              <a:tabLst>
                <a:tab pos="757238" algn="l"/>
              </a:tabLst>
            </a:pPr>
            <a:r>
              <a:rPr lang="en-GB" sz="2200" b="1">
                <a:solidFill>
                  <a:schemeClr val="bg2"/>
                </a:solidFill>
                <a:latin typeface="Myriad Web" charset="0"/>
              </a:rPr>
              <a:t>— Neil Berthier, De Blois</a:t>
            </a:r>
            <a:r>
              <a:rPr lang="en-GB" sz="2200" b="1" i="1">
                <a:solidFill>
                  <a:schemeClr val="bg2"/>
                </a:solidFill>
                <a:latin typeface="Myriad Web" charset="0"/>
              </a:rPr>
              <a:t>, et al.</a:t>
            </a:r>
            <a:r>
              <a:rPr lang="en-GB" sz="2200" b="1">
                <a:solidFill>
                  <a:schemeClr val="bg2"/>
                </a:solidFill>
                <a:latin typeface="Myriad Web" charset="0"/>
              </a:rPr>
              <a:t> (2000: 395)</a:t>
            </a: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179388" y="836613"/>
            <a:ext cx="7777162" cy="4392612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glow rad="101600">
              <a:schemeClr val="tx1">
                <a:alpha val="75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39750" y="620713"/>
            <a:ext cx="7777163" cy="4392612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glow rad="101600">
              <a:schemeClr val="tx1">
                <a:alpha val="75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0" name="Oval 6"/>
          <p:cNvSpPr>
            <a:spLocks noChangeArrowheads="1"/>
          </p:cNvSpPr>
          <p:nvPr/>
        </p:nvSpPr>
        <p:spPr bwMode="auto">
          <a:xfrm>
            <a:off x="468313" y="115888"/>
            <a:ext cx="935037" cy="1008062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1" name="AutoShape 7"/>
          <p:cNvSpPr>
            <a:spLocks noChangeArrowheads="1"/>
          </p:cNvSpPr>
          <p:nvPr/>
        </p:nvSpPr>
        <p:spPr bwMode="auto">
          <a:xfrm rot="16899937" flipH="1">
            <a:off x="4812507" y="2180431"/>
            <a:ext cx="4129088" cy="720725"/>
          </a:xfrm>
          <a:prstGeom prst="parallelogram">
            <a:avLst>
              <a:gd name="adj" fmla="val 151874"/>
            </a:avLst>
          </a:prstGeom>
          <a:solidFill>
            <a:srgbClr val="FFFF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 descr="berthier wheres the ball experiment (improved outlin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1901" r="12030" b="2173"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2555875" y="333375"/>
            <a:ext cx="37798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67" tIns="43634" rIns="87267" bIns="43634">
            <a:spAutoFit/>
          </a:bodyPr>
          <a:lstStyle/>
          <a:p>
            <a:pPr algn="r" defTabSz="873125">
              <a:tabLst>
                <a:tab pos="757238" algn="l"/>
              </a:tabLst>
            </a:pPr>
            <a:r>
              <a:rPr lang="en-GB" sz="2200" b="1">
                <a:solidFill>
                  <a:schemeClr val="bg2"/>
                </a:solidFill>
                <a:latin typeface="Myriad Web" charset="0"/>
              </a:rPr>
              <a:t>— Neil Berthier, De Blois</a:t>
            </a:r>
            <a:r>
              <a:rPr lang="en-GB" sz="2200" b="1" i="1">
                <a:solidFill>
                  <a:schemeClr val="bg2"/>
                </a:solidFill>
                <a:latin typeface="Myriad Web" charset="0"/>
              </a:rPr>
              <a:t>, et al.</a:t>
            </a:r>
            <a:r>
              <a:rPr lang="en-GB" sz="2200" b="1">
                <a:solidFill>
                  <a:schemeClr val="bg2"/>
                </a:solidFill>
                <a:latin typeface="Myriad Web" charset="0"/>
              </a:rPr>
              <a:t> (2000: 395)</a:t>
            </a:r>
          </a:p>
        </p:txBody>
      </p:sp>
    </p:spTree>
    <p:extLst>
      <p:ext uri="{BB962C8B-B14F-4D97-AF65-F5344CB8AC3E}">
        <p14:creationId xmlns:p14="http://schemas.microsoft.com/office/powerpoint/2010/main" val="112416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22" name="Picture 2" descr="berthier wheres the ball experiment (improved outlin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1901" r="12030" b="2173"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23" name="Rectangle 3"/>
          <p:cNvSpPr>
            <a:spLocks noChangeArrowheads="1"/>
          </p:cNvSpPr>
          <p:nvPr/>
        </p:nvSpPr>
        <p:spPr bwMode="auto">
          <a:xfrm>
            <a:off x="2555875" y="333375"/>
            <a:ext cx="37798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67" tIns="43634" rIns="87267" bIns="43634">
            <a:spAutoFit/>
          </a:bodyPr>
          <a:lstStyle/>
          <a:p>
            <a:pPr algn="r" defTabSz="873125">
              <a:tabLst>
                <a:tab pos="757238" algn="l"/>
              </a:tabLst>
            </a:pPr>
            <a:r>
              <a:rPr lang="en-GB" sz="2200" b="1" dirty="0">
                <a:solidFill>
                  <a:schemeClr val="bg2"/>
                </a:solidFill>
                <a:latin typeface="Myriad Web" charset="0"/>
              </a:rPr>
              <a:t>— Neil </a:t>
            </a:r>
            <a:r>
              <a:rPr lang="en-GB" sz="2200" b="1" dirty="0" err="1">
                <a:solidFill>
                  <a:schemeClr val="bg2"/>
                </a:solidFill>
                <a:latin typeface="Myriad Web" charset="0"/>
              </a:rPr>
              <a:t>Berthier</a:t>
            </a:r>
            <a:r>
              <a:rPr lang="en-GB" sz="2200" b="1" dirty="0">
                <a:solidFill>
                  <a:schemeClr val="bg2"/>
                </a:solidFill>
                <a:latin typeface="Myriad Web" charset="0"/>
              </a:rPr>
              <a:t>, De Blois</a:t>
            </a:r>
            <a:r>
              <a:rPr lang="en-GB" sz="2200" b="1" i="1" dirty="0">
                <a:solidFill>
                  <a:schemeClr val="bg2"/>
                </a:solidFill>
                <a:latin typeface="Myriad Web" charset="0"/>
              </a:rPr>
              <a:t>, et al.</a:t>
            </a:r>
            <a:r>
              <a:rPr lang="en-GB" sz="2200" b="1" dirty="0">
                <a:solidFill>
                  <a:schemeClr val="bg2"/>
                </a:solidFill>
                <a:latin typeface="Myriad Web" charset="0"/>
              </a:rPr>
              <a:t> (2000: 395)</a:t>
            </a:r>
          </a:p>
        </p:txBody>
      </p:sp>
      <p:sp>
        <p:nvSpPr>
          <p:cNvPr id="747524" name="AutoShape 4"/>
          <p:cNvSpPr>
            <a:spLocks noChangeArrowheads="1"/>
          </p:cNvSpPr>
          <p:nvPr/>
        </p:nvSpPr>
        <p:spPr bwMode="auto">
          <a:xfrm rot="6047584">
            <a:off x="6682581" y="4271170"/>
            <a:ext cx="1508125" cy="1408112"/>
          </a:xfrm>
          <a:prstGeom prst="parallelogram">
            <a:avLst>
              <a:gd name="adj" fmla="val 22819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209675"/>
            <a:ext cx="90963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6165304"/>
            <a:ext cx="2301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(Hood et al, 2003)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07719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78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2" y="83744"/>
            <a:ext cx="8979250" cy="615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838200" y="476250"/>
            <a:ext cx="55340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67" tIns="43634" rIns="87267" bIns="43634">
            <a:spAutoFit/>
          </a:bodyPr>
          <a:lstStyle/>
          <a:p>
            <a:pPr algn="l" defTabSz="873125"/>
            <a:r>
              <a:rPr lang="en-GB" sz="2200">
                <a:solidFill>
                  <a:schemeClr val="tx1"/>
                </a:solidFill>
                <a:latin typeface="Myriad Web" charset="0"/>
              </a:rPr>
              <a:t>Looking time reveals causal understanding and 2.5- and 3-year olds</a:t>
            </a:r>
          </a:p>
        </p:txBody>
      </p:sp>
      <p:sp>
        <p:nvSpPr>
          <p:cNvPr id="758789" name="Rectangle 5"/>
          <p:cNvSpPr>
            <a:spLocks noChangeArrowheads="1"/>
          </p:cNvSpPr>
          <p:nvPr/>
        </p:nvSpPr>
        <p:spPr bwMode="auto">
          <a:xfrm>
            <a:off x="1846263" y="6103938"/>
            <a:ext cx="55340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67" tIns="43634" rIns="87267" bIns="43634">
            <a:spAutoFit/>
          </a:bodyPr>
          <a:lstStyle/>
          <a:p>
            <a:pPr algn="r" defTabSz="873125"/>
            <a:r>
              <a:rPr lang="en-GB" sz="2200">
                <a:solidFill>
                  <a:schemeClr val="tx1"/>
                </a:solidFill>
                <a:latin typeface="Myriad Web" charset="0"/>
              </a:rPr>
              <a:t>-- Hood et al (2003: 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2301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(Hood et al, 2003)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276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 rot="21540000">
            <a:off x="5326378" y="4482761"/>
            <a:ext cx="3024366" cy="43204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21540000">
            <a:off x="6087747" y="3479074"/>
            <a:ext cx="2517383" cy="43204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95536" y="2204864"/>
            <a:ext cx="8208912" cy="280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1.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There are subjects who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 pass A-tasks but cannot pass B-tasks.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endParaRPr lang="en-GB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2.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These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subjects</a:t>
            </a:r>
            <a:r>
              <a:rPr lang="fr-FR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’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success on A-tasks is explained by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fact that they </a:t>
            </a:r>
            <a:r>
              <a:rPr lang="en-GB" b="1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represent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(false) beliefs</a:t>
            </a:r>
          </a:p>
          <a:p>
            <a:pPr eaLnBrk="1" hangingPunct="1"/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3. These subjects</a:t>
            </a:r>
            <a:r>
              <a:rPr lang="fr-FR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’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 failure on B-tasks is explained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by the fact that they </a:t>
            </a:r>
            <a:r>
              <a:rPr lang="en-GB" b="1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cannot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represent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(false) beliefs</a:t>
            </a:r>
          </a:p>
          <a:p>
            <a:pPr eaLnBrk="1" hangingPunct="1"/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84168" y="3429000"/>
            <a:ext cx="27279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 a modular process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292080" y="4438273"/>
            <a:ext cx="35200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 a non-modular process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0799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40817</TotalTime>
  <Words>544</Words>
  <Application>Microsoft Macintosh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1735</cp:revision>
  <cp:lastPrinted>2011-05-18T13:59:56Z</cp:lastPrinted>
  <dcterms:created xsi:type="dcterms:W3CDTF">2010-11-22T10:27:15Z</dcterms:created>
  <dcterms:modified xsi:type="dcterms:W3CDTF">2012-10-01T11:39:48Z</dcterms:modified>
  <cp:category/>
</cp:coreProperties>
</file>