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909" r:id="rId2"/>
    <p:sldId id="910" r:id="rId3"/>
    <p:sldId id="912" r:id="rId4"/>
    <p:sldId id="913" r:id="rId5"/>
    <p:sldId id="825" r:id="rId6"/>
    <p:sldId id="746" r:id="rId7"/>
    <p:sldId id="830" r:id="rId8"/>
    <p:sldId id="867" r:id="rId9"/>
    <p:sldId id="859" r:id="rId10"/>
    <p:sldId id="858" r:id="rId11"/>
    <p:sldId id="876" r:id="rId12"/>
    <p:sldId id="877" r:id="rId13"/>
    <p:sldId id="878" r:id="rId14"/>
    <p:sldId id="879" r:id="rId15"/>
    <p:sldId id="880" r:id="rId16"/>
    <p:sldId id="831" r:id="rId17"/>
    <p:sldId id="890" r:id="rId18"/>
    <p:sldId id="891" r:id="rId19"/>
    <p:sldId id="892" r:id="rId20"/>
    <p:sldId id="907" r:id="rId21"/>
    <p:sldId id="908" r:id="rId22"/>
    <p:sldId id="902" r:id="rId23"/>
    <p:sldId id="893" r:id="rId24"/>
    <p:sldId id="894" r:id="rId25"/>
    <p:sldId id="895" r:id="rId26"/>
    <p:sldId id="896" r:id="rId27"/>
    <p:sldId id="905" r:id="rId28"/>
    <p:sldId id="906" r:id="rId29"/>
    <p:sldId id="903" r:id="rId30"/>
    <p:sldId id="898" r:id="rId31"/>
    <p:sldId id="899" r:id="rId32"/>
    <p:sldId id="900" r:id="rId33"/>
    <p:sldId id="901" r:id="rId34"/>
    <p:sldId id="818" r:id="rId35"/>
    <p:sldId id="885" r:id="rId36"/>
    <p:sldId id="886" r:id="rId37"/>
    <p:sldId id="883" r:id="rId38"/>
    <p:sldId id="887" r:id="rId39"/>
    <p:sldId id="836" r:id="rId40"/>
    <p:sldId id="837" r:id="rId41"/>
    <p:sldId id="881" r:id="rId42"/>
    <p:sldId id="882" r:id="rId43"/>
    <p:sldId id="841" r:id="rId44"/>
    <p:sldId id="842" r:id="rId45"/>
    <p:sldId id="843" r:id="rId46"/>
    <p:sldId id="852" r:id="rId47"/>
  </p:sldIdLst>
  <p:sldSz cx="9144000" cy="6858000" type="screen4x3"/>
  <p:notesSz cx="6797675" cy="9926638"/>
  <p:defaultTextStyle>
    <a:defPPr>
      <a:defRPr lang="en-GB"/>
    </a:defPPr>
    <a:lvl1pPr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1pPr>
    <a:lvl2pPr marL="4572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2pPr>
    <a:lvl3pPr marL="9144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3pPr>
    <a:lvl4pPr marL="13716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4pPr>
    <a:lvl5pPr marL="1828800" algn="l" rtl="0" fontAlgn="base">
      <a:spcBef>
        <a:spcPct val="0"/>
      </a:spcBef>
      <a:spcAft>
        <a:spcPct val="0"/>
      </a:spcAft>
      <a:defRPr sz="2200" i="1" kern="1200">
        <a:solidFill>
          <a:schemeClr val="bg1"/>
        </a:solidFill>
        <a:latin typeface="Myriad Web" charset="0"/>
        <a:ea typeface="ＭＳ Ｐゴシック" charset="0"/>
        <a:cs typeface="ＭＳ Ｐゴシック" charset="0"/>
      </a:defRPr>
    </a:lvl5pPr>
    <a:lvl6pPr marL="2286000" algn="l" defTabSz="457200" rtl="0" eaLnBrk="1" latinLnBrk="0" hangingPunct="1">
      <a:defRPr sz="2200" i="1" kern="1200">
        <a:solidFill>
          <a:schemeClr val="bg1"/>
        </a:solidFill>
        <a:latin typeface="Myriad Web" charset="0"/>
        <a:ea typeface="ＭＳ Ｐゴシック" charset="0"/>
        <a:cs typeface="ＭＳ Ｐゴシック" charset="0"/>
      </a:defRPr>
    </a:lvl6pPr>
    <a:lvl7pPr marL="2743200" algn="l" defTabSz="457200" rtl="0" eaLnBrk="1" latinLnBrk="0" hangingPunct="1">
      <a:defRPr sz="2200" i="1" kern="1200">
        <a:solidFill>
          <a:schemeClr val="bg1"/>
        </a:solidFill>
        <a:latin typeface="Myriad Web" charset="0"/>
        <a:ea typeface="ＭＳ Ｐゴシック" charset="0"/>
        <a:cs typeface="ＭＳ Ｐゴシック" charset="0"/>
      </a:defRPr>
    </a:lvl7pPr>
    <a:lvl8pPr marL="3200400" algn="l" defTabSz="457200" rtl="0" eaLnBrk="1" latinLnBrk="0" hangingPunct="1">
      <a:defRPr sz="2200" i="1" kern="1200">
        <a:solidFill>
          <a:schemeClr val="bg1"/>
        </a:solidFill>
        <a:latin typeface="Myriad Web" charset="0"/>
        <a:ea typeface="ＭＳ Ｐゴシック" charset="0"/>
        <a:cs typeface="ＭＳ Ｐゴシック" charset="0"/>
      </a:defRPr>
    </a:lvl8pPr>
    <a:lvl9pPr marL="3657600" algn="l" defTabSz="457200" rtl="0" eaLnBrk="1" latinLnBrk="0" hangingPunct="1">
      <a:defRPr sz="2200" i="1" kern="1200">
        <a:solidFill>
          <a:schemeClr val="bg1"/>
        </a:solidFill>
        <a:latin typeface="Myriad Web"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5F5F5F"/>
    <a:srgbClr val="808080"/>
    <a:srgbClr val="B2B2B2"/>
    <a:srgbClr val="DDDDDD"/>
    <a:srgbClr val="A50021"/>
    <a:srgbClr val="FF66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69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39526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9526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79DD9FCA-9F5E-CC41-9809-F07A2AB78FA3}" type="slidenum">
              <a:rPr lang="en-GB"/>
              <a:pPr>
                <a:defRPr/>
              </a:pPr>
              <a:t>‹#›</a:t>
            </a:fld>
            <a:endParaRPr lang="en-GB"/>
          </a:p>
        </p:txBody>
      </p:sp>
    </p:spTree>
    <p:extLst>
      <p:ext uri="{BB962C8B-B14F-4D97-AF65-F5344CB8AC3E}">
        <p14:creationId xmlns:p14="http://schemas.microsoft.com/office/powerpoint/2010/main" val="4008217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Arial" charset="0"/>
                <a:ea typeface="Arial" charset="0"/>
                <a:cs typeface="Arial" charset="0"/>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Arial" charset="0"/>
                <a:ea typeface="Arial" charset="0"/>
                <a:cs typeface="Arial" charset="0"/>
              </a:defRPr>
            </a:lvl1pPr>
          </a:lstStyle>
          <a:p>
            <a:pPr>
              <a:defRPr/>
            </a:pPr>
            <a:endParaRPr lang="en-GB"/>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smtClean="0">
                <a:solidFill>
                  <a:schemeClr val="tx1"/>
                </a:solidFill>
                <a:latin typeface="Arial" charset="0"/>
                <a:cs typeface="Arial" charset="0"/>
              </a:defRPr>
            </a:lvl1pPr>
          </a:lstStyle>
          <a:p>
            <a:pPr>
              <a:defRPr/>
            </a:pPr>
            <a:fld id="{8377ECDA-2D0D-734A-8B56-13C02C843E7A}" type="slidenum">
              <a:rPr lang="en-GB"/>
              <a:pPr>
                <a:defRPr/>
              </a:pPr>
              <a:t>‹#›</a:t>
            </a:fld>
            <a:endParaRPr lang="en-GB"/>
          </a:p>
        </p:txBody>
      </p:sp>
    </p:spTree>
    <p:extLst>
      <p:ext uri="{BB962C8B-B14F-4D97-AF65-F5344CB8AC3E}">
        <p14:creationId xmlns:p14="http://schemas.microsoft.com/office/powerpoint/2010/main" val="4016157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Have we plausibly overcome the conceptual and cognitive demands of full-blown</a:t>
            </a:r>
            <a:r>
              <a:rPr lang="en-US" baseline="0" dirty="0" smtClean="0"/>
              <a:t> theory of </a:t>
            </a:r>
            <a:r>
              <a:rPr lang="en-US" baseline="0" smtClean="0"/>
              <a:t>mind cognition?</a:t>
            </a:r>
            <a:endParaRPr lang="en-US"/>
          </a:p>
        </p:txBody>
      </p:sp>
      <p:sp>
        <p:nvSpPr>
          <p:cNvPr id="4" name="Slide Number Placeholder 3"/>
          <p:cNvSpPr>
            <a:spLocks noGrp="1"/>
          </p:cNvSpPr>
          <p:nvPr>
            <p:ph type="sldNum" sz="quarter" idx="10"/>
          </p:nvPr>
        </p:nvSpPr>
        <p:spPr/>
        <p:txBody>
          <a:bodyPr/>
          <a:lstStyle/>
          <a:p>
            <a:pPr>
              <a:defRPr/>
            </a:pPr>
            <a:fld id="{8377ECDA-2D0D-734A-8B56-13C02C843E7A}" type="slidenum">
              <a:rPr lang="en-GB" smtClean="0"/>
              <a:pPr>
                <a:defRPr/>
              </a:pPr>
              <a:t>1</a:t>
            </a:fld>
            <a:endParaRPr lang="en-GB"/>
          </a:p>
        </p:txBody>
      </p:sp>
    </p:spTree>
    <p:extLst>
      <p:ext uri="{BB962C8B-B14F-4D97-AF65-F5344CB8AC3E}">
        <p14:creationId xmlns:p14="http://schemas.microsoft.com/office/powerpoint/2010/main" val="379624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the middle</a:t>
            </a:r>
            <a:r>
              <a:rPr lang="en-US" baseline="0" dirty="0" smtClean="0"/>
              <a:t> vertical sequence is just like the right vertical sequence except that one of the barriers has been removed.</a:t>
            </a:r>
          </a:p>
          <a:p>
            <a:r>
              <a:rPr lang="en-US" baseline="0" dirty="0" smtClean="0"/>
              <a:t>Now there are two ways of thinking about this.</a:t>
            </a:r>
          </a:p>
          <a:p>
            <a:r>
              <a:rPr lang="en-US" baseline="0" dirty="0" smtClean="0"/>
              <a:t>On one way of thinking about it, there is no reason to think that the observer has a false belief because in the final scene (of the middle sequence) he’s looking right at a car which is not his own.</a:t>
            </a:r>
          </a:p>
          <a:p>
            <a:r>
              <a:rPr lang="en-US" baseline="0" dirty="0" smtClean="0"/>
              <a:t>But if you think about this more carefully, that isn’t quite right because the car he’s looking at, although not his own, is visually indistinguishable from his own.  So he might well believe, falsely, that his car on SUBJECTS-LEFT is actually his car.</a:t>
            </a:r>
          </a:p>
          <a:p>
            <a:r>
              <a:rPr lang="en-US" baseline="0" dirty="0" smtClean="0"/>
              <a:t>So where subjects are capable of tracking false beliefs involving identity &amp; where they realize that the cars are visually indistinguishable, they should be able to predict an incorrect reach.</a:t>
            </a:r>
          </a:p>
          <a:p>
            <a:r>
              <a:rPr lang="en-US" baseline="0" dirty="0" smtClean="0"/>
              <a:t>But if subjects are not tracking about false beliefs about identity, then they will think that the observer will be able to retrieve his car from its actual location.</a:t>
            </a:r>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25</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26</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27</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28</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so let’s illustrate this with</a:t>
            </a:r>
            <a:r>
              <a:rPr lang="en-US" baseline="0" dirty="0" smtClean="0"/>
              <a:t> some graphs ...</a:t>
            </a:r>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 now consider a third variation ...</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The new sequence is the one on your [the audience’s] left.  </a:t>
            </a:r>
          </a:p>
          <a:p>
            <a:r>
              <a:rPr lang="en-US" baseline="0" dirty="0" smtClean="0"/>
              <a:t>Here the two cars are visibly distinguishable.</a:t>
            </a:r>
          </a:p>
          <a:p>
            <a:r>
              <a:rPr lang="en-US" baseline="0" dirty="0" smtClean="0"/>
              <a:t>To us it probably seems obvious that, in the left vertical sequence, the observer will reach behind the barrier.  Whereas this is not nearly so obvious in the middle vertical sequence.  But now consider someone incapable of reasoning about false beliefs involving identity.  From her point of view, the two sequences are not different.  To her what matters is just that numerically distinct objects appear on the left.  So (assuming she doesn’t lose track of the objects) she has no more reason to think that the observer will reach behind the barrier in the middle sequence than she does in the left sequence.</a:t>
            </a:r>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 lets illustrate this with some graphs</a:t>
            </a:r>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baseline="0" dirty="0" smtClean="0"/>
              <a:t>... lets illustrate this with some graphs</a:t>
            </a:r>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5ADA65CF-AC37-EA47-B8AA-96196A386C58}" type="slidenum">
              <a:rPr lang="en-GB" sz="1200" i="0">
                <a:solidFill>
                  <a:schemeClr val="tx1"/>
                </a:solidFill>
                <a:latin typeface="Arial" charset="0"/>
              </a:rPr>
              <a:pPr eaLnBrk="1" hangingPunct="1"/>
              <a:t>2</a:t>
            </a:fld>
            <a:endParaRPr lang="en-GB" sz="1200" i="0">
              <a:solidFill>
                <a:schemeClr val="tx1"/>
              </a:solidFill>
              <a:latin typeface="Arial" charset="0"/>
            </a:endParaRPr>
          </a:p>
        </p:txBody>
      </p:sp>
      <p:sp>
        <p:nvSpPr>
          <p:cNvPr id="69635" name="Rectangle 2"/>
          <p:cNvSpPr>
            <a:spLocks noRot="1" noChangeArrowheads="1" noTextEdit="1"/>
          </p:cNvSpPr>
          <p:nvPr>
            <p:ph type="sldImg"/>
          </p:nvPr>
        </p:nvSpPr>
        <p:spPr>
          <a:xfrm>
            <a:off x="917575" y="744538"/>
            <a:ext cx="4962525" cy="3722687"/>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Metarep conjecture</a:t>
            </a:r>
          </a:p>
          <a:p>
            <a:pPr eaLnBrk="1" hangingPunct="1"/>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7ECDA-2D0D-734A-8B56-13C02C843E7A}" type="slidenum">
              <a:rPr lang="en-GB" smtClean="0"/>
              <a:pPr>
                <a:defRPr/>
              </a:pPr>
              <a:t>36</a:t>
            </a:fld>
            <a:endParaRPr lang="en-GB"/>
          </a:p>
        </p:txBody>
      </p:sp>
    </p:spTree>
    <p:extLst>
      <p:ext uri="{BB962C8B-B14F-4D97-AF65-F5344CB8AC3E}">
        <p14:creationId xmlns:p14="http://schemas.microsoft.com/office/powerpoint/2010/main" val="1238958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37</a:t>
            </a:fld>
            <a:endParaRPr lang="en-GB"/>
          </a:p>
        </p:txBody>
      </p:sp>
      <p:sp>
        <p:nvSpPr>
          <p:cNvPr id="23553" name="Text Box 1"/>
          <p:cNvSpPr txBox="1">
            <a:spLocks noGrp="1" noRot="1" noChangeAspect="1" noChangeArrowheads="1"/>
          </p:cNvSpPr>
          <p:nvPr>
            <p:ph type="sldImg"/>
          </p:nvPr>
        </p:nvSpPr>
        <p:spPr bwMode="auto">
          <a:xfrm>
            <a:off x="917575" y="744538"/>
            <a:ext cx="4964113" cy="372427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679609" y="4715630"/>
            <a:ext cx="5440045" cy="4561618"/>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First introduce them to a sequence</a:t>
            </a:r>
            <a:r>
              <a:rPr lang="en-US" baseline="0" dirty="0" smtClean="0"/>
              <a:t> in three slides ... [large pictures so hopefully everyone can see what’s going on]</a:t>
            </a:r>
          </a:p>
          <a:p>
            <a:r>
              <a:rPr lang="en-US" baseline="0" dirty="0" smtClean="0"/>
              <a:t>These are all from the subject’s point of view.</a:t>
            </a:r>
          </a:p>
          <a:p>
            <a:r>
              <a:rPr lang="en-US" baseline="0" dirty="0" smtClean="0"/>
              <a:t>We’re going to start with what looks almost exactly like the test condition from a standard false belief task.</a:t>
            </a:r>
          </a:p>
          <a:p>
            <a:r>
              <a:rPr lang="en-US" baseline="0" dirty="0" smtClean="0"/>
              <a:t>(1) The observer watches as his car disappears behind a barrier on your [audience’s] left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17</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(2) a telephone rings and the observer</a:t>
            </a:r>
            <a:r>
              <a:rPr lang="en-US" baseline="0" dirty="0" smtClean="0"/>
              <a:t> is distracted ... meanwhile the cars silently swap places (they’re electric cars, </a:t>
            </a:r>
            <a:r>
              <a:rPr lang="en-US" baseline="0" dirty="0" err="1" smtClean="0"/>
              <a:t>natch</a:t>
            </a:r>
            <a:r>
              <a:rPr lang="en-US" baseline="0" dirty="0" smtClean="0"/>
              <a: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18</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19</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20</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21</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(3) the observer comes back and wants to get her car (note</a:t>
            </a:r>
            <a:r>
              <a:rPr lang="en-US" baseline="0" dirty="0" smtClean="0"/>
              <a:t> the raised hand).  Where do subjects look?  They know that the observer’s car is actually behind the barrier.  They are also in a position to know that the observer might not know this and might mistakenly think that his car is the one on subject’s LEFT.  </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22</a:t>
            </a:fld>
            <a:endParaRPr lang="en-GB"/>
          </a:p>
        </p:txBody>
      </p:sp>
    </p:spTree>
    <p:extLst>
      <p:ext uri="{BB962C8B-B14F-4D97-AF65-F5344CB8AC3E}">
        <p14:creationId xmlns:p14="http://schemas.microsoft.com/office/powerpoint/2010/main" val="1156830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Here’s the</a:t>
            </a:r>
            <a:r>
              <a:rPr lang="en-US" baseline="0" dirty="0" smtClean="0"/>
              <a:t> whole sequence again, smaller.</a:t>
            </a:r>
          </a:p>
          <a:p>
            <a:r>
              <a:rPr lang="en-US" baseline="0" dirty="0" smtClean="0"/>
              <a:t>If we were doing a standard false belief test, we could compare where people look in this sequence with where they look in another sequence in which the observer doesn’t turn away in the second scene.</a:t>
            </a:r>
          </a:p>
          <a:p>
            <a:r>
              <a:rPr lang="en-US" baseline="0" dirty="0" smtClean="0"/>
              <a:t>If subjects can track false beliefs,  we would expect them to be more likely to look towards SUBEJECTS-LEFT location in the depicted narrative than in the control version where the subject is not distracted by the telephone and so does not look away.</a:t>
            </a:r>
          </a:p>
          <a:p>
            <a:r>
              <a:rPr lang="en-US" baseline="0" dirty="0" smtClean="0"/>
              <a:t>So this is almost a standard false belief task.</a:t>
            </a:r>
          </a:p>
          <a:p>
            <a:r>
              <a:rPr lang="en-US" baseline="0" dirty="0" smtClean="0"/>
              <a:t>And like all standard false belief tasks, it requires tracking false beliefs about location only; it doesn’t require tracking false beliefs about registration.</a:t>
            </a:r>
          </a:p>
          <a:p>
            <a:r>
              <a:rPr lang="en-US" baseline="0" dirty="0" smtClean="0"/>
              <a:t>Now consider a tiny variation ...</a:t>
            </a:r>
          </a:p>
          <a:p>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a:p>
        </p:txBody>
      </p:sp>
    </p:spTree>
    <p:extLst>
      <p:ext uri="{BB962C8B-B14F-4D97-AF65-F5344CB8AC3E}">
        <p14:creationId xmlns:p14="http://schemas.microsoft.com/office/powerpoint/2010/main" val="115683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4ED7717-EA43-ED4F-8FBC-65404876A76D}" type="slidenum">
              <a:rPr lang="en-GB"/>
              <a:pPr>
                <a:defRPr/>
              </a:pPr>
              <a:t>‹#›</a:t>
            </a:fld>
            <a:endParaRPr lang="en-GB"/>
          </a:p>
        </p:txBody>
      </p:sp>
    </p:spTree>
    <p:extLst>
      <p:ext uri="{BB962C8B-B14F-4D97-AF65-F5344CB8AC3E}">
        <p14:creationId xmlns:p14="http://schemas.microsoft.com/office/powerpoint/2010/main" val="39838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B81115F-8C0F-7D4F-BCC0-2D39F473DB99}" type="slidenum">
              <a:rPr lang="en-GB"/>
              <a:pPr>
                <a:defRPr/>
              </a:pPr>
              <a:t>‹#›</a:t>
            </a:fld>
            <a:endParaRPr lang="en-GB"/>
          </a:p>
        </p:txBody>
      </p:sp>
    </p:spTree>
    <p:extLst>
      <p:ext uri="{BB962C8B-B14F-4D97-AF65-F5344CB8AC3E}">
        <p14:creationId xmlns:p14="http://schemas.microsoft.com/office/powerpoint/2010/main" val="118411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7E5DD1-B2C6-9043-A245-FBE526DB855B}" type="slidenum">
              <a:rPr lang="en-GB"/>
              <a:pPr>
                <a:defRPr/>
              </a:pPr>
              <a:t>‹#›</a:t>
            </a:fld>
            <a:endParaRPr lang="en-GB"/>
          </a:p>
        </p:txBody>
      </p:sp>
    </p:spTree>
    <p:extLst>
      <p:ext uri="{BB962C8B-B14F-4D97-AF65-F5344CB8AC3E}">
        <p14:creationId xmlns:p14="http://schemas.microsoft.com/office/powerpoint/2010/main" val="39547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8894ACD-6D14-8349-B700-C0036C8B1F87}" type="slidenum">
              <a:rPr lang="en-GB"/>
              <a:pPr>
                <a:defRPr/>
              </a:pPr>
              <a:t>‹#›</a:t>
            </a:fld>
            <a:endParaRPr lang="en-GB"/>
          </a:p>
        </p:txBody>
      </p:sp>
    </p:spTree>
    <p:extLst>
      <p:ext uri="{BB962C8B-B14F-4D97-AF65-F5344CB8AC3E}">
        <p14:creationId xmlns:p14="http://schemas.microsoft.com/office/powerpoint/2010/main" val="315321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E8A143F-5DDB-9C40-9E00-03E9634E9E23}" type="slidenum">
              <a:rPr lang="en-GB"/>
              <a:pPr>
                <a:defRPr/>
              </a:pPr>
              <a:t>‹#›</a:t>
            </a:fld>
            <a:endParaRPr lang="en-GB"/>
          </a:p>
        </p:txBody>
      </p:sp>
    </p:spTree>
    <p:extLst>
      <p:ext uri="{BB962C8B-B14F-4D97-AF65-F5344CB8AC3E}">
        <p14:creationId xmlns:p14="http://schemas.microsoft.com/office/powerpoint/2010/main" val="356021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43B2EB5-9386-604E-AFDB-0CD8ED55F420}" type="slidenum">
              <a:rPr lang="en-GB"/>
              <a:pPr>
                <a:defRPr/>
              </a:pPr>
              <a:t>‹#›</a:t>
            </a:fld>
            <a:endParaRPr lang="en-GB"/>
          </a:p>
        </p:txBody>
      </p:sp>
    </p:spTree>
    <p:extLst>
      <p:ext uri="{BB962C8B-B14F-4D97-AF65-F5344CB8AC3E}">
        <p14:creationId xmlns:p14="http://schemas.microsoft.com/office/powerpoint/2010/main" val="257103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722FDD6-3300-A641-8F20-0C89CC977A71}" type="slidenum">
              <a:rPr lang="en-GB"/>
              <a:pPr>
                <a:defRPr/>
              </a:pPr>
              <a:t>‹#›</a:t>
            </a:fld>
            <a:endParaRPr lang="en-GB"/>
          </a:p>
        </p:txBody>
      </p:sp>
    </p:spTree>
    <p:extLst>
      <p:ext uri="{BB962C8B-B14F-4D97-AF65-F5344CB8AC3E}">
        <p14:creationId xmlns:p14="http://schemas.microsoft.com/office/powerpoint/2010/main" val="44547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C4D0F72-9DC5-3242-A280-5140DCB6E79E}" type="slidenum">
              <a:rPr lang="en-GB"/>
              <a:pPr>
                <a:defRPr/>
              </a:pPr>
              <a:t>‹#›</a:t>
            </a:fld>
            <a:endParaRPr lang="en-GB"/>
          </a:p>
        </p:txBody>
      </p:sp>
    </p:spTree>
    <p:extLst>
      <p:ext uri="{BB962C8B-B14F-4D97-AF65-F5344CB8AC3E}">
        <p14:creationId xmlns:p14="http://schemas.microsoft.com/office/powerpoint/2010/main" val="5348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57AE240A-F5DC-2F4E-94DE-4D63E0E7626A}" type="slidenum">
              <a:rPr lang="en-GB"/>
              <a:pPr>
                <a:defRPr/>
              </a:pPr>
              <a:t>‹#›</a:t>
            </a:fld>
            <a:endParaRPr lang="en-GB"/>
          </a:p>
        </p:txBody>
      </p:sp>
    </p:spTree>
    <p:extLst>
      <p:ext uri="{BB962C8B-B14F-4D97-AF65-F5344CB8AC3E}">
        <p14:creationId xmlns:p14="http://schemas.microsoft.com/office/powerpoint/2010/main" val="11970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BD89E6E-2ECE-C14C-841F-D78E5B399470}" type="slidenum">
              <a:rPr lang="en-GB"/>
              <a:pPr>
                <a:defRPr/>
              </a:pPr>
              <a:t>‹#›</a:t>
            </a:fld>
            <a:endParaRPr lang="en-GB"/>
          </a:p>
        </p:txBody>
      </p:sp>
    </p:spTree>
    <p:extLst>
      <p:ext uri="{BB962C8B-B14F-4D97-AF65-F5344CB8AC3E}">
        <p14:creationId xmlns:p14="http://schemas.microsoft.com/office/powerpoint/2010/main" val="125336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6EB7774-543C-BE49-AE6F-3B7CED8FE4FE}" type="slidenum">
              <a:rPr lang="en-GB"/>
              <a:pPr>
                <a:defRPr/>
              </a:pPr>
              <a:t>‹#›</a:t>
            </a:fld>
            <a:endParaRPr lang="en-GB"/>
          </a:p>
        </p:txBody>
      </p:sp>
    </p:spTree>
    <p:extLst>
      <p:ext uri="{BB962C8B-B14F-4D97-AF65-F5344CB8AC3E}">
        <p14:creationId xmlns:p14="http://schemas.microsoft.com/office/powerpoint/2010/main" val="35155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a:solidFill>
                  <a:schemeClr val="tx1"/>
                </a:solidFill>
                <a:latin typeface="+mn-lt"/>
                <a:ea typeface="Arial" charset="0"/>
                <a:cs typeface="Arial"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solidFill>
                  <a:schemeClr val="tx1"/>
                </a:solidFill>
                <a:latin typeface="+mn-lt"/>
                <a:ea typeface="Arial" charset="0"/>
                <a:cs typeface="Arial"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i="0" smtClean="0">
                <a:solidFill>
                  <a:schemeClr val="tx1"/>
                </a:solidFill>
                <a:latin typeface="Arial" charset="0"/>
                <a:cs typeface="Arial" charset="0"/>
              </a:defRPr>
            </a:lvl1pPr>
          </a:lstStyle>
          <a:p>
            <a:pPr>
              <a:defRPr/>
            </a:pPr>
            <a:fld id="{F959A1A8-4C83-874C-8CFD-DA7C6438971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Arial" charset="0"/>
          <a:cs typeface="Arial" charset="0"/>
        </a:defRPr>
      </a:lvl6pPr>
      <a:lvl7pPr marL="914400" algn="ctr" rtl="0" fontAlgn="base">
        <a:spcBef>
          <a:spcPct val="0"/>
        </a:spcBef>
        <a:spcAft>
          <a:spcPct val="0"/>
        </a:spcAft>
        <a:defRPr sz="4400">
          <a:solidFill>
            <a:schemeClr val="tx2"/>
          </a:solidFill>
          <a:latin typeface="Arial" charset="0"/>
          <a:ea typeface="Arial" charset="0"/>
          <a:cs typeface="Arial" charset="0"/>
        </a:defRPr>
      </a:lvl7pPr>
      <a:lvl8pPr marL="1371600" algn="ctr" rtl="0" fontAlgn="base">
        <a:spcBef>
          <a:spcPct val="0"/>
        </a:spcBef>
        <a:spcAft>
          <a:spcPct val="0"/>
        </a:spcAft>
        <a:defRPr sz="4400">
          <a:solidFill>
            <a:schemeClr val="tx2"/>
          </a:solidFill>
          <a:latin typeface="Arial" charset="0"/>
          <a:ea typeface="Arial" charset="0"/>
          <a:cs typeface="Arial" charset="0"/>
        </a:defRPr>
      </a:lvl8pPr>
      <a:lvl9pPr marL="1828800"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microsoft.com/office/2007/relationships/hdphoto" Target="../media/hdphoto3.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microsoft.com/office/2007/relationships/hdphoto" Target="../media/hdphoto5.wdp"/><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microsoft.com/office/2007/relationships/hdphoto" Target="../media/hdphoto4.wdp"/><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4.png"/><Relationship Id="rId8" Type="http://schemas.microsoft.com/office/2007/relationships/hdphoto" Target="../media/hdphoto4.wdp"/><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3052829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6"/>
          <p:cNvSpPr txBox="1">
            <a:spLocks noChangeArrowheads="1"/>
          </p:cNvSpPr>
          <p:nvPr/>
        </p:nvSpPr>
        <p:spPr bwMode="auto">
          <a:xfrm>
            <a:off x="755650" y="2636838"/>
            <a:ext cx="248602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Subjects represent </a:t>
            </a:r>
            <a:br>
              <a:rPr lang="en-GB" i="0"/>
            </a:br>
            <a:r>
              <a:rPr lang="en-GB" i="0"/>
              <a:t>registration</a:t>
            </a:r>
          </a:p>
          <a:p>
            <a:pPr eaLnBrk="1" hangingPunct="1"/>
            <a:endParaRPr lang="en-GB" i="0"/>
          </a:p>
          <a:p>
            <a:pPr eaLnBrk="1" hangingPunct="1"/>
            <a:r>
              <a:rPr lang="en-GB" i="0"/>
              <a:t>Subjects represent </a:t>
            </a:r>
            <a:br>
              <a:rPr lang="en-GB" i="0"/>
            </a:br>
            <a:r>
              <a:rPr lang="en-GB" i="0"/>
              <a:t>beliefs</a:t>
            </a:r>
          </a:p>
        </p:txBody>
      </p:sp>
      <p:sp>
        <p:nvSpPr>
          <p:cNvPr id="80898"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location</a:t>
            </a:r>
          </a:p>
        </p:txBody>
      </p:sp>
      <p:sp>
        <p:nvSpPr>
          <p:cNvPr id="80899"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80900"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1"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80902"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80903"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80904"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5"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80906"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r="68483" b="69042"/>
          <a:stretch/>
        </p:blipFill>
        <p:spPr>
          <a:xfrm>
            <a:off x="451048" y="0"/>
            <a:ext cx="2569724" cy="1997296"/>
          </a:xfrm>
          <a:prstGeom prst="rect">
            <a:avLst/>
          </a:prstGeom>
        </p:spPr>
      </p:pic>
    </p:spTree>
    <p:extLst>
      <p:ext uri="{BB962C8B-B14F-4D97-AF65-F5344CB8AC3E}">
        <p14:creationId xmlns:p14="http://schemas.microsoft.com/office/powerpoint/2010/main" val="256234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69424"/>
          <a:stretch/>
        </p:blipFill>
        <p:spPr>
          <a:xfrm>
            <a:off x="451048" y="0"/>
            <a:ext cx="8153400" cy="1972638"/>
          </a:xfrm>
          <a:prstGeom prst="rect">
            <a:avLst/>
          </a:prstGeom>
        </p:spPr>
      </p:pic>
    </p:spTree>
    <p:extLst>
      <p:ext uri="{BB962C8B-B14F-4D97-AF65-F5344CB8AC3E}">
        <p14:creationId xmlns:p14="http://schemas.microsoft.com/office/powerpoint/2010/main" val="3559531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t="33633" r="30073" b="33497"/>
          <a:stretch/>
        </p:blipFill>
        <p:spPr>
          <a:xfrm>
            <a:off x="451048" y="2169902"/>
            <a:ext cx="5701463" cy="2120586"/>
          </a:xfrm>
          <a:prstGeom prst="rect">
            <a:avLst/>
          </a:prstGeom>
        </p:spPr>
      </p:pic>
      <p:pic>
        <p:nvPicPr>
          <p:cNvPr id="3" name="Picture 2" descr="fig.png"/>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69424"/>
          <a:stretch/>
        </p:blipFill>
        <p:spPr>
          <a:xfrm>
            <a:off x="451048" y="0"/>
            <a:ext cx="8153400" cy="1972638"/>
          </a:xfrm>
          <a:prstGeom prst="rect">
            <a:avLst/>
          </a:prstGeom>
        </p:spPr>
      </p:pic>
    </p:spTree>
    <p:extLst>
      <p:ext uri="{BB962C8B-B14F-4D97-AF65-F5344CB8AC3E}">
        <p14:creationId xmlns:p14="http://schemas.microsoft.com/office/powerpoint/2010/main" val="41737007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451048" y="0"/>
            <a:ext cx="8153400" cy="6451600"/>
          </a:xfrm>
          <a:prstGeom prst="rect">
            <a:avLst/>
          </a:prstGeom>
        </p:spPr>
      </p:pic>
      <p:sp>
        <p:nvSpPr>
          <p:cNvPr id="3" name="Rectangle 2"/>
          <p:cNvSpPr/>
          <p:nvPr/>
        </p:nvSpPr>
        <p:spPr bwMode="auto">
          <a:xfrm>
            <a:off x="6156176" y="4509120"/>
            <a:ext cx="2376264" cy="1800200"/>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696434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451048" y="0"/>
            <a:ext cx="8153400" cy="6451600"/>
          </a:xfrm>
          <a:prstGeom prst="rect">
            <a:avLst/>
          </a:prstGeom>
        </p:spPr>
      </p:pic>
    </p:spTree>
    <p:extLst>
      <p:ext uri="{BB962C8B-B14F-4D97-AF65-F5344CB8AC3E}">
        <p14:creationId xmlns:p14="http://schemas.microsoft.com/office/powerpoint/2010/main" val="19616578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6"/>
          <p:cNvSpPr txBox="1">
            <a:spLocks noChangeArrowheads="1"/>
          </p:cNvSpPr>
          <p:nvPr/>
        </p:nvSpPr>
        <p:spPr bwMode="auto">
          <a:xfrm>
            <a:off x="755650" y="2636838"/>
            <a:ext cx="2486025"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a:t>Subjects represent </a:t>
            </a:r>
            <a:br>
              <a:rPr lang="en-GB" i="0" dirty="0"/>
            </a:br>
            <a:r>
              <a:rPr lang="en-GB" i="0" dirty="0"/>
              <a:t>registration</a:t>
            </a:r>
          </a:p>
          <a:p>
            <a:pPr eaLnBrk="1" hangingPunct="1"/>
            <a:endParaRPr lang="en-GB" i="0" dirty="0"/>
          </a:p>
          <a:p>
            <a:pPr eaLnBrk="1" hangingPunct="1"/>
            <a:r>
              <a:rPr lang="en-GB" i="0" dirty="0"/>
              <a:t>Subjects represent </a:t>
            </a:r>
            <a:br>
              <a:rPr lang="en-GB" i="0" dirty="0"/>
            </a:br>
            <a:r>
              <a:rPr lang="en-GB" i="0" dirty="0"/>
              <a:t>beliefs</a:t>
            </a:r>
          </a:p>
        </p:txBody>
      </p:sp>
      <p:sp>
        <p:nvSpPr>
          <p:cNvPr id="100354" name="Oval 7"/>
          <p:cNvSpPr>
            <a:spLocks noChangeArrowheads="1"/>
          </p:cNvSpPr>
          <p:nvPr/>
        </p:nvSpPr>
        <p:spPr bwMode="auto">
          <a:xfrm rot="-2100000">
            <a:off x="4089400" y="908050"/>
            <a:ext cx="2668588"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dirty="0"/>
              <a:t>False belief </a:t>
            </a:r>
            <a:br>
              <a:rPr lang="en-GB" i="0" dirty="0"/>
            </a:br>
            <a:r>
              <a:rPr lang="en-GB" i="0" dirty="0"/>
              <a:t>about location</a:t>
            </a:r>
          </a:p>
        </p:txBody>
      </p:sp>
      <p:sp>
        <p:nvSpPr>
          <p:cNvPr id="100355" name="Oval 8"/>
          <p:cNvSpPr>
            <a:spLocks noChangeArrowheads="1"/>
          </p:cNvSpPr>
          <p:nvPr/>
        </p:nvSpPr>
        <p:spPr bwMode="auto">
          <a:xfrm rot="-2100000">
            <a:off x="6019800" y="1016000"/>
            <a:ext cx="2601913" cy="10398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pPr algn="ctr"/>
            <a:r>
              <a:rPr lang="en-GB" i="0"/>
              <a:t>False belief </a:t>
            </a:r>
            <a:br>
              <a:rPr lang="en-GB" i="0"/>
            </a:br>
            <a:r>
              <a:rPr lang="en-GB" i="0"/>
              <a:t>about identity</a:t>
            </a:r>
          </a:p>
        </p:txBody>
      </p:sp>
      <p:sp>
        <p:nvSpPr>
          <p:cNvPr id="100356" name="Text Box 9"/>
          <p:cNvSpPr txBox="1">
            <a:spLocks noChangeArrowheads="1"/>
          </p:cNvSpPr>
          <p:nvPr/>
        </p:nvSpPr>
        <p:spPr bwMode="auto">
          <a:xfrm>
            <a:off x="4327525" y="2689225"/>
            <a:ext cx="7032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7" name="Text Box 10"/>
          <p:cNvSpPr txBox="1">
            <a:spLocks noChangeArrowheads="1"/>
          </p:cNvSpPr>
          <p:nvPr/>
        </p:nvSpPr>
        <p:spPr bwMode="auto">
          <a:xfrm>
            <a:off x="6578600" y="2689225"/>
            <a:ext cx="5492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fail</a:t>
            </a:r>
          </a:p>
        </p:txBody>
      </p:sp>
      <p:sp>
        <p:nvSpPr>
          <p:cNvPr id="100358" name="Text Box 11"/>
          <p:cNvSpPr txBox="1">
            <a:spLocks noChangeArrowheads="1"/>
          </p:cNvSpPr>
          <p:nvPr/>
        </p:nvSpPr>
        <p:spPr bwMode="auto">
          <a:xfrm>
            <a:off x="4354513"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sp>
        <p:nvSpPr>
          <p:cNvPr id="100359" name="Text Box 12"/>
          <p:cNvSpPr txBox="1">
            <a:spLocks noChangeArrowheads="1"/>
          </p:cNvSpPr>
          <p:nvPr/>
        </p:nvSpPr>
        <p:spPr bwMode="auto">
          <a:xfrm>
            <a:off x="6605588" y="3722688"/>
            <a:ext cx="7032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a:t>pass</a:t>
            </a:r>
          </a:p>
        </p:txBody>
      </p:sp>
      <p:cxnSp>
        <p:nvCxnSpPr>
          <p:cNvPr id="100360" name="Straight Connector 11"/>
          <p:cNvCxnSpPr>
            <a:cxnSpLocks noChangeShapeType="1"/>
          </p:cNvCxnSpPr>
          <p:nvPr/>
        </p:nvCxnSpPr>
        <p:spPr bwMode="auto">
          <a:xfrm flipV="1">
            <a:off x="457200" y="24384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1" name="Straight Connector 15"/>
          <p:cNvCxnSpPr>
            <a:cxnSpLocks noChangeShapeType="1"/>
          </p:cNvCxnSpPr>
          <p:nvPr/>
        </p:nvCxnSpPr>
        <p:spPr bwMode="auto">
          <a:xfrm flipV="1">
            <a:off x="457200" y="4572000"/>
            <a:ext cx="8077200" cy="7620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0362" name="Straight Connector 16"/>
          <p:cNvCxnSpPr>
            <a:cxnSpLocks noChangeShapeType="1"/>
          </p:cNvCxnSpPr>
          <p:nvPr/>
        </p:nvCxnSpPr>
        <p:spPr bwMode="auto">
          <a:xfrm flipV="1">
            <a:off x="457200" y="3505200"/>
            <a:ext cx="8077200" cy="762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415529"/>
            <a:ext cx="9144000" cy="5317727"/>
            <a:chOff x="6156176" y="116632"/>
            <a:chExt cx="2987824" cy="1737580"/>
          </a:xfrm>
        </p:grpSpPr>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grpSp>
      <p:sp>
        <p:nvSpPr>
          <p:cNvPr id="6"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65797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fb_identity_2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52098"/>
            <a:ext cx="8570408" cy="6152498"/>
          </a:xfrm>
          <a:prstGeom prst="rect">
            <a:avLst/>
          </a:prstGeom>
        </p:spPr>
      </p:pic>
      <p:pic>
        <p:nvPicPr>
          <p:cNvPr id="18" name="Picture 17"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204">
            <a:off x="900801" y="3555350"/>
            <a:ext cx="2014217" cy="1925680"/>
          </a:xfrm>
          <a:prstGeom prst="rect">
            <a:avLst/>
          </a:prstGeom>
        </p:spPr>
      </p:pic>
      <p:sp>
        <p:nvSpPr>
          <p:cNvPr id="4"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2663901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5"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363309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rot="21540000">
            <a:off x="-180528" y="2692632"/>
            <a:ext cx="9505056" cy="504055"/>
          </a:xfrm>
          <a:prstGeom prst="rect">
            <a:avLst/>
          </a:prstGeom>
          <a:solidFill>
            <a:srgbClr val="FF66FF">
              <a:alpha val="67000"/>
            </a:srgbClr>
          </a:solidFill>
          <a:ln w="9525" cap="rnd">
            <a:solidFill>
              <a:srgbClr val="DDDDDD"/>
            </a:solidFill>
            <a:prstDash val="sysDot"/>
            <a:miter lim="800000"/>
            <a:headEnd/>
            <a:tailEnd/>
          </a:ln>
        </p:spPr>
        <p:txBody>
          <a:bodyPr wrap="square" anchor="ctr">
            <a:spAutoFit/>
          </a:bodyPr>
          <a:lstStyle/>
          <a:p>
            <a:endParaRPr lang="en-US"/>
          </a:p>
        </p:txBody>
      </p:sp>
      <p:sp>
        <p:nvSpPr>
          <p:cNvPr id="68610" name="Rectangle 3"/>
          <p:cNvSpPr>
            <a:spLocks noChangeArrowheads="1"/>
          </p:cNvSpPr>
          <p:nvPr/>
        </p:nvSpPr>
        <p:spPr bwMode="auto">
          <a:xfrm>
            <a:off x="-144463" y="2205039"/>
            <a:ext cx="9468992" cy="431874"/>
          </a:xfrm>
          <a:prstGeom prst="rect">
            <a:avLst/>
          </a:prstGeom>
          <a:solidFill>
            <a:srgbClr val="FF66FF">
              <a:alpha val="67000"/>
            </a:srgbClr>
          </a:solidFill>
          <a:ln w="9525" cap="rnd">
            <a:solidFill>
              <a:srgbClr val="DDDDDD"/>
            </a:solidFill>
            <a:prstDash val="sysDot"/>
            <a:miter lim="800000"/>
            <a:headEnd/>
            <a:tailEnd/>
          </a:ln>
        </p:spPr>
        <p:txBody>
          <a:bodyPr wrap="square" anchor="ctr">
            <a:spAutoFit/>
          </a:bodyPr>
          <a:lstStyle/>
          <a:p>
            <a:endParaRPr lang="en-US"/>
          </a:p>
        </p:txBody>
      </p:sp>
      <p:sp>
        <p:nvSpPr>
          <p:cNvPr id="68611" name="Rectangle 4"/>
          <p:cNvSpPr>
            <a:spLocks noChangeArrowheads="1"/>
          </p:cNvSpPr>
          <p:nvPr/>
        </p:nvSpPr>
        <p:spPr bwMode="auto">
          <a:xfrm>
            <a:off x="-144463" y="3716338"/>
            <a:ext cx="9432926" cy="792162"/>
          </a:xfrm>
          <a:prstGeom prst="rect">
            <a:avLst/>
          </a:prstGeom>
          <a:solidFill>
            <a:srgbClr val="FF66FF">
              <a:alpha val="67000"/>
            </a:srgbClr>
          </a:solidFill>
          <a:ln w="9525" cap="rnd">
            <a:solidFill>
              <a:srgbClr val="DDDDDD"/>
            </a:solidFill>
            <a:prstDash val="sysDot"/>
            <a:miter lim="800000"/>
            <a:headEnd/>
            <a:tailEnd/>
          </a:ln>
        </p:spPr>
        <p:txBody>
          <a:bodyPr anchor="ctr">
            <a:spAutoFit/>
          </a:bodyPr>
          <a:lstStyle/>
          <a:p>
            <a:endParaRPr lang="en-US"/>
          </a:p>
        </p:txBody>
      </p:sp>
      <p:sp>
        <p:nvSpPr>
          <p:cNvPr id="5"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smtClean="0">
                <a:effectLst>
                  <a:glow rad="101600">
                    <a:schemeClr val="tx1">
                      <a:alpha val="75000"/>
                    </a:schemeClr>
                  </a:glow>
                </a:effectLst>
              </a:rPr>
              <a:t>Propositional attitudes … </a:t>
            </a:r>
          </a:p>
          <a:p>
            <a:pPr eaLnBrk="1" hangingPunct="1">
              <a:spcAft>
                <a:spcPct val="50000"/>
              </a:spcAft>
            </a:pPr>
            <a:r>
              <a:rPr lang="en-GB" i="0" dirty="0" smtClean="0">
                <a:effectLst>
                  <a:glow rad="101600">
                    <a:schemeClr val="tx1">
                      <a:alpha val="75000"/>
                    </a:schemeClr>
                  </a:glow>
                </a:effectLst>
              </a:rPr>
              <a:t>cause actions</a:t>
            </a:r>
          </a:p>
          <a:p>
            <a:pPr eaLnBrk="1" hangingPunct="1">
              <a:spcAft>
                <a:spcPct val="50000"/>
              </a:spcAft>
            </a:pPr>
            <a:r>
              <a:rPr lang="en-GB" i="0" dirty="0" smtClean="0">
                <a:effectLst>
                  <a:glow rad="101600">
                    <a:schemeClr val="tx1">
                      <a:alpha val="75000"/>
                    </a:schemeClr>
                  </a:glow>
                </a:effectLst>
              </a:rPr>
              <a:t>resemble </a:t>
            </a:r>
            <a:r>
              <a:rPr lang="ja-JP" altLang="en-GB" i="0" dirty="0" smtClean="0">
                <a:effectLst>
                  <a:glow rad="101600">
                    <a:schemeClr val="tx1">
                      <a:alpha val="75000"/>
                    </a:schemeClr>
                  </a:glow>
                </a:effectLst>
              </a:rPr>
              <a:t>“</a:t>
            </a:r>
            <a:r>
              <a:rPr lang="en-GB" i="0" dirty="0" smtClean="0">
                <a:effectLst>
                  <a:glow rad="101600">
                    <a:schemeClr val="tx1">
                      <a:alpha val="75000"/>
                    </a:schemeClr>
                  </a:glow>
                </a:effectLst>
              </a:rPr>
              <a:t>intervening variables</a:t>
            </a:r>
            <a:r>
              <a:rPr lang="ja-JP" altLang="en-GB" i="0" dirty="0" smtClean="0">
                <a:effectLst>
                  <a:glow rad="101600">
                    <a:schemeClr val="tx1">
                      <a:alpha val="75000"/>
                    </a:schemeClr>
                  </a:glow>
                </a:effectLst>
              </a:rPr>
              <a:t>”</a:t>
            </a:r>
            <a:r>
              <a:rPr lang="en-GB" i="0" dirty="0" smtClean="0">
                <a:effectLst>
                  <a:glow rad="101600">
                    <a:schemeClr val="tx1">
                      <a:alpha val="75000"/>
                    </a:schemeClr>
                  </a:glow>
                </a:effectLst>
              </a:rPr>
              <a:t> linking environment to behaviour</a:t>
            </a:r>
          </a:p>
          <a:p>
            <a:pPr eaLnBrk="1" hangingPunct="1">
              <a:spcAft>
                <a:spcPct val="50000"/>
              </a:spcAft>
            </a:pPr>
            <a:r>
              <a:rPr lang="en-GB" i="0" dirty="0" smtClean="0">
                <a:effectLst>
                  <a:glow rad="101600">
                    <a:schemeClr val="tx1">
                      <a:alpha val="75000"/>
                    </a:schemeClr>
                  </a:glow>
                </a:effectLst>
              </a:rPr>
              <a:t>have contents which may be true or false</a:t>
            </a:r>
          </a:p>
          <a:p>
            <a:pPr eaLnBrk="1" hangingPunct="1">
              <a:spcAft>
                <a:spcPct val="50000"/>
              </a:spcAft>
            </a:pPr>
            <a:r>
              <a:rPr lang="en-GB" i="0" dirty="0" smtClean="0">
                <a:effectLst>
                  <a:glow rad="101600">
                    <a:schemeClr val="tx1">
                      <a:alpha val="75000"/>
                    </a:schemeClr>
                  </a:glow>
                </a:effectLst>
              </a:rPr>
              <a:t>have contents which may refer to non-existent entities </a:t>
            </a:r>
          </a:p>
          <a:p>
            <a:pPr eaLnBrk="1" hangingPunct="1">
              <a:spcAft>
                <a:spcPct val="50000"/>
              </a:spcAft>
            </a:pPr>
            <a:r>
              <a:rPr lang="en-GB" i="0" dirty="0" smtClean="0">
                <a:effectLst>
                  <a:glow rad="101600">
                    <a:schemeClr val="tx1">
                      <a:alpha val="75000"/>
                    </a:schemeClr>
                  </a:glow>
                </a:effectLst>
              </a:rPr>
              <a:t>are involved in </a:t>
            </a:r>
            <a:r>
              <a:rPr lang="en-GB" i="0" dirty="0" err="1" smtClean="0">
                <a:effectLst>
                  <a:glow rad="101600">
                    <a:schemeClr val="tx1">
                      <a:alpha val="75000"/>
                    </a:schemeClr>
                  </a:glow>
                </a:effectLst>
              </a:rPr>
              <a:t>uncodifiably</a:t>
            </a:r>
            <a:r>
              <a:rPr lang="en-GB" i="0" dirty="0" smtClean="0">
                <a:effectLst>
                  <a:glow rad="101600">
                    <a:schemeClr val="tx1">
                      <a:alpha val="75000"/>
                    </a:schemeClr>
                  </a:glow>
                </a:effectLst>
              </a:rPr>
              <a:t> complex causal interactions</a:t>
            </a:r>
          </a:p>
          <a:p>
            <a:pPr eaLnBrk="1" hangingPunct="1">
              <a:spcAft>
                <a:spcPct val="50000"/>
              </a:spcAft>
            </a:pPr>
            <a:r>
              <a:rPr lang="en-GB" i="0" dirty="0" smtClean="0">
                <a:effectLst>
                  <a:glow rad="101600">
                    <a:schemeClr val="tx1">
                      <a:alpha val="75000"/>
                    </a:schemeClr>
                  </a:glow>
                </a:effectLst>
              </a:rPr>
              <a:t>have contents which are individuated by senses, not only by referents</a:t>
            </a:r>
          </a:p>
          <a:p>
            <a:pPr eaLnBrk="1" hangingPunct="1">
              <a:spcAft>
                <a:spcPct val="50000"/>
              </a:spcAft>
            </a:pPr>
            <a:r>
              <a:rPr lang="en-GB" i="0" dirty="0" smtClean="0">
                <a:effectLst>
                  <a:glow rad="101600">
                    <a:schemeClr val="tx1">
                      <a:alpha val="75000"/>
                    </a:schemeClr>
                  </a:glow>
                </a:effectLst>
              </a:rPr>
              <a:t>are associated with normative requirements</a:t>
            </a:r>
          </a:p>
          <a:p>
            <a:pPr eaLnBrk="1" hangingPunct="1">
              <a:spcAft>
                <a:spcPct val="50000"/>
              </a:spcAft>
            </a:pPr>
            <a:r>
              <a:rPr lang="en-GB" i="0" dirty="0" smtClean="0">
                <a:effectLst>
                  <a:glow rad="101600">
                    <a:schemeClr val="tx1">
                      <a:alpha val="75000"/>
                    </a:schemeClr>
                  </a:glow>
                </a:effectLst>
              </a:rPr>
              <a:t>are </a:t>
            </a:r>
            <a:r>
              <a:rPr lang="en-GB" i="0" dirty="0" err="1" smtClean="0">
                <a:effectLst>
                  <a:glow rad="101600">
                    <a:schemeClr val="tx1">
                      <a:alpha val="75000"/>
                    </a:schemeClr>
                  </a:glow>
                </a:effectLst>
              </a:rPr>
              <a:t>indviduated</a:t>
            </a:r>
            <a:r>
              <a:rPr lang="en-GB" i="0" dirty="0" smtClean="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smtClean="0">
                <a:effectLst>
                  <a:glow rad="101600">
                    <a:schemeClr val="tx1">
                      <a:alpha val="75000"/>
                    </a:schemeClr>
                  </a:glow>
                </a:effectLst>
              </a:rPr>
              <a:t>…</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3203002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6" name="Text Box 3"/>
          <p:cNvSpPr txBox="1">
            <a:spLocks noChangeArrowheads="1"/>
          </p:cNvSpPr>
          <p:nvPr/>
        </p:nvSpPr>
        <p:spPr bwMode="auto">
          <a:xfrm>
            <a:off x="6228184" y="3933056"/>
            <a:ext cx="1458565"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car is here</a:t>
            </a:r>
            <a:endParaRPr lang="en-GB" i="0" dirty="0">
              <a:effectLst>
                <a:glow rad="101600">
                  <a:schemeClr val="tx1">
                    <a:alpha val="75000"/>
                  </a:schemeClr>
                </a:glow>
              </a:effectLst>
            </a:endParaRPr>
          </a:p>
        </p:txBody>
      </p:sp>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10"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22830292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6" name="Text Box 3"/>
          <p:cNvSpPr txBox="1">
            <a:spLocks noChangeArrowheads="1"/>
          </p:cNvSpPr>
          <p:nvPr/>
        </p:nvSpPr>
        <p:spPr bwMode="auto">
          <a:xfrm>
            <a:off x="6228184" y="3933056"/>
            <a:ext cx="1458565"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car is here</a:t>
            </a:r>
            <a:endParaRPr lang="en-GB" i="0" dirty="0">
              <a:effectLst>
                <a:glow rad="101600">
                  <a:schemeClr val="tx1">
                    <a:alpha val="75000"/>
                  </a:schemeClr>
                </a:glow>
              </a:effectLst>
            </a:endParaRPr>
          </a:p>
        </p:txBody>
      </p:sp>
      <p:sp>
        <p:nvSpPr>
          <p:cNvPr id="3" name="Down Arrow 2"/>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7" name="Text Box 3"/>
          <p:cNvSpPr txBox="1">
            <a:spLocks noChangeArrowheads="1"/>
          </p:cNvSpPr>
          <p:nvPr/>
        </p:nvSpPr>
        <p:spPr bwMode="auto">
          <a:xfrm>
            <a:off x="611560" y="2996952"/>
            <a:ext cx="2016224" cy="769441"/>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she believes her car is here</a:t>
            </a:r>
            <a:endParaRPr lang="en-GB" i="0" dirty="0">
              <a:effectLst>
                <a:glow rad="101600">
                  <a:schemeClr val="tx1">
                    <a:alpha val="75000"/>
                  </a:schemeClr>
                </a:glow>
              </a:effectLst>
            </a:endParaRPr>
          </a:p>
        </p:txBody>
      </p:sp>
      <p:sp>
        <p:nvSpPr>
          <p:cNvPr id="8" name="Down Arrow 7"/>
          <p:cNvSpPr/>
          <p:nvPr/>
        </p:nvSpPr>
        <p:spPr bwMode="auto">
          <a:xfrm>
            <a:off x="1331640" y="3717032"/>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9"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1309392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fb_identity_3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83" y="260648"/>
            <a:ext cx="7878122" cy="6111515"/>
          </a:xfrm>
          <a:prstGeom prst="rect">
            <a:avLst/>
          </a:prstGeom>
        </p:spPr>
      </p:pic>
      <p:pic>
        <p:nvPicPr>
          <p:cNvPr id="19" name="Picture 18" descr="barrier_car2_brighter.png"/>
          <p:cNvPicPr>
            <a:picLocks noChangeAspect="1"/>
          </p:cNvPicPr>
          <p:nvPr/>
        </p:nvPicPr>
        <p:blipFill>
          <a:blip r:embed="rId4">
            <a:extLst>
              <a:ext uri="{BEBA8EAE-BF5A-486C-A8C5-ECC9F3942E4B}">
                <a14:imgProps xmlns:a14="http://schemas.microsoft.com/office/drawing/2010/main">
                  <a14:imgLayer r:embed="rId5">
                    <a14:imgEffect>
                      <a14:artisticChalkSketch/>
                    </a14:imgEffect>
                    <a14:imgEffect>
                      <a14:sharpenSoften amount="-7000"/>
                    </a14:imgEffect>
                    <a14:imgEffect>
                      <a14:colorTemperature colorTemp="11500"/>
                    </a14:imgEffect>
                    <a14:imgEffect>
                      <a14:saturation sat="0"/>
                    </a14:imgEffect>
                    <a14:imgEffect>
                      <a14:brightnessContrast bright="-22000" contrast="91000"/>
                    </a14:imgEffect>
                  </a14:imgLayer>
                </a14:imgProps>
              </a:ext>
              <a:ext uri="{28A0092B-C50C-407E-A947-70E740481C1C}">
                <a14:useLocalDpi xmlns:a14="http://schemas.microsoft.com/office/drawing/2010/main" val="0"/>
              </a:ext>
            </a:extLst>
          </a:blip>
          <a:stretch>
            <a:fillRect/>
          </a:stretch>
        </p:blipFill>
        <p:spPr>
          <a:xfrm>
            <a:off x="611560" y="3988433"/>
            <a:ext cx="2008614" cy="1920324"/>
          </a:xfrm>
          <a:prstGeom prst="rect">
            <a:avLst/>
          </a:prstGeom>
        </p:spPr>
      </p:pic>
      <p:sp>
        <p:nvSpPr>
          <p:cNvPr id="4" name="Text Box 3"/>
          <p:cNvSpPr txBox="1">
            <a:spLocks noChangeArrowheads="1"/>
          </p:cNvSpPr>
          <p:nvPr/>
        </p:nvSpPr>
        <p:spPr bwMode="auto">
          <a:xfrm>
            <a:off x="6228184" y="3933056"/>
            <a:ext cx="1458565" cy="430887"/>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car is here</a:t>
            </a:r>
            <a:endParaRPr lang="en-GB" i="0" dirty="0">
              <a:effectLst>
                <a:glow rad="101600">
                  <a:schemeClr val="tx1">
                    <a:alpha val="75000"/>
                  </a:schemeClr>
                </a:glow>
              </a:effectLst>
            </a:endParaRPr>
          </a:p>
        </p:txBody>
      </p:sp>
      <p:sp>
        <p:nvSpPr>
          <p:cNvPr id="5" name="Down Arrow 4"/>
          <p:cNvSpPr/>
          <p:nvPr/>
        </p:nvSpPr>
        <p:spPr bwMode="auto">
          <a:xfrm>
            <a:off x="6732240" y="4293096"/>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6" name="Text Box 3"/>
          <p:cNvSpPr txBox="1">
            <a:spLocks noChangeArrowheads="1"/>
          </p:cNvSpPr>
          <p:nvPr/>
        </p:nvSpPr>
        <p:spPr bwMode="auto">
          <a:xfrm>
            <a:off x="611560" y="2996952"/>
            <a:ext cx="2016224" cy="769441"/>
          </a:xfrm>
          <a:prstGeom prst="rect">
            <a:avLst/>
          </a:prstGeom>
          <a:solidFill>
            <a:srgbClr val="FF66FF"/>
          </a:solidFill>
          <a:ln>
            <a:noFill/>
          </a:ln>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spcAft>
                <a:spcPct val="50000"/>
              </a:spcAft>
            </a:pPr>
            <a:r>
              <a:rPr lang="en-GB" i="0" dirty="0" smtClean="0">
                <a:effectLst>
                  <a:glow rad="101600">
                    <a:schemeClr val="tx1">
                      <a:alpha val="75000"/>
                    </a:schemeClr>
                  </a:glow>
                </a:effectLst>
              </a:rPr>
              <a:t>she believes her car is here</a:t>
            </a:r>
            <a:endParaRPr lang="en-GB" i="0" dirty="0">
              <a:effectLst>
                <a:glow rad="101600">
                  <a:schemeClr val="tx1">
                    <a:alpha val="75000"/>
                  </a:schemeClr>
                </a:glow>
              </a:effectLst>
            </a:endParaRPr>
          </a:p>
        </p:txBody>
      </p:sp>
      <p:sp>
        <p:nvSpPr>
          <p:cNvPr id="7" name="Down Arrow 6"/>
          <p:cNvSpPr/>
          <p:nvPr/>
        </p:nvSpPr>
        <p:spPr bwMode="auto">
          <a:xfrm>
            <a:off x="1331640" y="3717032"/>
            <a:ext cx="504056" cy="504056"/>
          </a:xfrm>
          <a:prstGeom prst="downArrow">
            <a:avLst/>
          </a:prstGeom>
          <a:solidFill>
            <a:srgbClr val="FF66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1" u="none" strike="noStrike" cap="none" normalizeH="0" baseline="0">
              <a:ln>
                <a:noFill/>
              </a:ln>
              <a:solidFill>
                <a:schemeClr val="bg1"/>
              </a:solidFill>
              <a:effectLst/>
              <a:latin typeface="Myriad Web" charset="0"/>
              <a:ea typeface="Arial" charset="0"/>
              <a:cs typeface="Arial" charset="0"/>
            </a:endParaRPr>
          </a:p>
        </p:txBody>
      </p:sp>
      <p:sp>
        <p:nvSpPr>
          <p:cNvPr id="8" name="Text Box 6"/>
          <p:cNvSpPr txBox="1">
            <a:spLocks noChangeArrowheads="1"/>
          </p:cNvSpPr>
          <p:nvPr/>
        </p:nvSpPr>
        <p:spPr bwMode="auto">
          <a:xfrm>
            <a:off x="4860032" y="5949280"/>
            <a:ext cx="37042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dirty="0" smtClean="0"/>
              <a:t>Rubio, Richardson &amp; Butterfill</a:t>
            </a:r>
            <a:endParaRPr lang="en-GB" i="0" dirty="0"/>
          </a:p>
        </p:txBody>
      </p:sp>
    </p:spTree>
    <p:extLst>
      <p:ext uri="{BB962C8B-B14F-4D97-AF65-F5344CB8AC3E}">
        <p14:creationId xmlns:p14="http://schemas.microsoft.com/office/powerpoint/2010/main" val="30088190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3413436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645016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1"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40017549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5"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1485284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435881" cy="321205"/>
          </a:xfrm>
          <a:prstGeom prst="rect">
            <a:avLst/>
          </a:prstGeom>
          <a:noFill/>
        </p:spPr>
        <p:txBody>
          <a:bodyPr wrap="none" rtlCol="0">
            <a:spAutoFit/>
          </a:bodyPr>
          <a:lstStyle/>
          <a:p>
            <a:r>
              <a:rPr lang="en-US" i="0" dirty="0" smtClean="0"/>
              <a:t>left</a:t>
            </a:r>
            <a:endParaRPr lang="en-US" i="0" dirty="0"/>
          </a:p>
        </p:txBody>
      </p:sp>
      <p:sp>
        <p:nvSpPr>
          <p:cNvPr id="25" name="TextBox 24"/>
          <p:cNvSpPr txBox="1"/>
          <p:nvPr/>
        </p:nvSpPr>
        <p:spPr>
          <a:xfrm>
            <a:off x="1292361" y="1960030"/>
            <a:ext cx="574691" cy="321205"/>
          </a:xfrm>
          <a:prstGeom prst="rect">
            <a:avLst/>
          </a:prstGeom>
          <a:noFill/>
        </p:spPr>
        <p:txBody>
          <a:bodyPr wrap="none" rtlCol="0">
            <a:spAutoFit/>
          </a:bodyPr>
          <a:lstStyle/>
          <a:p>
            <a:r>
              <a:rPr lang="en-US" i="0" dirty="0" smtClean="0"/>
              <a:t>right</a:t>
            </a:r>
            <a:endParaRPr lang="en-US" i="0" dirty="0"/>
          </a:p>
        </p:txBody>
      </p:sp>
      <p:sp>
        <p:nvSpPr>
          <p:cNvPr id="26" name="Rectangle 25"/>
          <p:cNvSpPr/>
          <p:nvPr/>
        </p:nvSpPr>
        <p:spPr bwMode="auto">
          <a:xfrm>
            <a:off x="2258574" y="210112"/>
            <a:ext cx="429428" cy="161035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435881" cy="321205"/>
          </a:xfrm>
          <a:prstGeom prst="rect">
            <a:avLst/>
          </a:prstGeom>
          <a:noFill/>
        </p:spPr>
        <p:txBody>
          <a:bodyPr wrap="none" rtlCol="0">
            <a:spAutoFit/>
          </a:bodyPr>
          <a:lstStyle/>
          <a:p>
            <a:r>
              <a:rPr lang="en-US" i="0" dirty="0" smtClean="0"/>
              <a:t>left</a:t>
            </a:r>
            <a:endParaRPr lang="en-US" i="0" dirty="0"/>
          </a:p>
        </p:txBody>
      </p:sp>
      <p:sp>
        <p:nvSpPr>
          <p:cNvPr id="29" name="TextBox 28"/>
          <p:cNvSpPr txBox="1"/>
          <p:nvPr/>
        </p:nvSpPr>
        <p:spPr>
          <a:xfrm>
            <a:off x="2795359" y="1981502"/>
            <a:ext cx="574691" cy="321205"/>
          </a:xfrm>
          <a:prstGeom prst="rect">
            <a:avLst/>
          </a:prstGeom>
          <a:noFill/>
        </p:spPr>
        <p:txBody>
          <a:bodyPr wrap="none" rtlCol="0">
            <a:spAutoFit/>
          </a:bodyPr>
          <a:lstStyle/>
          <a:p>
            <a:r>
              <a:rPr lang="en-US" i="0" dirty="0" smtClean="0"/>
              <a:t>right</a:t>
            </a:r>
            <a:endParaRPr lang="en-US" i="0" dirty="0"/>
          </a:p>
        </p:txBody>
      </p:sp>
      <p:sp>
        <p:nvSpPr>
          <p:cNvPr id="30" name="TextBox 29"/>
          <p:cNvSpPr txBox="1"/>
          <p:nvPr/>
        </p:nvSpPr>
        <p:spPr>
          <a:xfrm>
            <a:off x="2634323" y="2443136"/>
            <a:ext cx="320405" cy="481809"/>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12108094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1" name="Rectangle 20"/>
          <p:cNvSpPr/>
          <p:nvPr/>
        </p:nvSpPr>
        <p:spPr bwMode="auto">
          <a:xfrm>
            <a:off x="1334260" y="1315888"/>
            <a:ext cx="429428" cy="48310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Rectangle 21"/>
          <p:cNvSpPr/>
          <p:nvPr/>
        </p:nvSpPr>
        <p:spPr bwMode="auto">
          <a:xfrm>
            <a:off x="755576" y="188640"/>
            <a:ext cx="429428" cy="161035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TextBox 23"/>
          <p:cNvSpPr txBox="1"/>
          <p:nvPr/>
        </p:nvSpPr>
        <p:spPr>
          <a:xfrm>
            <a:off x="755576" y="1960030"/>
            <a:ext cx="435881" cy="321205"/>
          </a:xfrm>
          <a:prstGeom prst="rect">
            <a:avLst/>
          </a:prstGeom>
          <a:noFill/>
        </p:spPr>
        <p:txBody>
          <a:bodyPr wrap="none" rtlCol="0">
            <a:spAutoFit/>
          </a:bodyPr>
          <a:lstStyle/>
          <a:p>
            <a:r>
              <a:rPr lang="en-US" i="0" dirty="0" smtClean="0"/>
              <a:t>left</a:t>
            </a:r>
            <a:endParaRPr lang="en-US" i="0" dirty="0"/>
          </a:p>
        </p:txBody>
      </p:sp>
      <p:sp>
        <p:nvSpPr>
          <p:cNvPr id="25" name="TextBox 24"/>
          <p:cNvSpPr txBox="1"/>
          <p:nvPr/>
        </p:nvSpPr>
        <p:spPr>
          <a:xfrm>
            <a:off x="1292361" y="1960030"/>
            <a:ext cx="574691" cy="321205"/>
          </a:xfrm>
          <a:prstGeom prst="rect">
            <a:avLst/>
          </a:prstGeom>
          <a:noFill/>
        </p:spPr>
        <p:txBody>
          <a:bodyPr wrap="none" rtlCol="0">
            <a:spAutoFit/>
          </a:bodyPr>
          <a:lstStyle/>
          <a:p>
            <a:r>
              <a:rPr lang="en-US" i="0" dirty="0" smtClean="0"/>
              <a:t>right</a:t>
            </a:r>
            <a:endParaRPr lang="en-US" i="0" dirty="0"/>
          </a:p>
        </p:txBody>
      </p:sp>
      <p:sp>
        <p:nvSpPr>
          <p:cNvPr id="26" name="Rectangle 25"/>
          <p:cNvSpPr/>
          <p:nvPr/>
        </p:nvSpPr>
        <p:spPr bwMode="auto">
          <a:xfrm>
            <a:off x="2258574" y="210112"/>
            <a:ext cx="429428" cy="161035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7" name="Rectangle 26"/>
          <p:cNvSpPr/>
          <p:nvPr/>
        </p:nvSpPr>
        <p:spPr bwMode="auto">
          <a:xfrm>
            <a:off x="2849037" y="1262210"/>
            <a:ext cx="429428" cy="55825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TextBox 27"/>
          <p:cNvSpPr txBox="1"/>
          <p:nvPr/>
        </p:nvSpPr>
        <p:spPr>
          <a:xfrm>
            <a:off x="2258574" y="1981502"/>
            <a:ext cx="435881" cy="321205"/>
          </a:xfrm>
          <a:prstGeom prst="rect">
            <a:avLst/>
          </a:prstGeom>
          <a:noFill/>
        </p:spPr>
        <p:txBody>
          <a:bodyPr wrap="none" rtlCol="0">
            <a:spAutoFit/>
          </a:bodyPr>
          <a:lstStyle/>
          <a:p>
            <a:r>
              <a:rPr lang="en-US" i="0" dirty="0" smtClean="0"/>
              <a:t>left</a:t>
            </a:r>
            <a:endParaRPr lang="en-US" i="0" dirty="0"/>
          </a:p>
        </p:txBody>
      </p:sp>
      <p:sp>
        <p:nvSpPr>
          <p:cNvPr id="29" name="TextBox 28"/>
          <p:cNvSpPr txBox="1"/>
          <p:nvPr/>
        </p:nvSpPr>
        <p:spPr>
          <a:xfrm>
            <a:off x="2795359" y="1981502"/>
            <a:ext cx="574691" cy="321205"/>
          </a:xfrm>
          <a:prstGeom prst="rect">
            <a:avLst/>
          </a:prstGeom>
          <a:noFill/>
        </p:spPr>
        <p:txBody>
          <a:bodyPr wrap="none" rtlCol="0">
            <a:spAutoFit/>
          </a:bodyPr>
          <a:lstStyle/>
          <a:p>
            <a:r>
              <a:rPr lang="en-US" i="0" dirty="0" smtClean="0"/>
              <a:t>right</a:t>
            </a:r>
            <a:endParaRPr lang="en-US" i="0" dirty="0"/>
          </a:p>
        </p:txBody>
      </p:sp>
      <p:sp>
        <p:nvSpPr>
          <p:cNvPr id="30" name="TextBox 29"/>
          <p:cNvSpPr txBox="1"/>
          <p:nvPr/>
        </p:nvSpPr>
        <p:spPr>
          <a:xfrm>
            <a:off x="2634323" y="2443136"/>
            <a:ext cx="320405" cy="481809"/>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1" name="TextBox 30"/>
          <p:cNvSpPr txBox="1"/>
          <p:nvPr/>
        </p:nvSpPr>
        <p:spPr>
          <a:xfrm>
            <a:off x="1131325" y="2389458"/>
            <a:ext cx="320405" cy="481809"/>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32" name="TextBox 3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a:t>
            </a:r>
            <a:r>
              <a:rPr lang="en-US" sz="3600" i="0" dirty="0" smtClean="0">
                <a:solidFill>
                  <a:schemeClr val="tx1"/>
                </a:solidFill>
              </a:rPr>
              <a:t>3</a:t>
            </a:r>
            <a:endParaRPr lang="en-US" sz="3600" i="0" dirty="0">
              <a:solidFill>
                <a:schemeClr val="tx1"/>
              </a:solidFill>
            </a:endParaRPr>
          </a:p>
        </p:txBody>
      </p:sp>
      <p:cxnSp>
        <p:nvCxnSpPr>
          <p:cNvPr id="7" name="Straight Connector 6"/>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644511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4" name="TextBox 3"/>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0" name="TextBox 19"/>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1" name="TextBox 20"/>
          <p:cNvSpPr txBox="1"/>
          <p:nvPr/>
        </p:nvSpPr>
        <p:spPr>
          <a:xfrm>
            <a:off x="4916285" y="1846565"/>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2" name="TextBox 21"/>
          <p:cNvSpPr txBox="1"/>
          <p:nvPr/>
        </p:nvSpPr>
        <p:spPr>
          <a:xfrm>
            <a:off x="4267650" y="4294837"/>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a:t>
            </a:r>
            <a:r>
              <a:rPr lang="en-US" sz="3600" i="0" dirty="0" smtClean="0">
                <a:solidFill>
                  <a:schemeClr val="tx1"/>
                </a:solidFill>
              </a:rPr>
              <a:t>3</a:t>
            </a:r>
            <a:endParaRPr lang="en-US" sz="3600" i="0" dirty="0">
              <a:solidFill>
                <a:schemeClr val="tx1"/>
              </a:solidFill>
            </a:endParaRPr>
          </a:p>
        </p:txBody>
      </p:sp>
      <p:cxnSp>
        <p:nvCxnSpPr>
          <p:cNvPr id="7" name="Straight Connector 6"/>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grpSp>
        <p:nvGrpSpPr>
          <p:cNvPr id="6" name="Group 5"/>
          <p:cNvGrpSpPr/>
          <p:nvPr/>
        </p:nvGrpSpPr>
        <p:grpSpPr>
          <a:xfrm>
            <a:off x="755576" y="3717031"/>
            <a:ext cx="2614474" cy="2736305"/>
            <a:chOff x="899592" y="1700808"/>
            <a:chExt cx="3507234" cy="3670667"/>
          </a:xfrm>
        </p:grpSpPr>
        <p:sp>
          <p:nvSpPr>
            <p:cNvPr id="23" name="Rectangle 22"/>
            <p:cNvSpPr/>
            <p:nvPr/>
          </p:nvSpPr>
          <p:spPr bwMode="auto">
            <a:xfrm>
              <a:off x="899592" y="3212976"/>
              <a:ext cx="576064" cy="648072"/>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ectangle 23"/>
            <p:cNvSpPr/>
            <p:nvPr/>
          </p:nvSpPr>
          <p:spPr bwMode="auto">
            <a:xfrm>
              <a:off x="1691680" y="1700808"/>
              <a:ext cx="576064" cy="2160239"/>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5" name="TextBox 24"/>
            <p:cNvSpPr txBox="1"/>
            <p:nvPr/>
          </p:nvSpPr>
          <p:spPr>
            <a:xfrm>
              <a:off x="899592" y="4077072"/>
              <a:ext cx="584721" cy="430887"/>
            </a:xfrm>
            <a:prstGeom prst="rect">
              <a:avLst/>
            </a:prstGeom>
            <a:noFill/>
          </p:spPr>
          <p:txBody>
            <a:bodyPr wrap="none" rtlCol="0">
              <a:spAutoFit/>
            </a:bodyPr>
            <a:lstStyle/>
            <a:p>
              <a:r>
                <a:rPr lang="en-US" i="0" dirty="0" smtClean="0"/>
                <a:t>left</a:t>
              </a:r>
              <a:endParaRPr lang="en-US" i="0" dirty="0"/>
            </a:p>
          </p:txBody>
        </p:sp>
        <p:sp>
          <p:nvSpPr>
            <p:cNvPr id="26" name="TextBox 25"/>
            <p:cNvSpPr txBox="1"/>
            <p:nvPr/>
          </p:nvSpPr>
          <p:spPr>
            <a:xfrm>
              <a:off x="1619672" y="4077072"/>
              <a:ext cx="770930" cy="430887"/>
            </a:xfrm>
            <a:prstGeom prst="rect">
              <a:avLst/>
            </a:prstGeom>
            <a:noFill/>
          </p:spPr>
          <p:txBody>
            <a:bodyPr wrap="none" rtlCol="0">
              <a:spAutoFit/>
            </a:bodyPr>
            <a:lstStyle/>
            <a:p>
              <a:r>
                <a:rPr lang="en-US" i="0" dirty="0" smtClean="0"/>
                <a:t>right</a:t>
              </a:r>
              <a:endParaRPr lang="en-US" i="0" dirty="0"/>
            </a:p>
          </p:txBody>
        </p:sp>
        <p:sp>
          <p:nvSpPr>
            <p:cNvPr id="27" name="Rectangle 26"/>
            <p:cNvSpPr/>
            <p:nvPr/>
          </p:nvSpPr>
          <p:spPr bwMode="auto">
            <a:xfrm>
              <a:off x="2915816" y="1729612"/>
              <a:ext cx="576064" cy="216024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a:off x="3707904" y="3140968"/>
              <a:ext cx="576064" cy="748883"/>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9" name="TextBox 28"/>
            <p:cNvSpPr txBox="1"/>
            <p:nvPr/>
          </p:nvSpPr>
          <p:spPr>
            <a:xfrm>
              <a:off x="2915816" y="4105876"/>
              <a:ext cx="584721" cy="430887"/>
            </a:xfrm>
            <a:prstGeom prst="rect">
              <a:avLst/>
            </a:prstGeom>
            <a:noFill/>
          </p:spPr>
          <p:txBody>
            <a:bodyPr wrap="none" rtlCol="0">
              <a:spAutoFit/>
            </a:bodyPr>
            <a:lstStyle/>
            <a:p>
              <a:r>
                <a:rPr lang="en-US" i="0" dirty="0" smtClean="0"/>
                <a:t>left</a:t>
              </a:r>
              <a:endParaRPr lang="en-US" i="0" dirty="0"/>
            </a:p>
          </p:txBody>
        </p:sp>
        <p:sp>
          <p:nvSpPr>
            <p:cNvPr id="30" name="TextBox 29"/>
            <p:cNvSpPr txBox="1"/>
            <p:nvPr/>
          </p:nvSpPr>
          <p:spPr>
            <a:xfrm>
              <a:off x="3635896" y="4105876"/>
              <a:ext cx="770930" cy="430887"/>
            </a:xfrm>
            <a:prstGeom prst="rect">
              <a:avLst/>
            </a:prstGeom>
            <a:noFill/>
          </p:spPr>
          <p:txBody>
            <a:bodyPr wrap="none" rtlCol="0">
              <a:spAutoFit/>
            </a:bodyPr>
            <a:lstStyle/>
            <a:p>
              <a:r>
                <a:rPr lang="en-US" i="0" dirty="0" smtClean="0"/>
                <a:t>right</a:t>
              </a:r>
              <a:endParaRPr lang="en-US" i="0" dirty="0"/>
            </a:p>
          </p:txBody>
        </p:sp>
        <p:sp>
          <p:nvSpPr>
            <p:cNvPr id="31" name="TextBox 30"/>
            <p:cNvSpPr txBox="1"/>
            <p:nvPr/>
          </p:nvSpPr>
          <p:spPr>
            <a:xfrm>
              <a:off x="3419872" y="4725144"/>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32" name="TextBox 31"/>
            <p:cNvSpPr txBox="1"/>
            <p:nvPr/>
          </p:nvSpPr>
          <p:spPr>
            <a:xfrm>
              <a:off x="1403648" y="4653136"/>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grpSp>
      <p:sp>
        <p:nvSpPr>
          <p:cNvPr id="34" name="Rectangle 33"/>
          <p:cNvSpPr/>
          <p:nvPr/>
        </p:nvSpPr>
        <p:spPr bwMode="auto">
          <a:xfrm>
            <a:off x="1334260" y="1315888"/>
            <a:ext cx="429428" cy="48310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ectangle 34"/>
          <p:cNvSpPr/>
          <p:nvPr/>
        </p:nvSpPr>
        <p:spPr bwMode="auto">
          <a:xfrm>
            <a:off x="755576" y="188640"/>
            <a:ext cx="429428" cy="1610354"/>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TextBox 35"/>
          <p:cNvSpPr txBox="1"/>
          <p:nvPr/>
        </p:nvSpPr>
        <p:spPr>
          <a:xfrm>
            <a:off x="755576" y="1960030"/>
            <a:ext cx="435881" cy="321205"/>
          </a:xfrm>
          <a:prstGeom prst="rect">
            <a:avLst/>
          </a:prstGeom>
          <a:noFill/>
        </p:spPr>
        <p:txBody>
          <a:bodyPr wrap="none" rtlCol="0">
            <a:spAutoFit/>
          </a:bodyPr>
          <a:lstStyle/>
          <a:p>
            <a:r>
              <a:rPr lang="en-US" i="0" dirty="0" smtClean="0"/>
              <a:t>left</a:t>
            </a:r>
            <a:endParaRPr lang="en-US" i="0" dirty="0"/>
          </a:p>
        </p:txBody>
      </p:sp>
      <p:sp>
        <p:nvSpPr>
          <p:cNvPr id="37" name="TextBox 36"/>
          <p:cNvSpPr txBox="1"/>
          <p:nvPr/>
        </p:nvSpPr>
        <p:spPr>
          <a:xfrm>
            <a:off x="1292361" y="1960030"/>
            <a:ext cx="574691" cy="321205"/>
          </a:xfrm>
          <a:prstGeom prst="rect">
            <a:avLst/>
          </a:prstGeom>
          <a:noFill/>
        </p:spPr>
        <p:txBody>
          <a:bodyPr wrap="none" rtlCol="0">
            <a:spAutoFit/>
          </a:bodyPr>
          <a:lstStyle/>
          <a:p>
            <a:r>
              <a:rPr lang="en-US" i="0" dirty="0" smtClean="0"/>
              <a:t>right</a:t>
            </a:r>
            <a:endParaRPr lang="en-US" i="0" dirty="0"/>
          </a:p>
        </p:txBody>
      </p:sp>
      <p:sp>
        <p:nvSpPr>
          <p:cNvPr id="38" name="Rectangle 37"/>
          <p:cNvSpPr/>
          <p:nvPr/>
        </p:nvSpPr>
        <p:spPr bwMode="auto">
          <a:xfrm>
            <a:off x="2258574" y="210112"/>
            <a:ext cx="429428" cy="1610355"/>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9" name="Rectangle 38"/>
          <p:cNvSpPr/>
          <p:nvPr/>
        </p:nvSpPr>
        <p:spPr bwMode="auto">
          <a:xfrm>
            <a:off x="2849037" y="1262210"/>
            <a:ext cx="429428" cy="558256"/>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 name="TextBox 39"/>
          <p:cNvSpPr txBox="1"/>
          <p:nvPr/>
        </p:nvSpPr>
        <p:spPr>
          <a:xfrm>
            <a:off x="2258574" y="1981502"/>
            <a:ext cx="435881" cy="321205"/>
          </a:xfrm>
          <a:prstGeom prst="rect">
            <a:avLst/>
          </a:prstGeom>
          <a:noFill/>
        </p:spPr>
        <p:txBody>
          <a:bodyPr wrap="none" rtlCol="0">
            <a:spAutoFit/>
          </a:bodyPr>
          <a:lstStyle/>
          <a:p>
            <a:r>
              <a:rPr lang="en-US" i="0" dirty="0" smtClean="0"/>
              <a:t>left</a:t>
            </a:r>
            <a:endParaRPr lang="en-US" i="0" dirty="0"/>
          </a:p>
        </p:txBody>
      </p:sp>
      <p:sp>
        <p:nvSpPr>
          <p:cNvPr id="41" name="TextBox 40"/>
          <p:cNvSpPr txBox="1"/>
          <p:nvPr/>
        </p:nvSpPr>
        <p:spPr>
          <a:xfrm>
            <a:off x="2795359" y="1981502"/>
            <a:ext cx="574691" cy="321205"/>
          </a:xfrm>
          <a:prstGeom prst="rect">
            <a:avLst/>
          </a:prstGeom>
          <a:noFill/>
        </p:spPr>
        <p:txBody>
          <a:bodyPr wrap="none" rtlCol="0">
            <a:spAutoFit/>
          </a:bodyPr>
          <a:lstStyle/>
          <a:p>
            <a:r>
              <a:rPr lang="en-US" i="0" dirty="0" smtClean="0"/>
              <a:t>right</a:t>
            </a:r>
            <a:endParaRPr lang="en-US" i="0" dirty="0"/>
          </a:p>
        </p:txBody>
      </p:sp>
      <p:sp>
        <p:nvSpPr>
          <p:cNvPr id="42" name="TextBox 41"/>
          <p:cNvSpPr txBox="1"/>
          <p:nvPr/>
        </p:nvSpPr>
        <p:spPr>
          <a:xfrm>
            <a:off x="2634323" y="2443136"/>
            <a:ext cx="320405" cy="481809"/>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43" name="TextBox 42"/>
          <p:cNvSpPr txBox="1"/>
          <p:nvPr/>
        </p:nvSpPr>
        <p:spPr>
          <a:xfrm>
            <a:off x="1131325" y="2389458"/>
            <a:ext cx="320405" cy="481809"/>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cxnSp>
        <p:nvCxnSpPr>
          <p:cNvPr id="44" name="Straight Connector 43"/>
          <p:cNvCxnSpPr/>
          <p:nvPr/>
        </p:nvCxnSpPr>
        <p:spPr bwMode="auto">
          <a:xfrm flipH="1">
            <a:off x="7189688" y="450912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45"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2616660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rot="60000">
            <a:off x="-144463" y="5084763"/>
            <a:ext cx="9432926" cy="790575"/>
          </a:xfrm>
          <a:prstGeom prst="rect">
            <a:avLst/>
          </a:prstGeom>
          <a:solidFill>
            <a:srgbClr val="FF66FF">
              <a:alpha val="67000"/>
            </a:srgbClr>
          </a:solidFill>
          <a:ln w="9525" cap="rnd">
            <a:solidFill>
              <a:srgbClr val="DDDDDD"/>
            </a:solidFill>
            <a:prstDash val="sysDot"/>
            <a:miter lim="800000"/>
            <a:headEnd/>
            <a:tailEnd/>
          </a:ln>
        </p:spPr>
        <p:txBody>
          <a:bodyPr anchor="ctr">
            <a:spAutoFit/>
          </a:bodyPr>
          <a:lstStyle/>
          <a:p>
            <a:endParaRPr lang="en-US"/>
          </a:p>
        </p:txBody>
      </p:sp>
      <p:sp>
        <p:nvSpPr>
          <p:cNvPr id="4"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1521613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13"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460398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2508458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Box 19"/>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1" name="TextBox 20"/>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323528" y="116632"/>
            <a:ext cx="429813" cy="646331"/>
          </a:xfrm>
          <a:prstGeom prst="rect">
            <a:avLst/>
          </a:prstGeom>
          <a:solidFill>
            <a:schemeClr val="bg1"/>
          </a:solidFill>
        </p:spPr>
        <p:txBody>
          <a:bodyPr wrap="none" rtlCol="0">
            <a:spAutoFit/>
          </a:bodyPr>
          <a:lstStyle/>
          <a:p>
            <a:r>
              <a:rPr lang="en-US" sz="3600" i="0" dirty="0" smtClean="0">
                <a:solidFill>
                  <a:schemeClr val="tx1"/>
                </a:solidFill>
              </a:rPr>
              <a:t>1</a:t>
            </a:r>
            <a:endParaRPr lang="en-US" sz="3600" i="0" dirty="0">
              <a:solidFill>
                <a:schemeClr val="tx1"/>
              </a:solidFill>
            </a:endParaRPr>
          </a:p>
        </p:txBody>
      </p:sp>
      <p:sp>
        <p:nvSpPr>
          <p:cNvPr id="24"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3786933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88640"/>
            <a:ext cx="2834060" cy="1713790"/>
          </a:xfrm>
          <a:prstGeom prst="rect">
            <a:avLst/>
          </a:prstGeom>
        </p:spPr>
      </p:pic>
      <p:pic>
        <p:nvPicPr>
          <p:cNvPr id="9" name="Picture 8"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204864"/>
            <a:ext cx="2656004" cy="1906684"/>
          </a:xfrm>
          <a:prstGeom prst="rect">
            <a:avLst/>
          </a:prstGeom>
        </p:spPr>
      </p:pic>
      <p:pic>
        <p:nvPicPr>
          <p:cNvPr id="10" name="Picture 9"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653136"/>
            <a:ext cx="2448272" cy="1899266"/>
          </a:xfrm>
          <a:prstGeom prst="rect">
            <a:avLst/>
          </a:prstGeom>
        </p:spPr>
      </p:pic>
      <p:pic>
        <p:nvPicPr>
          <p:cNvPr id="7" name="Picture 6"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88640"/>
            <a:ext cx="2834060" cy="1713790"/>
          </a:xfrm>
          <a:prstGeom prst="rect">
            <a:avLst/>
          </a:prstGeom>
        </p:spPr>
      </p:pic>
      <p:pic>
        <p:nvPicPr>
          <p:cNvPr id="8" name="Picture 7"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656004" cy="1906684"/>
          </a:xfrm>
          <a:prstGeom prst="rect">
            <a:avLst/>
          </a:prstGeom>
        </p:spPr>
      </p:pic>
      <p:pic>
        <p:nvPicPr>
          <p:cNvPr id="11" name="Picture 10"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4653136"/>
            <a:ext cx="2448272" cy="1899266"/>
          </a:xfrm>
          <a:prstGeom prst="rect">
            <a:avLst/>
          </a:prstGeom>
        </p:spPr>
      </p:pic>
      <p:pic>
        <p:nvPicPr>
          <p:cNvPr id="4" name="Picture 3"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6080596"/>
            <a:ext cx="417062" cy="279400"/>
          </a:xfrm>
          <a:prstGeom prst="rect">
            <a:avLst/>
          </a:prstGeom>
        </p:spPr>
      </p:pic>
      <p:pic>
        <p:nvPicPr>
          <p:cNvPr id="12" name="Picture 11"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4578" b="7819"/>
          <a:stretch/>
        </p:blipFill>
        <p:spPr>
          <a:xfrm>
            <a:off x="755576" y="3601591"/>
            <a:ext cx="417062" cy="279400"/>
          </a:xfrm>
          <a:prstGeom prst="rect">
            <a:avLst/>
          </a:prstGeom>
        </p:spPr>
      </p:pic>
      <p:pic>
        <p:nvPicPr>
          <p:cNvPr id="13" name="Picture 12" descr="other_car_brighter.png"/>
          <p:cNvPicPr>
            <a:picLocks noChangeAspect="1"/>
          </p:cNvPicPr>
          <p:nvPr/>
        </p:nvPicPr>
        <p:blipFill rotWithShape="1">
          <a:blip r:embed="rId6">
            <a:extLst>
              <a:ext uri="{28A0092B-C50C-407E-A947-70E740481C1C}">
                <a14:useLocalDpi xmlns:a14="http://schemas.microsoft.com/office/drawing/2010/main" val="0"/>
              </a:ext>
            </a:extLst>
          </a:blip>
          <a:srcRect l="13999" t="19896" r="4591" b="7820"/>
          <a:stretch/>
        </p:blipFill>
        <p:spPr>
          <a:xfrm>
            <a:off x="827584" y="1470024"/>
            <a:ext cx="394791" cy="260251"/>
          </a:xfrm>
          <a:prstGeom prst="rect">
            <a:avLst/>
          </a:prstGeom>
        </p:spPr>
      </p:pic>
      <p:cxnSp>
        <p:nvCxnSpPr>
          <p:cNvPr id="6" name="Straight Connector 5"/>
          <p:cNvCxnSpPr/>
          <p:nvPr/>
        </p:nvCxnSpPr>
        <p:spPr bwMode="auto">
          <a:xfrm>
            <a:off x="3203848"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cxnSp>
        <p:nvCxnSpPr>
          <p:cNvPr id="14" name="Straight Connector 13"/>
          <p:cNvCxnSpPr/>
          <p:nvPr/>
        </p:nvCxnSpPr>
        <p:spPr bwMode="auto">
          <a:xfrm>
            <a:off x="6156176" y="0"/>
            <a:ext cx="0" cy="6858000"/>
          </a:xfrm>
          <a:prstGeom prst="line">
            <a:avLst/>
          </a:prstGeom>
          <a:solidFill>
            <a:srgbClr val="00B8FF"/>
          </a:solidFill>
          <a:ln w="9525" cap="flat" cmpd="sng" algn="ctr">
            <a:solidFill>
              <a:schemeClr val="bg1"/>
            </a:solidFill>
            <a:prstDash val="dot"/>
            <a:round/>
            <a:headEnd type="none" w="med" len="med"/>
            <a:tailEnd type="none" w="med" len="med"/>
          </a:ln>
          <a:effectLst/>
        </p:spPr>
      </p:cxnSp>
      <p:pic>
        <p:nvPicPr>
          <p:cNvPr id="15" name="Picture 14" descr="fb_identity_1_brigh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940" y="116632"/>
            <a:ext cx="2834060" cy="1713790"/>
          </a:xfrm>
          <a:prstGeom prst="rect">
            <a:avLst/>
          </a:prstGeom>
        </p:spPr>
      </p:pic>
      <p:pic>
        <p:nvPicPr>
          <p:cNvPr id="16" name="Picture 15" descr="fb_identity_2_brigh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948" y="2132856"/>
            <a:ext cx="2656004" cy="1906684"/>
          </a:xfrm>
          <a:prstGeom prst="rect">
            <a:avLst/>
          </a:prstGeom>
        </p:spPr>
      </p:pic>
      <p:pic>
        <p:nvPicPr>
          <p:cNvPr id="17" name="Picture 16" descr="fb_identity_3_brigh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5964" y="4581128"/>
            <a:ext cx="2448272" cy="1899266"/>
          </a:xfrm>
          <a:prstGeom prst="rect">
            <a:avLst/>
          </a:prstGeom>
        </p:spPr>
      </p:pic>
      <p:sp>
        <p:nvSpPr>
          <p:cNvPr id="5" name="Rectangle 4"/>
          <p:cNvSpPr/>
          <p:nvPr/>
        </p:nvSpPr>
        <p:spPr bwMode="auto">
          <a:xfrm>
            <a:off x="6732240" y="1412776"/>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barrier_car1_brighter.png"/>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56176" y="1102519"/>
            <a:ext cx="864096" cy="751693"/>
          </a:xfrm>
          <a:prstGeom prst="rect">
            <a:avLst/>
          </a:prstGeom>
        </p:spPr>
      </p:pic>
      <p:pic>
        <p:nvPicPr>
          <p:cNvPr id="18" name="Picture 17"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3204">
            <a:off x="6516216" y="3281809"/>
            <a:ext cx="624214" cy="596776"/>
          </a:xfrm>
          <a:prstGeom prst="rect">
            <a:avLst/>
          </a:prstGeom>
        </p:spPr>
      </p:pic>
      <p:pic>
        <p:nvPicPr>
          <p:cNvPr id="19" name="Picture 18" descr="barrier_car2_br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4891" y="5739606"/>
            <a:ext cx="624214" cy="596776"/>
          </a:xfrm>
          <a:prstGeom prst="rect">
            <a:avLst/>
          </a:prstGeom>
        </p:spPr>
      </p:pic>
      <p:sp>
        <p:nvSpPr>
          <p:cNvPr id="20" name="TextBox 19"/>
          <p:cNvSpPr txBox="1"/>
          <p:nvPr/>
        </p:nvSpPr>
        <p:spPr>
          <a:xfrm>
            <a:off x="6372200" y="116632"/>
            <a:ext cx="429813" cy="646331"/>
          </a:xfrm>
          <a:prstGeom prst="rect">
            <a:avLst/>
          </a:prstGeom>
          <a:solidFill>
            <a:schemeClr val="bg1"/>
          </a:solidFill>
        </p:spPr>
        <p:txBody>
          <a:bodyPr wrap="none" rtlCol="0">
            <a:spAutoFit/>
          </a:bodyPr>
          <a:lstStyle/>
          <a:p>
            <a:r>
              <a:rPr lang="en-US" sz="3600" i="0" dirty="0" smtClean="0">
                <a:solidFill>
                  <a:schemeClr val="tx1"/>
                </a:solidFill>
              </a:rPr>
              <a:t>3</a:t>
            </a:r>
            <a:endParaRPr lang="en-US" sz="3600" i="0" dirty="0">
              <a:solidFill>
                <a:schemeClr val="tx1"/>
              </a:solidFill>
            </a:endParaRPr>
          </a:p>
        </p:txBody>
      </p:sp>
      <p:sp>
        <p:nvSpPr>
          <p:cNvPr id="21" name="TextBox 20"/>
          <p:cNvSpPr txBox="1"/>
          <p:nvPr/>
        </p:nvSpPr>
        <p:spPr>
          <a:xfrm>
            <a:off x="3275856" y="116632"/>
            <a:ext cx="429813" cy="646331"/>
          </a:xfrm>
          <a:prstGeom prst="rect">
            <a:avLst/>
          </a:prstGeom>
          <a:solidFill>
            <a:schemeClr val="bg1"/>
          </a:solidFill>
        </p:spPr>
        <p:txBody>
          <a:bodyPr wrap="none" rtlCol="0">
            <a:spAutoFit/>
          </a:bodyPr>
          <a:lstStyle/>
          <a:p>
            <a:r>
              <a:rPr lang="en-US" sz="3600" i="0" dirty="0" smtClean="0">
                <a:solidFill>
                  <a:schemeClr val="tx1"/>
                </a:solidFill>
              </a:rPr>
              <a:t>2</a:t>
            </a:r>
            <a:endParaRPr lang="en-US" sz="3600" i="0" dirty="0">
              <a:solidFill>
                <a:schemeClr val="tx1"/>
              </a:solidFill>
            </a:endParaRPr>
          </a:p>
        </p:txBody>
      </p:sp>
      <p:sp>
        <p:nvSpPr>
          <p:cNvPr id="23" name="TextBox 22"/>
          <p:cNvSpPr txBox="1"/>
          <p:nvPr/>
        </p:nvSpPr>
        <p:spPr>
          <a:xfrm>
            <a:off x="323528" y="116632"/>
            <a:ext cx="429813" cy="646331"/>
          </a:xfrm>
          <a:prstGeom prst="rect">
            <a:avLst/>
          </a:prstGeom>
          <a:solidFill>
            <a:schemeClr val="bg1"/>
          </a:solidFill>
        </p:spPr>
        <p:txBody>
          <a:bodyPr wrap="none" rtlCol="0">
            <a:spAutoFit/>
          </a:bodyPr>
          <a:lstStyle/>
          <a:p>
            <a:r>
              <a:rPr lang="en-US" sz="3600" i="0" dirty="0" smtClean="0">
                <a:solidFill>
                  <a:schemeClr val="tx1"/>
                </a:solidFill>
              </a:rPr>
              <a:t>1</a:t>
            </a:r>
            <a:endParaRPr lang="en-US" sz="3600" i="0" dirty="0">
              <a:solidFill>
                <a:schemeClr val="tx1"/>
              </a:solidFill>
            </a:endParaRPr>
          </a:p>
        </p:txBody>
      </p:sp>
      <p:sp>
        <p:nvSpPr>
          <p:cNvPr id="24" name="TextBox 23"/>
          <p:cNvSpPr txBox="1"/>
          <p:nvPr/>
        </p:nvSpPr>
        <p:spPr>
          <a:xfrm>
            <a:off x="4916285" y="1916832"/>
            <a:ext cx="2432983"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belief: 2 ≈ 3</a:t>
            </a:r>
            <a:endParaRPr lang="en-US" sz="3600" i="0" dirty="0">
              <a:solidFill>
                <a:schemeClr val="tx1"/>
              </a:solidFill>
            </a:endParaRPr>
          </a:p>
        </p:txBody>
      </p:sp>
      <p:sp>
        <p:nvSpPr>
          <p:cNvPr id="25" name="TextBox 24"/>
          <p:cNvSpPr txBox="1"/>
          <p:nvPr/>
        </p:nvSpPr>
        <p:spPr>
          <a:xfrm>
            <a:off x="4267650" y="2708920"/>
            <a:ext cx="3623149" cy="646331"/>
          </a:xfrm>
          <a:prstGeom prst="rect">
            <a:avLst/>
          </a:prstGeom>
          <a:solidFill>
            <a:schemeClr val="bg1">
              <a:lumMod val="50000"/>
            </a:schemeClr>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a:solidFill>
                  <a:schemeClr val="tx1"/>
                </a:solidFill>
              </a:rPr>
              <a:t>2 ≈</a:t>
            </a:r>
            <a:r>
              <a:rPr lang="en-US" sz="3600" i="0" dirty="0" smtClean="0">
                <a:solidFill>
                  <a:schemeClr val="tx1"/>
                </a:solidFill>
              </a:rPr>
              <a:t> </a:t>
            </a:r>
            <a:r>
              <a:rPr lang="en-US" sz="3600" i="0" dirty="0" smtClean="0">
                <a:solidFill>
                  <a:schemeClr val="tx1"/>
                </a:solidFill>
              </a:rPr>
              <a:t>3</a:t>
            </a:r>
            <a:endParaRPr lang="en-US" sz="3600" i="0" dirty="0">
              <a:solidFill>
                <a:schemeClr val="tx1"/>
              </a:solidFill>
            </a:endParaRPr>
          </a:p>
        </p:txBody>
      </p:sp>
      <p:cxnSp>
        <p:nvCxnSpPr>
          <p:cNvPr id="26" name="Straight Connector 25"/>
          <p:cNvCxnSpPr/>
          <p:nvPr/>
        </p:nvCxnSpPr>
        <p:spPr bwMode="auto">
          <a:xfrm flipH="1">
            <a:off x="7189688" y="2924944"/>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27" name="TextBox 26"/>
          <p:cNvSpPr txBox="1"/>
          <p:nvPr/>
        </p:nvSpPr>
        <p:spPr>
          <a:xfrm>
            <a:off x="1813510" y="3574757"/>
            <a:ext cx="2432983"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belief: 1 ≈ 2</a:t>
            </a:r>
            <a:endParaRPr lang="en-US" sz="3600" i="0" dirty="0">
              <a:solidFill>
                <a:schemeClr val="tx1"/>
              </a:solidFill>
            </a:endParaRPr>
          </a:p>
        </p:txBody>
      </p:sp>
      <p:sp>
        <p:nvSpPr>
          <p:cNvPr id="28" name="TextBox 27"/>
          <p:cNvSpPr txBox="1"/>
          <p:nvPr/>
        </p:nvSpPr>
        <p:spPr>
          <a:xfrm>
            <a:off x="1164875" y="4366845"/>
            <a:ext cx="3623149" cy="646331"/>
          </a:xfrm>
          <a:prstGeom prst="rect">
            <a:avLst/>
          </a:prstGeom>
          <a:solidFill>
            <a:schemeClr val="bg1"/>
          </a:solidFill>
          <a:effectLst>
            <a:glow rad="101600">
              <a:schemeClr val="tx1">
                <a:alpha val="75000"/>
              </a:schemeClr>
            </a:glow>
          </a:effectLst>
        </p:spPr>
        <p:txBody>
          <a:bodyPr wrap="none" rtlCol="0">
            <a:spAutoFit/>
          </a:bodyPr>
          <a:lstStyle/>
          <a:p>
            <a:r>
              <a:rPr lang="en-US" sz="3600" i="0" dirty="0" smtClean="0">
                <a:solidFill>
                  <a:schemeClr val="tx1"/>
                </a:solidFill>
              </a:rPr>
              <a:t>registration: </a:t>
            </a:r>
            <a:r>
              <a:rPr lang="en-US" sz="3600" i="0" dirty="0" smtClean="0">
                <a:solidFill>
                  <a:schemeClr val="tx1"/>
                </a:solidFill>
              </a:rPr>
              <a:t>1 </a:t>
            </a:r>
            <a:r>
              <a:rPr lang="en-US" sz="3600" i="0" dirty="0">
                <a:solidFill>
                  <a:schemeClr val="tx1"/>
                </a:solidFill>
              </a:rPr>
              <a:t>≈</a:t>
            </a:r>
            <a:r>
              <a:rPr lang="en-US" sz="3600" i="0" dirty="0" smtClean="0">
                <a:solidFill>
                  <a:schemeClr val="tx1"/>
                </a:solidFill>
              </a:rPr>
              <a:t> </a:t>
            </a:r>
            <a:r>
              <a:rPr lang="en-US" sz="3600" i="0" dirty="0" smtClean="0">
                <a:solidFill>
                  <a:schemeClr val="tx1"/>
                </a:solidFill>
              </a:rPr>
              <a:t>2</a:t>
            </a:r>
            <a:endParaRPr lang="en-US" sz="3600" i="0" dirty="0">
              <a:solidFill>
                <a:schemeClr val="tx1"/>
              </a:solidFill>
            </a:endParaRPr>
          </a:p>
        </p:txBody>
      </p:sp>
      <p:cxnSp>
        <p:nvCxnSpPr>
          <p:cNvPr id="29" name="Straight Connector 28"/>
          <p:cNvCxnSpPr/>
          <p:nvPr/>
        </p:nvCxnSpPr>
        <p:spPr bwMode="auto">
          <a:xfrm flipH="1">
            <a:off x="3563888" y="3789040"/>
            <a:ext cx="144016" cy="36004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30" name="Text Box 6"/>
          <p:cNvSpPr txBox="1">
            <a:spLocks noChangeArrowheads="1"/>
          </p:cNvSpPr>
          <p:nvPr/>
        </p:nvSpPr>
        <p:spPr bwMode="auto">
          <a:xfrm>
            <a:off x="6588224" y="6361583"/>
            <a:ext cx="24243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sz="1400" i="0" dirty="0" smtClean="0"/>
              <a:t>Rubio, Richardson &amp; Butterfill</a:t>
            </a:r>
            <a:endParaRPr lang="en-GB" sz="1400" i="0" dirty="0"/>
          </a:p>
        </p:txBody>
      </p:sp>
    </p:spTree>
    <p:extLst>
      <p:ext uri="{BB962C8B-B14F-4D97-AF65-F5344CB8AC3E}">
        <p14:creationId xmlns:p14="http://schemas.microsoft.com/office/powerpoint/2010/main" val="28680291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P7180704"/>
          <p:cNvPicPr>
            <a:picLocks noChangeAspect="1" noChangeArrowheads="1"/>
          </p:cNvPicPr>
          <p:nvPr/>
        </p:nvPicPr>
        <p:blipFill>
          <a:blip r:embed="rId2">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7180704"/>
          <p:cNvPicPr>
            <a:picLocks noChangeAspect="1" noChangeArrowheads="1"/>
          </p:cNvPicPr>
          <p:nvPr/>
        </p:nvPicPr>
        <p:blipFill>
          <a:blip r:embed="rId2">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2555776" y="82800"/>
            <a:ext cx="6192688" cy="1618008"/>
          </a:xfrm>
          <a:prstGeom prst="rect">
            <a:avLst/>
          </a:prstGeom>
          <a:noFill/>
          <a:ln w="9525">
            <a:noFill/>
            <a:round/>
            <a:headEnd/>
            <a:tailEnd/>
          </a:ln>
          <a:effectLst/>
        </p:spPr>
        <p:txBody>
          <a:bodyPr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alpha val="34000"/>
                  </a:schemeClr>
                </a:solidFill>
                <a:effectLst>
                  <a:glow rad="127000">
                    <a:schemeClr val="accent3">
                      <a:alpha val="34000"/>
                    </a:schemeClr>
                  </a:glow>
                </a:effectLst>
                <a:cs typeface="Arial" charset="0"/>
              </a:rPr>
              <a:t>challenge</a:t>
            </a:r>
          </a:p>
        </p:txBody>
      </p:sp>
      <p:sp>
        <p:nvSpPr>
          <p:cNvPr id="8" name="Text Box 2"/>
          <p:cNvSpPr txBox="1">
            <a:spLocks noChangeArrowheads="1"/>
          </p:cNvSpPr>
          <p:nvPr/>
        </p:nvSpPr>
        <p:spPr bwMode="auto">
          <a:xfrm>
            <a:off x="3563888" y="1312892"/>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defRPr/>
            </a:pPr>
            <a:r>
              <a:rPr lang="en-GB" i="0" dirty="0" smtClean="0">
                <a:solidFill>
                  <a:schemeClr val="bg1">
                    <a:alpha val="34000"/>
                  </a:schemeClr>
                </a:solidFill>
                <a:effectLst>
                  <a:glow rad="101600">
                    <a:schemeClr val="tx1">
                      <a:alpha val="75000"/>
                    </a:schemeClr>
                  </a:glow>
                </a:effectLst>
              </a:rPr>
              <a:t>Explain the emergence, in evolution or development, of full-blown theory of mind cognition.</a:t>
            </a:r>
            <a:endParaRPr lang="en-GB" dirty="0">
              <a:solidFill>
                <a:schemeClr val="bg1">
                  <a:alpha val="34000"/>
                </a:schemeClr>
              </a:solidFill>
              <a:effectLst>
                <a:glow rad="101600">
                  <a:schemeClr val="tx1">
                    <a:alpha val="75000"/>
                  </a:schemeClr>
                </a:glow>
              </a:effectLst>
            </a:endParaRPr>
          </a:p>
        </p:txBody>
      </p:sp>
      <p:sp>
        <p:nvSpPr>
          <p:cNvPr id="5" name="Text Box 2"/>
          <p:cNvSpPr txBox="1">
            <a:spLocks noChangeArrowheads="1"/>
          </p:cNvSpPr>
          <p:nvPr/>
        </p:nvSpPr>
        <p:spPr bwMode="auto">
          <a:xfrm>
            <a:off x="395536" y="2531072"/>
            <a:ext cx="4896544" cy="1618008"/>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solidFill>
                <a:effectLst>
                  <a:glow rad="127000">
                    <a:schemeClr val="accent3"/>
                  </a:glow>
                </a:effectLst>
                <a:cs typeface="Arial" charset="0"/>
              </a:rPr>
              <a:t>puzzle</a:t>
            </a:r>
          </a:p>
        </p:txBody>
      </p:sp>
      <p:sp>
        <p:nvSpPr>
          <p:cNvPr id="6" name="Text Box 2"/>
          <p:cNvSpPr txBox="1">
            <a:spLocks noChangeArrowheads="1"/>
          </p:cNvSpPr>
          <p:nvPr/>
        </p:nvSpPr>
        <p:spPr bwMode="auto">
          <a:xfrm>
            <a:off x="960652" y="3789040"/>
            <a:ext cx="76328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defRPr/>
            </a:pPr>
            <a:r>
              <a:rPr lang="en-GB" i="0" dirty="0" smtClean="0">
                <a:effectLst>
                  <a:glow rad="101600">
                    <a:schemeClr val="tx1">
                      <a:alpha val="75000"/>
                    </a:schemeClr>
                  </a:glow>
                </a:effectLst>
              </a:rPr>
              <a:t>What could infants, chimps and scrub-jays represent that would enable them, within limits, to track others</a:t>
            </a:r>
            <a:r>
              <a:rPr lang="en-GB" altLang="ja-JP" i="0" dirty="0" smtClean="0">
                <a:effectLst>
                  <a:glow rad="101600">
                    <a:schemeClr val="tx1">
                      <a:alpha val="75000"/>
                    </a:schemeClr>
                  </a:glow>
                </a:effectLst>
              </a:rPr>
              <a:t>’</a:t>
            </a:r>
            <a:r>
              <a:rPr lang="en-GB" i="0" dirty="0" smtClean="0">
                <a:effectLst>
                  <a:glow rad="101600">
                    <a:schemeClr val="tx1">
                      <a:alpha val="75000"/>
                    </a:schemeClr>
                  </a:glow>
                </a:effectLst>
              </a:rPr>
              <a:t> perceptions, knowledge, beliefs and other propositional attitudes?</a:t>
            </a:r>
            <a:r>
              <a:rPr lang="en-GB" dirty="0" smtClean="0">
                <a:effectLst>
                  <a:glow rad="101600">
                    <a:schemeClr val="tx1">
                      <a:alpha val="75000"/>
                    </a:schemeClr>
                  </a:glow>
                </a:effectLst>
              </a:rPr>
              <a:t> </a:t>
            </a:r>
          </a:p>
        </p:txBody>
      </p:sp>
    </p:spTree>
    <p:extLst>
      <p:ext uri="{BB962C8B-B14F-4D97-AF65-F5344CB8AC3E}">
        <p14:creationId xmlns:p14="http://schemas.microsoft.com/office/powerpoint/2010/main" val="1763078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P7180704"/>
          <p:cNvPicPr>
            <a:picLocks noChangeAspect="1" noChangeArrowheads="1"/>
          </p:cNvPicPr>
          <p:nvPr/>
        </p:nvPicPr>
        <p:blipFill>
          <a:blip r:embed="rId3">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2555776" y="82800"/>
            <a:ext cx="6192688" cy="1618008"/>
          </a:xfrm>
          <a:prstGeom prst="rect">
            <a:avLst/>
          </a:prstGeom>
          <a:noFill/>
          <a:ln w="9525">
            <a:noFill/>
            <a:round/>
            <a:headEnd/>
            <a:tailEnd/>
          </a:ln>
          <a:effectLst/>
        </p:spPr>
        <p:txBody>
          <a:bodyPr lIns="90000" tIns="46800" rIns="90000" bIns="46800">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solidFill>
                <a:effectLst>
                  <a:glow rad="127000">
                    <a:schemeClr val="accent3"/>
                  </a:glow>
                </a:effectLst>
                <a:cs typeface="Arial" charset="0"/>
              </a:rPr>
              <a:t>challenge</a:t>
            </a:r>
          </a:p>
        </p:txBody>
      </p:sp>
      <p:sp>
        <p:nvSpPr>
          <p:cNvPr id="8" name="Text Box 2"/>
          <p:cNvSpPr txBox="1">
            <a:spLocks noChangeArrowheads="1"/>
          </p:cNvSpPr>
          <p:nvPr/>
        </p:nvSpPr>
        <p:spPr bwMode="auto">
          <a:xfrm>
            <a:off x="3563888" y="1312892"/>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defRPr/>
            </a:pPr>
            <a:r>
              <a:rPr lang="en-GB" i="0" dirty="0" smtClean="0">
                <a:effectLst>
                  <a:glow rad="101600">
                    <a:schemeClr val="tx1">
                      <a:alpha val="75000"/>
                    </a:schemeClr>
                  </a:glow>
                </a:effectLst>
              </a:rPr>
              <a:t>Explain the emergence, in evolution or development, of full-blown theory of mind cognition.</a:t>
            </a:r>
            <a:endParaRPr lang="en-GB" dirty="0">
              <a:effectLst>
                <a:glow rad="101600">
                  <a:schemeClr val="tx1">
                    <a:alpha val="75000"/>
                  </a:schemeClr>
                </a:glow>
              </a:effectLst>
            </a:endParaRPr>
          </a:p>
        </p:txBody>
      </p:sp>
      <p:sp>
        <p:nvSpPr>
          <p:cNvPr id="5" name="Text Box 2"/>
          <p:cNvSpPr txBox="1">
            <a:spLocks noChangeArrowheads="1"/>
          </p:cNvSpPr>
          <p:nvPr/>
        </p:nvSpPr>
        <p:spPr bwMode="auto">
          <a:xfrm>
            <a:off x="395536" y="2531072"/>
            <a:ext cx="4896544" cy="1618008"/>
          </a:xfrm>
          <a:prstGeom prst="rect">
            <a:avLst/>
          </a:prstGeom>
          <a:noFill/>
          <a:ln w="9525">
            <a:noFill/>
            <a:round/>
            <a:headEnd/>
            <a:tailEnd/>
          </a:ln>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9900" i="0" dirty="0">
                <a:solidFill>
                  <a:schemeClr val="tx1">
                    <a:alpha val="34000"/>
                  </a:schemeClr>
                </a:solidFill>
                <a:effectLst>
                  <a:glow rad="127000">
                    <a:schemeClr val="accent3">
                      <a:alpha val="34000"/>
                    </a:schemeClr>
                  </a:glow>
                </a:effectLst>
                <a:cs typeface="Arial" charset="0"/>
              </a:rPr>
              <a:t>puzzle</a:t>
            </a:r>
          </a:p>
        </p:txBody>
      </p:sp>
      <p:sp>
        <p:nvSpPr>
          <p:cNvPr id="6" name="Text Box 2"/>
          <p:cNvSpPr txBox="1">
            <a:spLocks noChangeArrowheads="1"/>
          </p:cNvSpPr>
          <p:nvPr/>
        </p:nvSpPr>
        <p:spPr bwMode="auto">
          <a:xfrm>
            <a:off x="960652" y="3789040"/>
            <a:ext cx="76328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defRPr/>
            </a:pPr>
            <a:r>
              <a:rPr lang="en-GB" i="0" dirty="0" smtClean="0">
                <a:solidFill>
                  <a:schemeClr val="bg1">
                    <a:alpha val="34000"/>
                  </a:schemeClr>
                </a:solidFill>
                <a:effectLst>
                  <a:glow rad="101600">
                    <a:schemeClr val="tx1">
                      <a:alpha val="75000"/>
                    </a:schemeClr>
                  </a:glow>
                </a:effectLst>
              </a:rPr>
              <a:t>What could infants, chimps and scrub-jays represent that would enable them, within limits, to track others</a:t>
            </a:r>
            <a:r>
              <a:rPr lang="en-GB" altLang="ja-JP" i="0" dirty="0" smtClean="0">
                <a:solidFill>
                  <a:schemeClr val="bg1">
                    <a:alpha val="34000"/>
                  </a:schemeClr>
                </a:solidFill>
                <a:effectLst>
                  <a:glow rad="101600">
                    <a:schemeClr val="tx1">
                      <a:alpha val="75000"/>
                    </a:schemeClr>
                  </a:glow>
                </a:effectLst>
              </a:rPr>
              <a:t>’</a:t>
            </a:r>
            <a:r>
              <a:rPr lang="en-GB" i="0" dirty="0" smtClean="0">
                <a:solidFill>
                  <a:schemeClr val="bg1">
                    <a:alpha val="34000"/>
                  </a:schemeClr>
                </a:solidFill>
                <a:effectLst>
                  <a:glow rad="101600">
                    <a:schemeClr val="tx1">
                      <a:alpha val="75000"/>
                    </a:schemeClr>
                  </a:glow>
                </a:effectLst>
              </a:rPr>
              <a:t> perceptions, knowledge, beliefs and other propositional attitudes?</a:t>
            </a:r>
            <a:r>
              <a:rPr lang="en-GB" dirty="0" smtClean="0">
                <a:solidFill>
                  <a:schemeClr val="bg1">
                    <a:alpha val="34000"/>
                  </a:schemeClr>
                </a:solidFill>
                <a:effectLst>
                  <a:glow rad="101600">
                    <a:schemeClr val="tx1">
                      <a:alpha val="75000"/>
                    </a:schemeClr>
                  </a:glow>
                </a:effectLst>
              </a:rPr>
              <a:t> </a:t>
            </a:r>
          </a:p>
        </p:txBody>
      </p:sp>
    </p:spTree>
    <p:extLst>
      <p:ext uri="{BB962C8B-B14F-4D97-AF65-F5344CB8AC3E}">
        <p14:creationId xmlns:p14="http://schemas.microsoft.com/office/powerpoint/2010/main" val="14198503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P7180704"/>
          <p:cNvPicPr>
            <a:picLocks noChangeAspect="1" noChangeArrowheads="1"/>
          </p:cNvPicPr>
          <p:nvPr/>
        </p:nvPicPr>
        <p:blipFill>
          <a:blip r:embed="rId3">
            <a:alphaModFix amt="34000"/>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
          <p:cNvSpPr txBox="1">
            <a:spLocks noChangeArrowheads="1"/>
          </p:cNvSpPr>
          <p:nvPr/>
        </p:nvSpPr>
        <p:spPr bwMode="auto">
          <a:xfrm>
            <a:off x="251521" y="836714"/>
            <a:ext cx="244827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joint action (ability to share goals)</a:t>
            </a:r>
            <a:endParaRPr lang="en-GB" i="0" dirty="0">
              <a:effectLst>
                <a:glow rad="101600">
                  <a:schemeClr val="tx1">
                    <a:alpha val="75000"/>
                  </a:schemeClr>
                </a:glow>
              </a:effectLst>
            </a:endParaRPr>
          </a:p>
        </p:txBody>
      </p:sp>
      <p:sp>
        <p:nvSpPr>
          <p:cNvPr id="4" name="Text Box 2"/>
          <p:cNvSpPr txBox="1">
            <a:spLocks noChangeArrowheads="1"/>
          </p:cNvSpPr>
          <p:nvPr/>
        </p:nvSpPr>
        <p:spPr bwMode="auto">
          <a:xfrm>
            <a:off x="683569" y="2227513"/>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6000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understanding communicative intent</a:t>
            </a:r>
            <a:endParaRPr lang="en-GB" i="0" dirty="0">
              <a:effectLst>
                <a:glow rad="101600">
                  <a:schemeClr val="tx1">
                    <a:alpha val="75000"/>
                  </a:schemeClr>
                </a:glow>
              </a:effectLst>
            </a:endParaRPr>
          </a:p>
        </p:txBody>
      </p:sp>
      <p:sp>
        <p:nvSpPr>
          <p:cNvPr id="5" name="Text Box 2"/>
          <p:cNvSpPr txBox="1">
            <a:spLocks noChangeArrowheads="1"/>
          </p:cNvSpPr>
          <p:nvPr/>
        </p:nvSpPr>
        <p:spPr bwMode="auto">
          <a:xfrm>
            <a:off x="888108" y="3595664"/>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communication by language</a:t>
            </a:r>
            <a:endParaRPr lang="en-GB" i="0" dirty="0">
              <a:effectLst>
                <a:glow rad="101600">
                  <a:schemeClr val="tx1">
                    <a:alpha val="75000"/>
                  </a:schemeClr>
                </a:glow>
              </a:effectLst>
            </a:endParaRPr>
          </a:p>
        </p:txBody>
      </p:sp>
      <p:sp>
        <p:nvSpPr>
          <p:cNvPr id="6" name="Text Box 2"/>
          <p:cNvSpPr txBox="1">
            <a:spLocks noChangeArrowheads="1"/>
          </p:cNvSpPr>
          <p:nvPr/>
        </p:nvSpPr>
        <p:spPr bwMode="auto">
          <a:xfrm rot="60000">
            <a:off x="816100" y="496381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full-blown theory of mind cognition</a:t>
            </a:r>
            <a:endParaRPr lang="en-GB" i="0" dirty="0">
              <a:effectLst>
                <a:glow rad="101600">
                  <a:schemeClr val="tx1">
                    <a:alpha val="75000"/>
                  </a:schemeClr>
                </a:glow>
              </a:effectLst>
            </a:endParaRPr>
          </a:p>
        </p:txBody>
      </p:sp>
      <p:cxnSp>
        <p:nvCxnSpPr>
          <p:cNvPr id="9" name="Straight Arrow Connector 8"/>
          <p:cNvCxnSpPr>
            <a:stCxn id="3" idx="2"/>
          </p:cNvCxnSpPr>
          <p:nvPr/>
        </p:nvCxnSpPr>
        <p:spPr bwMode="auto">
          <a:xfrm>
            <a:off x="1475656" y="1606153"/>
            <a:ext cx="720080" cy="621358"/>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1" name="Straight Arrow Connector 10"/>
          <p:cNvCxnSpPr/>
          <p:nvPr/>
        </p:nvCxnSpPr>
        <p:spPr bwMode="auto">
          <a:xfrm>
            <a:off x="2483768" y="2996954"/>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2" name="Straight Arrow Connector 11"/>
          <p:cNvCxnSpPr/>
          <p:nvPr/>
        </p:nvCxnSpPr>
        <p:spPr bwMode="auto">
          <a:xfrm>
            <a:off x="2411760" y="4365106"/>
            <a:ext cx="0" cy="598711"/>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cxnSp>
        <p:nvCxnSpPr>
          <p:cNvPr id="10" name="Straight Arrow Connector 9"/>
          <p:cNvCxnSpPr>
            <a:stCxn id="14" idx="2"/>
          </p:cNvCxnSpPr>
          <p:nvPr/>
        </p:nvCxnSpPr>
        <p:spPr bwMode="auto">
          <a:xfrm flipH="1">
            <a:off x="2627785" y="2635751"/>
            <a:ext cx="2958071" cy="959912"/>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cxnSp>
        <p:nvCxnSpPr>
          <p:cNvPr id="13" name="Straight Arrow Connector 12"/>
          <p:cNvCxnSpPr>
            <a:stCxn id="16" idx="2"/>
          </p:cNvCxnSpPr>
          <p:nvPr/>
        </p:nvCxnSpPr>
        <p:spPr bwMode="auto">
          <a:xfrm flipH="1">
            <a:off x="2627785" y="4435951"/>
            <a:ext cx="2742047" cy="527864"/>
          </a:xfrm>
          <a:prstGeom prst="straightConnector1">
            <a:avLst/>
          </a:prstGeom>
          <a:solidFill>
            <a:srgbClr val="00B8FF"/>
          </a:solidFill>
          <a:ln w="3175" cap="flat" cmpd="sng" algn="ctr">
            <a:solidFill>
              <a:schemeClr val="bg1">
                <a:lumMod val="65000"/>
              </a:schemeClr>
            </a:solidFill>
            <a:prstDash val="solid"/>
            <a:round/>
            <a:headEnd type="none" w="med" len="med"/>
            <a:tailEnd type="arrow"/>
          </a:ln>
          <a:effectLst>
            <a:glow rad="101600">
              <a:schemeClr val="bg1">
                <a:lumMod val="65000"/>
                <a:alpha val="34000"/>
              </a:schemeClr>
            </a:glow>
          </a:effectLst>
        </p:spPr>
      </p:cxnSp>
      <p:sp>
        <p:nvSpPr>
          <p:cNvPr id="14" name="Text Box 2"/>
          <p:cNvSpPr txBox="1">
            <a:spLocks noChangeArrowheads="1"/>
          </p:cNvSpPr>
          <p:nvPr/>
        </p:nvSpPr>
        <p:spPr bwMode="auto">
          <a:xfrm>
            <a:off x="4499993" y="22048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6" name="Text Box 2"/>
          <p:cNvSpPr txBox="1">
            <a:spLocks noChangeArrowheads="1"/>
          </p:cNvSpPr>
          <p:nvPr/>
        </p:nvSpPr>
        <p:spPr bwMode="auto">
          <a:xfrm>
            <a:off x="4283969" y="4005066"/>
            <a:ext cx="2171725" cy="430887"/>
          </a:xfrm>
          <a:prstGeom prst="rect">
            <a:avLst/>
          </a:prstGeom>
          <a:noFill/>
          <a:ln w="3175" cmpd="sng">
            <a:solidFill>
              <a:schemeClr val="bg1">
                <a:lumMod val="65000"/>
              </a:schemeClr>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solidFill>
                  <a:schemeClr val="bg1">
                    <a:lumMod val="75000"/>
                  </a:schemeClr>
                </a:solidFill>
                <a:effectLst>
                  <a:glow rad="101600">
                    <a:schemeClr val="tx1">
                      <a:alpha val="75000"/>
                    </a:schemeClr>
                  </a:glow>
                </a:effectLst>
              </a:rPr>
              <a:t>other stuff</a:t>
            </a:r>
            <a:endParaRPr lang="en-GB" i="0" dirty="0">
              <a:solidFill>
                <a:schemeClr val="bg1">
                  <a:lumMod val="75000"/>
                </a:schemeClr>
              </a:solidFill>
              <a:effectLst>
                <a:glow rad="101600">
                  <a:schemeClr val="tx1">
                    <a:alpha val="75000"/>
                  </a:schemeClr>
                </a:glow>
              </a:effectLst>
            </a:endParaRPr>
          </a:p>
        </p:txBody>
      </p:sp>
      <p:sp>
        <p:nvSpPr>
          <p:cNvPr id="18" name="Text Box 2"/>
          <p:cNvSpPr txBox="1">
            <a:spLocks noChangeArrowheads="1"/>
          </p:cNvSpPr>
          <p:nvPr/>
        </p:nvSpPr>
        <p:spPr bwMode="auto">
          <a:xfrm>
            <a:off x="2627784" y="692698"/>
            <a:ext cx="3024336"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chemeClr val="tx1">
                      <a:alpha val="75000"/>
                    </a:schemeClr>
                  </a:glow>
                </a:effectLst>
              </a:rPr>
              <a:t>minimal theory of </a:t>
            </a:r>
            <a:br>
              <a:rPr lang="en-GB" i="0" dirty="0" smtClean="0">
                <a:effectLst>
                  <a:glow rad="101600">
                    <a:schemeClr val="tx1">
                      <a:alpha val="75000"/>
                    </a:schemeClr>
                  </a:glow>
                </a:effectLst>
              </a:rPr>
            </a:br>
            <a:r>
              <a:rPr lang="en-GB" i="0" dirty="0" smtClean="0">
                <a:effectLst>
                  <a:glow rad="101600">
                    <a:schemeClr val="tx1">
                      <a:alpha val="75000"/>
                    </a:schemeClr>
                  </a:glow>
                </a:effectLst>
              </a:rPr>
              <a:t>mind cognition</a:t>
            </a:r>
            <a:endParaRPr lang="en-GB" i="0" dirty="0">
              <a:effectLst>
                <a:glow rad="101600">
                  <a:schemeClr val="tx1">
                    <a:alpha val="75000"/>
                  </a:schemeClr>
                </a:glow>
              </a:effectLst>
            </a:endParaRPr>
          </a:p>
        </p:txBody>
      </p:sp>
      <p:cxnSp>
        <p:nvCxnSpPr>
          <p:cNvPr id="19" name="Straight Arrow Connector 18"/>
          <p:cNvCxnSpPr>
            <a:stCxn id="18" idx="2"/>
          </p:cNvCxnSpPr>
          <p:nvPr/>
        </p:nvCxnSpPr>
        <p:spPr bwMode="auto">
          <a:xfrm flipH="1">
            <a:off x="2771800" y="1462139"/>
            <a:ext cx="1368152" cy="742727"/>
          </a:xfrm>
          <a:prstGeom prst="straightConnector1">
            <a:avLst/>
          </a:prstGeom>
          <a:solidFill>
            <a:srgbClr val="00B8FF"/>
          </a:solidFill>
          <a:ln w="3175" cap="flat" cmpd="sng" algn="ctr">
            <a:solidFill>
              <a:schemeClr val="bg1"/>
            </a:solidFill>
            <a:prstDash val="solid"/>
            <a:round/>
            <a:headEnd type="none" w="med" len="med"/>
            <a:tailEnd type="arrow"/>
          </a:ln>
          <a:effectLst>
            <a:glow rad="101600">
              <a:schemeClr val="bg1">
                <a:lumMod val="65000"/>
                <a:alpha val="34000"/>
              </a:schemeClr>
            </a:glow>
          </a:effectLst>
        </p:spPr>
      </p:cxnSp>
    </p:spTree>
    <p:extLst>
      <p:ext uri="{BB962C8B-B14F-4D97-AF65-F5344CB8AC3E}">
        <p14:creationId xmlns:p14="http://schemas.microsoft.com/office/powerpoint/2010/main" val="1500252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2" descr="P7180704"/>
          <p:cNvPicPr>
            <a:picLocks noChangeAspect="1" noChangeArrowheads="1"/>
          </p:cNvPicPr>
          <p:nvPr/>
        </p:nvPicPr>
        <p:blipFill>
          <a:blip r:embed="rId2">
            <a:extLst>
              <a:ext uri="{28A0092B-C50C-407E-A947-70E740481C1C}">
                <a14:useLocalDpi xmlns:a14="http://schemas.microsoft.com/office/drawing/2010/main" val="0"/>
              </a:ext>
            </a:extLst>
          </a:blip>
          <a:srcRect r="5589"/>
          <a:stretch>
            <a:fillRect/>
          </a:stretch>
        </p:blipFill>
        <p:spPr bwMode="auto">
          <a:xfrm>
            <a:off x="0" y="0"/>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4684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unobservable inner 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spTree>
    <p:extLst>
      <p:ext uri="{BB962C8B-B14F-4D97-AF65-F5344CB8AC3E}">
        <p14:creationId xmlns:p14="http://schemas.microsoft.com/office/powerpoint/2010/main" val="159348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2624192" y="1847927"/>
            <a:ext cx="1732223"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a:t>
            </a:r>
            <a:r>
              <a:rPr lang="en-GB" i="0" dirty="0">
                <a:solidFill>
                  <a:schemeClr val="tx1"/>
                </a:solidFill>
              </a:rPr>
              <a:t>unobservable </a:t>
            </a:r>
            <a:r>
              <a:rPr lang="en-GB" i="0" dirty="0"/>
              <a:t>inner</a:t>
            </a:r>
            <a:r>
              <a:rPr lang="en-GB" i="0" dirty="0">
                <a:solidFill>
                  <a:schemeClr val="tx1"/>
                </a:solidFill>
              </a:rPr>
              <a:t> </a:t>
            </a:r>
            <a:r>
              <a:rPr lang="en-GB" i="0" dirty="0"/>
              <a:t>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4356228" y="1869315"/>
            <a:ext cx="718877"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a:t>
            </a:r>
            <a:r>
              <a:rPr lang="en-GB" i="0" dirty="0">
                <a:solidFill>
                  <a:srgbClr val="FFFFFF"/>
                </a:solidFill>
              </a:rPr>
              <a:t>unobservable</a:t>
            </a:r>
            <a:r>
              <a:rPr lang="en-GB" i="0" dirty="0">
                <a:solidFill>
                  <a:schemeClr val="tx1"/>
                </a:solidFill>
              </a:rPr>
              <a:t> inner </a:t>
            </a:r>
            <a:r>
              <a:rPr lang="en-GB" i="0" dirty="0"/>
              <a:t>states particular to the cognitive perspective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extLst>
      <p:ext uri="{BB962C8B-B14F-4D97-AF65-F5344CB8AC3E}">
        <p14:creationId xmlns:p14="http://schemas.microsoft.com/office/powerpoint/2010/main" val="3482734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ChangeArrowheads="1"/>
          </p:cNvSpPr>
          <p:nvPr/>
        </p:nvSpPr>
        <p:spPr bwMode="auto">
          <a:xfrm rot="60000">
            <a:off x="642504" y="2577408"/>
            <a:ext cx="1436167"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sp>
        <p:nvSpPr>
          <p:cNvPr id="106498" name="Text Box 2"/>
          <p:cNvSpPr txBox="1">
            <a:spLocks noChangeArrowheads="1"/>
          </p:cNvSpPr>
          <p:nvPr/>
        </p:nvSpPr>
        <p:spPr bwMode="auto">
          <a:xfrm>
            <a:off x="576263" y="495300"/>
            <a:ext cx="5148262" cy="339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75000"/>
              </a:spcAft>
            </a:pPr>
            <a:r>
              <a:rPr lang="en-GB" i="0" dirty="0"/>
              <a:t>"We … use the acronym </a:t>
            </a:r>
            <a:r>
              <a:rPr lang="en-GB" i="0" dirty="0" err="1"/>
              <a:t>ToM</a:t>
            </a:r>
            <a:r>
              <a:rPr lang="en-GB" i="0" dirty="0"/>
              <a:t>, to refer to any cognitive system, whether </a:t>
            </a:r>
            <a:r>
              <a:rPr lang="en-GB" i="0" dirty="0" smtClean="0"/>
              <a:t>theory-like </a:t>
            </a:r>
            <a:r>
              <a:rPr lang="en-GB" i="0" dirty="0"/>
              <a:t>or not, that predicts or explains the behaviour of another agent by postulating that unobservable inner states particular to the cognitive </a:t>
            </a:r>
            <a:r>
              <a:rPr lang="en-GB" i="0" dirty="0">
                <a:solidFill>
                  <a:srgbClr val="000000"/>
                </a:solidFill>
              </a:rPr>
              <a:t>perspective</a:t>
            </a:r>
            <a:r>
              <a:rPr lang="en-GB" i="0" dirty="0"/>
              <a:t> of that agent causally modulate that agent</a:t>
            </a:r>
            <a:r>
              <a:rPr lang="ja-JP" altLang="en-GB" i="0" dirty="0"/>
              <a:t>’</a:t>
            </a:r>
            <a:r>
              <a:rPr lang="en-GB" altLang="ja-JP" i="0" dirty="0"/>
              <a:t>s behaviour." </a:t>
            </a:r>
          </a:p>
          <a:p>
            <a:pPr algn="r" eaLnBrk="1" hangingPunct="1">
              <a:spcAft>
                <a:spcPct val="75000"/>
              </a:spcAft>
            </a:pPr>
            <a:r>
              <a:rPr lang="en-GB" i="0" dirty="0"/>
              <a:t>(Penn &amp; Povinelli 2007: 732)</a:t>
            </a:r>
          </a:p>
        </p:txBody>
      </p:sp>
    </p:spTree>
    <p:extLst>
      <p:ext uri="{BB962C8B-B14F-4D97-AF65-F5344CB8AC3E}">
        <p14:creationId xmlns:p14="http://schemas.microsoft.com/office/powerpoint/2010/main" val="2224725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22"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23"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4"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5"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6"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7"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28"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29"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0"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1"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2"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3"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4"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5"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6"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7"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38"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39"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40"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41"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2"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7543"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4" name="Oval 25"/>
          <p:cNvSpPr>
            <a:spLocks noChangeArrowheads="1"/>
          </p:cNvSpPr>
          <p:nvPr/>
        </p:nvSpPr>
        <p:spPr bwMode="auto">
          <a:xfrm>
            <a:off x="4787900" y="36655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5"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7546" name="Oval 27"/>
          <p:cNvSpPr>
            <a:spLocks noChangeArrowheads="1"/>
          </p:cNvSpPr>
          <p:nvPr/>
        </p:nvSpPr>
        <p:spPr bwMode="auto">
          <a:xfrm>
            <a:off x="4841875" y="3719513"/>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47"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7548"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7549"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0"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7551"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7552"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7553"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4"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5"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6"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7"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58"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59"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0"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1"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7562"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7563"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Oval 2"/>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46" name="Oval 3"/>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47" name="Line 4"/>
          <p:cNvSpPr>
            <a:spLocks noChangeShapeType="1"/>
          </p:cNvSpPr>
          <p:nvPr/>
        </p:nvSpPr>
        <p:spPr bwMode="auto">
          <a:xfrm>
            <a:off x="2124075" y="1557338"/>
            <a:ext cx="3168650" cy="25923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8" name="Line 5"/>
          <p:cNvSpPr>
            <a:spLocks noChangeShapeType="1"/>
          </p:cNvSpPr>
          <p:nvPr/>
        </p:nvSpPr>
        <p:spPr bwMode="auto">
          <a:xfrm>
            <a:off x="3563938" y="3573463"/>
            <a:ext cx="1728787" cy="576262"/>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49" name="Oval 6"/>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0" name="Line 7"/>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1" name="Oval 8"/>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2" name="Line 9"/>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3" name="Oval 10"/>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4" name="Line 11"/>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5" name="Oval 1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6" name="Line 13"/>
          <p:cNvSpPr>
            <a:spLocks noChangeShapeType="1"/>
          </p:cNvSpPr>
          <p:nvPr/>
        </p:nvSpPr>
        <p:spPr bwMode="auto">
          <a:xfrm>
            <a:off x="5795963" y="4292600"/>
            <a:ext cx="1800225" cy="649288"/>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7" name="Oval 14"/>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58" name="Line 15"/>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59" name="Oval 16"/>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0" name="Line 17"/>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1" name="Oval 18"/>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2" name="Line 19"/>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3" name="Oval 20"/>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64" name="Line 21"/>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65" name="Oval 22"/>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66" name="Text Box 23"/>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8567" name="Oval 24"/>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68" name="Oval 25"/>
          <p:cNvSpPr>
            <a:spLocks noChangeArrowheads="1"/>
          </p:cNvSpPr>
          <p:nvPr/>
        </p:nvSpPr>
        <p:spPr bwMode="auto">
          <a:xfrm>
            <a:off x="4787900" y="3665538"/>
            <a:ext cx="1009650" cy="1009650"/>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8569" name="Text Box 26"/>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8570" name="Oval 27"/>
          <p:cNvSpPr>
            <a:spLocks noChangeArrowheads="1"/>
          </p:cNvSpPr>
          <p:nvPr/>
        </p:nvSpPr>
        <p:spPr bwMode="auto">
          <a:xfrm>
            <a:off x="4841875" y="3719513"/>
            <a:ext cx="900113" cy="900112"/>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1" name="Oval 28"/>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8572" name="Text Box 29"/>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8573" name="Oval 30"/>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4" name="AutoShape 31"/>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8575" name="Text Box 32"/>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8576" name="Oval 33"/>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8577" name="Line 34"/>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78" name="Oval 35"/>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79" name="Line 36"/>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0" name="Line 37"/>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1" name="Oval 38"/>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2" name="Line 39"/>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3" name="Line 40"/>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4" name="Line 41"/>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5" name="Line 42"/>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8586" name="Oval 43"/>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8587" name="Line 44"/>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Oval 2"/>
          <p:cNvSpPr>
            <a:spLocks noChangeArrowheads="1"/>
          </p:cNvSpPr>
          <p:nvPr/>
        </p:nvSpPr>
        <p:spPr bwMode="auto">
          <a:xfrm>
            <a:off x="5184775" y="396557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0" name="Oval 3"/>
          <p:cNvSpPr>
            <a:spLocks noChangeArrowheads="1"/>
          </p:cNvSpPr>
          <p:nvPr/>
        </p:nvSpPr>
        <p:spPr bwMode="auto">
          <a:xfrm>
            <a:off x="5545138" y="3317875"/>
            <a:ext cx="360362" cy="360363"/>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1" name="Oval 4"/>
          <p:cNvSpPr>
            <a:spLocks noChangeArrowheads="1"/>
          </p:cNvSpPr>
          <p:nvPr/>
        </p:nvSpPr>
        <p:spPr bwMode="auto">
          <a:xfrm>
            <a:off x="4787900" y="3667125"/>
            <a:ext cx="1009650" cy="1006475"/>
          </a:xfrm>
          <a:prstGeom prst="ellipse">
            <a:avLst/>
          </a:prstGeom>
          <a:solidFill>
            <a:schemeClr val="bg2"/>
          </a:solidFill>
          <a:ln w="38100">
            <a:solidFill>
              <a:schemeClr val="bg2"/>
            </a:solidFill>
            <a:round/>
            <a:headEnd/>
            <a:tailEnd/>
          </a:ln>
        </p:spPr>
        <p:txBody>
          <a:bodyPr anchor="ctr">
            <a:spAutoFit/>
          </a:bodyPr>
          <a:lstStyle/>
          <a:p>
            <a:endParaRPr lang="en-US"/>
          </a:p>
        </p:txBody>
      </p:sp>
      <p:sp>
        <p:nvSpPr>
          <p:cNvPr id="109572" name="Text Box 5"/>
          <p:cNvSpPr txBox="1">
            <a:spLocks noChangeArrowheads="1"/>
          </p:cNvSpPr>
          <p:nvPr/>
        </p:nvSpPr>
        <p:spPr bwMode="auto">
          <a:xfrm>
            <a:off x="4787900" y="3886200"/>
            <a:ext cx="10080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likes  me</a:t>
            </a:r>
          </a:p>
        </p:txBody>
      </p:sp>
      <p:sp>
        <p:nvSpPr>
          <p:cNvPr id="109573" name="Oval 6"/>
          <p:cNvSpPr>
            <a:spLocks noChangeArrowheads="1"/>
          </p:cNvSpPr>
          <p:nvPr/>
        </p:nvSpPr>
        <p:spPr bwMode="auto">
          <a:xfrm>
            <a:off x="4841875" y="3722688"/>
            <a:ext cx="900113" cy="895350"/>
          </a:xfrm>
          <a:prstGeom prst="ellipse">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4" name="Line 7"/>
          <p:cNvSpPr>
            <a:spLocks noChangeShapeType="1"/>
          </p:cNvSpPr>
          <p:nvPr/>
        </p:nvSpPr>
        <p:spPr bwMode="auto">
          <a:xfrm>
            <a:off x="3563938" y="3573463"/>
            <a:ext cx="3960812" cy="136842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5" name="Oval 8"/>
          <p:cNvSpPr>
            <a:spLocks noChangeArrowheads="1"/>
          </p:cNvSpPr>
          <p:nvPr/>
        </p:nvSpPr>
        <p:spPr bwMode="auto">
          <a:xfrm>
            <a:off x="1116013" y="692150"/>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76" name="Oval 9"/>
          <p:cNvSpPr>
            <a:spLocks noChangeArrowheads="1"/>
          </p:cNvSpPr>
          <p:nvPr/>
        </p:nvSpPr>
        <p:spPr bwMode="auto">
          <a:xfrm>
            <a:off x="1169988" y="746125"/>
            <a:ext cx="900112" cy="9001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77" name="Oval 10"/>
          <p:cNvSpPr>
            <a:spLocks noChangeArrowheads="1"/>
          </p:cNvSpPr>
          <p:nvPr/>
        </p:nvSpPr>
        <p:spPr bwMode="auto">
          <a:xfrm>
            <a:off x="5292725" y="6057900"/>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78" name="Line 11"/>
          <p:cNvSpPr>
            <a:spLocks noChangeShapeType="1"/>
          </p:cNvSpPr>
          <p:nvPr/>
        </p:nvSpPr>
        <p:spPr bwMode="auto">
          <a:xfrm flipV="1">
            <a:off x="5867400" y="4941888"/>
            <a:ext cx="1728788" cy="107950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79" name="Oval 12"/>
          <p:cNvSpPr>
            <a:spLocks noChangeArrowheads="1"/>
          </p:cNvSpPr>
          <p:nvPr/>
        </p:nvSpPr>
        <p:spPr bwMode="auto">
          <a:xfrm>
            <a:off x="5075238" y="5405438"/>
            <a:ext cx="360362" cy="360362"/>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0" name="Line 13"/>
          <p:cNvSpPr>
            <a:spLocks noChangeShapeType="1"/>
          </p:cNvSpPr>
          <p:nvPr/>
        </p:nvSpPr>
        <p:spPr bwMode="auto">
          <a:xfrm flipV="1">
            <a:off x="5724525" y="4941888"/>
            <a:ext cx="1871663" cy="574675"/>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1" name="Oval 14"/>
          <p:cNvSpPr>
            <a:spLocks noChangeArrowheads="1"/>
          </p:cNvSpPr>
          <p:nvPr/>
        </p:nvSpPr>
        <p:spPr bwMode="auto">
          <a:xfrm>
            <a:off x="5003800" y="4797425"/>
            <a:ext cx="360363" cy="360363"/>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2" name="Line 15"/>
          <p:cNvSpPr>
            <a:spLocks noChangeShapeType="1"/>
          </p:cNvSpPr>
          <p:nvPr/>
        </p:nvSpPr>
        <p:spPr bwMode="auto">
          <a:xfrm>
            <a:off x="5651500" y="4941888"/>
            <a:ext cx="1873250" cy="0"/>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3" name="Line 16"/>
          <p:cNvSpPr>
            <a:spLocks noChangeShapeType="1"/>
          </p:cNvSpPr>
          <p:nvPr/>
        </p:nvSpPr>
        <p:spPr bwMode="auto">
          <a:xfrm>
            <a:off x="6138863" y="3756025"/>
            <a:ext cx="1457325" cy="1112838"/>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4" name="Oval 17"/>
          <p:cNvSpPr>
            <a:spLocks noChangeArrowheads="1"/>
          </p:cNvSpPr>
          <p:nvPr/>
        </p:nvSpPr>
        <p:spPr bwMode="auto">
          <a:xfrm>
            <a:off x="6192838" y="274637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5" name="Line 18"/>
          <p:cNvSpPr>
            <a:spLocks noChangeShapeType="1"/>
          </p:cNvSpPr>
          <p:nvPr/>
        </p:nvSpPr>
        <p:spPr bwMode="auto">
          <a:xfrm>
            <a:off x="6659563" y="3357563"/>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6" name="Oval 19"/>
          <p:cNvSpPr>
            <a:spLocks noChangeArrowheads="1"/>
          </p:cNvSpPr>
          <p:nvPr/>
        </p:nvSpPr>
        <p:spPr bwMode="auto">
          <a:xfrm>
            <a:off x="6913563" y="2457450"/>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7" name="Line 20"/>
          <p:cNvSpPr>
            <a:spLocks noChangeShapeType="1"/>
          </p:cNvSpPr>
          <p:nvPr/>
        </p:nvSpPr>
        <p:spPr bwMode="auto">
          <a:xfrm>
            <a:off x="7164388" y="3141663"/>
            <a:ext cx="431800" cy="1800225"/>
          </a:xfrm>
          <a:prstGeom prst="line">
            <a:avLst/>
          </a:prstGeom>
          <a:noFill/>
          <a:ln w="28575">
            <a:solidFill>
              <a:srgbClr val="FFFFFF">
                <a:alpha val="30196"/>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88" name="Oval 21"/>
          <p:cNvSpPr>
            <a:spLocks noChangeArrowheads="1"/>
          </p:cNvSpPr>
          <p:nvPr/>
        </p:nvSpPr>
        <p:spPr bwMode="auto">
          <a:xfrm>
            <a:off x="7561263" y="2386013"/>
            <a:ext cx="360362" cy="360362"/>
          </a:xfrm>
          <a:prstGeom prst="ellipse">
            <a:avLst/>
          </a:prstGeom>
          <a:noFill/>
          <a:ln w="38100">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89" name="Line 22"/>
          <p:cNvSpPr>
            <a:spLocks noChangeShapeType="1"/>
          </p:cNvSpPr>
          <p:nvPr/>
        </p:nvSpPr>
        <p:spPr bwMode="auto">
          <a:xfrm flipH="1">
            <a:off x="7596188" y="3068638"/>
            <a:ext cx="144462" cy="1873250"/>
          </a:xfrm>
          <a:prstGeom prst="line">
            <a:avLst/>
          </a:prstGeom>
          <a:noFill/>
          <a:ln w="28575">
            <a:solidFill>
              <a:srgbClr val="FFFFFF">
                <a:alpha val="20000"/>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0" name="Oval 23"/>
          <p:cNvSpPr>
            <a:spLocks noChangeArrowheads="1"/>
          </p:cNvSpPr>
          <p:nvPr/>
        </p:nvSpPr>
        <p:spPr bwMode="auto">
          <a:xfrm>
            <a:off x="2484438" y="2852738"/>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591" name="Text Box 24"/>
          <p:cNvSpPr txBox="1">
            <a:spLocks noChangeArrowheads="1"/>
          </p:cNvSpPr>
          <p:nvPr/>
        </p:nvSpPr>
        <p:spPr bwMode="auto">
          <a:xfrm>
            <a:off x="2484438" y="2976563"/>
            <a:ext cx="1008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sings</a:t>
            </a:r>
          </a:p>
        </p:txBody>
      </p:sp>
      <p:sp>
        <p:nvSpPr>
          <p:cNvPr id="109592" name="Oval 25"/>
          <p:cNvSpPr>
            <a:spLocks noChangeArrowheads="1"/>
          </p:cNvSpPr>
          <p:nvPr/>
        </p:nvSpPr>
        <p:spPr bwMode="auto">
          <a:xfrm>
            <a:off x="2538413" y="2906713"/>
            <a:ext cx="900112"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3" name="AutoShape 26"/>
          <p:cNvSpPr>
            <a:spLocks noChangeArrowheads="1"/>
          </p:cNvSpPr>
          <p:nvPr/>
        </p:nvSpPr>
        <p:spPr bwMode="auto">
          <a:xfrm>
            <a:off x="1042988" y="965200"/>
            <a:ext cx="1154112" cy="309563"/>
          </a:xfrm>
          <a:prstGeom prst="roundRect">
            <a:avLst>
              <a:gd name="adj" fmla="val 46472"/>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p>
            <a:endParaRPr lang="en-US"/>
          </a:p>
        </p:txBody>
      </p:sp>
      <p:sp>
        <p:nvSpPr>
          <p:cNvPr id="109594" name="Text Box 27"/>
          <p:cNvSpPr txBox="1">
            <a:spLocks noChangeArrowheads="1"/>
          </p:cNvSpPr>
          <p:nvPr/>
        </p:nvSpPr>
        <p:spPr bwMode="auto">
          <a:xfrm>
            <a:off x="971550" y="908050"/>
            <a:ext cx="1296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lnSpc>
                <a:spcPct val="90000"/>
              </a:lnSpc>
            </a:pPr>
            <a:r>
              <a:rPr lang="en-GB" i="0">
                <a:solidFill>
                  <a:schemeClr val="tx1"/>
                </a:solidFill>
              </a:rPr>
              <a:t>X  preens  me</a:t>
            </a:r>
          </a:p>
        </p:txBody>
      </p:sp>
      <p:sp>
        <p:nvSpPr>
          <p:cNvPr id="109595" name="Oval 28"/>
          <p:cNvSpPr>
            <a:spLocks noChangeArrowheads="1"/>
          </p:cNvSpPr>
          <p:nvPr/>
        </p:nvSpPr>
        <p:spPr bwMode="auto">
          <a:xfrm>
            <a:off x="2771775" y="4868863"/>
            <a:ext cx="360363" cy="360362"/>
          </a:xfrm>
          <a:prstGeom prst="ellipse">
            <a:avLst/>
          </a:prstGeom>
          <a:noFill/>
          <a:ln w="38100">
            <a:solidFill>
              <a:srgbClr val="FFFFFF">
                <a:alpha val="50195"/>
              </a:srgbClr>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09596" name="Line 29"/>
          <p:cNvSpPr>
            <a:spLocks noChangeShapeType="1"/>
          </p:cNvSpPr>
          <p:nvPr/>
        </p:nvSpPr>
        <p:spPr bwMode="auto">
          <a:xfrm flipV="1">
            <a:off x="3276600" y="4941888"/>
            <a:ext cx="1727200" cy="71437"/>
          </a:xfrm>
          <a:prstGeom prst="line">
            <a:avLst/>
          </a:prstGeom>
          <a:noFill/>
          <a:ln w="28575">
            <a:solidFill>
              <a:srgbClr val="FFFFFF">
                <a:alpha val="50195"/>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7" name="Oval 30"/>
          <p:cNvSpPr>
            <a:spLocks noChangeArrowheads="1"/>
          </p:cNvSpPr>
          <p:nvPr/>
        </p:nvSpPr>
        <p:spPr bwMode="auto">
          <a:xfrm>
            <a:off x="684213" y="4797425"/>
            <a:ext cx="360362" cy="360363"/>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598" name="Line 31"/>
          <p:cNvSpPr>
            <a:spLocks noChangeShapeType="1"/>
          </p:cNvSpPr>
          <p:nvPr/>
        </p:nvSpPr>
        <p:spPr bwMode="auto">
          <a:xfrm>
            <a:off x="1222375" y="5013325"/>
            <a:ext cx="1549400" cy="36513"/>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599" name="Line 32"/>
          <p:cNvSpPr>
            <a:spLocks noChangeShapeType="1"/>
          </p:cNvSpPr>
          <p:nvPr/>
        </p:nvSpPr>
        <p:spPr bwMode="auto">
          <a:xfrm>
            <a:off x="0" y="4941888"/>
            <a:ext cx="682625" cy="0"/>
          </a:xfrm>
          <a:prstGeom prst="line">
            <a:avLst/>
          </a:prstGeom>
          <a:noFill/>
          <a:ln w="28575">
            <a:solidFill>
              <a:srgbClr val="FFFFFF">
                <a:alpha val="30196"/>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0" name="Oval 33"/>
          <p:cNvSpPr>
            <a:spLocks noChangeArrowheads="1"/>
          </p:cNvSpPr>
          <p:nvPr/>
        </p:nvSpPr>
        <p:spPr bwMode="auto">
          <a:xfrm>
            <a:off x="827088" y="5373688"/>
            <a:ext cx="360362" cy="360362"/>
          </a:xfrm>
          <a:prstGeom prst="ellipse">
            <a:avLst/>
          </a:prstGeom>
          <a:noFill/>
          <a:ln w="3810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1" name="Line 34"/>
          <p:cNvSpPr>
            <a:spLocks noChangeShapeType="1"/>
          </p:cNvSpPr>
          <p:nvPr/>
        </p:nvSpPr>
        <p:spPr bwMode="auto">
          <a:xfrm flipV="1">
            <a:off x="1403350" y="5084763"/>
            <a:ext cx="1368425" cy="360362"/>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2" name="Line 35"/>
          <p:cNvSpPr>
            <a:spLocks noChangeShapeType="1"/>
          </p:cNvSpPr>
          <p:nvPr/>
        </p:nvSpPr>
        <p:spPr bwMode="auto">
          <a:xfrm>
            <a:off x="5364163" y="1196975"/>
            <a:ext cx="936625" cy="1584325"/>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3" name="Line 36"/>
          <p:cNvSpPr>
            <a:spLocks noChangeShapeType="1"/>
          </p:cNvSpPr>
          <p:nvPr/>
        </p:nvSpPr>
        <p:spPr bwMode="auto">
          <a:xfrm>
            <a:off x="6227763" y="1238250"/>
            <a:ext cx="144462" cy="1511300"/>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4" name="Line 37"/>
          <p:cNvSpPr>
            <a:spLocks noChangeShapeType="1"/>
          </p:cNvSpPr>
          <p:nvPr/>
        </p:nvSpPr>
        <p:spPr bwMode="auto">
          <a:xfrm>
            <a:off x="4932363" y="1916113"/>
            <a:ext cx="1293812" cy="941387"/>
          </a:xfrm>
          <a:prstGeom prst="line">
            <a:avLst/>
          </a:prstGeom>
          <a:noFill/>
          <a:ln w="28575">
            <a:solidFill>
              <a:srgbClr val="FFFFFF">
                <a:alpha val="39999"/>
              </a:srgbClr>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5" name="Oval 38"/>
          <p:cNvSpPr>
            <a:spLocks noChangeArrowheads="1"/>
          </p:cNvSpPr>
          <p:nvPr/>
        </p:nvSpPr>
        <p:spPr bwMode="auto">
          <a:xfrm>
            <a:off x="6011863" y="765175"/>
            <a:ext cx="360362" cy="360363"/>
          </a:xfrm>
          <a:prstGeom prst="ellipse">
            <a:avLst/>
          </a:prstGeom>
          <a:noFill/>
          <a:ln w="38100">
            <a:solidFill>
              <a:srgbClr val="FFFFFF">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09606" name="Line 39"/>
          <p:cNvSpPr>
            <a:spLocks noChangeShapeType="1"/>
          </p:cNvSpPr>
          <p:nvPr/>
        </p:nvSpPr>
        <p:spPr bwMode="auto">
          <a:xfrm flipH="1">
            <a:off x="6156325" y="0"/>
            <a:ext cx="0" cy="765175"/>
          </a:xfrm>
          <a:prstGeom prst="line">
            <a:avLst/>
          </a:prstGeom>
          <a:noFill/>
          <a:ln w="28575">
            <a:solidFill>
              <a:srgbClr val="FFFFFF">
                <a:alpha val="20000"/>
              </a:srgbClr>
            </a:solidFill>
            <a:round/>
            <a:headEnd type="non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7" name="Line 40"/>
          <p:cNvSpPr>
            <a:spLocks noChangeShapeType="1"/>
          </p:cNvSpPr>
          <p:nvPr/>
        </p:nvSpPr>
        <p:spPr bwMode="auto">
          <a:xfrm>
            <a:off x="2124075" y="1557338"/>
            <a:ext cx="5472113" cy="3455987"/>
          </a:xfrm>
          <a:prstGeom prst="line">
            <a:avLst/>
          </a:prstGeom>
          <a:noFill/>
          <a:ln w="28575">
            <a:solidFill>
              <a:schemeClr val="bg1"/>
            </a:solidFill>
            <a:round/>
            <a:headEnd type="triangle" w="lg" len="lg"/>
            <a:tailEnd/>
          </a:ln>
          <a:extLst>
            <a:ext uri="{909E8E84-426E-40dd-AFC4-6F175D3DCCD1}">
              <a14:hiddenFill xmlns:a14="http://schemas.microsoft.com/office/drawing/2010/main">
                <a:noFill/>
              </a14:hiddenFill>
            </a:ext>
          </a:extLst>
        </p:spPr>
        <p:txBody>
          <a:bodyPr>
            <a:spAutoFit/>
          </a:bodyPr>
          <a:lstStyle/>
          <a:p>
            <a:endParaRPr lang="en-US"/>
          </a:p>
        </p:txBody>
      </p:sp>
      <p:sp>
        <p:nvSpPr>
          <p:cNvPr id="109608" name="Oval 41"/>
          <p:cNvSpPr>
            <a:spLocks noChangeArrowheads="1"/>
          </p:cNvSpPr>
          <p:nvPr/>
        </p:nvSpPr>
        <p:spPr bwMode="auto">
          <a:xfrm>
            <a:off x="7092950" y="4437063"/>
            <a:ext cx="1009650" cy="1009650"/>
          </a:xfrm>
          <a:prstGeom prst="ellipse">
            <a:avLst/>
          </a:prstGeom>
          <a:solidFill>
            <a:schemeClr val="bg1"/>
          </a:solidFill>
          <a:ln w="38100">
            <a:solidFill>
              <a:schemeClr val="bg1"/>
            </a:solidFill>
            <a:round/>
            <a:headEnd/>
            <a:tailEnd/>
          </a:ln>
        </p:spPr>
        <p:txBody>
          <a:bodyPr anchor="ctr">
            <a:spAutoFit/>
          </a:bodyPr>
          <a:lstStyle/>
          <a:p>
            <a:endParaRPr lang="en-US"/>
          </a:p>
        </p:txBody>
      </p:sp>
      <p:sp>
        <p:nvSpPr>
          <p:cNvPr id="109609" name="Text Box 42"/>
          <p:cNvSpPr txBox="1">
            <a:spLocks noChangeArrowheads="1"/>
          </p:cNvSpPr>
          <p:nvPr/>
        </p:nvSpPr>
        <p:spPr bwMode="auto">
          <a:xfrm>
            <a:off x="7092950" y="4560888"/>
            <a:ext cx="1008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solidFill>
                  <a:schemeClr val="tx1"/>
                </a:solidFill>
              </a:rPr>
              <a:t>preen  X</a:t>
            </a:r>
          </a:p>
        </p:txBody>
      </p:sp>
      <p:sp>
        <p:nvSpPr>
          <p:cNvPr id="109610" name="Oval 43"/>
          <p:cNvSpPr>
            <a:spLocks noChangeArrowheads="1"/>
          </p:cNvSpPr>
          <p:nvPr/>
        </p:nvSpPr>
        <p:spPr bwMode="auto">
          <a:xfrm>
            <a:off x="7146925" y="4491038"/>
            <a:ext cx="900113" cy="9001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rot="-60000">
            <a:off x="2444750" y="1319213"/>
            <a:ext cx="1430338" cy="36036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0594" name="Rectangle 3"/>
          <p:cNvSpPr>
            <a:spLocks noChangeArrowheads="1"/>
          </p:cNvSpPr>
          <p:nvPr/>
        </p:nvSpPr>
        <p:spPr bwMode="auto">
          <a:xfrm>
            <a:off x="468313" y="931863"/>
            <a:ext cx="5761037"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ja-JP" altLang="en-GB" i="0"/>
              <a:t>“</a:t>
            </a:r>
            <a:r>
              <a:rPr lang="en-GB" altLang="ja-JP" i="0"/>
              <a:t>chimpanzees understand … intentions … perception and </a:t>
            </a:r>
            <a:r>
              <a:rPr lang="en-GB" altLang="ja-JP" i="0">
                <a:solidFill>
                  <a:schemeClr val="tx1"/>
                </a:solidFill>
              </a:rPr>
              <a:t>knowledge</a:t>
            </a:r>
            <a:r>
              <a:rPr lang="en-GB" altLang="ja-JP" i="0"/>
              <a:t> … Moreover, they understand how these psychological states work together to produce intentional action</a:t>
            </a:r>
            <a:r>
              <a:rPr lang="ja-JP" altLang="en-GB" i="0"/>
              <a:t>”</a:t>
            </a:r>
            <a:r>
              <a:rPr lang="en-GB" altLang="ja-JP" i="0"/>
              <a:t> </a:t>
            </a:r>
          </a:p>
          <a:p>
            <a:pPr algn="r"/>
            <a:r>
              <a:rPr lang="en-GB" i="0"/>
              <a:t>(Call &amp; Tomasello 2008:191)</a:t>
            </a:r>
          </a:p>
        </p:txBody>
      </p:sp>
      <p:pic>
        <p:nvPicPr>
          <p:cNvPr id="110595" name="Picture 4"/>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6443663" y="701675"/>
            <a:ext cx="1385887"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3860800"/>
            <a:ext cx="1571625"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6" descr="tomasello_cutout"/>
          <p:cNvPicPr>
            <a:picLocks noChangeAspect="1" noChangeArrowheads="1"/>
          </p:cNvPicPr>
          <p:nvPr/>
        </p:nvPicPr>
        <p:blipFill>
          <a:blip r:embed="rId4">
            <a:extLst>
              <a:ext uri="{28A0092B-C50C-407E-A947-70E740481C1C}">
                <a14:useLocalDpi xmlns:a14="http://schemas.microsoft.com/office/drawing/2010/main" val="0"/>
              </a:ext>
            </a:extLst>
          </a:blip>
          <a:srcRect r="-160" b="16064"/>
          <a:stretch>
            <a:fillRect/>
          </a:stretch>
        </p:blipFill>
        <p:spPr bwMode="auto">
          <a:xfrm>
            <a:off x="7164388" y="692150"/>
            <a:ext cx="197961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 Box 7"/>
          <p:cNvSpPr txBox="1">
            <a:spLocks noChangeArrowheads="1"/>
          </p:cNvSpPr>
          <p:nvPr/>
        </p:nvSpPr>
        <p:spPr bwMode="auto">
          <a:xfrm>
            <a:off x="468313" y="3694113"/>
            <a:ext cx="58324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ja-JP" altLang="en-GB" i="0"/>
              <a:t>“</a:t>
            </a:r>
            <a:r>
              <a:rPr lang="en-GB" altLang="ja-JP" i="0"/>
              <a:t>our fundamental understanding of […] knowledge is that it is something whose possession by an individual can properly be explained by reference to […] ways of coming to know.</a:t>
            </a:r>
            <a:r>
              <a:rPr lang="ja-JP" altLang="en-GB" i="0"/>
              <a:t>”</a:t>
            </a:r>
            <a:r>
              <a:rPr lang="en-GB" altLang="ja-JP" i="0"/>
              <a:t> </a:t>
            </a:r>
          </a:p>
          <a:p>
            <a:pPr eaLnBrk="1" hangingPunct="1"/>
            <a:endParaRPr lang="en-GB" i="0"/>
          </a:p>
          <a:p>
            <a:pPr algn="r" eaLnBrk="1" hangingPunct="1"/>
            <a:r>
              <a:rPr lang="en-GB" i="0"/>
              <a:t>(Cassam </a:t>
            </a:r>
            <a:r>
              <a:rPr lang="ja-JP" altLang="en-GB" i="0"/>
              <a:t>“</a:t>
            </a:r>
            <a:r>
              <a:rPr lang="en-GB" altLang="ja-JP" i="0"/>
              <a:t>What is Knowledge?</a:t>
            </a:r>
            <a:r>
              <a:rPr lang="ja-JP" altLang="en-GB" i="0"/>
              <a:t>”</a:t>
            </a:r>
            <a:r>
              <a:rPr lang="en-GB" altLang="ja-JP" i="0"/>
              <a:t>, forthcoming) </a:t>
            </a:r>
            <a:endParaRPr lang="en-GB" i="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65163" y="369888"/>
            <a:ext cx="7812087"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Aft>
                <a:spcPct val="50000"/>
              </a:spcAft>
            </a:pPr>
            <a:r>
              <a:rPr lang="en-GB" i="0" dirty="0">
                <a:effectLst>
                  <a:glow rad="101600">
                    <a:schemeClr val="tx1">
                      <a:alpha val="75000"/>
                    </a:schemeClr>
                  </a:glow>
                </a:effectLst>
              </a:rPr>
              <a:t>Propositional attitudes … </a:t>
            </a:r>
          </a:p>
          <a:p>
            <a:pPr eaLnBrk="1" hangingPunct="1">
              <a:spcAft>
                <a:spcPct val="50000"/>
              </a:spcAft>
            </a:pPr>
            <a:r>
              <a:rPr lang="en-GB" i="0" dirty="0">
                <a:effectLst>
                  <a:glow rad="101600">
                    <a:schemeClr val="tx1">
                      <a:alpha val="75000"/>
                    </a:schemeClr>
                  </a:glow>
                </a:effectLst>
              </a:rPr>
              <a:t>cause actions</a:t>
            </a:r>
          </a:p>
          <a:p>
            <a:pPr eaLnBrk="1" hangingPunct="1">
              <a:spcAft>
                <a:spcPct val="50000"/>
              </a:spcAft>
            </a:pPr>
            <a:r>
              <a:rPr lang="en-GB" i="0" dirty="0">
                <a:effectLst>
                  <a:glow rad="101600">
                    <a:schemeClr val="tx1">
                      <a:alpha val="75000"/>
                    </a:schemeClr>
                  </a:glow>
                </a:effectLst>
              </a:rPr>
              <a:t>resemble </a:t>
            </a:r>
            <a:r>
              <a:rPr lang="ja-JP" altLang="en-GB" i="0" dirty="0">
                <a:effectLst>
                  <a:glow rad="101600">
                    <a:schemeClr val="tx1">
                      <a:alpha val="75000"/>
                    </a:schemeClr>
                  </a:glow>
                </a:effectLst>
              </a:rPr>
              <a:t>“</a:t>
            </a:r>
            <a:r>
              <a:rPr lang="en-GB" altLang="ja-JP" i="0" dirty="0">
                <a:effectLst>
                  <a:glow rad="101600">
                    <a:schemeClr val="tx1">
                      <a:alpha val="75000"/>
                    </a:schemeClr>
                  </a:glow>
                </a:effectLst>
              </a:rPr>
              <a:t>intervening variables</a:t>
            </a:r>
            <a:r>
              <a:rPr lang="ja-JP" altLang="en-GB" i="0" dirty="0">
                <a:effectLst>
                  <a:glow rad="101600">
                    <a:schemeClr val="tx1">
                      <a:alpha val="75000"/>
                    </a:schemeClr>
                  </a:glow>
                </a:effectLst>
              </a:rPr>
              <a:t>”</a:t>
            </a:r>
            <a:r>
              <a:rPr lang="en-GB" altLang="ja-JP" i="0" dirty="0">
                <a:effectLst>
                  <a:glow rad="101600">
                    <a:schemeClr val="tx1">
                      <a:alpha val="75000"/>
                    </a:schemeClr>
                  </a:glow>
                </a:effectLst>
              </a:rPr>
              <a:t> linking environment to behaviour</a:t>
            </a:r>
          </a:p>
          <a:p>
            <a:pPr eaLnBrk="1" hangingPunct="1">
              <a:spcAft>
                <a:spcPct val="50000"/>
              </a:spcAft>
            </a:pPr>
            <a:r>
              <a:rPr lang="en-GB" i="0" dirty="0">
                <a:effectLst>
                  <a:glow rad="101600">
                    <a:schemeClr val="tx1">
                      <a:alpha val="75000"/>
                    </a:schemeClr>
                  </a:glow>
                </a:effectLst>
              </a:rPr>
              <a:t>have contents which may be true or false</a:t>
            </a:r>
          </a:p>
          <a:p>
            <a:pPr eaLnBrk="1" hangingPunct="1">
              <a:spcAft>
                <a:spcPct val="50000"/>
              </a:spcAft>
            </a:pPr>
            <a:r>
              <a:rPr lang="en-GB" i="0" dirty="0">
                <a:effectLst>
                  <a:glow rad="101600">
                    <a:schemeClr val="tx1">
                      <a:alpha val="75000"/>
                    </a:schemeClr>
                  </a:glow>
                </a:effectLst>
              </a:rPr>
              <a:t>have contents which may refer to non-existent entities </a:t>
            </a:r>
          </a:p>
          <a:p>
            <a:pPr eaLnBrk="1" hangingPunct="1">
              <a:spcAft>
                <a:spcPct val="50000"/>
              </a:spcAft>
            </a:pPr>
            <a:r>
              <a:rPr lang="en-GB" i="0" dirty="0">
                <a:effectLst>
                  <a:glow rad="101600">
                    <a:schemeClr val="tx1">
                      <a:alpha val="75000"/>
                    </a:schemeClr>
                  </a:glow>
                </a:effectLst>
              </a:rPr>
              <a:t>are involved in </a:t>
            </a:r>
            <a:r>
              <a:rPr lang="en-GB" i="0" dirty="0" err="1">
                <a:effectLst>
                  <a:glow rad="101600">
                    <a:schemeClr val="tx1">
                      <a:alpha val="75000"/>
                    </a:schemeClr>
                  </a:glow>
                </a:effectLst>
              </a:rPr>
              <a:t>uncodifiably</a:t>
            </a:r>
            <a:r>
              <a:rPr lang="en-GB" i="0" dirty="0">
                <a:effectLst>
                  <a:glow rad="101600">
                    <a:schemeClr val="tx1">
                      <a:alpha val="75000"/>
                    </a:schemeClr>
                  </a:glow>
                </a:effectLst>
              </a:rPr>
              <a:t> complex causal interactions</a:t>
            </a:r>
          </a:p>
          <a:p>
            <a:pPr eaLnBrk="1" hangingPunct="1">
              <a:spcAft>
                <a:spcPct val="50000"/>
              </a:spcAft>
            </a:pPr>
            <a:r>
              <a:rPr lang="en-GB" i="0" dirty="0">
                <a:effectLst>
                  <a:glow rad="101600">
                    <a:schemeClr val="tx1">
                      <a:alpha val="75000"/>
                    </a:schemeClr>
                  </a:glow>
                </a:effectLst>
              </a:rPr>
              <a:t>have contents which are individuated by senses, not only by referents</a:t>
            </a:r>
          </a:p>
          <a:p>
            <a:pPr eaLnBrk="1" hangingPunct="1">
              <a:spcAft>
                <a:spcPct val="50000"/>
              </a:spcAft>
            </a:pPr>
            <a:r>
              <a:rPr lang="en-GB" i="0" dirty="0">
                <a:effectLst>
                  <a:glow rad="101600">
                    <a:schemeClr val="tx1">
                      <a:alpha val="75000"/>
                    </a:schemeClr>
                  </a:glow>
                </a:effectLst>
              </a:rPr>
              <a:t>are associated with normative requirements</a:t>
            </a:r>
          </a:p>
          <a:p>
            <a:pPr eaLnBrk="1" hangingPunct="1">
              <a:spcAft>
                <a:spcPct val="50000"/>
              </a:spcAft>
            </a:pPr>
            <a:r>
              <a:rPr lang="en-GB" i="0" dirty="0">
                <a:effectLst>
                  <a:glow rad="101600">
                    <a:schemeClr val="tx1">
                      <a:alpha val="75000"/>
                    </a:schemeClr>
                  </a:glow>
                </a:effectLst>
              </a:rPr>
              <a:t>are </a:t>
            </a:r>
            <a:r>
              <a:rPr lang="en-GB" i="0" dirty="0" err="1">
                <a:effectLst>
                  <a:glow rad="101600">
                    <a:schemeClr val="tx1">
                      <a:alpha val="75000"/>
                    </a:schemeClr>
                  </a:glow>
                </a:effectLst>
              </a:rPr>
              <a:t>indviduated</a:t>
            </a:r>
            <a:r>
              <a:rPr lang="en-GB" i="0" dirty="0">
                <a:effectLst>
                  <a:glow rad="101600">
                    <a:schemeClr val="tx1">
                      <a:alpha val="75000"/>
                    </a:schemeClr>
                  </a:glow>
                </a:effectLst>
              </a:rPr>
              <a:t> in terms of their interlocking roles in causal and normative explanations of thought and action</a:t>
            </a:r>
          </a:p>
          <a:p>
            <a:pPr eaLnBrk="1" hangingPunct="1">
              <a:spcAft>
                <a:spcPct val="50000"/>
              </a:spcAft>
            </a:pPr>
            <a:r>
              <a:rPr lang="en-GB" i="0" dirty="0">
                <a:effectLst>
                  <a:glow rad="101600">
                    <a:schemeClr val="tx1">
                      <a:alpha val="75000"/>
                    </a:schemeClr>
                  </a:glow>
                </a:effectLst>
              </a:rPr>
              <a:t>…</a:t>
            </a:r>
          </a:p>
        </p:txBody>
      </p:sp>
      <p:cxnSp>
        <p:nvCxnSpPr>
          <p:cNvPr id="4" name="Straight Connector 3"/>
          <p:cNvCxnSpPr/>
          <p:nvPr/>
        </p:nvCxnSpPr>
        <p:spPr bwMode="auto">
          <a:xfrm>
            <a:off x="0" y="2204864"/>
            <a:ext cx="9144000" cy="0"/>
          </a:xfrm>
          <a:prstGeom prst="line">
            <a:avLst/>
          </a:prstGeom>
          <a:noFill/>
          <a:ln w="9525" cap="flat" cmpd="sng" algn="ctr">
            <a:solidFill>
              <a:schemeClr val="bg1"/>
            </a:solidFill>
            <a:prstDash val="solid"/>
            <a:round/>
            <a:headEnd type="none" w="med" len="med"/>
            <a:tailEnd type="none" w="med" len="med"/>
          </a:ln>
          <a:effectLst>
            <a:glow rad="406400">
              <a:schemeClr val="bg1">
                <a:alpha val="75000"/>
              </a:schemeClr>
            </a:glow>
          </a:effec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p:cNvSpPr txBox="1">
            <a:spLocks noChangeArrowheads="1"/>
          </p:cNvSpPr>
          <p:nvPr/>
        </p:nvSpPr>
        <p:spPr bwMode="auto">
          <a:xfrm>
            <a:off x="1654175" y="3214688"/>
            <a:ext cx="58340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algn="ctr" eaLnBrk="1" hangingPunct="1"/>
            <a:r>
              <a:rPr lang="en-GB" i="0"/>
              <a:t>signature limits</a:t>
            </a:r>
          </a:p>
        </p:txBody>
      </p:sp>
      <p:sp>
        <p:nvSpPr>
          <p:cNvPr id="76802" name="Rectangle 9"/>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7826"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2"/>
          <p:cNvPicPr>
            <a:picLocks noChangeAspect="1" noChangeArrowheads="1"/>
          </p:cNvPicPr>
          <p:nvPr/>
        </p:nvPicPr>
        <p:blipFill>
          <a:blip r:embed="rId2">
            <a:extLst>
              <a:ext uri="{28A0092B-C50C-407E-A947-70E740481C1C}">
                <a14:useLocalDpi xmlns:a14="http://schemas.microsoft.com/office/drawing/2010/main" val="0"/>
              </a:ext>
            </a:extLst>
          </a:blip>
          <a:srcRect r="742" b="3178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76803" name="Text Box 3"/>
          <p:cNvSpPr txBox="1">
            <a:spLocks noChangeArrowheads="1"/>
          </p:cNvSpPr>
          <p:nvPr/>
        </p:nvSpPr>
        <p:spPr bwMode="auto">
          <a:xfrm>
            <a:off x="684213" y="692150"/>
            <a:ext cx="7200900" cy="2800350"/>
          </a:xfrm>
          <a:prstGeom prst="rect">
            <a:avLst/>
          </a:prstGeom>
          <a:noFill/>
          <a:ln w="9525">
            <a:noFill/>
            <a:miter lim="800000"/>
            <a:headEnd/>
            <a:tailEnd/>
          </a:ln>
          <a:effectLst>
            <a:outerShdw blurRad="38100" dist="25400" dir="2700000" algn="br">
              <a:schemeClr val="bg1">
                <a:alpha val="78000"/>
              </a:schemeClr>
            </a:outerShdw>
          </a:effectLst>
        </p:spPr>
        <p:txBody>
          <a:bodyPr>
            <a:spAutoFit/>
          </a:bodyPr>
          <a:lstStyle/>
          <a:p>
            <a:pPr>
              <a:defRPr/>
            </a:pPr>
            <a:r>
              <a:rPr lang="en-GB" i="0" dirty="0">
                <a:solidFill>
                  <a:schemeClr val="tx1"/>
                </a:solidFill>
                <a:effectLst>
                  <a:glow rad="101600">
                    <a:schemeClr val="bg1">
                      <a:alpha val="75000"/>
                    </a:schemeClr>
                  </a:glow>
                </a:effectLst>
                <a:ea typeface="Arial" charset="0"/>
                <a:cs typeface="Arial" charset="0"/>
              </a:rPr>
              <a:t>1. </a:t>
            </a:r>
            <a:r>
              <a:rPr lang="en-GB" i="0" dirty="0" err="1">
                <a:solidFill>
                  <a:schemeClr val="tx1"/>
                </a:solidFill>
                <a:effectLst>
                  <a:glow rad="101600">
                    <a:schemeClr val="bg1">
                      <a:alpha val="75000"/>
                    </a:schemeClr>
                  </a:glow>
                </a:effectLst>
                <a:ea typeface="Arial" charset="0"/>
                <a:cs typeface="Arial" charset="0"/>
              </a:rPr>
              <a:t>Charly</a:t>
            </a:r>
            <a:r>
              <a:rPr lang="en-GB" i="0" dirty="0">
                <a:solidFill>
                  <a:schemeClr val="tx1"/>
                </a:solidFill>
                <a:effectLst>
                  <a:glow rad="101600">
                    <a:schemeClr val="bg1">
                      <a:alpha val="75000"/>
                    </a:schemeClr>
                  </a:glow>
                </a:effectLst>
                <a:ea typeface="Arial" charset="0"/>
                <a:cs typeface="Arial" charset="0"/>
              </a:rPr>
              <a:t> is Samantha</a:t>
            </a:r>
          </a:p>
          <a:p>
            <a:pPr>
              <a:defRPr/>
            </a:pPr>
            <a:endParaRPr lang="en-GB" i="0" dirty="0">
              <a:solidFill>
                <a:schemeClr val="tx1"/>
              </a:solidFill>
              <a:effectLst>
                <a:glow rad="101600">
                  <a:schemeClr val="bg1">
                    <a:alpha val="75000"/>
                  </a:schemeClr>
                </a:glow>
              </a:effectLst>
              <a:ea typeface="Arial" charset="0"/>
              <a:cs typeface="Arial" charset="0"/>
            </a:endParaRP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2. </a:t>
            </a:r>
            <a:r>
              <a:rPr lang="en-US" i="0" dirty="0">
                <a:solidFill>
                  <a:schemeClr val="tx1"/>
                </a:solidFill>
                <a:effectLst>
                  <a:glow rad="101600">
                    <a:schemeClr val="bg1">
                      <a:alpha val="75000"/>
                    </a:schemeClr>
                  </a:glow>
                </a:effectLst>
                <a:ea typeface="Arial" charset="0"/>
                <a:cs typeface="Arial" charset="0"/>
              </a:rPr>
              <a:t>Mitch believes that </a:t>
            </a:r>
            <a:r>
              <a:rPr lang="en-US" i="0" dirty="0" err="1">
                <a:solidFill>
                  <a:schemeClr val="tx1"/>
                </a:solidFill>
                <a:effectLst>
                  <a:glow rad="101600">
                    <a:schemeClr val="bg1">
                      <a:alpha val="75000"/>
                    </a:schemeClr>
                  </a:glow>
                </a:effectLst>
                <a:ea typeface="Arial" charset="0"/>
                <a:cs typeface="Arial" charset="0"/>
              </a:rPr>
              <a:t>Charly</a:t>
            </a:r>
            <a:r>
              <a:rPr lang="en-US" i="0" dirty="0">
                <a:solidFill>
                  <a:schemeClr val="tx1"/>
                </a:solidFill>
                <a:effectLst>
                  <a:glow rad="101600">
                    <a:schemeClr val="bg1">
                      <a:alpha val="75000"/>
                    </a:schemeClr>
                  </a:glow>
                </a:effectLst>
                <a:ea typeface="Arial" charset="0"/>
                <a:cs typeface="Arial" charset="0"/>
              </a:rPr>
              <a:t> is in Baltimore</a:t>
            </a:r>
            <a:endParaRPr lang="en-GB" i="0" dirty="0">
              <a:solidFill>
                <a:schemeClr val="tx1"/>
              </a:solidFill>
              <a:effectLst>
                <a:glow rad="101600">
                  <a:schemeClr val="bg1">
                    <a:alpha val="75000"/>
                  </a:schemeClr>
                </a:glow>
              </a:effectLst>
              <a:ea typeface="Arial" charset="0"/>
              <a:cs typeface="Arial" charset="0"/>
            </a:endParaRP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3. Mitch believes that Samantha is in Baltimore</a:t>
            </a:r>
          </a:p>
          <a:p>
            <a:pPr>
              <a:defRPr/>
            </a:pPr>
            <a:endParaRPr lang="en-GB" i="0" dirty="0">
              <a:solidFill>
                <a:schemeClr val="tx1"/>
              </a:solidFill>
              <a:effectLst>
                <a:glow rad="101600">
                  <a:schemeClr val="bg1">
                    <a:alpha val="75000"/>
                  </a:schemeClr>
                </a:glow>
              </a:effectLst>
              <a:ea typeface="Arial" charset="0"/>
              <a:cs typeface="Arial" charset="0"/>
            </a:endParaRPr>
          </a:p>
          <a:p>
            <a:pPr>
              <a:defRPr/>
            </a:pPr>
            <a:r>
              <a:rPr lang="en-GB" i="0" dirty="0">
                <a:solidFill>
                  <a:schemeClr val="tx1"/>
                </a:solidFill>
                <a:effectLst>
                  <a:glow rad="101600">
                    <a:schemeClr val="bg1">
                      <a:alpha val="75000"/>
                    </a:schemeClr>
                  </a:glow>
                </a:effectLst>
                <a:ea typeface="Arial" charset="0"/>
                <a:cs typeface="Arial" charset="0"/>
              </a:rPr>
              <a:t>(1) &amp; (2) </a:t>
            </a:r>
            <a:r>
              <a:rPr lang="en-GB" i="0" dirty="0" err="1">
                <a:solidFill>
                  <a:schemeClr val="tx1"/>
                </a:solidFill>
                <a:effectLst>
                  <a:glow rad="101600">
                    <a:schemeClr val="bg1">
                      <a:alpha val="75000"/>
                    </a:schemeClr>
                  </a:glow>
                </a:effectLst>
                <a:ea typeface="Arial" charset="0"/>
                <a:cs typeface="Arial" charset="0"/>
                <a:sym typeface="Symbol" charset="2"/>
              </a:rPr>
              <a:t></a:t>
            </a:r>
            <a:r>
              <a:rPr lang="en-GB" i="0" dirty="0">
                <a:solidFill>
                  <a:schemeClr val="tx1"/>
                </a:solidFill>
                <a:effectLst>
                  <a:glow rad="101600">
                    <a:schemeClr val="bg1">
                      <a:alpha val="75000"/>
                    </a:schemeClr>
                  </a:glow>
                </a:effectLst>
                <a:ea typeface="Arial" charset="0"/>
                <a:cs typeface="Arial" charset="0"/>
                <a:sym typeface="Symbol" charset="2"/>
              </a:rPr>
              <a:t> (3)</a:t>
            </a:r>
          </a:p>
        </p:txBody>
      </p:sp>
      <p:sp>
        <p:nvSpPr>
          <p:cNvPr id="78851" name="Line 4"/>
          <p:cNvSpPr>
            <a:spLocks noChangeShapeType="1"/>
          </p:cNvSpPr>
          <p:nvPr/>
        </p:nvSpPr>
        <p:spPr bwMode="auto">
          <a:xfrm flipH="1">
            <a:off x="1779588" y="3141663"/>
            <a:ext cx="215900" cy="287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1908175" y="4724400"/>
            <a:ext cx="1079500"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9874" name="Text Box 3"/>
          <p:cNvSpPr txBox="1">
            <a:spLocks noChangeArrowheads="1"/>
          </p:cNvSpPr>
          <p:nvPr/>
        </p:nvSpPr>
        <p:spPr bwMode="auto">
          <a:xfrm>
            <a:off x="684213" y="692150"/>
            <a:ext cx="72009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1. Charly is Samantha</a:t>
            </a:r>
          </a:p>
          <a:p>
            <a:pPr eaLnBrk="1" hangingPunct="1"/>
            <a:endParaRPr lang="en-GB" i="0"/>
          </a:p>
          <a:p>
            <a:pPr eaLnBrk="1" hangingPunct="1"/>
            <a:endParaRPr lang="en-GB" i="0"/>
          </a:p>
          <a:p>
            <a:pPr eaLnBrk="1" hangingPunct="1"/>
            <a:r>
              <a:rPr lang="en-GB" i="0"/>
              <a:t>2. </a:t>
            </a:r>
            <a:r>
              <a:rPr lang="en-US" i="0"/>
              <a:t>Mitch believes that Charly is in Baltimore</a:t>
            </a:r>
            <a:endParaRPr lang="en-GB" i="0"/>
          </a:p>
          <a:p>
            <a:pPr eaLnBrk="1" hangingPunct="1"/>
            <a:endParaRPr lang="en-GB" i="0"/>
          </a:p>
          <a:p>
            <a:pPr eaLnBrk="1" hangingPunct="1"/>
            <a:r>
              <a:rPr lang="en-GB" i="0"/>
              <a:t>3. Mitch believes that Samantha is in Baltimore</a:t>
            </a:r>
          </a:p>
          <a:p>
            <a:pPr eaLnBrk="1" hangingPunct="1"/>
            <a:endParaRPr lang="en-GB" i="0"/>
          </a:p>
          <a:p>
            <a:pPr eaLnBrk="1" hangingPunct="1"/>
            <a:r>
              <a:rPr lang="en-GB" i="0"/>
              <a:t>(1) &amp; (2) </a:t>
            </a:r>
            <a:r>
              <a:rPr lang="en-GB" i="0">
                <a:sym typeface="Symbol" charset="0"/>
              </a:rPr>
              <a:t> (3)</a:t>
            </a:r>
          </a:p>
        </p:txBody>
      </p:sp>
      <p:sp>
        <p:nvSpPr>
          <p:cNvPr id="79875" name="Line 4"/>
          <p:cNvSpPr>
            <a:spLocks noChangeShapeType="1"/>
          </p:cNvSpPr>
          <p:nvPr/>
        </p:nvSpPr>
        <p:spPr bwMode="auto">
          <a:xfrm flipH="1">
            <a:off x="1779588" y="3141663"/>
            <a:ext cx="215900" cy="2873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9876" name="Text Box 5"/>
          <p:cNvSpPr txBox="1">
            <a:spLocks noChangeArrowheads="1"/>
          </p:cNvSpPr>
          <p:nvPr/>
        </p:nvSpPr>
        <p:spPr bwMode="auto">
          <a:xfrm>
            <a:off x="684213" y="4110038"/>
            <a:ext cx="58340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r>
              <a:rPr lang="en-GB" i="0"/>
              <a:t>4. Mitch registers &lt;Charly, Baltimore&gt;</a:t>
            </a:r>
          </a:p>
          <a:p>
            <a:pPr eaLnBrk="1" hangingPunct="1"/>
            <a:endParaRPr lang="en-GB" i="0"/>
          </a:p>
          <a:p>
            <a:pPr eaLnBrk="1" hangingPunct="1"/>
            <a:r>
              <a:rPr lang="en-GB" i="0"/>
              <a:t>5. Mitch registers</a:t>
            </a:r>
            <a:r>
              <a:rPr lang="en-GB"/>
              <a:t> </a:t>
            </a:r>
            <a:r>
              <a:rPr lang="en-GB" i="0"/>
              <a:t>&lt;Samantha, Baltimore&gt;</a:t>
            </a:r>
          </a:p>
          <a:p>
            <a:pPr eaLnBrk="1" hangingPunct="1"/>
            <a:endParaRPr lang="en-GB" i="0"/>
          </a:p>
          <a:p>
            <a:pPr eaLnBrk="1" hangingPunct="1"/>
            <a:r>
              <a:rPr lang="en-GB" i="0"/>
              <a:t>(1) &amp; (4) </a:t>
            </a:r>
            <a:r>
              <a:rPr lang="en-GB" i="0">
                <a:sym typeface="Symbol" charset="0"/>
              </a:rPr>
              <a:t> (5)</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200" b="0" i="1" u="none" strike="noStrike" cap="none" normalizeH="0" baseline="0">
            <a:ln>
              <a:noFill/>
            </a:ln>
            <a:solidFill>
              <a:schemeClr val="bg1"/>
            </a:solidFill>
            <a:effectLst/>
            <a:latin typeface="Myriad Web"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25308</TotalTime>
  <Words>2165</Words>
  <Application>Microsoft Macintosh PowerPoint</Application>
  <PresentationFormat>On-screen Show (4:3)</PresentationFormat>
  <Paragraphs>265</Paragraphs>
  <Slides>46</Slides>
  <Notes>21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theory of mind</dc:title>
  <dc:subject/>
  <dc:creator>steve</dc:creator>
  <cp:keywords/>
  <dc:description/>
  <cp:lastModifiedBy>stev e</cp:lastModifiedBy>
  <cp:revision>895</cp:revision>
  <cp:lastPrinted>2011-10-12T14:02:01Z</cp:lastPrinted>
  <dcterms:created xsi:type="dcterms:W3CDTF">2010-11-18T13:50:24Z</dcterms:created>
  <dcterms:modified xsi:type="dcterms:W3CDTF">2011-10-12T14:03:54Z</dcterms:modified>
  <cp:category/>
</cp:coreProperties>
</file>