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767" r:id="rId2"/>
    <p:sldId id="824" r:id="rId3"/>
    <p:sldId id="828" r:id="rId4"/>
    <p:sldId id="826" r:id="rId5"/>
    <p:sldId id="829" r:id="rId6"/>
    <p:sldId id="825" r:id="rId7"/>
    <p:sldId id="746" r:id="rId8"/>
    <p:sldId id="830" r:id="rId9"/>
    <p:sldId id="867" r:id="rId10"/>
    <p:sldId id="859" r:id="rId11"/>
    <p:sldId id="858" r:id="rId12"/>
    <p:sldId id="860" r:id="rId13"/>
    <p:sldId id="865" r:id="rId14"/>
    <p:sldId id="864" r:id="rId15"/>
    <p:sldId id="863" r:id="rId16"/>
    <p:sldId id="862" r:id="rId17"/>
    <p:sldId id="861" r:id="rId18"/>
    <p:sldId id="866" r:id="rId19"/>
    <p:sldId id="856" r:id="rId20"/>
    <p:sldId id="857" r:id="rId21"/>
    <p:sldId id="831" r:id="rId22"/>
    <p:sldId id="818" r:id="rId23"/>
    <p:sldId id="805" r:id="rId24"/>
    <p:sldId id="806" r:id="rId25"/>
    <p:sldId id="827" r:id="rId26"/>
    <p:sldId id="836" r:id="rId27"/>
    <p:sldId id="837" r:id="rId28"/>
    <p:sldId id="841" r:id="rId29"/>
    <p:sldId id="842" r:id="rId30"/>
    <p:sldId id="843" r:id="rId31"/>
    <p:sldId id="852" r:id="rId32"/>
    <p:sldId id="871" r:id="rId33"/>
    <p:sldId id="872" r:id="rId34"/>
    <p:sldId id="873" r:id="rId35"/>
    <p:sldId id="874" r:id="rId36"/>
    <p:sldId id="875" r:id="rId37"/>
  </p:sldIdLst>
  <p:sldSz cx="9144000" cy="6858000" type="screen4x3"/>
  <p:notesSz cx="6797675" cy="9926638"/>
  <p:defaultTextStyle>
    <a:defPPr>
      <a:defRPr lang="en-GB"/>
    </a:defPPr>
    <a:lvl1pPr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1pPr>
    <a:lvl2pPr marL="4572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2pPr>
    <a:lvl3pPr marL="9144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3pPr>
    <a:lvl4pPr marL="13716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4pPr>
    <a:lvl5pPr marL="18288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5pPr>
    <a:lvl6pPr marL="2286000" algn="l" defTabSz="457200" rtl="0" eaLnBrk="1" latinLnBrk="0" hangingPunct="1">
      <a:defRPr sz="2200" i="1" kern="1200">
        <a:solidFill>
          <a:schemeClr val="bg1"/>
        </a:solidFill>
        <a:latin typeface="Myriad Web" charset="0"/>
        <a:ea typeface="ＭＳ Ｐゴシック" charset="0"/>
        <a:cs typeface="ＭＳ Ｐゴシック" charset="0"/>
      </a:defRPr>
    </a:lvl6pPr>
    <a:lvl7pPr marL="2743200" algn="l" defTabSz="457200" rtl="0" eaLnBrk="1" latinLnBrk="0" hangingPunct="1">
      <a:defRPr sz="2200" i="1" kern="1200">
        <a:solidFill>
          <a:schemeClr val="bg1"/>
        </a:solidFill>
        <a:latin typeface="Myriad Web" charset="0"/>
        <a:ea typeface="ＭＳ Ｐゴシック" charset="0"/>
        <a:cs typeface="ＭＳ Ｐゴシック" charset="0"/>
      </a:defRPr>
    </a:lvl7pPr>
    <a:lvl8pPr marL="3200400" algn="l" defTabSz="457200" rtl="0" eaLnBrk="1" latinLnBrk="0" hangingPunct="1">
      <a:defRPr sz="2200" i="1" kern="1200">
        <a:solidFill>
          <a:schemeClr val="bg1"/>
        </a:solidFill>
        <a:latin typeface="Myriad Web" charset="0"/>
        <a:ea typeface="ＭＳ Ｐゴシック" charset="0"/>
        <a:cs typeface="ＭＳ Ｐゴシック" charset="0"/>
      </a:defRPr>
    </a:lvl8pPr>
    <a:lvl9pPr marL="3657600" algn="l" defTabSz="457200" rtl="0" eaLnBrk="1" latinLnBrk="0" hangingPunct="1">
      <a:defRPr sz="2200" i="1" kern="1200">
        <a:solidFill>
          <a:schemeClr val="bg1"/>
        </a:solidFill>
        <a:latin typeface="Myriad Web"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5F5F5F"/>
    <a:srgbClr val="808080"/>
    <a:srgbClr val="B2B2B2"/>
    <a:srgbClr val="DDDDDD"/>
    <a:srgbClr val="A50021"/>
    <a:srgbClr val="FF66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3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5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9526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Arial" charset="0"/>
                <a:ea typeface="Arial" charset="0"/>
                <a:cs typeface="Arial" charset="0"/>
              </a:defRPr>
            </a:lvl1pPr>
          </a:lstStyle>
          <a:p>
            <a:pPr>
              <a:defRPr/>
            </a:pPr>
            <a:endParaRPr lang="en-GB"/>
          </a:p>
        </p:txBody>
      </p:sp>
      <p:sp>
        <p:nvSpPr>
          <p:cNvPr id="39526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9526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smtClean="0">
                <a:solidFill>
                  <a:schemeClr val="tx1"/>
                </a:solidFill>
                <a:latin typeface="Arial" charset="0"/>
                <a:cs typeface="Arial" charset="0"/>
              </a:defRPr>
            </a:lvl1pPr>
          </a:lstStyle>
          <a:p>
            <a:pPr>
              <a:defRPr/>
            </a:pPr>
            <a:fld id="{79DD9FCA-9F5E-CC41-9809-F07A2AB78FA3}" type="slidenum">
              <a:rPr lang="en-GB"/>
              <a:pPr>
                <a:defRPr/>
              </a:pPr>
              <a:t>‹#›</a:t>
            </a:fld>
            <a:endParaRPr lang="en-GB"/>
          </a:p>
        </p:txBody>
      </p:sp>
    </p:spTree>
    <p:extLst>
      <p:ext uri="{BB962C8B-B14F-4D97-AF65-F5344CB8AC3E}">
        <p14:creationId xmlns:p14="http://schemas.microsoft.com/office/powerpoint/2010/main" val="4008217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Arial" charset="0"/>
                <a:ea typeface="Arial" charset="0"/>
                <a:cs typeface="Arial" charset="0"/>
              </a:defRPr>
            </a:lvl1pPr>
          </a:lstStyle>
          <a:p>
            <a:pPr>
              <a:defRPr/>
            </a:pPr>
            <a:endParaRPr lang="en-GB"/>
          </a:p>
        </p:txBody>
      </p:sp>
      <p:sp>
        <p:nvSpPr>
          <p:cNvPr id="14340" name="Rectangle 4"/>
          <p:cNvSpPr>
            <a:spLocks noRo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smtClean="0">
                <a:solidFill>
                  <a:schemeClr val="tx1"/>
                </a:solidFill>
                <a:latin typeface="Arial" charset="0"/>
                <a:cs typeface="Arial" charset="0"/>
              </a:defRPr>
            </a:lvl1pPr>
          </a:lstStyle>
          <a:p>
            <a:pPr>
              <a:defRPr/>
            </a:pPr>
            <a:fld id="{8377ECDA-2D0D-734A-8B56-13C02C843E7A}" type="slidenum">
              <a:rPr lang="en-GB"/>
              <a:pPr>
                <a:defRPr/>
              </a:pPr>
              <a:t>‹#›</a:t>
            </a:fld>
            <a:endParaRPr lang="en-GB"/>
          </a:p>
        </p:txBody>
      </p:sp>
    </p:spTree>
    <p:extLst>
      <p:ext uri="{BB962C8B-B14F-4D97-AF65-F5344CB8AC3E}">
        <p14:creationId xmlns:p14="http://schemas.microsoft.com/office/powerpoint/2010/main" val="4016157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2CC7BA00-A4B7-934D-937B-CD2223BC060A}" type="slidenum">
              <a:rPr lang="en-GB" sz="1200" i="0">
                <a:solidFill>
                  <a:schemeClr val="tx1"/>
                </a:solidFill>
                <a:latin typeface="Arial" charset="0"/>
              </a:rPr>
              <a:pPr eaLnBrk="1" hangingPunct="1"/>
              <a:t>1</a:t>
            </a:fld>
            <a:endParaRPr lang="en-GB" sz="1200" i="0">
              <a:solidFill>
                <a:schemeClr val="tx1"/>
              </a:solidFill>
              <a:latin typeface="Arial" charset="0"/>
            </a:endParaRPr>
          </a:p>
        </p:txBody>
      </p:sp>
      <p:sp>
        <p:nvSpPr>
          <p:cNvPr id="69634" name="Rectangle 2"/>
          <p:cNvSpPr>
            <a:spLocks noRot="1" noChangeArrowheads="1" noTextEdit="1"/>
          </p:cNvSpPr>
          <p:nvPr>
            <p:ph type="sldImg"/>
          </p:nvPr>
        </p:nvSpPr>
        <p:spPr>
          <a:xfrm>
            <a:off x="898525" y="769938"/>
            <a:ext cx="4933950" cy="3700462"/>
          </a:xfrm>
          <a:ln/>
        </p:spPr>
      </p:sp>
      <p:sp>
        <p:nvSpPr>
          <p:cNvPr id="69635" name="Rectangle 3"/>
          <p:cNvSpPr>
            <a:spLocks noGrp="1" noChangeArrowheads="1"/>
          </p:cNvSpPr>
          <p:nvPr>
            <p:ph type="body" idx="1"/>
          </p:nvPr>
        </p:nvSpPr>
        <p:spPr>
          <a:xfrm>
            <a:off x="938213" y="4705350"/>
            <a:ext cx="4927600" cy="4470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a:xfrm>
            <a:off x="917575" y="744538"/>
            <a:ext cx="4962525" cy="3722687"/>
          </a:xfrm>
          <a:ln/>
        </p:spPr>
      </p:sp>
      <p:sp>
        <p:nvSpPr>
          <p:cNvPr id="972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Add in the decoy object, the identical twin of the first watermelon slice</a:t>
            </a:r>
          </a:p>
        </p:txBody>
      </p:sp>
      <p:sp>
        <p:nvSpPr>
          <p:cNvPr id="972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8F6918AF-0EC1-A44F-A777-E3B804A9F94C}" type="slidenum">
              <a:rPr lang="en-GB" sz="1200" i="0">
                <a:solidFill>
                  <a:schemeClr val="tx1"/>
                </a:solidFill>
                <a:latin typeface="Arial" charset="0"/>
              </a:rPr>
              <a:pPr eaLnBrk="1" hangingPunct="1"/>
              <a:t>19</a:t>
            </a:fld>
            <a:endParaRPr lang="en-GB" sz="1200" i="0">
              <a:solidFill>
                <a:schemeClr val="tx1"/>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xfrm>
            <a:off x="917575" y="744538"/>
            <a:ext cx="4962525" cy="3722687"/>
          </a:xfrm>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Add in the decoy object, the identical twin of the first watermelon slice</a:t>
            </a: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052D733A-87E6-E449-89AE-454C3B917227}" type="slidenum">
              <a:rPr lang="en-GB" sz="1200" i="0">
                <a:solidFill>
                  <a:schemeClr val="tx1"/>
                </a:solidFill>
                <a:latin typeface="Arial" charset="0"/>
              </a:rPr>
              <a:pPr eaLnBrk="1" hangingPunct="1"/>
              <a:t>20</a:t>
            </a:fld>
            <a:endParaRPr lang="en-GB" sz="1200" i="0">
              <a:solidFill>
                <a:schemeClr val="tx1"/>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345B8D41-563D-ED45-BCE8-C9E014A29D00}" type="slidenum">
              <a:rPr lang="en-GB" sz="1200" i="0">
                <a:solidFill>
                  <a:schemeClr val="tx1"/>
                </a:solidFill>
                <a:latin typeface="Arial" charset="0"/>
              </a:rPr>
              <a:pPr eaLnBrk="1" hangingPunct="1"/>
              <a:t>3</a:t>
            </a:fld>
            <a:endParaRPr lang="en-GB" sz="1200" i="0">
              <a:solidFill>
                <a:schemeClr val="tx1"/>
              </a:solidFill>
              <a:latin typeface="Arial" charset="0"/>
            </a:endParaRPr>
          </a:p>
        </p:txBody>
      </p:sp>
      <p:sp>
        <p:nvSpPr>
          <p:cNvPr id="72706" name="Rectangle 2"/>
          <p:cNvSpPr>
            <a:spLocks noRot="1" noChangeArrowheads="1" noTextEdit="1"/>
          </p:cNvSpPr>
          <p:nvPr>
            <p:ph type="sldImg"/>
          </p:nvPr>
        </p:nvSpPr>
        <p:spPr>
          <a:xfrm>
            <a:off x="917575" y="744538"/>
            <a:ext cx="4962525" cy="3722687"/>
          </a:xfrm>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Metarep conjecture</a:t>
            </a:r>
          </a:p>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xfrm>
            <a:off x="917575" y="744538"/>
            <a:ext cx="4962525" cy="3722687"/>
          </a:xfrm>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20FF0BB3-28FF-9E43-BAF4-79884E39278D}" type="slidenum">
              <a:rPr lang="en-GB" sz="1200" i="0">
                <a:solidFill>
                  <a:schemeClr val="tx1"/>
                </a:solidFill>
                <a:latin typeface="Arial" charset="0"/>
              </a:rPr>
              <a:pPr eaLnBrk="1" hangingPunct="1"/>
              <a:t>12</a:t>
            </a:fld>
            <a:endParaRPr lang="en-GB" sz="1200" i="0">
              <a:solidFill>
                <a:schemeClr val="tx1"/>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xfrm>
            <a:off x="917575" y="744538"/>
            <a:ext cx="4962525" cy="3722687"/>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A0294172-93FA-7740-AE6D-F9F350DB8819}" type="slidenum">
              <a:rPr lang="en-GB" sz="1200" i="0">
                <a:solidFill>
                  <a:schemeClr val="tx1"/>
                </a:solidFill>
                <a:latin typeface="Arial" charset="0"/>
              </a:rPr>
              <a:pPr eaLnBrk="1" hangingPunct="1"/>
              <a:t>13</a:t>
            </a:fld>
            <a:endParaRPr lang="en-GB" sz="1200" i="0">
              <a:solidFill>
                <a:schemeClr val="tx1"/>
              </a:solidFill>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xfrm>
            <a:off x="917575" y="744538"/>
            <a:ext cx="4962525" cy="3722687"/>
          </a:xfrm>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F0F170FA-F771-F54F-973B-4A6895638E6D}" type="slidenum">
              <a:rPr lang="en-GB" sz="1200" i="0">
                <a:solidFill>
                  <a:schemeClr val="tx1"/>
                </a:solidFill>
                <a:latin typeface="Arial" charset="0"/>
              </a:rPr>
              <a:pPr eaLnBrk="1" hangingPunct="1"/>
              <a:t>14</a:t>
            </a:fld>
            <a:endParaRPr lang="en-GB" sz="1200" i="0">
              <a:solidFill>
                <a:schemeClr val="tx1"/>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xfrm>
            <a:off x="917575" y="744538"/>
            <a:ext cx="4962525" cy="3722687"/>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890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9CCCFF3C-7665-9A43-9982-FFF8BD2D2DF3}" type="slidenum">
              <a:rPr lang="en-GB" sz="1200" i="0">
                <a:solidFill>
                  <a:schemeClr val="tx1"/>
                </a:solidFill>
                <a:latin typeface="Arial" charset="0"/>
              </a:rPr>
              <a:pPr eaLnBrk="1" hangingPunct="1"/>
              <a:t>15</a:t>
            </a:fld>
            <a:endParaRPr lang="en-GB" sz="1200" i="0">
              <a:solidFill>
                <a:schemeClr val="tx1"/>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a:xfrm>
            <a:off x="917575" y="744538"/>
            <a:ext cx="4962525" cy="3722687"/>
          </a:xfrm>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911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6D046123-316E-4649-9B50-929D4165360E}" type="slidenum">
              <a:rPr lang="en-GB" sz="1200" i="0">
                <a:solidFill>
                  <a:schemeClr val="tx1"/>
                </a:solidFill>
                <a:latin typeface="Arial" charset="0"/>
              </a:rPr>
              <a:pPr eaLnBrk="1" hangingPunct="1"/>
              <a:t>16</a:t>
            </a:fld>
            <a:endParaRPr lang="en-GB" sz="1200" i="0">
              <a:solidFill>
                <a:schemeClr val="tx1"/>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a:xfrm>
            <a:off x="917575" y="744538"/>
            <a:ext cx="4962525" cy="3722687"/>
          </a:xfrm>
          <a:ln/>
        </p:spPr>
      </p:sp>
      <p:sp>
        <p:nvSpPr>
          <p:cNvPr id="931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E7BA4941-5F02-FF4E-BD41-479ED92DFBF2}" type="slidenum">
              <a:rPr lang="en-GB" sz="1200" i="0">
                <a:solidFill>
                  <a:schemeClr val="tx1"/>
                </a:solidFill>
                <a:latin typeface="Arial" charset="0"/>
              </a:rPr>
              <a:pPr eaLnBrk="1" hangingPunct="1"/>
              <a:t>17</a:t>
            </a:fld>
            <a:endParaRPr lang="en-GB" sz="1200" i="0">
              <a:solidFill>
                <a:schemeClr val="tx1"/>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xfrm>
            <a:off x="917575" y="744538"/>
            <a:ext cx="4962525" cy="3722687"/>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952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fld id="{E285E863-AF4E-C54D-8694-A3021446C4B8}" type="slidenum">
              <a:rPr lang="en-GB" sz="1200" i="0">
                <a:solidFill>
                  <a:schemeClr val="tx1"/>
                </a:solidFill>
                <a:latin typeface="Arial" charset="0"/>
              </a:rPr>
              <a:pPr eaLnBrk="1" hangingPunct="1"/>
              <a:t>18</a:t>
            </a:fld>
            <a:endParaRPr lang="en-GB" sz="1200" i="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4ED7717-EA43-ED4F-8FBC-65404876A76D}" type="slidenum">
              <a:rPr lang="en-GB"/>
              <a:pPr>
                <a:defRPr/>
              </a:pPr>
              <a:t>‹#›</a:t>
            </a:fld>
            <a:endParaRPr lang="en-GB"/>
          </a:p>
        </p:txBody>
      </p:sp>
    </p:spTree>
    <p:extLst>
      <p:ext uri="{BB962C8B-B14F-4D97-AF65-F5344CB8AC3E}">
        <p14:creationId xmlns:p14="http://schemas.microsoft.com/office/powerpoint/2010/main" val="39838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B81115F-8C0F-7D4F-BCC0-2D39F473DB99}" type="slidenum">
              <a:rPr lang="en-GB"/>
              <a:pPr>
                <a:defRPr/>
              </a:pPr>
              <a:t>‹#›</a:t>
            </a:fld>
            <a:endParaRPr lang="en-GB"/>
          </a:p>
        </p:txBody>
      </p:sp>
    </p:spTree>
    <p:extLst>
      <p:ext uri="{BB962C8B-B14F-4D97-AF65-F5344CB8AC3E}">
        <p14:creationId xmlns:p14="http://schemas.microsoft.com/office/powerpoint/2010/main" val="118411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7E5DD1-B2C6-9043-A245-FBE526DB855B}" type="slidenum">
              <a:rPr lang="en-GB"/>
              <a:pPr>
                <a:defRPr/>
              </a:pPr>
              <a:t>‹#›</a:t>
            </a:fld>
            <a:endParaRPr lang="en-GB"/>
          </a:p>
        </p:txBody>
      </p:sp>
    </p:spTree>
    <p:extLst>
      <p:ext uri="{BB962C8B-B14F-4D97-AF65-F5344CB8AC3E}">
        <p14:creationId xmlns:p14="http://schemas.microsoft.com/office/powerpoint/2010/main" val="39547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8894ACD-6D14-8349-B700-C0036C8B1F87}" type="slidenum">
              <a:rPr lang="en-GB"/>
              <a:pPr>
                <a:defRPr/>
              </a:pPr>
              <a:t>‹#›</a:t>
            </a:fld>
            <a:endParaRPr lang="en-GB"/>
          </a:p>
        </p:txBody>
      </p:sp>
    </p:spTree>
    <p:extLst>
      <p:ext uri="{BB962C8B-B14F-4D97-AF65-F5344CB8AC3E}">
        <p14:creationId xmlns:p14="http://schemas.microsoft.com/office/powerpoint/2010/main" val="315321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E8A143F-5DDB-9C40-9E00-03E9634E9E23}" type="slidenum">
              <a:rPr lang="en-GB"/>
              <a:pPr>
                <a:defRPr/>
              </a:pPr>
              <a:t>‹#›</a:t>
            </a:fld>
            <a:endParaRPr lang="en-GB"/>
          </a:p>
        </p:txBody>
      </p:sp>
    </p:spTree>
    <p:extLst>
      <p:ext uri="{BB962C8B-B14F-4D97-AF65-F5344CB8AC3E}">
        <p14:creationId xmlns:p14="http://schemas.microsoft.com/office/powerpoint/2010/main" val="356021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43B2EB5-9386-604E-AFDB-0CD8ED55F420}" type="slidenum">
              <a:rPr lang="en-GB"/>
              <a:pPr>
                <a:defRPr/>
              </a:pPr>
              <a:t>‹#›</a:t>
            </a:fld>
            <a:endParaRPr lang="en-GB"/>
          </a:p>
        </p:txBody>
      </p:sp>
    </p:spTree>
    <p:extLst>
      <p:ext uri="{BB962C8B-B14F-4D97-AF65-F5344CB8AC3E}">
        <p14:creationId xmlns:p14="http://schemas.microsoft.com/office/powerpoint/2010/main" val="25710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722FDD6-3300-A641-8F20-0C89CC977A71}" type="slidenum">
              <a:rPr lang="en-GB"/>
              <a:pPr>
                <a:defRPr/>
              </a:pPr>
              <a:t>‹#›</a:t>
            </a:fld>
            <a:endParaRPr lang="en-GB"/>
          </a:p>
        </p:txBody>
      </p:sp>
    </p:spTree>
    <p:extLst>
      <p:ext uri="{BB962C8B-B14F-4D97-AF65-F5344CB8AC3E}">
        <p14:creationId xmlns:p14="http://schemas.microsoft.com/office/powerpoint/2010/main" val="44547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C4D0F72-9DC5-3242-A280-5140DCB6E79E}" type="slidenum">
              <a:rPr lang="en-GB"/>
              <a:pPr>
                <a:defRPr/>
              </a:pPr>
              <a:t>‹#›</a:t>
            </a:fld>
            <a:endParaRPr lang="en-GB"/>
          </a:p>
        </p:txBody>
      </p:sp>
    </p:spTree>
    <p:extLst>
      <p:ext uri="{BB962C8B-B14F-4D97-AF65-F5344CB8AC3E}">
        <p14:creationId xmlns:p14="http://schemas.microsoft.com/office/powerpoint/2010/main" val="5348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57AE240A-F5DC-2F4E-94DE-4D63E0E7626A}" type="slidenum">
              <a:rPr lang="en-GB"/>
              <a:pPr>
                <a:defRPr/>
              </a:pPr>
              <a:t>‹#›</a:t>
            </a:fld>
            <a:endParaRPr lang="en-GB"/>
          </a:p>
        </p:txBody>
      </p:sp>
    </p:spTree>
    <p:extLst>
      <p:ext uri="{BB962C8B-B14F-4D97-AF65-F5344CB8AC3E}">
        <p14:creationId xmlns:p14="http://schemas.microsoft.com/office/powerpoint/2010/main" val="11970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BD89E6E-2ECE-C14C-841F-D78E5B399470}" type="slidenum">
              <a:rPr lang="en-GB"/>
              <a:pPr>
                <a:defRPr/>
              </a:pPr>
              <a:t>‹#›</a:t>
            </a:fld>
            <a:endParaRPr lang="en-GB"/>
          </a:p>
        </p:txBody>
      </p:sp>
    </p:spTree>
    <p:extLst>
      <p:ext uri="{BB962C8B-B14F-4D97-AF65-F5344CB8AC3E}">
        <p14:creationId xmlns:p14="http://schemas.microsoft.com/office/powerpoint/2010/main" val="125336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6EB7774-543C-BE49-AE6F-3B7CED8FE4FE}" type="slidenum">
              <a:rPr lang="en-GB"/>
              <a:pPr>
                <a:defRPr/>
              </a:pPr>
              <a:t>‹#›</a:t>
            </a:fld>
            <a:endParaRPr lang="en-GB"/>
          </a:p>
        </p:txBody>
      </p:sp>
    </p:spTree>
    <p:extLst>
      <p:ext uri="{BB962C8B-B14F-4D97-AF65-F5344CB8AC3E}">
        <p14:creationId xmlns:p14="http://schemas.microsoft.com/office/powerpoint/2010/main" val="35155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solidFill>
                  <a:schemeClr val="tx1"/>
                </a:solidFill>
                <a:latin typeface="+mn-lt"/>
                <a:ea typeface="Arial" charset="0"/>
                <a:cs typeface="Arial"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solidFill>
                  <a:schemeClr val="tx1"/>
                </a:solidFill>
                <a:latin typeface="+mn-lt"/>
                <a:ea typeface="Arial" charset="0"/>
                <a:cs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smtClean="0">
                <a:solidFill>
                  <a:schemeClr val="tx1"/>
                </a:solidFill>
                <a:latin typeface="Arial" charset="0"/>
                <a:cs typeface="Arial" charset="0"/>
              </a:defRPr>
            </a:lvl1pPr>
          </a:lstStyle>
          <a:p>
            <a:pPr>
              <a:defRPr/>
            </a:pPr>
            <a:fld id="{F959A1A8-4C83-874C-8CFD-DA7C6438971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1908175" y="4724400"/>
            <a:ext cx="1079500"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9874" name="Text Box 3"/>
          <p:cNvSpPr txBox="1">
            <a:spLocks noChangeArrowheads="1"/>
          </p:cNvSpPr>
          <p:nvPr/>
        </p:nvSpPr>
        <p:spPr bwMode="auto">
          <a:xfrm>
            <a:off x="684213" y="692150"/>
            <a:ext cx="72009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1. Charly is Samantha</a:t>
            </a:r>
          </a:p>
          <a:p>
            <a:pPr eaLnBrk="1" hangingPunct="1"/>
            <a:endParaRPr lang="en-GB" i="0"/>
          </a:p>
          <a:p>
            <a:pPr eaLnBrk="1" hangingPunct="1"/>
            <a:endParaRPr lang="en-GB" i="0"/>
          </a:p>
          <a:p>
            <a:pPr eaLnBrk="1" hangingPunct="1"/>
            <a:r>
              <a:rPr lang="en-GB" i="0"/>
              <a:t>2. </a:t>
            </a:r>
            <a:r>
              <a:rPr lang="en-US" i="0"/>
              <a:t>Mitch believes that Charly is in Baltimore</a:t>
            </a:r>
            <a:endParaRPr lang="en-GB" i="0"/>
          </a:p>
          <a:p>
            <a:pPr eaLnBrk="1" hangingPunct="1"/>
            <a:endParaRPr lang="en-GB" i="0"/>
          </a:p>
          <a:p>
            <a:pPr eaLnBrk="1" hangingPunct="1"/>
            <a:r>
              <a:rPr lang="en-GB" i="0"/>
              <a:t>3. Mitch believes that Samantha is in Baltimore</a:t>
            </a:r>
          </a:p>
          <a:p>
            <a:pPr eaLnBrk="1" hangingPunct="1"/>
            <a:endParaRPr lang="en-GB" i="0"/>
          </a:p>
          <a:p>
            <a:pPr eaLnBrk="1" hangingPunct="1"/>
            <a:r>
              <a:rPr lang="en-GB" i="0"/>
              <a:t>(1) &amp; (2) </a:t>
            </a:r>
            <a:r>
              <a:rPr lang="en-GB" i="0">
                <a:sym typeface="Symbol" charset="0"/>
              </a:rPr>
              <a:t> (3)</a:t>
            </a:r>
          </a:p>
        </p:txBody>
      </p:sp>
      <p:sp>
        <p:nvSpPr>
          <p:cNvPr id="79875" name="Line 4"/>
          <p:cNvSpPr>
            <a:spLocks noChangeShapeType="1"/>
          </p:cNvSpPr>
          <p:nvPr/>
        </p:nvSpPr>
        <p:spPr bwMode="auto">
          <a:xfrm flipH="1">
            <a:off x="1779588" y="3141663"/>
            <a:ext cx="21590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9876" name="Text Box 5"/>
          <p:cNvSpPr txBox="1">
            <a:spLocks noChangeArrowheads="1"/>
          </p:cNvSpPr>
          <p:nvPr/>
        </p:nvSpPr>
        <p:spPr bwMode="auto">
          <a:xfrm>
            <a:off x="684213" y="4110038"/>
            <a:ext cx="583406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4. Mitch registers &lt;Charly, Baltimore&gt;</a:t>
            </a:r>
          </a:p>
          <a:p>
            <a:pPr eaLnBrk="1" hangingPunct="1"/>
            <a:endParaRPr lang="en-GB" i="0"/>
          </a:p>
          <a:p>
            <a:pPr eaLnBrk="1" hangingPunct="1"/>
            <a:r>
              <a:rPr lang="en-GB" i="0"/>
              <a:t>5. Mitch registers</a:t>
            </a:r>
            <a:r>
              <a:rPr lang="en-GB"/>
              <a:t> </a:t>
            </a:r>
            <a:r>
              <a:rPr lang="en-GB" i="0"/>
              <a:t>&lt;Samantha, Baltimore&gt;</a:t>
            </a:r>
          </a:p>
          <a:p>
            <a:pPr eaLnBrk="1" hangingPunct="1"/>
            <a:endParaRPr lang="en-GB" i="0"/>
          </a:p>
          <a:p>
            <a:pPr eaLnBrk="1" hangingPunct="1"/>
            <a:r>
              <a:rPr lang="en-GB" i="0"/>
              <a:t>(1) &amp; (4) </a:t>
            </a:r>
            <a:r>
              <a:rPr lang="en-GB" i="0">
                <a:sym typeface="Symbol" charset="0"/>
              </a:rPr>
              <a:t> (5)</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6"/>
          <p:cNvSpPr txBox="1">
            <a:spLocks noChangeArrowheads="1"/>
          </p:cNvSpPr>
          <p:nvPr/>
        </p:nvSpPr>
        <p:spPr bwMode="auto">
          <a:xfrm>
            <a:off x="755650" y="2636838"/>
            <a:ext cx="248602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Subjects represent </a:t>
            </a:r>
            <a:br>
              <a:rPr lang="en-GB" i="0"/>
            </a:br>
            <a:r>
              <a:rPr lang="en-GB" i="0"/>
              <a:t>registration</a:t>
            </a:r>
          </a:p>
          <a:p>
            <a:pPr eaLnBrk="1" hangingPunct="1"/>
            <a:endParaRPr lang="en-GB" i="0"/>
          </a:p>
          <a:p>
            <a:pPr eaLnBrk="1" hangingPunct="1"/>
            <a:r>
              <a:rPr lang="en-GB" i="0"/>
              <a:t>Subjects represent </a:t>
            </a:r>
            <a:br>
              <a:rPr lang="en-GB" i="0"/>
            </a:br>
            <a:r>
              <a:rPr lang="en-GB" i="0"/>
              <a:t>beliefs</a:t>
            </a:r>
          </a:p>
        </p:txBody>
      </p:sp>
      <p:sp>
        <p:nvSpPr>
          <p:cNvPr id="80898" name="Oval 7"/>
          <p:cNvSpPr>
            <a:spLocks noChangeArrowheads="1"/>
          </p:cNvSpPr>
          <p:nvPr/>
        </p:nvSpPr>
        <p:spPr bwMode="auto">
          <a:xfrm rot="-2100000">
            <a:off x="4089400" y="908050"/>
            <a:ext cx="2668588"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location</a:t>
            </a:r>
          </a:p>
        </p:txBody>
      </p:sp>
      <p:sp>
        <p:nvSpPr>
          <p:cNvPr id="80899" name="Oval 8"/>
          <p:cNvSpPr>
            <a:spLocks noChangeArrowheads="1"/>
          </p:cNvSpPr>
          <p:nvPr/>
        </p:nvSpPr>
        <p:spPr bwMode="auto">
          <a:xfrm rot="-2100000">
            <a:off x="6019800" y="1016000"/>
            <a:ext cx="2601913"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identity</a:t>
            </a:r>
          </a:p>
        </p:txBody>
      </p:sp>
      <p:sp>
        <p:nvSpPr>
          <p:cNvPr id="80900" name="Text Box 9"/>
          <p:cNvSpPr txBox="1">
            <a:spLocks noChangeArrowheads="1"/>
          </p:cNvSpPr>
          <p:nvPr/>
        </p:nvSpPr>
        <p:spPr bwMode="auto">
          <a:xfrm>
            <a:off x="4327525" y="2689225"/>
            <a:ext cx="703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80901" name="Text Box 10"/>
          <p:cNvSpPr txBox="1">
            <a:spLocks noChangeArrowheads="1"/>
          </p:cNvSpPr>
          <p:nvPr/>
        </p:nvSpPr>
        <p:spPr bwMode="auto">
          <a:xfrm>
            <a:off x="6578600" y="2689225"/>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fail</a:t>
            </a:r>
          </a:p>
        </p:txBody>
      </p:sp>
      <p:sp>
        <p:nvSpPr>
          <p:cNvPr id="80902" name="Text Box 11"/>
          <p:cNvSpPr txBox="1">
            <a:spLocks noChangeArrowheads="1"/>
          </p:cNvSpPr>
          <p:nvPr/>
        </p:nvSpPr>
        <p:spPr bwMode="auto">
          <a:xfrm>
            <a:off x="4354513"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80903" name="Text Box 12"/>
          <p:cNvSpPr txBox="1">
            <a:spLocks noChangeArrowheads="1"/>
          </p:cNvSpPr>
          <p:nvPr/>
        </p:nvSpPr>
        <p:spPr bwMode="auto">
          <a:xfrm>
            <a:off x="6605588"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cxnSp>
        <p:nvCxnSpPr>
          <p:cNvPr id="80904" name="Straight Connector 11"/>
          <p:cNvCxnSpPr>
            <a:cxnSpLocks noChangeShapeType="1"/>
          </p:cNvCxnSpPr>
          <p:nvPr/>
        </p:nvCxnSpPr>
        <p:spPr bwMode="auto">
          <a:xfrm flipV="1">
            <a:off x="457200" y="24384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80905" name="Straight Connector 15"/>
          <p:cNvCxnSpPr>
            <a:cxnSpLocks noChangeShapeType="1"/>
          </p:cNvCxnSpPr>
          <p:nvPr/>
        </p:nvCxnSpPr>
        <p:spPr bwMode="auto">
          <a:xfrm flipV="1">
            <a:off x="457200" y="45720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80906" name="Straight Connector 16"/>
          <p:cNvCxnSpPr>
            <a:cxnSpLocks noChangeShapeType="1"/>
          </p:cNvCxnSpPr>
          <p:nvPr/>
        </p:nvCxnSpPr>
        <p:spPr bwMode="auto">
          <a:xfrm flipV="1">
            <a:off x="457200" y="3505200"/>
            <a:ext cx="80772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5"/>
          <p:cNvPicPr>
            <a:picLocks noChangeAspect="1"/>
          </p:cNvPicPr>
          <p:nvPr/>
        </p:nvPicPr>
        <p:blipFill>
          <a:blip r:embed="rId3">
            <a:extLst>
              <a:ext uri="{28A0092B-C50C-407E-A947-70E740481C1C}">
                <a14:useLocalDpi xmlns:a14="http://schemas.microsoft.com/office/drawing/2010/main" val="0"/>
              </a:ext>
            </a:extLst>
          </a:blip>
          <a:srcRect r="66806"/>
          <a:stretch>
            <a:fillRect/>
          </a:stretch>
        </p:blipFill>
        <p:spPr bwMode="auto">
          <a:xfrm>
            <a:off x="87313" y="430213"/>
            <a:ext cx="22748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5"/>
          <p:cNvPicPr>
            <a:picLocks noChangeAspect="1"/>
          </p:cNvPicPr>
          <p:nvPr/>
        </p:nvPicPr>
        <p:blipFill>
          <a:blip r:embed="rId3">
            <a:extLst>
              <a:ext uri="{28A0092B-C50C-407E-A947-70E740481C1C}">
                <a14:useLocalDpi xmlns:a14="http://schemas.microsoft.com/office/drawing/2010/main" val="0"/>
              </a:ext>
            </a:extLst>
          </a:blip>
          <a:srcRect r="66806"/>
          <a:stretch>
            <a:fillRect/>
          </a:stretch>
        </p:blipFill>
        <p:spPr bwMode="auto">
          <a:xfrm>
            <a:off x="87313" y="430213"/>
            <a:ext cx="2274887" cy="16970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pic>
      <p:sp>
        <p:nvSpPr>
          <p:cNvPr id="83970"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3971"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3972"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Yellow</a:t>
            </a:r>
          </a:p>
        </p:txBody>
      </p:sp>
      <p:sp>
        <p:nvSpPr>
          <p:cNvPr id="83973"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Green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5"/>
          <p:cNvPicPr>
            <a:picLocks noChangeAspect="1"/>
          </p:cNvPicPr>
          <p:nvPr/>
        </p:nvPicPr>
        <p:blipFill>
          <a:blip r:embed="rId3">
            <a:extLst>
              <a:ext uri="{28A0092B-C50C-407E-A947-70E740481C1C}">
                <a14:useLocalDpi xmlns:a14="http://schemas.microsoft.com/office/drawing/2010/main" val="0"/>
              </a:ext>
            </a:extLst>
          </a:blip>
          <a:srcRect r="33449"/>
          <a:stretch>
            <a:fillRect/>
          </a:stretch>
        </p:blipFill>
        <p:spPr bwMode="auto">
          <a:xfrm>
            <a:off x="87313" y="430213"/>
            <a:ext cx="45608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8"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6019"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6020"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Yellow</a:t>
            </a:r>
          </a:p>
        </p:txBody>
      </p:sp>
      <p:sp>
        <p:nvSpPr>
          <p:cNvPr id="86021"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Green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6"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8067"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8068"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Yellow</a:t>
            </a:r>
          </a:p>
        </p:txBody>
      </p:sp>
      <p:sp>
        <p:nvSpPr>
          <p:cNvPr id="88069"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Green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4" name="Picture 7"/>
          <p:cNvPicPr>
            <a:picLocks noChangeAspect="1"/>
          </p:cNvPicPr>
          <p:nvPr/>
        </p:nvPicPr>
        <p:blipFill>
          <a:blip r:embed="rId4">
            <a:extLst>
              <a:ext uri="{28A0092B-C50C-407E-A947-70E740481C1C}">
                <a14:useLocalDpi xmlns:a14="http://schemas.microsoft.com/office/drawing/2010/main" val="0"/>
              </a:ext>
            </a:extLst>
          </a:blip>
          <a:srcRect r="66975"/>
          <a:stretch>
            <a:fillRect/>
          </a:stretch>
        </p:blipFill>
        <p:spPr bwMode="auto">
          <a:xfrm>
            <a:off x="87313" y="4738688"/>
            <a:ext cx="2198687"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0116"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90117" name="TextBox 5"/>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Yellow</a:t>
            </a:r>
          </a:p>
        </p:txBody>
      </p:sp>
      <p:sp>
        <p:nvSpPr>
          <p:cNvPr id="90118" name="TextBox 6"/>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Green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2" name="Picture 7"/>
          <p:cNvPicPr>
            <a:picLocks noChangeAspect="1"/>
          </p:cNvPicPr>
          <p:nvPr/>
        </p:nvPicPr>
        <p:blipFill>
          <a:blip r:embed="rId4">
            <a:extLst>
              <a:ext uri="{28A0092B-C50C-407E-A947-70E740481C1C}">
                <a14:useLocalDpi xmlns:a14="http://schemas.microsoft.com/office/drawing/2010/main" val="0"/>
              </a:ext>
            </a:extLst>
          </a:blip>
          <a:srcRect r="33786"/>
          <a:stretch>
            <a:fillRect/>
          </a:stretch>
        </p:blipFill>
        <p:spPr bwMode="auto">
          <a:xfrm>
            <a:off x="87313" y="4738688"/>
            <a:ext cx="4408487"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2164"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92165" name="TextBox 5"/>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Yellow</a:t>
            </a:r>
          </a:p>
        </p:txBody>
      </p:sp>
      <p:sp>
        <p:nvSpPr>
          <p:cNvPr id="92166" name="TextBox 6"/>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Green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0"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4211"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94212" name="TextBox 5"/>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Yellow</a:t>
            </a:r>
          </a:p>
        </p:txBody>
      </p:sp>
      <p:sp>
        <p:nvSpPr>
          <p:cNvPr id="94213" name="TextBox 6"/>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Green</a:t>
            </a:r>
          </a:p>
        </p:txBody>
      </p:sp>
      <p:pic>
        <p:nvPicPr>
          <p:cNvPr id="9421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738688"/>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2557463"/>
            <a:ext cx="8969375"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4738688"/>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a:t>Propositional attitudes … </a:t>
            </a:r>
          </a:p>
          <a:p>
            <a:pPr eaLnBrk="1" hangingPunct="1">
              <a:spcAft>
                <a:spcPct val="50000"/>
              </a:spcAft>
            </a:pPr>
            <a:r>
              <a:rPr lang="en-GB" i="0"/>
              <a:t>cause actions</a:t>
            </a:r>
          </a:p>
          <a:p>
            <a:pPr eaLnBrk="1" hangingPunct="1">
              <a:spcAft>
                <a:spcPct val="50000"/>
              </a:spcAft>
            </a:pPr>
            <a:r>
              <a:rPr lang="en-GB" i="0"/>
              <a:t>resemble </a:t>
            </a:r>
            <a:r>
              <a:rPr lang="ja-JP" altLang="en-GB" i="0"/>
              <a:t>“</a:t>
            </a:r>
            <a:r>
              <a:rPr lang="en-GB" altLang="ja-JP" i="0"/>
              <a:t>intervening variables</a:t>
            </a:r>
            <a:r>
              <a:rPr lang="ja-JP" altLang="en-GB" i="0"/>
              <a:t>”</a:t>
            </a:r>
            <a:r>
              <a:rPr lang="en-GB" altLang="ja-JP" i="0"/>
              <a:t> linking environment to behaviour</a:t>
            </a:r>
          </a:p>
          <a:p>
            <a:pPr eaLnBrk="1" hangingPunct="1">
              <a:spcAft>
                <a:spcPct val="50000"/>
              </a:spcAft>
            </a:pPr>
            <a:r>
              <a:rPr lang="en-GB" i="0"/>
              <a:t>have contents which may be true or false</a:t>
            </a:r>
          </a:p>
          <a:p>
            <a:pPr eaLnBrk="1" hangingPunct="1">
              <a:spcAft>
                <a:spcPct val="50000"/>
              </a:spcAft>
            </a:pPr>
            <a:r>
              <a:rPr lang="en-GB" i="0"/>
              <a:t>have contents which may refer to non-existent entities </a:t>
            </a:r>
          </a:p>
          <a:p>
            <a:pPr eaLnBrk="1" hangingPunct="1">
              <a:spcAft>
                <a:spcPct val="50000"/>
              </a:spcAft>
            </a:pPr>
            <a:r>
              <a:rPr lang="en-GB" i="0"/>
              <a:t>are involved in uncodifiably complex causal interactions</a:t>
            </a:r>
          </a:p>
          <a:p>
            <a:pPr eaLnBrk="1" hangingPunct="1">
              <a:spcAft>
                <a:spcPct val="50000"/>
              </a:spcAft>
            </a:pPr>
            <a:r>
              <a:rPr lang="en-GB" i="0"/>
              <a:t>have contents which are individuated by senses, not only by referents</a:t>
            </a:r>
          </a:p>
          <a:p>
            <a:pPr eaLnBrk="1" hangingPunct="1">
              <a:spcAft>
                <a:spcPct val="50000"/>
              </a:spcAft>
            </a:pPr>
            <a:r>
              <a:rPr lang="en-GB" i="0"/>
              <a:t>are associated with normative requirements</a:t>
            </a:r>
          </a:p>
          <a:p>
            <a:pPr eaLnBrk="1" hangingPunct="1">
              <a:spcAft>
                <a:spcPct val="50000"/>
              </a:spcAft>
            </a:pPr>
            <a:r>
              <a:rPr lang="en-GB" i="0"/>
              <a:t>are indviduated in terms of their interlocking roles in causal and normative explanations of thought and action</a:t>
            </a:r>
          </a:p>
          <a:p>
            <a:pPr eaLnBrk="1" hangingPunct="1">
              <a:spcAft>
                <a:spcPct val="50000"/>
              </a:spcAft>
            </a:pPr>
            <a:r>
              <a:rPr lang="en-GB" i="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5" name="Group 4"/>
          <p:cNvGrpSpPr>
            <a:grpSpLocks/>
          </p:cNvGrpSpPr>
          <p:nvPr/>
        </p:nvGrpSpPr>
        <p:grpSpPr bwMode="auto">
          <a:xfrm>
            <a:off x="87313" y="430213"/>
            <a:ext cx="4370387" cy="2922587"/>
            <a:chOff x="86995" y="429895"/>
            <a:chExt cx="8970010" cy="5998210"/>
          </a:xfrm>
        </p:grpSpPr>
        <p:pic>
          <p:nvPicPr>
            <p:cNvPr id="9831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95" y="429895"/>
              <a:ext cx="6854190" cy="169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995" y="2557780"/>
              <a:ext cx="8970010" cy="175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995" y="4739005"/>
              <a:ext cx="665861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8306" name="Picture 10" descr="registration.png"/>
          <p:cNvPicPr>
            <a:picLocks noChangeAspect="1"/>
          </p:cNvPicPr>
          <p:nvPr/>
        </p:nvPicPr>
        <p:blipFill>
          <a:blip r:embed="rId6">
            <a:lum bright="38000" contrast="60000"/>
            <a:extLst>
              <a:ext uri="{28A0092B-C50C-407E-A947-70E740481C1C}">
                <a14:useLocalDpi xmlns:a14="http://schemas.microsoft.com/office/drawing/2010/main" val="0"/>
              </a:ext>
            </a:extLst>
          </a:blip>
          <a:srcRect/>
          <a:stretch>
            <a:fillRect/>
          </a:stretch>
        </p:blipFill>
        <p:spPr bwMode="auto">
          <a:xfrm>
            <a:off x="4541838" y="774700"/>
            <a:ext cx="28321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7" name="Picture 11" descr="belief.png"/>
          <p:cNvPicPr>
            <a:picLocks noChangeAspect="1"/>
          </p:cNvPicPr>
          <p:nvPr/>
        </p:nvPicPr>
        <p:blipFill>
          <a:blip r:embed="rId7">
            <a:lum bright="38000" contrast="60000"/>
            <a:extLst>
              <a:ext uri="{28A0092B-C50C-407E-A947-70E740481C1C}">
                <a14:useLocalDpi xmlns:a14="http://schemas.microsoft.com/office/drawing/2010/main" val="0"/>
              </a:ext>
            </a:extLst>
          </a:blip>
          <a:srcRect l="42641"/>
          <a:stretch>
            <a:fillRect/>
          </a:stretch>
        </p:blipFill>
        <p:spPr bwMode="auto">
          <a:xfrm>
            <a:off x="6946900" y="762000"/>
            <a:ext cx="14351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TextBox 12"/>
          <p:cNvSpPr txBox="1">
            <a:spLocks noChangeArrowheads="1"/>
          </p:cNvSpPr>
          <p:nvPr/>
        </p:nvSpPr>
        <p:spPr bwMode="auto">
          <a:xfrm>
            <a:off x="5486400" y="4953000"/>
            <a:ext cx="15922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registration</a:t>
            </a:r>
          </a:p>
        </p:txBody>
      </p:sp>
      <p:sp>
        <p:nvSpPr>
          <p:cNvPr id="98309" name="TextBox 13"/>
          <p:cNvSpPr txBox="1">
            <a:spLocks noChangeArrowheads="1"/>
          </p:cNvSpPr>
          <p:nvPr/>
        </p:nvSpPr>
        <p:spPr bwMode="auto">
          <a:xfrm>
            <a:off x="7086600" y="4979988"/>
            <a:ext cx="8778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US" i="0"/>
              <a:t>belief</a:t>
            </a:r>
          </a:p>
        </p:txBody>
      </p:sp>
      <p:pic>
        <p:nvPicPr>
          <p:cNvPr id="98310" name="Picture 14" descr="key.png"/>
          <p:cNvPicPr>
            <a:picLocks noChangeAspect="1"/>
          </p:cNvPicPr>
          <p:nvPr/>
        </p:nvPicPr>
        <p:blipFill>
          <a:blip r:embed="rId8">
            <a:lum bright="38000" contrast="54000"/>
            <a:extLst>
              <a:ext uri="{28A0092B-C50C-407E-A947-70E740481C1C}">
                <a14:useLocalDpi xmlns:a14="http://schemas.microsoft.com/office/drawing/2010/main" val="0"/>
              </a:ext>
            </a:extLst>
          </a:blip>
          <a:srcRect/>
          <a:stretch>
            <a:fillRect/>
          </a:stretch>
        </p:blipFill>
        <p:spPr bwMode="auto">
          <a:xfrm>
            <a:off x="6248400" y="152400"/>
            <a:ext cx="17478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6"/>
          <p:cNvSpPr txBox="1">
            <a:spLocks noChangeArrowheads="1"/>
          </p:cNvSpPr>
          <p:nvPr/>
        </p:nvSpPr>
        <p:spPr bwMode="auto">
          <a:xfrm>
            <a:off x="755650" y="2636838"/>
            <a:ext cx="248602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Subjects represent </a:t>
            </a:r>
            <a:br>
              <a:rPr lang="en-GB" i="0"/>
            </a:br>
            <a:r>
              <a:rPr lang="en-GB" i="0"/>
              <a:t>registration</a:t>
            </a:r>
          </a:p>
          <a:p>
            <a:pPr eaLnBrk="1" hangingPunct="1"/>
            <a:endParaRPr lang="en-GB" i="0"/>
          </a:p>
          <a:p>
            <a:pPr eaLnBrk="1" hangingPunct="1"/>
            <a:r>
              <a:rPr lang="en-GB" i="0"/>
              <a:t>Subjects represent </a:t>
            </a:r>
            <a:br>
              <a:rPr lang="en-GB" i="0"/>
            </a:br>
            <a:r>
              <a:rPr lang="en-GB" i="0"/>
              <a:t>beliefs</a:t>
            </a:r>
          </a:p>
        </p:txBody>
      </p:sp>
      <p:sp>
        <p:nvSpPr>
          <p:cNvPr id="100354" name="Oval 7"/>
          <p:cNvSpPr>
            <a:spLocks noChangeArrowheads="1"/>
          </p:cNvSpPr>
          <p:nvPr/>
        </p:nvSpPr>
        <p:spPr bwMode="auto">
          <a:xfrm rot="-2100000">
            <a:off x="4089400" y="908050"/>
            <a:ext cx="2668588"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location</a:t>
            </a:r>
          </a:p>
        </p:txBody>
      </p:sp>
      <p:sp>
        <p:nvSpPr>
          <p:cNvPr id="100355" name="Oval 8"/>
          <p:cNvSpPr>
            <a:spLocks noChangeArrowheads="1"/>
          </p:cNvSpPr>
          <p:nvPr/>
        </p:nvSpPr>
        <p:spPr bwMode="auto">
          <a:xfrm rot="-2100000">
            <a:off x="6019800" y="1016000"/>
            <a:ext cx="2601913"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identity</a:t>
            </a:r>
          </a:p>
        </p:txBody>
      </p:sp>
      <p:sp>
        <p:nvSpPr>
          <p:cNvPr id="100356" name="Text Box 9"/>
          <p:cNvSpPr txBox="1">
            <a:spLocks noChangeArrowheads="1"/>
          </p:cNvSpPr>
          <p:nvPr/>
        </p:nvSpPr>
        <p:spPr bwMode="auto">
          <a:xfrm>
            <a:off x="4327525" y="2689225"/>
            <a:ext cx="703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100357" name="Text Box 10"/>
          <p:cNvSpPr txBox="1">
            <a:spLocks noChangeArrowheads="1"/>
          </p:cNvSpPr>
          <p:nvPr/>
        </p:nvSpPr>
        <p:spPr bwMode="auto">
          <a:xfrm>
            <a:off x="6578600" y="2689225"/>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fail</a:t>
            </a:r>
          </a:p>
        </p:txBody>
      </p:sp>
      <p:sp>
        <p:nvSpPr>
          <p:cNvPr id="100358" name="Text Box 11"/>
          <p:cNvSpPr txBox="1">
            <a:spLocks noChangeArrowheads="1"/>
          </p:cNvSpPr>
          <p:nvPr/>
        </p:nvSpPr>
        <p:spPr bwMode="auto">
          <a:xfrm>
            <a:off x="4354513"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100359" name="Text Box 12"/>
          <p:cNvSpPr txBox="1">
            <a:spLocks noChangeArrowheads="1"/>
          </p:cNvSpPr>
          <p:nvPr/>
        </p:nvSpPr>
        <p:spPr bwMode="auto">
          <a:xfrm>
            <a:off x="6605588"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cxnSp>
        <p:nvCxnSpPr>
          <p:cNvPr id="100360" name="Straight Connector 11"/>
          <p:cNvCxnSpPr>
            <a:cxnSpLocks noChangeShapeType="1"/>
          </p:cNvCxnSpPr>
          <p:nvPr/>
        </p:nvCxnSpPr>
        <p:spPr bwMode="auto">
          <a:xfrm flipV="1">
            <a:off x="457200" y="24384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0361" name="Straight Connector 15"/>
          <p:cNvCxnSpPr>
            <a:cxnSpLocks noChangeShapeType="1"/>
          </p:cNvCxnSpPr>
          <p:nvPr/>
        </p:nvCxnSpPr>
        <p:spPr bwMode="auto">
          <a:xfrm flipV="1">
            <a:off x="457200" y="45720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0362" name="Straight Connector 16"/>
          <p:cNvCxnSpPr>
            <a:cxnSpLocks noChangeShapeType="1"/>
          </p:cNvCxnSpPr>
          <p:nvPr/>
        </p:nvCxnSpPr>
        <p:spPr bwMode="auto">
          <a:xfrm flipV="1">
            <a:off x="457200" y="3505200"/>
            <a:ext cx="80772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descr="P7180704"/>
          <p:cNvPicPr>
            <a:picLocks noChangeAspect="1" noChangeArrowheads="1"/>
          </p:cNvPicPr>
          <p:nvPr/>
        </p:nvPicPr>
        <p:blipFill>
          <a:blip r:embed="rId2">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2"/>
          <p:cNvSpPr txBox="1">
            <a:spLocks noChangeArrowheads="1"/>
          </p:cNvSpPr>
          <p:nvPr/>
        </p:nvSpPr>
        <p:spPr bwMode="auto">
          <a:xfrm>
            <a:off x="3997325" y="3214688"/>
            <a:ext cx="1149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number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2"/>
          <p:cNvSpPr txBox="1">
            <a:spLocks noChangeArrowheads="1"/>
          </p:cNvSpPr>
          <p:nvPr/>
        </p:nvSpPr>
        <p:spPr bwMode="auto">
          <a:xfrm>
            <a:off x="1654175" y="3214688"/>
            <a:ext cx="5834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signature limits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2"/>
          <p:cNvSpPr txBox="1">
            <a:spLocks noChangeArrowheads="1"/>
          </p:cNvSpPr>
          <p:nvPr/>
        </p:nvSpPr>
        <p:spPr bwMode="auto">
          <a:xfrm>
            <a:off x="576263" y="495300"/>
            <a:ext cx="799147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a:t>1. we can distinguish representations of representations (metarepresentations) from representations of other things</a:t>
            </a:r>
          </a:p>
          <a:p>
            <a:pPr eaLnBrk="1" hangingPunct="1">
              <a:spcAft>
                <a:spcPct val="75000"/>
              </a:spcAft>
            </a:pPr>
            <a:r>
              <a:rPr lang="en-GB" i="0"/>
              <a:t>2. metarepresentation requires conceptual sophistication</a:t>
            </a:r>
          </a:p>
          <a:p>
            <a:pPr eaLnBrk="1" hangingPunct="1">
              <a:spcAft>
                <a:spcPct val="75000"/>
              </a:spcAft>
            </a:pPr>
            <a:r>
              <a:rPr lang="en-GB" i="0"/>
              <a:t>3. metarepresentation is cognitively demanding in the sense that it consumes executive function, working memory and attention</a:t>
            </a:r>
          </a:p>
          <a:p>
            <a:pPr eaLnBrk="1" hangingPunct="1">
              <a:spcAft>
                <a:spcPct val="75000"/>
              </a:spcAft>
            </a:pPr>
            <a:r>
              <a:rPr lang="en-GB" i="0"/>
              <a:t>4. we can distinguish mental from non-mental states (e.g. a belief is mental, shape is not)</a:t>
            </a:r>
          </a:p>
          <a:p>
            <a:pPr eaLnBrk="1" hangingPunct="1">
              <a:spcAft>
                <a:spcPct val="75000"/>
              </a:spcAft>
            </a:pPr>
            <a:r>
              <a:rPr lang="en-GB" i="0"/>
              <a:t>5. all mental states characteristically involve representation</a:t>
            </a:r>
          </a:p>
          <a:p>
            <a:pPr eaLnBrk="1" hangingPunct="1">
              <a:spcAft>
                <a:spcPct val="75000"/>
              </a:spcAft>
            </a:pPr>
            <a:r>
              <a:rPr lang="en-GB" i="0"/>
              <a:t>6. to represent a mental state requires metarepresentation</a:t>
            </a:r>
          </a:p>
          <a:p>
            <a:pPr eaLnBrk="1" hangingPunct="1">
              <a:spcAft>
                <a:spcPct val="75000"/>
              </a:spcAft>
            </a:pPr>
            <a:r>
              <a:rPr lang="en-GB" i="0"/>
              <a:t>7. representing mental states is conceptually and cognitively demanding</a:t>
            </a:r>
          </a:p>
          <a:p>
            <a:pPr eaLnBrk="1" hangingPunct="1">
              <a:spcAft>
                <a:spcPct val="75000"/>
              </a:spcAft>
            </a:pPr>
            <a:r>
              <a:rPr lang="en-GB" i="0"/>
              <a:t>8. Propositions (2), (3) and (6) explain why (7)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2"/>
          <p:cNvSpPr txBox="1">
            <a:spLocks noChangeArrowheads="1"/>
          </p:cNvSpPr>
          <p:nvPr/>
        </p:nvSpPr>
        <p:spPr bwMode="auto">
          <a:xfrm>
            <a:off x="576263" y="495300"/>
            <a:ext cx="5148262"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a:t>"We … use the acronym ToM, to refer to any cognitive system, whether theorylike or not, that predicts or explains the behaviour of another agent by postulating that unobservable inner states particular to the cognitive perspective of that agent causally modulate that agent</a:t>
            </a:r>
            <a:r>
              <a:rPr lang="ja-JP" altLang="en-GB" i="0"/>
              <a:t>’</a:t>
            </a:r>
            <a:r>
              <a:rPr lang="en-GB" altLang="ja-JP" i="0"/>
              <a:t>s behaviour." </a:t>
            </a:r>
          </a:p>
          <a:p>
            <a:pPr algn="r" eaLnBrk="1" hangingPunct="1">
              <a:spcAft>
                <a:spcPct val="75000"/>
              </a:spcAft>
            </a:pPr>
            <a:r>
              <a:rPr lang="en-GB" i="0"/>
              <a:t>(Penn &amp; Povinelli 2007: 732)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2624138" y="1854200"/>
            <a:ext cx="2451100"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06498" name="Text Box 2"/>
          <p:cNvSpPr txBox="1">
            <a:spLocks noChangeArrowheads="1"/>
          </p:cNvSpPr>
          <p:nvPr/>
        </p:nvSpPr>
        <p:spPr bwMode="auto">
          <a:xfrm>
            <a:off x="576263" y="495300"/>
            <a:ext cx="5148262"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a:t>"We … use the acronym ToM, to refer to any cognitive system, whether theorylike or not, that predicts or explains the behaviour of another agent by postulating that </a:t>
            </a:r>
            <a:r>
              <a:rPr lang="en-GB" i="0">
                <a:solidFill>
                  <a:schemeClr val="tx1"/>
                </a:solidFill>
              </a:rPr>
              <a:t>unobservable inner </a:t>
            </a:r>
            <a:r>
              <a:rPr lang="en-GB" i="0"/>
              <a:t>states particular to the cognitive perspective of that agent causally modulate that agent</a:t>
            </a:r>
            <a:r>
              <a:rPr lang="ja-JP" altLang="en-GB" i="0"/>
              <a:t>’</a:t>
            </a:r>
            <a:r>
              <a:rPr lang="en-GB" altLang="ja-JP" i="0"/>
              <a:t>s behaviour." </a:t>
            </a:r>
          </a:p>
          <a:p>
            <a:pPr algn="r" eaLnBrk="1" hangingPunct="1">
              <a:spcAft>
                <a:spcPct val="75000"/>
              </a:spcAft>
            </a:pPr>
            <a:r>
              <a:rPr lang="en-GB" i="0"/>
              <a:t>(Penn &amp; Povinelli 2007: 732)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Oval 2"/>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22" name="Oval 3"/>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23" name="Line 4"/>
          <p:cNvSpPr>
            <a:spLocks noChangeShapeType="1"/>
          </p:cNvSpPr>
          <p:nvPr/>
        </p:nvSpPr>
        <p:spPr bwMode="auto">
          <a:xfrm>
            <a:off x="2124075" y="1557338"/>
            <a:ext cx="3168650" cy="25923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4" name="Line 5"/>
          <p:cNvSpPr>
            <a:spLocks noChangeShapeType="1"/>
          </p:cNvSpPr>
          <p:nvPr/>
        </p:nvSpPr>
        <p:spPr bwMode="auto">
          <a:xfrm>
            <a:off x="3563938" y="3573463"/>
            <a:ext cx="1728787" cy="576262"/>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5" name="Oval 6"/>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26" name="Line 7"/>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7" name="Oval 8"/>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28" name="Line 9"/>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9" name="Oval 10"/>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0" name="Line 11"/>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1" name="Oval 1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2" name="Line 13"/>
          <p:cNvSpPr>
            <a:spLocks noChangeShapeType="1"/>
          </p:cNvSpPr>
          <p:nvPr/>
        </p:nvSpPr>
        <p:spPr bwMode="auto">
          <a:xfrm>
            <a:off x="5795963" y="4292600"/>
            <a:ext cx="1800225" cy="649288"/>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3" name="Oval 14"/>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4" name="Line 15"/>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5" name="Oval 16"/>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6" name="Line 17"/>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7" name="Oval 18"/>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8" name="Line 19"/>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9" name="Oval 20"/>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40" name="Line 21"/>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41" name="Oval 22"/>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2" name="Text Box 23"/>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7543" name="Oval 24"/>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44" name="Oval 25"/>
          <p:cNvSpPr>
            <a:spLocks noChangeArrowheads="1"/>
          </p:cNvSpPr>
          <p:nvPr/>
        </p:nvSpPr>
        <p:spPr bwMode="auto">
          <a:xfrm>
            <a:off x="4787900" y="36655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5" name="Text Box 26"/>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7546" name="Oval 27"/>
          <p:cNvSpPr>
            <a:spLocks noChangeArrowheads="1"/>
          </p:cNvSpPr>
          <p:nvPr/>
        </p:nvSpPr>
        <p:spPr bwMode="auto">
          <a:xfrm>
            <a:off x="4841875" y="3719513"/>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47" name="Oval 28"/>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8" name="Text Box 29"/>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7549" name="Oval 30"/>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50" name="AutoShape 31"/>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7551" name="Text Box 32"/>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7552" name="Oval 33"/>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53" name="Line 34"/>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4" name="Oval 35"/>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55" name="Line 36"/>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6" name="Line 37"/>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7" name="Oval 38"/>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58" name="Line 39"/>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9" name="Line 40"/>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0" name="Line 41"/>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1" name="Line 42"/>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2" name="Oval 43"/>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63" name="Line 44"/>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Oval 2"/>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46" name="Oval 3"/>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47" name="Line 4"/>
          <p:cNvSpPr>
            <a:spLocks noChangeShapeType="1"/>
          </p:cNvSpPr>
          <p:nvPr/>
        </p:nvSpPr>
        <p:spPr bwMode="auto">
          <a:xfrm>
            <a:off x="2124075" y="1557338"/>
            <a:ext cx="3168650" cy="25923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48" name="Line 5"/>
          <p:cNvSpPr>
            <a:spLocks noChangeShapeType="1"/>
          </p:cNvSpPr>
          <p:nvPr/>
        </p:nvSpPr>
        <p:spPr bwMode="auto">
          <a:xfrm>
            <a:off x="3563938" y="3573463"/>
            <a:ext cx="1728787" cy="576262"/>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49" name="Oval 6"/>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0" name="Line 7"/>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1" name="Oval 8"/>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2" name="Line 9"/>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3" name="Oval 10"/>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4" name="Line 11"/>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5" name="Oval 1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6" name="Line 13"/>
          <p:cNvSpPr>
            <a:spLocks noChangeShapeType="1"/>
          </p:cNvSpPr>
          <p:nvPr/>
        </p:nvSpPr>
        <p:spPr bwMode="auto">
          <a:xfrm>
            <a:off x="5795963" y="4292600"/>
            <a:ext cx="1800225" cy="649288"/>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7" name="Oval 14"/>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8" name="Line 15"/>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9" name="Oval 16"/>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0" name="Line 17"/>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1" name="Oval 18"/>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2" name="Line 19"/>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3" name="Oval 20"/>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4" name="Line 21"/>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5" name="Oval 22"/>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66" name="Text Box 23"/>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8567" name="Oval 24"/>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68" name="Oval 25"/>
          <p:cNvSpPr>
            <a:spLocks noChangeArrowheads="1"/>
          </p:cNvSpPr>
          <p:nvPr/>
        </p:nvSpPr>
        <p:spPr bwMode="auto">
          <a:xfrm>
            <a:off x="4787900" y="3665538"/>
            <a:ext cx="1009650" cy="1009650"/>
          </a:xfrm>
          <a:prstGeom prst="ellipse">
            <a:avLst/>
          </a:prstGeom>
          <a:solidFill>
            <a:schemeClr val="bg2"/>
          </a:solidFill>
          <a:ln w="38100">
            <a:solidFill>
              <a:schemeClr val="bg2"/>
            </a:solidFill>
            <a:round/>
            <a:headEnd/>
            <a:tailEnd/>
          </a:ln>
        </p:spPr>
        <p:txBody>
          <a:bodyPr anchor="ctr">
            <a:spAutoFit/>
          </a:bodyPr>
          <a:lstStyle/>
          <a:p>
            <a:endParaRPr lang="en-US"/>
          </a:p>
        </p:txBody>
      </p:sp>
      <p:sp>
        <p:nvSpPr>
          <p:cNvPr id="108569" name="Text Box 26"/>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8570" name="Oval 27"/>
          <p:cNvSpPr>
            <a:spLocks noChangeArrowheads="1"/>
          </p:cNvSpPr>
          <p:nvPr/>
        </p:nvSpPr>
        <p:spPr bwMode="auto">
          <a:xfrm>
            <a:off x="4841875" y="3719513"/>
            <a:ext cx="900113" cy="900112"/>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1" name="Oval 28"/>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72" name="Text Box 29"/>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8573" name="Oval 30"/>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4" name="AutoShape 31"/>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8575" name="Text Box 32"/>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8576" name="Oval 33"/>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7" name="Line 34"/>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78" name="Oval 35"/>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79" name="Line 36"/>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0" name="Line 37"/>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1" name="Oval 38"/>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82" name="Line 39"/>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3" name="Line 40"/>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4" name="Line 41"/>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5" name="Line 42"/>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6" name="Oval 43"/>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87" name="Line 44"/>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ChangeArrowheads="1"/>
          </p:cNvSpPr>
          <p:nvPr/>
        </p:nvSpPr>
        <p:spPr bwMode="auto">
          <a:xfrm>
            <a:off x="-144463" y="2205038"/>
            <a:ext cx="9432926" cy="936625"/>
          </a:xfrm>
          <a:prstGeom prst="rect">
            <a:avLst/>
          </a:prstGeom>
          <a:solidFill>
            <a:srgbClr val="5F5F5F"/>
          </a:solidFill>
          <a:ln w="9525" cap="rnd">
            <a:solidFill>
              <a:srgbClr val="DDDDDD"/>
            </a:solidFill>
            <a:prstDash val="sysDot"/>
            <a:miter lim="800000"/>
            <a:headEnd/>
            <a:tailEnd/>
          </a:ln>
        </p:spPr>
        <p:txBody>
          <a:bodyPr anchor="ctr">
            <a:spAutoFit/>
          </a:bodyPr>
          <a:lstStyle/>
          <a:p>
            <a:endParaRPr lang="en-US"/>
          </a:p>
        </p:txBody>
      </p:sp>
      <p:sp>
        <p:nvSpPr>
          <p:cNvPr id="71682" name="Rectangle 4"/>
          <p:cNvSpPr>
            <a:spLocks noChangeArrowheads="1"/>
          </p:cNvSpPr>
          <p:nvPr/>
        </p:nvSpPr>
        <p:spPr bwMode="auto">
          <a:xfrm>
            <a:off x="-144463" y="3716338"/>
            <a:ext cx="9432926" cy="792162"/>
          </a:xfrm>
          <a:prstGeom prst="rect">
            <a:avLst/>
          </a:prstGeom>
          <a:solidFill>
            <a:srgbClr val="5F5F5F"/>
          </a:solidFill>
          <a:ln w="9525" cap="rnd">
            <a:solidFill>
              <a:srgbClr val="DDDDDD"/>
            </a:solidFill>
            <a:prstDash val="sysDot"/>
            <a:miter lim="800000"/>
            <a:headEnd/>
            <a:tailEnd/>
          </a:ln>
        </p:spPr>
        <p:txBody>
          <a:bodyPr anchor="ctr">
            <a:spAutoFit/>
          </a:bodyPr>
          <a:lstStyle/>
          <a:p>
            <a:endParaRPr lang="en-US"/>
          </a:p>
        </p:txBody>
      </p:sp>
      <p:sp>
        <p:nvSpPr>
          <p:cNvPr id="71683" name="Text Box 2"/>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a:t>Propositional attitudes … </a:t>
            </a:r>
          </a:p>
          <a:p>
            <a:pPr eaLnBrk="1" hangingPunct="1">
              <a:spcAft>
                <a:spcPct val="50000"/>
              </a:spcAft>
            </a:pPr>
            <a:r>
              <a:rPr lang="en-GB" i="0"/>
              <a:t>cause actions</a:t>
            </a:r>
          </a:p>
          <a:p>
            <a:pPr eaLnBrk="1" hangingPunct="1">
              <a:spcAft>
                <a:spcPct val="50000"/>
              </a:spcAft>
            </a:pPr>
            <a:r>
              <a:rPr lang="en-GB" i="0"/>
              <a:t>resemble </a:t>
            </a:r>
            <a:r>
              <a:rPr lang="ja-JP" altLang="en-GB" i="0"/>
              <a:t>“</a:t>
            </a:r>
            <a:r>
              <a:rPr lang="en-GB" altLang="ja-JP" i="0"/>
              <a:t>intervening variables</a:t>
            </a:r>
            <a:r>
              <a:rPr lang="ja-JP" altLang="en-GB" i="0"/>
              <a:t>”</a:t>
            </a:r>
            <a:r>
              <a:rPr lang="en-GB" altLang="ja-JP" i="0"/>
              <a:t> linking environment to behaviour</a:t>
            </a:r>
          </a:p>
          <a:p>
            <a:pPr eaLnBrk="1" hangingPunct="1">
              <a:spcAft>
                <a:spcPct val="50000"/>
              </a:spcAft>
            </a:pPr>
            <a:r>
              <a:rPr lang="en-GB" i="0"/>
              <a:t>have contents which may be true or false</a:t>
            </a:r>
          </a:p>
          <a:p>
            <a:pPr eaLnBrk="1" hangingPunct="1">
              <a:spcAft>
                <a:spcPct val="50000"/>
              </a:spcAft>
            </a:pPr>
            <a:r>
              <a:rPr lang="en-GB" i="0"/>
              <a:t>have contents which may refer to non-existent entities </a:t>
            </a:r>
          </a:p>
          <a:p>
            <a:pPr eaLnBrk="1" hangingPunct="1">
              <a:spcAft>
                <a:spcPct val="50000"/>
              </a:spcAft>
            </a:pPr>
            <a:r>
              <a:rPr lang="en-GB" i="0"/>
              <a:t>are involved in uncodifiably complex causal interactions</a:t>
            </a:r>
          </a:p>
          <a:p>
            <a:pPr eaLnBrk="1" hangingPunct="1">
              <a:spcAft>
                <a:spcPct val="50000"/>
              </a:spcAft>
            </a:pPr>
            <a:r>
              <a:rPr lang="en-GB" i="0"/>
              <a:t>have contents which are individuated by senses, not only by referents</a:t>
            </a:r>
          </a:p>
          <a:p>
            <a:pPr eaLnBrk="1" hangingPunct="1">
              <a:spcAft>
                <a:spcPct val="50000"/>
              </a:spcAft>
            </a:pPr>
            <a:r>
              <a:rPr lang="en-GB" i="0"/>
              <a:t>are associated with normative requirements</a:t>
            </a:r>
          </a:p>
          <a:p>
            <a:pPr eaLnBrk="1" hangingPunct="1">
              <a:spcAft>
                <a:spcPct val="50000"/>
              </a:spcAft>
            </a:pPr>
            <a:r>
              <a:rPr lang="en-GB" i="0"/>
              <a:t>are indviduated in terms of their interlocking roles in causal and normative explanations of thought and action</a:t>
            </a:r>
          </a:p>
          <a:p>
            <a:pPr eaLnBrk="1" hangingPunct="1">
              <a:spcAft>
                <a:spcPct val="50000"/>
              </a:spcAft>
            </a:pPr>
            <a:r>
              <a:rPr lang="en-GB" i="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Oval 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0" name="Oval 3"/>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1" name="Oval 4"/>
          <p:cNvSpPr>
            <a:spLocks noChangeArrowheads="1"/>
          </p:cNvSpPr>
          <p:nvPr/>
        </p:nvSpPr>
        <p:spPr bwMode="auto">
          <a:xfrm>
            <a:off x="4787900" y="3667125"/>
            <a:ext cx="1009650" cy="1006475"/>
          </a:xfrm>
          <a:prstGeom prst="ellipse">
            <a:avLst/>
          </a:prstGeom>
          <a:solidFill>
            <a:schemeClr val="bg2"/>
          </a:solidFill>
          <a:ln w="38100">
            <a:solidFill>
              <a:schemeClr val="bg2"/>
            </a:solidFill>
            <a:round/>
            <a:headEnd/>
            <a:tailEnd/>
          </a:ln>
        </p:spPr>
        <p:txBody>
          <a:bodyPr anchor="ctr">
            <a:spAutoFit/>
          </a:bodyPr>
          <a:lstStyle/>
          <a:p>
            <a:endParaRPr lang="en-US"/>
          </a:p>
        </p:txBody>
      </p:sp>
      <p:sp>
        <p:nvSpPr>
          <p:cNvPr id="109572" name="Text Box 5"/>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9573" name="Oval 6"/>
          <p:cNvSpPr>
            <a:spLocks noChangeArrowheads="1"/>
          </p:cNvSpPr>
          <p:nvPr/>
        </p:nvSpPr>
        <p:spPr bwMode="auto">
          <a:xfrm>
            <a:off x="4841875" y="3722688"/>
            <a:ext cx="900113" cy="89535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74" name="Line 7"/>
          <p:cNvSpPr>
            <a:spLocks noChangeShapeType="1"/>
          </p:cNvSpPr>
          <p:nvPr/>
        </p:nvSpPr>
        <p:spPr bwMode="auto">
          <a:xfrm>
            <a:off x="3563938" y="3573463"/>
            <a:ext cx="3960812" cy="136842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75" name="Oval 8"/>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576" name="Oval 9"/>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77" name="Oval 10"/>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8" name="Line 11"/>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79" name="Oval 12"/>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0" name="Line 13"/>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1" name="Oval 14"/>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2" name="Line 15"/>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3" name="Line 16"/>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4" name="Oval 17"/>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5" name="Line 18"/>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6" name="Oval 19"/>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7" name="Line 20"/>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8" name="Oval 21"/>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9" name="Line 22"/>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0" name="Oval 23"/>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591" name="Text Box 24"/>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9592" name="Oval 25"/>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93" name="AutoShape 26"/>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9594" name="Text Box 27"/>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9595" name="Oval 28"/>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96" name="Line 29"/>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7" name="Oval 30"/>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98" name="Line 31"/>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9" name="Line 32"/>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0" name="Oval 33"/>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601" name="Line 34"/>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2" name="Line 35"/>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3" name="Line 36"/>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4" name="Line 37"/>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5" name="Oval 38"/>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606" name="Line 39"/>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7" name="Line 40"/>
          <p:cNvSpPr>
            <a:spLocks noChangeShapeType="1"/>
          </p:cNvSpPr>
          <p:nvPr/>
        </p:nvSpPr>
        <p:spPr bwMode="auto">
          <a:xfrm>
            <a:off x="2124075" y="1557338"/>
            <a:ext cx="5472113" cy="34559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8" name="Oval 41"/>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609" name="Text Box 42"/>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9610" name="Oval 43"/>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0594"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a:t>
            </a:r>
            <a:r>
              <a:rPr lang="en-GB" altLang="ja-JP" i="0">
                <a:solidFill>
                  <a:schemeClr val="tx1"/>
                </a:solidFill>
              </a:rPr>
              <a:t>knowledge</a:t>
            </a:r>
            <a:r>
              <a:rPr lang="en-GB" altLang="ja-JP" i="0"/>
              <a:t>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0595"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6"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 Box 7"/>
          <p:cNvSpPr txBox="1">
            <a:spLocks noChangeArrowheads="1"/>
          </p:cNvSpPr>
          <p:nvPr/>
        </p:nvSpPr>
        <p:spPr bwMode="auto">
          <a:xfrm>
            <a:off x="468313" y="3694113"/>
            <a:ext cx="58324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ja-JP" altLang="en-GB" i="0"/>
              <a:t>“</a:t>
            </a:r>
            <a:r>
              <a:rPr lang="en-GB" altLang="ja-JP" i="0"/>
              <a:t>our fundamental understanding of […] knowledge is that it is something whose possession by an individual can properly be explained by reference to […] ways of coming to know.</a:t>
            </a:r>
            <a:r>
              <a:rPr lang="ja-JP" altLang="en-GB" i="0"/>
              <a:t>”</a:t>
            </a:r>
            <a:r>
              <a:rPr lang="en-GB" altLang="ja-JP" i="0"/>
              <a:t> </a:t>
            </a:r>
          </a:p>
          <a:p>
            <a:pPr eaLnBrk="1" hangingPunct="1"/>
            <a:endParaRPr lang="en-GB" i="0"/>
          </a:p>
          <a:p>
            <a:pPr algn="r" eaLnBrk="1" hangingPunct="1"/>
            <a:r>
              <a:rPr lang="en-GB" i="0"/>
              <a:t>(Cassam </a:t>
            </a:r>
            <a:r>
              <a:rPr lang="ja-JP" altLang="en-GB" i="0"/>
              <a:t>“</a:t>
            </a:r>
            <a:r>
              <a:rPr lang="en-GB" altLang="ja-JP" i="0"/>
              <a:t>What is Knowledge?</a:t>
            </a:r>
            <a:r>
              <a:rPr lang="ja-JP" altLang="en-GB" i="0"/>
              <a:t>”</a:t>
            </a:r>
            <a:r>
              <a:rPr lang="en-GB" altLang="ja-JP" i="0"/>
              <a:t>, forthcoming) </a:t>
            </a:r>
            <a:endParaRPr lang="en-GB" i="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Box 6"/>
          <p:cNvSpPr txBox="1">
            <a:spLocks noChangeArrowheads="1"/>
          </p:cNvSpPr>
          <p:nvPr/>
        </p:nvSpPr>
        <p:spPr bwMode="auto">
          <a:xfrm>
            <a:off x="647700" y="3044825"/>
            <a:ext cx="7848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US" i="0"/>
              <a:t>Isn’t the puzzle just about false belief </a:t>
            </a:r>
            <a:br>
              <a:rPr lang="en-US" i="0"/>
            </a:br>
            <a:r>
              <a:rPr lang="en-US" i="0"/>
              <a:t>(not knowledge, perception)?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knowledge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2642"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3" name="Picture 5" descr="tomasello_cutout"/>
          <p:cNvPicPr>
            <a:picLocks noChangeAspect="1" noChangeArrowheads="1"/>
          </p:cNvPicPr>
          <p:nvPr/>
        </p:nvPicPr>
        <p:blipFill>
          <a:blip r:embed="rId3">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3666"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a:t>
            </a:r>
            <a:r>
              <a:rPr lang="en-GB" altLang="ja-JP" i="0">
                <a:solidFill>
                  <a:schemeClr val="tx1"/>
                </a:solidFill>
              </a:rPr>
              <a:t>knowledge</a:t>
            </a:r>
            <a:r>
              <a:rPr lang="en-GB" altLang="ja-JP" i="0"/>
              <a:t>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3667"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5" descr="tomasello_cutout"/>
          <p:cNvPicPr>
            <a:picLocks noChangeAspect="1" noChangeArrowheads="1"/>
          </p:cNvPicPr>
          <p:nvPr/>
        </p:nvPicPr>
        <p:blipFill>
          <a:blip r:embed="rId3">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4690"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a:t>
            </a:r>
            <a:r>
              <a:rPr lang="en-GB" altLang="ja-JP" i="0">
                <a:solidFill>
                  <a:schemeClr val="tx1"/>
                </a:solidFill>
              </a:rPr>
              <a:t>knowledge</a:t>
            </a:r>
            <a:r>
              <a:rPr lang="en-GB" altLang="ja-JP" i="0"/>
              <a:t>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4691"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6"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Text Box 7"/>
          <p:cNvSpPr txBox="1">
            <a:spLocks noChangeArrowheads="1"/>
          </p:cNvSpPr>
          <p:nvPr/>
        </p:nvSpPr>
        <p:spPr bwMode="auto">
          <a:xfrm>
            <a:off x="468313" y="3694113"/>
            <a:ext cx="55451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ja-JP" altLang="en-GB" i="0"/>
              <a:t>“</a:t>
            </a:r>
            <a:r>
              <a:rPr lang="en-GB" altLang="ja-JP" i="0"/>
              <a:t>we understand what knowledge is by understanding how we get it or how it comes to be.</a:t>
            </a:r>
            <a:r>
              <a:rPr lang="ja-JP" altLang="en-GB" i="0"/>
              <a:t>”</a:t>
            </a:r>
            <a:r>
              <a:rPr lang="en-GB" altLang="ja-JP" i="0"/>
              <a:t>    </a:t>
            </a:r>
          </a:p>
          <a:p>
            <a:pPr algn="r" eaLnBrk="1" hangingPunct="1"/>
            <a:r>
              <a:rPr lang="en-GB" i="0"/>
              <a:t>(Casssam 2008)</a:t>
            </a:r>
          </a:p>
          <a:p>
            <a:pPr eaLnBrk="1" hangingPunct="1"/>
            <a:endParaRPr lang="en-GB" i="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5714"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a:t>
            </a:r>
            <a:r>
              <a:rPr lang="en-GB" altLang="ja-JP" i="0">
                <a:solidFill>
                  <a:schemeClr val="tx1"/>
                </a:solidFill>
              </a:rPr>
              <a:t>knowledge</a:t>
            </a:r>
            <a:r>
              <a:rPr lang="en-GB" altLang="ja-JP" i="0"/>
              <a:t>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5715"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7" name="Picture 6"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Text Box 7"/>
          <p:cNvSpPr txBox="1">
            <a:spLocks noChangeArrowheads="1"/>
          </p:cNvSpPr>
          <p:nvPr/>
        </p:nvSpPr>
        <p:spPr bwMode="auto">
          <a:xfrm>
            <a:off x="468313" y="3694113"/>
            <a:ext cx="55451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ja-JP" altLang="en-GB" i="0"/>
              <a:t>“</a:t>
            </a:r>
            <a:r>
              <a:rPr lang="en-GB" altLang="ja-JP" i="0"/>
              <a:t>we understand what knowledge is by understanding how we get it or how it comes to be.</a:t>
            </a:r>
            <a:r>
              <a:rPr lang="ja-JP" altLang="en-GB" i="0"/>
              <a:t>”</a:t>
            </a:r>
            <a:r>
              <a:rPr lang="en-GB" altLang="ja-JP" i="0"/>
              <a:t>    </a:t>
            </a:r>
          </a:p>
          <a:p>
            <a:pPr algn="r" eaLnBrk="1" hangingPunct="1"/>
            <a:r>
              <a:rPr lang="en-GB" i="0"/>
              <a:t>(Casssam 2008)</a:t>
            </a:r>
          </a:p>
          <a:p>
            <a:pPr eaLnBrk="1" hangingPunct="1"/>
            <a:endParaRPr lang="en-GB" i="0"/>
          </a:p>
          <a:p>
            <a:pPr eaLnBrk="1" hangingPunct="1"/>
            <a:r>
              <a:rPr lang="en-GB" i="0"/>
              <a:t>Tim knows that Luisa scored because he saw her do it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a:t>Propositional attitudes … </a:t>
            </a:r>
          </a:p>
          <a:p>
            <a:pPr eaLnBrk="1" hangingPunct="1">
              <a:spcAft>
                <a:spcPct val="50000"/>
              </a:spcAft>
            </a:pPr>
            <a:r>
              <a:rPr lang="en-GB" i="0"/>
              <a:t>cause actions</a:t>
            </a:r>
          </a:p>
          <a:p>
            <a:pPr eaLnBrk="1" hangingPunct="1">
              <a:spcAft>
                <a:spcPct val="50000"/>
              </a:spcAft>
            </a:pPr>
            <a:r>
              <a:rPr lang="en-GB" i="0"/>
              <a:t>resemble </a:t>
            </a:r>
            <a:r>
              <a:rPr lang="ja-JP" altLang="en-GB" i="0"/>
              <a:t>“</a:t>
            </a:r>
            <a:r>
              <a:rPr lang="en-GB" altLang="ja-JP" i="0"/>
              <a:t>intervening variables</a:t>
            </a:r>
            <a:r>
              <a:rPr lang="ja-JP" altLang="en-GB" i="0"/>
              <a:t>”</a:t>
            </a:r>
            <a:r>
              <a:rPr lang="en-GB" altLang="ja-JP" i="0"/>
              <a:t> linking environment to behaviour</a:t>
            </a:r>
          </a:p>
          <a:p>
            <a:pPr eaLnBrk="1" hangingPunct="1">
              <a:spcAft>
                <a:spcPct val="50000"/>
              </a:spcAft>
            </a:pPr>
            <a:r>
              <a:rPr lang="en-GB" i="0"/>
              <a:t>have contents which may be true or false</a:t>
            </a:r>
          </a:p>
          <a:p>
            <a:pPr eaLnBrk="1" hangingPunct="1">
              <a:spcAft>
                <a:spcPct val="50000"/>
              </a:spcAft>
            </a:pPr>
            <a:r>
              <a:rPr lang="en-GB" i="0"/>
              <a:t>have contents which may refer to non-existent entities </a:t>
            </a:r>
          </a:p>
          <a:p>
            <a:pPr eaLnBrk="1" hangingPunct="1">
              <a:spcAft>
                <a:spcPct val="50000"/>
              </a:spcAft>
            </a:pPr>
            <a:r>
              <a:rPr lang="en-GB" i="0"/>
              <a:t>are involved in uncodifiably complex causal interactions</a:t>
            </a:r>
          </a:p>
          <a:p>
            <a:pPr eaLnBrk="1" hangingPunct="1">
              <a:spcAft>
                <a:spcPct val="50000"/>
              </a:spcAft>
            </a:pPr>
            <a:r>
              <a:rPr lang="en-GB" i="0"/>
              <a:t>have contents which are individuated by senses, not only by referents</a:t>
            </a:r>
          </a:p>
          <a:p>
            <a:pPr eaLnBrk="1" hangingPunct="1">
              <a:spcAft>
                <a:spcPct val="50000"/>
              </a:spcAft>
            </a:pPr>
            <a:r>
              <a:rPr lang="en-GB" i="0"/>
              <a:t>are associated with normative requirements</a:t>
            </a:r>
          </a:p>
          <a:p>
            <a:pPr eaLnBrk="1" hangingPunct="1">
              <a:spcAft>
                <a:spcPct val="50000"/>
              </a:spcAft>
            </a:pPr>
            <a:r>
              <a:rPr lang="en-GB" i="0"/>
              <a:t>are indviduated in terms of their interlocking roles in causal and normative explanations of thought and action</a:t>
            </a:r>
          </a:p>
          <a:p>
            <a:pPr eaLnBrk="1" hangingPunct="1">
              <a:spcAft>
                <a:spcPct val="50000"/>
              </a:spcAft>
            </a:pPr>
            <a:r>
              <a:rPr lang="en-GB" i="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ChangeArrowheads="1"/>
          </p:cNvSpPr>
          <p:nvPr/>
        </p:nvSpPr>
        <p:spPr bwMode="auto">
          <a:xfrm>
            <a:off x="-144463" y="5084763"/>
            <a:ext cx="9432926" cy="790575"/>
          </a:xfrm>
          <a:prstGeom prst="rect">
            <a:avLst/>
          </a:prstGeom>
          <a:solidFill>
            <a:srgbClr val="5F5F5F"/>
          </a:solidFill>
          <a:ln w="9525" cap="rnd">
            <a:solidFill>
              <a:srgbClr val="DDDDDD"/>
            </a:solidFill>
            <a:prstDash val="sysDot"/>
            <a:miter lim="800000"/>
            <a:headEnd/>
            <a:tailEnd/>
          </a:ln>
        </p:spPr>
        <p:txBody>
          <a:bodyPr anchor="ctr">
            <a:spAutoFit/>
          </a:bodyPr>
          <a:lstStyle/>
          <a:p>
            <a:endParaRPr lang="en-US"/>
          </a:p>
        </p:txBody>
      </p:sp>
      <p:sp>
        <p:nvSpPr>
          <p:cNvPr id="74754"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a:t>Propositional attitudes … </a:t>
            </a:r>
          </a:p>
          <a:p>
            <a:pPr eaLnBrk="1" hangingPunct="1">
              <a:spcAft>
                <a:spcPct val="50000"/>
              </a:spcAft>
            </a:pPr>
            <a:r>
              <a:rPr lang="en-GB" i="0"/>
              <a:t>cause actions</a:t>
            </a:r>
          </a:p>
          <a:p>
            <a:pPr eaLnBrk="1" hangingPunct="1">
              <a:spcAft>
                <a:spcPct val="50000"/>
              </a:spcAft>
            </a:pPr>
            <a:r>
              <a:rPr lang="en-GB" i="0"/>
              <a:t>resemble </a:t>
            </a:r>
            <a:r>
              <a:rPr lang="ja-JP" altLang="en-GB" i="0"/>
              <a:t>“</a:t>
            </a:r>
            <a:r>
              <a:rPr lang="en-GB" altLang="ja-JP" i="0"/>
              <a:t>intervening variables</a:t>
            </a:r>
            <a:r>
              <a:rPr lang="ja-JP" altLang="en-GB" i="0"/>
              <a:t>”</a:t>
            </a:r>
            <a:r>
              <a:rPr lang="en-GB" altLang="ja-JP" i="0"/>
              <a:t> linking environment to behaviour</a:t>
            </a:r>
          </a:p>
          <a:p>
            <a:pPr eaLnBrk="1" hangingPunct="1">
              <a:spcAft>
                <a:spcPct val="50000"/>
              </a:spcAft>
            </a:pPr>
            <a:r>
              <a:rPr lang="en-GB" i="0"/>
              <a:t>have contents which may be true or false</a:t>
            </a:r>
          </a:p>
          <a:p>
            <a:pPr eaLnBrk="1" hangingPunct="1">
              <a:spcAft>
                <a:spcPct val="50000"/>
              </a:spcAft>
            </a:pPr>
            <a:r>
              <a:rPr lang="en-GB" i="0"/>
              <a:t>have contents which may refer to non-existent entities </a:t>
            </a:r>
          </a:p>
          <a:p>
            <a:pPr eaLnBrk="1" hangingPunct="1">
              <a:spcAft>
                <a:spcPct val="50000"/>
              </a:spcAft>
            </a:pPr>
            <a:r>
              <a:rPr lang="en-GB" i="0"/>
              <a:t>are involved in uncodifiably complex causal interactions</a:t>
            </a:r>
          </a:p>
          <a:p>
            <a:pPr eaLnBrk="1" hangingPunct="1">
              <a:spcAft>
                <a:spcPct val="50000"/>
              </a:spcAft>
            </a:pPr>
            <a:r>
              <a:rPr lang="en-GB" i="0"/>
              <a:t>have contents which are individuated by senses, not only by referents</a:t>
            </a:r>
          </a:p>
          <a:p>
            <a:pPr eaLnBrk="1" hangingPunct="1">
              <a:spcAft>
                <a:spcPct val="50000"/>
              </a:spcAft>
            </a:pPr>
            <a:r>
              <a:rPr lang="en-GB" i="0"/>
              <a:t>are associated with normative requirements</a:t>
            </a:r>
          </a:p>
          <a:p>
            <a:pPr eaLnBrk="1" hangingPunct="1">
              <a:spcAft>
                <a:spcPct val="50000"/>
              </a:spcAft>
            </a:pPr>
            <a:r>
              <a:rPr lang="en-GB" i="0"/>
              <a:t>are indviduated in terms of their interlocking roles in causal and normative explanations of thought and action</a:t>
            </a:r>
          </a:p>
          <a:p>
            <a:pPr eaLnBrk="1" hangingPunct="1">
              <a:spcAft>
                <a:spcPct val="50000"/>
              </a:spcAft>
            </a:pPr>
            <a:r>
              <a:rPr lang="en-GB" i="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a:t>Propositional attitudes … </a:t>
            </a:r>
          </a:p>
          <a:p>
            <a:pPr eaLnBrk="1" hangingPunct="1">
              <a:spcAft>
                <a:spcPct val="50000"/>
              </a:spcAft>
            </a:pPr>
            <a:r>
              <a:rPr lang="en-GB" i="0"/>
              <a:t>cause actions</a:t>
            </a:r>
          </a:p>
          <a:p>
            <a:pPr eaLnBrk="1" hangingPunct="1">
              <a:spcAft>
                <a:spcPct val="50000"/>
              </a:spcAft>
            </a:pPr>
            <a:r>
              <a:rPr lang="en-GB" i="0"/>
              <a:t>resemble </a:t>
            </a:r>
            <a:r>
              <a:rPr lang="ja-JP" altLang="en-GB" i="0"/>
              <a:t>“</a:t>
            </a:r>
            <a:r>
              <a:rPr lang="en-GB" altLang="ja-JP" i="0"/>
              <a:t>intervening variables</a:t>
            </a:r>
            <a:r>
              <a:rPr lang="ja-JP" altLang="en-GB" i="0"/>
              <a:t>”</a:t>
            </a:r>
            <a:r>
              <a:rPr lang="en-GB" altLang="ja-JP" i="0"/>
              <a:t> linking environment to behaviour</a:t>
            </a:r>
          </a:p>
          <a:p>
            <a:pPr eaLnBrk="1" hangingPunct="1">
              <a:spcAft>
                <a:spcPct val="50000"/>
              </a:spcAft>
            </a:pPr>
            <a:r>
              <a:rPr lang="en-GB" i="0"/>
              <a:t>have contents which may be true or false</a:t>
            </a:r>
          </a:p>
          <a:p>
            <a:pPr eaLnBrk="1" hangingPunct="1">
              <a:spcAft>
                <a:spcPct val="50000"/>
              </a:spcAft>
            </a:pPr>
            <a:r>
              <a:rPr lang="en-GB" i="0"/>
              <a:t>have contents which may refer to non-existent entities </a:t>
            </a:r>
          </a:p>
          <a:p>
            <a:pPr eaLnBrk="1" hangingPunct="1">
              <a:spcAft>
                <a:spcPct val="50000"/>
              </a:spcAft>
            </a:pPr>
            <a:r>
              <a:rPr lang="en-GB" i="0"/>
              <a:t>are involved in uncodifiably complex causal interactions</a:t>
            </a:r>
          </a:p>
          <a:p>
            <a:pPr eaLnBrk="1" hangingPunct="1">
              <a:spcAft>
                <a:spcPct val="50000"/>
              </a:spcAft>
            </a:pPr>
            <a:r>
              <a:rPr lang="en-GB" i="0"/>
              <a:t>have contents which are individuated by senses, not only by referents</a:t>
            </a:r>
          </a:p>
          <a:p>
            <a:pPr eaLnBrk="1" hangingPunct="1">
              <a:spcAft>
                <a:spcPct val="50000"/>
              </a:spcAft>
            </a:pPr>
            <a:r>
              <a:rPr lang="en-GB" i="0"/>
              <a:t>are associated with normative requirements</a:t>
            </a:r>
          </a:p>
          <a:p>
            <a:pPr eaLnBrk="1" hangingPunct="1">
              <a:spcAft>
                <a:spcPct val="50000"/>
              </a:spcAft>
            </a:pPr>
            <a:r>
              <a:rPr lang="en-GB" i="0"/>
              <a:t>are indviduated in terms of their interlocking roles in causal and normative explanations of thought and action</a:t>
            </a:r>
          </a:p>
          <a:p>
            <a:pPr eaLnBrk="1" hangingPunct="1">
              <a:spcAft>
                <a:spcPct val="50000"/>
              </a:spcAft>
            </a:pPr>
            <a:r>
              <a:rPr lang="en-GB" i="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p:cNvSpPr txBox="1">
            <a:spLocks noChangeArrowheads="1"/>
          </p:cNvSpPr>
          <p:nvPr/>
        </p:nvSpPr>
        <p:spPr bwMode="auto">
          <a:xfrm>
            <a:off x="1654175" y="3214688"/>
            <a:ext cx="5834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signature limits</a:t>
            </a:r>
          </a:p>
        </p:txBody>
      </p:sp>
      <p:sp>
        <p:nvSpPr>
          <p:cNvPr id="76802" name="Rectangle 9"/>
          <p:cNvSpPr>
            <a:spLocks noChangeArrowheads="1"/>
          </p:cNvSpPr>
          <p:nvPr/>
        </p:nvSpPr>
        <p:spPr bwMode="auto">
          <a:xfrm>
            <a:off x="1908175" y="4724400"/>
            <a:ext cx="1079500"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3"/>
          <p:cNvSpPr txBox="1">
            <a:spLocks noChangeArrowheads="1"/>
          </p:cNvSpPr>
          <p:nvPr/>
        </p:nvSpPr>
        <p:spPr bwMode="auto">
          <a:xfrm>
            <a:off x="684213" y="692150"/>
            <a:ext cx="72009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1. Charly is Samantha</a:t>
            </a:r>
          </a:p>
          <a:p>
            <a:pPr eaLnBrk="1" hangingPunct="1"/>
            <a:endParaRPr lang="en-GB" i="0"/>
          </a:p>
          <a:p>
            <a:pPr eaLnBrk="1" hangingPunct="1"/>
            <a:endParaRPr lang="en-GB" i="0"/>
          </a:p>
          <a:p>
            <a:pPr eaLnBrk="1" hangingPunct="1"/>
            <a:r>
              <a:rPr lang="en-GB" i="0"/>
              <a:t>2. </a:t>
            </a:r>
            <a:r>
              <a:rPr lang="en-US" i="0"/>
              <a:t>Mitch believes that Charly is in Baltimore</a:t>
            </a:r>
            <a:endParaRPr lang="en-GB" i="0"/>
          </a:p>
          <a:p>
            <a:pPr eaLnBrk="1" hangingPunct="1"/>
            <a:endParaRPr lang="en-GB" i="0"/>
          </a:p>
          <a:p>
            <a:pPr eaLnBrk="1" hangingPunct="1"/>
            <a:r>
              <a:rPr lang="en-GB" i="0"/>
              <a:t>3. Mitch believes that Samantha is in Baltimore</a:t>
            </a:r>
          </a:p>
          <a:p>
            <a:pPr eaLnBrk="1" hangingPunct="1"/>
            <a:endParaRPr lang="en-GB" i="0"/>
          </a:p>
          <a:p>
            <a:pPr eaLnBrk="1" hangingPunct="1"/>
            <a:r>
              <a:rPr lang="en-GB" i="0"/>
              <a:t>(1) &amp; (2) </a:t>
            </a:r>
            <a:r>
              <a:rPr lang="en-GB" i="0">
                <a:sym typeface="Symbol" charset="0"/>
              </a:rPr>
              <a:t> (3)</a:t>
            </a:r>
          </a:p>
        </p:txBody>
      </p:sp>
      <p:sp>
        <p:nvSpPr>
          <p:cNvPr id="77826" name="Line 4"/>
          <p:cNvSpPr>
            <a:spLocks noChangeShapeType="1"/>
          </p:cNvSpPr>
          <p:nvPr/>
        </p:nvSpPr>
        <p:spPr bwMode="auto">
          <a:xfrm flipH="1">
            <a:off x="1779588" y="3141663"/>
            <a:ext cx="21590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2"/>
          <p:cNvPicPr>
            <a:picLocks noChangeAspect="1" noChangeArrowheads="1"/>
          </p:cNvPicPr>
          <p:nvPr/>
        </p:nvPicPr>
        <p:blipFill>
          <a:blip r:embed="rId2">
            <a:extLst>
              <a:ext uri="{28A0092B-C50C-407E-A947-70E740481C1C}">
                <a14:useLocalDpi xmlns:a14="http://schemas.microsoft.com/office/drawing/2010/main" val="0"/>
              </a:ext>
            </a:extLst>
          </a:blip>
          <a:srcRect r="742" b="3178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76803" name="Text Box 3"/>
          <p:cNvSpPr txBox="1">
            <a:spLocks noChangeArrowheads="1"/>
          </p:cNvSpPr>
          <p:nvPr/>
        </p:nvSpPr>
        <p:spPr bwMode="auto">
          <a:xfrm>
            <a:off x="684213" y="692150"/>
            <a:ext cx="7200900" cy="2800350"/>
          </a:xfrm>
          <a:prstGeom prst="rect">
            <a:avLst/>
          </a:prstGeom>
          <a:noFill/>
          <a:ln w="9525">
            <a:noFill/>
            <a:miter lim="800000"/>
            <a:headEnd/>
            <a:tailEnd/>
          </a:ln>
          <a:effectLst>
            <a:outerShdw blurRad="38100" dist="25400" dir="2700000" algn="br">
              <a:schemeClr val="bg1">
                <a:alpha val="78000"/>
              </a:schemeClr>
            </a:outerShdw>
          </a:effectLst>
        </p:spPr>
        <p:txBody>
          <a:bodyPr>
            <a:spAutoFit/>
          </a:bodyPr>
          <a:lstStyle/>
          <a:p>
            <a:pPr>
              <a:defRPr/>
            </a:pPr>
            <a:r>
              <a:rPr lang="en-GB" i="0" dirty="0">
                <a:solidFill>
                  <a:schemeClr val="tx1"/>
                </a:solidFill>
                <a:ea typeface="Arial" charset="0"/>
                <a:cs typeface="Arial" charset="0"/>
              </a:rPr>
              <a:t>1. </a:t>
            </a:r>
            <a:r>
              <a:rPr lang="en-GB" i="0" dirty="0" err="1">
                <a:solidFill>
                  <a:schemeClr val="tx1"/>
                </a:solidFill>
                <a:ea typeface="Arial" charset="0"/>
                <a:cs typeface="Arial" charset="0"/>
              </a:rPr>
              <a:t>Charly</a:t>
            </a:r>
            <a:r>
              <a:rPr lang="en-GB" i="0" dirty="0">
                <a:solidFill>
                  <a:schemeClr val="tx1"/>
                </a:solidFill>
                <a:ea typeface="Arial" charset="0"/>
                <a:cs typeface="Arial" charset="0"/>
              </a:rPr>
              <a:t> is Samantha</a:t>
            </a:r>
          </a:p>
          <a:p>
            <a:pPr>
              <a:defRPr/>
            </a:pPr>
            <a:endParaRPr lang="en-GB" i="0" dirty="0">
              <a:solidFill>
                <a:schemeClr val="tx1"/>
              </a:solidFill>
              <a:ea typeface="Arial" charset="0"/>
              <a:cs typeface="Arial" charset="0"/>
            </a:endParaRPr>
          </a:p>
          <a:p>
            <a:pPr>
              <a:defRPr/>
            </a:pPr>
            <a:endParaRPr lang="en-GB" i="0" dirty="0">
              <a:solidFill>
                <a:schemeClr val="tx1"/>
              </a:solidFill>
              <a:ea typeface="Arial" charset="0"/>
              <a:cs typeface="Arial" charset="0"/>
            </a:endParaRPr>
          </a:p>
          <a:p>
            <a:pPr>
              <a:defRPr/>
            </a:pPr>
            <a:r>
              <a:rPr lang="en-GB" i="0" dirty="0">
                <a:solidFill>
                  <a:schemeClr val="tx1"/>
                </a:solidFill>
                <a:ea typeface="Arial" charset="0"/>
                <a:cs typeface="Arial" charset="0"/>
              </a:rPr>
              <a:t>2. </a:t>
            </a:r>
            <a:r>
              <a:rPr lang="en-US" i="0" dirty="0">
                <a:solidFill>
                  <a:schemeClr val="tx1"/>
                </a:solidFill>
                <a:ea typeface="Arial" charset="0"/>
                <a:cs typeface="Arial" charset="0"/>
              </a:rPr>
              <a:t>Mitch believes that </a:t>
            </a:r>
            <a:r>
              <a:rPr lang="en-US" i="0" dirty="0" err="1">
                <a:solidFill>
                  <a:schemeClr val="tx1"/>
                </a:solidFill>
                <a:ea typeface="Arial" charset="0"/>
                <a:cs typeface="Arial" charset="0"/>
              </a:rPr>
              <a:t>Charly</a:t>
            </a:r>
            <a:r>
              <a:rPr lang="en-US" i="0" dirty="0">
                <a:solidFill>
                  <a:schemeClr val="tx1"/>
                </a:solidFill>
                <a:ea typeface="Arial" charset="0"/>
                <a:cs typeface="Arial" charset="0"/>
              </a:rPr>
              <a:t> is in Baltimore</a:t>
            </a:r>
            <a:endParaRPr lang="en-GB" i="0" dirty="0">
              <a:solidFill>
                <a:schemeClr val="tx1"/>
              </a:solidFill>
              <a:ea typeface="Arial" charset="0"/>
              <a:cs typeface="Arial" charset="0"/>
            </a:endParaRPr>
          </a:p>
          <a:p>
            <a:pPr>
              <a:defRPr/>
            </a:pPr>
            <a:endParaRPr lang="en-GB" i="0" dirty="0">
              <a:solidFill>
                <a:schemeClr val="tx1"/>
              </a:solidFill>
              <a:ea typeface="Arial" charset="0"/>
              <a:cs typeface="Arial" charset="0"/>
            </a:endParaRPr>
          </a:p>
          <a:p>
            <a:pPr>
              <a:defRPr/>
            </a:pPr>
            <a:r>
              <a:rPr lang="en-GB" i="0" dirty="0">
                <a:solidFill>
                  <a:schemeClr val="tx1"/>
                </a:solidFill>
                <a:ea typeface="Arial" charset="0"/>
                <a:cs typeface="Arial" charset="0"/>
              </a:rPr>
              <a:t>3. Mitch believes that Samantha is in Baltimore</a:t>
            </a:r>
          </a:p>
          <a:p>
            <a:pPr>
              <a:defRPr/>
            </a:pPr>
            <a:endParaRPr lang="en-GB" i="0" dirty="0">
              <a:solidFill>
                <a:schemeClr val="tx1"/>
              </a:solidFill>
              <a:ea typeface="Arial" charset="0"/>
              <a:cs typeface="Arial" charset="0"/>
            </a:endParaRPr>
          </a:p>
          <a:p>
            <a:pPr>
              <a:defRPr/>
            </a:pPr>
            <a:r>
              <a:rPr lang="en-GB" i="0" dirty="0">
                <a:solidFill>
                  <a:schemeClr val="tx1"/>
                </a:solidFill>
                <a:ea typeface="Arial" charset="0"/>
                <a:cs typeface="Arial" charset="0"/>
              </a:rPr>
              <a:t>(1) &amp; (2) </a:t>
            </a:r>
            <a:r>
              <a:rPr lang="en-GB" i="0" dirty="0" err="1">
                <a:solidFill>
                  <a:schemeClr val="tx1"/>
                </a:solidFill>
                <a:ea typeface="Arial" charset="0"/>
                <a:cs typeface="Arial" charset="0"/>
                <a:sym typeface="Symbol" charset="2"/>
              </a:rPr>
              <a:t></a:t>
            </a:r>
            <a:r>
              <a:rPr lang="en-GB" i="0" dirty="0">
                <a:solidFill>
                  <a:schemeClr val="tx1"/>
                </a:solidFill>
                <a:ea typeface="Arial" charset="0"/>
                <a:cs typeface="Arial" charset="0"/>
                <a:sym typeface="Symbol" charset="2"/>
              </a:rPr>
              <a:t> (3)</a:t>
            </a:r>
          </a:p>
        </p:txBody>
      </p:sp>
      <p:sp>
        <p:nvSpPr>
          <p:cNvPr id="78851" name="Line 4"/>
          <p:cNvSpPr>
            <a:spLocks noChangeShapeType="1"/>
          </p:cNvSpPr>
          <p:nvPr/>
        </p:nvSpPr>
        <p:spPr bwMode="auto">
          <a:xfrm flipH="1">
            <a:off x="1779588" y="3141663"/>
            <a:ext cx="215900" cy="287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200" b="0" i="1" u="none" strike="noStrike" cap="none" normalizeH="0" baseline="0">
            <a:ln>
              <a:noFill/>
            </a:ln>
            <a:solidFill>
              <a:schemeClr val="bg1"/>
            </a:solidFill>
            <a:effectLst/>
            <a:latin typeface="Myriad Web" charset="0"/>
            <a:ea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200" b="0" i="1" u="none" strike="noStrike" cap="none" normalizeH="0" baseline="0">
            <a:ln>
              <a:noFill/>
            </a:ln>
            <a:solidFill>
              <a:schemeClr val="bg1"/>
            </a:solidFill>
            <a:effectLst/>
            <a:latin typeface="Myriad Web"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25184</TotalTime>
  <Words>1150</Words>
  <Application>Microsoft Macintosh PowerPoint</Application>
  <PresentationFormat>On-screen Show (4:3)</PresentationFormat>
  <Paragraphs>179</Paragraphs>
  <Slides>36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Myriad Web</vt:lpstr>
      <vt:lpstr>ＭＳ Ｐゴシック</vt:lpstr>
      <vt:lpstr>Arial</vt:lpstr>
      <vt:lpstr>Ipa-sams Uclphon1 SILSophiaL</vt:lpstr>
      <vt:lpstr>Times New Roman</vt:lpstr>
      <vt:lpstr>Symbol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theory of mind</dc:title>
  <dc:subject/>
  <dc:creator>steve</dc:creator>
  <cp:keywords/>
  <dc:description/>
  <cp:lastModifiedBy>stev e</cp:lastModifiedBy>
  <cp:revision>871</cp:revision>
  <cp:lastPrinted>2010-11-18T15:08:20Z</cp:lastPrinted>
  <dcterms:created xsi:type="dcterms:W3CDTF">2010-11-18T13:50:24Z</dcterms:created>
  <dcterms:modified xsi:type="dcterms:W3CDTF">2011-10-11T18:27:00Z</dcterms:modified>
  <cp:category/>
</cp:coreProperties>
</file>