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909" r:id="rId2"/>
    <p:sldId id="914" r:id="rId3"/>
    <p:sldId id="910" r:id="rId4"/>
    <p:sldId id="915" r:id="rId5"/>
    <p:sldId id="916" r:id="rId6"/>
    <p:sldId id="918" r:id="rId7"/>
    <p:sldId id="919" r:id="rId8"/>
    <p:sldId id="917" r:id="rId9"/>
    <p:sldId id="920" r:id="rId10"/>
    <p:sldId id="921" r:id="rId11"/>
    <p:sldId id="922" r:id="rId12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200" i="1" kern="1200">
        <a:solidFill>
          <a:schemeClr val="bg1"/>
        </a:solidFill>
        <a:latin typeface="Myriad Web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200" i="1" kern="1200">
        <a:solidFill>
          <a:schemeClr val="bg1"/>
        </a:solidFill>
        <a:latin typeface="Myriad Web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200" i="1" kern="1200">
        <a:solidFill>
          <a:schemeClr val="bg1"/>
        </a:solidFill>
        <a:latin typeface="Myriad Web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200" i="1" kern="1200">
        <a:solidFill>
          <a:schemeClr val="bg1"/>
        </a:solidFill>
        <a:latin typeface="Myriad Web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200" i="1" kern="1200">
        <a:solidFill>
          <a:schemeClr val="bg1"/>
        </a:solidFill>
        <a:latin typeface="Myriad Web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5F5F5F"/>
    <a:srgbClr val="808080"/>
    <a:srgbClr val="B2B2B2"/>
    <a:srgbClr val="DDDDDD"/>
    <a:srgbClr val="A50021"/>
    <a:srgbClr val="FF66F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6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5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5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 smtClean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9DD9FCA-9F5E-CC41-9809-F07A2AB78F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217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 smtClean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377ECDA-2D0D-734A-8B56-13C02C843E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157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robert</a:t>
            </a:r>
            <a:r>
              <a:rPr lang="en-US" dirty="0" smtClean="0"/>
              <a:t> </a:t>
            </a:r>
            <a:r>
              <a:rPr lang="en-US" dirty="0" err="1" smtClean="0"/>
              <a:t>Lurz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77ECDA-2D0D-734A-8B56-13C02C843E7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4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DA65CF-AC37-EA47-B8AA-96196A386C58}" type="slidenum">
              <a:rPr lang="en-GB" sz="1200" i="0">
                <a:solidFill>
                  <a:schemeClr val="tx1"/>
                </a:solidFill>
                <a:latin typeface="Arial" charset="0"/>
              </a:rPr>
              <a:pPr eaLnBrk="1" hangingPunct="1"/>
              <a:t>10</a:t>
            </a:fld>
            <a:endParaRPr lang="en-GB" sz="12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/>
              <a:t>Metarep conjecture</a:t>
            </a:r>
          </a:p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DA65CF-AC37-EA47-B8AA-96196A386C58}" type="slidenum">
              <a:rPr lang="en-GB" sz="1200" i="0">
                <a:solidFill>
                  <a:schemeClr val="tx1"/>
                </a:solidFill>
                <a:latin typeface="Arial" charset="0"/>
              </a:rPr>
              <a:pPr eaLnBrk="1" hangingPunct="1"/>
              <a:t>11</a:t>
            </a:fld>
            <a:endParaRPr lang="en-GB" sz="12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/>
              <a:t>Metarep conjecture</a:t>
            </a:r>
          </a:p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robert</a:t>
            </a:r>
            <a:r>
              <a:rPr lang="en-US" dirty="0" smtClean="0"/>
              <a:t> </a:t>
            </a:r>
            <a:r>
              <a:rPr lang="en-US" smtClean="0"/>
              <a:t>Lurz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77ECDA-2D0D-734A-8B56-13C02C843E7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4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DA65CF-AC37-EA47-B8AA-96196A386C58}" type="slidenum">
              <a:rPr lang="en-GB" sz="1200" i="0">
                <a:solidFill>
                  <a:schemeClr val="tx1"/>
                </a:solidFill>
                <a:latin typeface="Arial" charset="0"/>
              </a:rPr>
              <a:pPr eaLnBrk="1" hangingPunct="1"/>
              <a:t>3</a:t>
            </a:fld>
            <a:endParaRPr lang="en-GB" sz="12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/>
              <a:t>Metarep conjecture</a:t>
            </a:r>
          </a:p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DA65CF-AC37-EA47-B8AA-96196A386C58}" type="slidenum">
              <a:rPr lang="en-GB" sz="1200" i="0">
                <a:solidFill>
                  <a:schemeClr val="tx1"/>
                </a:solidFill>
                <a:latin typeface="Arial" charset="0"/>
              </a:rPr>
              <a:pPr eaLnBrk="1" hangingPunct="1"/>
              <a:t>4</a:t>
            </a:fld>
            <a:endParaRPr lang="en-GB" sz="12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/>
              <a:t>Metarep conjecture</a:t>
            </a:r>
          </a:p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DA65CF-AC37-EA47-B8AA-96196A386C58}" type="slidenum">
              <a:rPr lang="en-GB" sz="1200" i="0">
                <a:solidFill>
                  <a:schemeClr val="tx1"/>
                </a:solidFill>
                <a:latin typeface="Arial" charset="0"/>
              </a:rPr>
              <a:pPr eaLnBrk="1" hangingPunct="1"/>
              <a:t>5</a:t>
            </a:fld>
            <a:endParaRPr lang="en-GB" sz="12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/>
              <a:t>Metarep conjecture</a:t>
            </a:r>
          </a:p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DA65CF-AC37-EA47-B8AA-96196A386C58}" type="slidenum">
              <a:rPr lang="en-GB" sz="1200" i="0">
                <a:solidFill>
                  <a:schemeClr val="tx1"/>
                </a:solidFill>
                <a:latin typeface="Arial" charset="0"/>
              </a:rPr>
              <a:pPr eaLnBrk="1" hangingPunct="1"/>
              <a:t>6</a:t>
            </a:fld>
            <a:endParaRPr lang="en-GB" sz="12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/>
              <a:t>Metarep conjecture</a:t>
            </a:r>
          </a:p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DA65CF-AC37-EA47-B8AA-96196A386C58}" type="slidenum">
              <a:rPr lang="en-GB" sz="1200" i="0">
                <a:solidFill>
                  <a:schemeClr val="tx1"/>
                </a:solidFill>
                <a:latin typeface="Arial" charset="0"/>
              </a:rPr>
              <a:pPr eaLnBrk="1" hangingPunct="1"/>
              <a:t>7</a:t>
            </a:fld>
            <a:endParaRPr lang="en-GB" sz="12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/>
              <a:t>Metarep conjecture</a:t>
            </a:r>
          </a:p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DA65CF-AC37-EA47-B8AA-96196A386C58}" type="slidenum">
              <a:rPr lang="en-GB" sz="1200" i="0">
                <a:solidFill>
                  <a:schemeClr val="tx1"/>
                </a:solidFill>
                <a:latin typeface="Arial" charset="0"/>
              </a:rPr>
              <a:pPr eaLnBrk="1" hangingPunct="1"/>
              <a:t>8</a:t>
            </a:fld>
            <a:endParaRPr lang="en-GB" sz="12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/>
              <a:t>Metarep conjecture</a:t>
            </a:r>
          </a:p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DA65CF-AC37-EA47-B8AA-96196A386C58}" type="slidenum">
              <a:rPr lang="en-GB" sz="1200" i="0">
                <a:solidFill>
                  <a:schemeClr val="tx1"/>
                </a:solidFill>
                <a:latin typeface="Arial" charset="0"/>
              </a:rPr>
              <a:pPr eaLnBrk="1" hangingPunct="1"/>
              <a:t>9</a:t>
            </a:fld>
            <a:endParaRPr lang="en-GB" sz="12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/>
              <a:t>Metarep conjecture</a:t>
            </a:r>
          </a:p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D7717-EA43-ED4F-8FBC-65404876A7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81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1115F-8C0F-7D4F-BCC0-2D39F473DB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11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E5DD1-B2C6-9043-A245-FBE526DB85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73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94ACD-6D14-8349-B700-C0036C8B1F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21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A143F-5DDB-9C40-9E00-03E9634E9E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21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B2EB5-9386-604E-AFDB-0CD8ED55F4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03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2FDD6-3300-A641-8F20-0C89CC977A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47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D0F72-9DC5-3242-A280-5140DCB6E7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81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E240A-F5DC-2F4E-94DE-4D63E0E762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0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89E6E-2ECE-C14C-841F-D78E5B3994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36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B7774-543C-BE49-AE6F-3B7CED8FE4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57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59A1A8-4C83-874C-8CFD-DA7C643897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68144" y="6021288"/>
            <a:ext cx="28395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err="1"/>
              <a:t>Lurz</a:t>
            </a:r>
            <a:r>
              <a:rPr lang="en-US" i="0" dirty="0"/>
              <a:t> &amp; </a:t>
            </a:r>
            <a:r>
              <a:rPr lang="en-US" i="0" dirty="0" err="1" smtClean="0"/>
              <a:t>Krachun</a:t>
            </a:r>
            <a:r>
              <a:rPr lang="en-US" i="0" dirty="0" smtClean="0"/>
              <a:t> (2011)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0528293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65163" y="369888"/>
            <a:ext cx="7812087" cy="567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marL="365125" indent="-365125" eaLnBrk="1" hangingPunct="1">
              <a:spcAft>
                <a:spcPct val="50000"/>
              </a:spcAft>
            </a:pPr>
            <a: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(a)	objective looks (Martin 2011) </a:t>
            </a:r>
            <a:r>
              <a:rPr lang="en-GB" i="0" dirty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/>
            </a:r>
            <a:br>
              <a:rPr lang="en-GB" i="0" dirty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(the fruit bowl looks full from here but empty from there)</a:t>
            </a:r>
            <a:b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(haircut looks good from the front but not the side)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The grape, which is small, looks large in this context.</a:t>
            </a:r>
            <a:b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Looks large(grape)</a:t>
            </a:r>
            <a: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= has a look characteristic of large grapes</a:t>
            </a:r>
          </a:p>
          <a:p>
            <a:pPr marL="365125" indent="-365125" eaLnBrk="1" hangingPunct="1">
              <a:spcAft>
                <a:spcPct val="50000"/>
              </a:spcAft>
            </a:pPr>
            <a: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(b)	accessibility of objective look properties</a:t>
            </a:r>
            <a:b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(the fruit bowl’s full look cannot be accessed from there)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My competitor has only had access to contexts in which the grape looks large.</a:t>
            </a:r>
            <a:endParaRPr lang="en-GB" i="0" dirty="0">
              <a:solidFill>
                <a:srgbClr val="BFBFBF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  <a:p>
            <a:pPr marL="365125" indent="-365125" eaLnBrk="1" hangingPunct="1">
              <a:spcAft>
                <a:spcPct val="50000"/>
              </a:spcAft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(c)	action predictions based on where one has been and which looks were accessible from there 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If x has only ever had access to contexts in which grape-1 looks large and grape-2 looks small, then x will prefer grape-1 over grape-2.</a:t>
            </a:r>
          </a:p>
        </p:txBody>
      </p:sp>
    </p:spTree>
    <p:extLst>
      <p:ext uri="{BB962C8B-B14F-4D97-AF65-F5344CB8AC3E}">
        <p14:creationId xmlns:p14="http://schemas.microsoft.com/office/powerpoint/2010/main" val="25776860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65163" y="369888"/>
            <a:ext cx="7812087" cy="567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marL="365125" indent="-365125" eaLnBrk="1" hangingPunct="1">
              <a:spcAft>
                <a:spcPct val="50000"/>
              </a:spcAft>
            </a:pPr>
            <a:r>
              <a:rPr lang="en-GB" i="0" dirty="0" smtClean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(a)	objective looks (Martin 2011) </a:t>
            </a:r>
            <a:r>
              <a:rPr lang="en-GB" i="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/>
            </a:r>
            <a:br>
              <a:rPr lang="en-GB" i="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(the fruit bowl looks full from here but empty from there)</a:t>
            </a:r>
            <a:br>
              <a:rPr lang="en-GB" i="0" dirty="0" smtClean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(haircut looks good from the front but not the side)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The grape, which is small, looks large in this context.</a:t>
            </a:r>
            <a:b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Looks large(grape)</a:t>
            </a:r>
            <a:r>
              <a:rPr lang="en-GB" i="0" dirty="0" smtClean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= has a look characteristic of large grapes</a:t>
            </a:r>
          </a:p>
          <a:p>
            <a:pPr marL="365125" indent="-365125" eaLnBrk="1" hangingPunct="1">
              <a:spcAft>
                <a:spcPct val="50000"/>
              </a:spcAft>
            </a:pPr>
            <a:r>
              <a:rPr lang="en-GB" i="0" dirty="0" smtClean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(b)	accessibility of objective look properties</a:t>
            </a:r>
            <a:br>
              <a:rPr lang="en-GB" i="0" dirty="0" smtClean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(the fruit bowl’s full look cannot be accessed from there)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My competitor has only had access to contexts in which the grape looks large.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  <a:p>
            <a:pPr marL="365125" indent="-365125" eaLnBrk="1" hangingPunct="1">
              <a:spcAft>
                <a:spcPct val="50000"/>
              </a:spcAft>
            </a:pPr>
            <a:r>
              <a:rPr lang="en-GB" i="0" dirty="0" smtClean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(c)	action predictions based on where one has been and which looks were accessible from there 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If x has only ever had access to contexts in which grape-1 looks large and grape-2 looks small, then x will prefer grape-1 over grape-2.</a:t>
            </a:r>
          </a:p>
        </p:txBody>
      </p:sp>
    </p:spTree>
    <p:extLst>
      <p:ext uri="{BB962C8B-B14F-4D97-AF65-F5344CB8AC3E}">
        <p14:creationId xmlns:p14="http://schemas.microsoft.com/office/powerpoint/2010/main" val="32312133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1" y="0"/>
            <a:ext cx="889347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68144" y="6021288"/>
            <a:ext cx="28395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err="1"/>
              <a:t>Lurz</a:t>
            </a:r>
            <a:r>
              <a:rPr lang="en-US" i="0" dirty="0"/>
              <a:t> &amp; </a:t>
            </a:r>
            <a:r>
              <a:rPr lang="en-US" i="0" dirty="0" err="1" smtClean="0"/>
              <a:t>Krachun</a:t>
            </a:r>
            <a:r>
              <a:rPr lang="en-US" i="0" dirty="0" smtClean="0"/>
              <a:t> (2011)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588652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g.png"/>
          <p:cNvPicPr>
            <a:picLocks noChangeAspect="1"/>
          </p:cNvPicPr>
          <p:nvPr/>
        </p:nvPicPr>
        <p:blipFill>
          <a:blip r:embed="rId3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1" y="0"/>
            <a:ext cx="8893479" cy="6858000"/>
          </a:xfrm>
          <a:prstGeom prst="rect">
            <a:avLst/>
          </a:prstGeom>
        </p:spPr>
      </p:pic>
      <p:pic>
        <p:nvPicPr>
          <p:cNvPr id="2" name="Picture 1" descr="IMG_2931.JPG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439" b="53052" l="69586" r="99296">
                        <a14:foregroundMark x1="77597" y1="17723" x2="83011" y2="17723"/>
                        <a14:foregroundMark x1="74252" y1="45188" x2="92738" y2="45833"/>
                        <a14:foregroundMark x1="91813" y1="42430" x2="95951" y2="47711"/>
                        <a14:foregroundMark x1="72491" y1="44953" x2="73460" y2="47300"/>
                        <a14:foregroundMark x1="69586" y1="52641" x2="99296" y2="53052"/>
                        <a14:foregroundMark x1="94674" y1="42606" x2="98812" y2="45188"/>
                        <a14:backgroundMark x1="90845" y1="21772" x2="92606" y2="37735"/>
                        <a14:backgroundMark x1="95467" y1="21538" x2="97843" y2="41373"/>
                        <a14:backgroundMark x1="94498" y1="23063" x2="95775" y2="34977"/>
                      </a14:backgroundRemoval>
                    </a14:imgEffect>
                    <a14:imgEffect>
                      <a14:sharpenSoften amount="30000"/>
                    </a14:imgEffect>
                    <a14:imgEffect>
                      <a14:brightnessContrast bright="70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649" t="8941" b="45716"/>
          <a:stretch/>
        </p:blipFill>
        <p:spPr>
          <a:xfrm>
            <a:off x="4716016" y="2143850"/>
            <a:ext cx="4427984" cy="4803176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83568" y="2564904"/>
            <a:ext cx="4752528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50000"/>
              </a:spcAft>
            </a:pPr>
            <a:r>
              <a:rPr lang="en-GB" i="0" dirty="0" smtClean="0">
                <a:effectLst>
                  <a:glow rad="101600">
                    <a:schemeClr val="tx1">
                      <a:alpha val="85000"/>
                    </a:schemeClr>
                  </a:glow>
                </a:effectLst>
              </a:rPr>
              <a:t>“</a:t>
            </a:r>
            <a:r>
              <a:rPr lang="en-US" i="0" dirty="0">
                <a:effectLst>
                  <a:glow rad="101600">
                    <a:schemeClr val="tx1">
                      <a:alpha val="85000"/>
                    </a:schemeClr>
                  </a:glow>
                </a:effectLst>
              </a:rPr>
              <a:t>all complementary behavior-reading hypotheses take animals’ predictions of agents’ behavior to be reality-based. </a:t>
            </a:r>
            <a:r>
              <a:rPr lang="en-US" i="0" dirty="0" smtClean="0">
                <a:effectLst>
                  <a:glow rad="101600">
                    <a:schemeClr val="tx1">
                      <a:alpha val="85000"/>
                    </a:schemeClr>
                  </a:glow>
                </a:effectLst>
              </a:rPr>
              <a:t/>
            </a:r>
            <a:br>
              <a:rPr lang="en-US" i="0" dirty="0" smtClean="0">
                <a:effectLst>
                  <a:glow rad="101600">
                    <a:schemeClr val="tx1">
                      <a:alpha val="85000"/>
                    </a:schemeClr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chemeClr val="tx1">
                      <a:alpha val="85000"/>
                    </a:schemeClr>
                  </a:glow>
                </a:effectLst>
              </a:rPr>
              <a:t/>
            </a:r>
            <a:br>
              <a:rPr lang="en-US" i="0" dirty="0" smtClean="0">
                <a:effectLst>
                  <a:glow rad="101600">
                    <a:schemeClr val="tx1">
                      <a:alpha val="85000"/>
                    </a:schemeClr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chemeClr val="tx1">
                      <a:alpha val="85000"/>
                    </a:schemeClr>
                  </a:glow>
                </a:effectLst>
              </a:rPr>
              <a:t>[...] a </a:t>
            </a:r>
            <a:r>
              <a:rPr lang="en-US" i="0" dirty="0">
                <a:effectLst>
                  <a:glow rad="101600">
                    <a:schemeClr val="tx1">
                      <a:alpha val="85000"/>
                    </a:schemeClr>
                  </a:glow>
                </a:effectLst>
              </a:rPr>
              <a:t>complementary behavior-reading hypothesis </a:t>
            </a:r>
            <a:r>
              <a:rPr lang="en-US" i="0" dirty="0" smtClean="0">
                <a:effectLst>
                  <a:glow rad="101600">
                    <a:schemeClr val="tx1">
                      <a:alpha val="85000"/>
                    </a:schemeClr>
                  </a:glow>
                </a:effectLst>
              </a:rPr>
              <a:t>... would </a:t>
            </a:r>
            <a:r>
              <a:rPr lang="en-US" i="0" dirty="0">
                <a:effectLst>
                  <a:glow rad="101600">
                    <a:schemeClr val="tx1">
                      <a:alpha val="85000"/>
                    </a:schemeClr>
                  </a:glow>
                </a:effectLst>
              </a:rPr>
              <a:t>predict that chimpanzees would come to </a:t>
            </a:r>
            <a:r>
              <a:rPr lang="en-US" i="0" dirty="0" smtClean="0">
                <a:effectLst>
                  <a:glow rad="101600">
                    <a:schemeClr val="tx1">
                      <a:alpha val="85000"/>
                    </a:schemeClr>
                  </a:glow>
                </a:effectLst>
              </a:rPr>
              <a:t>understand ... that </a:t>
            </a:r>
            <a:r>
              <a:rPr lang="en-US" i="0" dirty="0">
                <a:effectLst>
                  <a:glow rad="101600">
                    <a:schemeClr val="tx1">
                      <a:alpha val="85000"/>
                    </a:schemeClr>
                  </a:glow>
                </a:effectLst>
              </a:rPr>
              <a:t>the competitor is disposed to reach for the grape that is in fact the largest</a:t>
            </a:r>
            <a:r>
              <a:rPr lang="en-US" i="0" dirty="0" smtClean="0">
                <a:effectLst>
                  <a:glow rad="101600">
                    <a:schemeClr val="tx1">
                      <a:alpha val="85000"/>
                    </a:schemeClr>
                  </a:glow>
                </a:effectLst>
              </a:rPr>
              <a:t>.”</a:t>
            </a:r>
            <a:endParaRPr lang="en-GB" i="0" dirty="0" smtClean="0">
              <a:effectLst>
                <a:glow rad="101600">
                  <a:schemeClr val="tx1">
                    <a:alpha val="8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3002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g.png"/>
          <p:cNvPicPr>
            <a:picLocks noChangeAspect="1"/>
          </p:cNvPicPr>
          <p:nvPr/>
        </p:nvPicPr>
        <p:blipFill>
          <a:blip r:embed="rId3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1" y="0"/>
            <a:ext cx="8893479" cy="6858000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65163" y="369888"/>
            <a:ext cx="781208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marL="365125" indent="-365125" eaLnBrk="1" hangingPunct="1">
              <a:spcAft>
                <a:spcPct val="50000"/>
              </a:spcAft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(a)	objective looks (Martin 2011)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/>
            </a:r>
            <a:b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(the fruit bowl looks full from here but empty from there)</a:t>
            </a:r>
            <a:b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(haircut looks good from the front but not the side)</a:t>
            </a:r>
          </a:p>
        </p:txBody>
      </p:sp>
    </p:spTree>
    <p:extLst>
      <p:ext uri="{BB962C8B-B14F-4D97-AF65-F5344CB8AC3E}">
        <p14:creationId xmlns:p14="http://schemas.microsoft.com/office/powerpoint/2010/main" val="13130145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g.png"/>
          <p:cNvPicPr>
            <a:picLocks noChangeAspect="1"/>
          </p:cNvPicPr>
          <p:nvPr/>
        </p:nvPicPr>
        <p:blipFill>
          <a:blip r:embed="rId3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1" y="0"/>
            <a:ext cx="8893479" cy="6858000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65163" y="369888"/>
            <a:ext cx="7812087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marL="365125" indent="-365125" eaLnBrk="1" hangingPunct="1">
              <a:spcAft>
                <a:spcPct val="50000"/>
              </a:spcAft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(a)	objective looks (Martin 2011)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/>
            </a:r>
            <a:b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(the fruit bowl looks full from here but empty from there)</a:t>
            </a:r>
            <a:b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(haircut looks good from the front but not the side)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The grape, which is small, looks large in this context.</a:t>
            </a:r>
            <a:b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endParaRPr lang="en-GB" i="0" dirty="0" smtClean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2558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g.png"/>
          <p:cNvPicPr>
            <a:picLocks noChangeAspect="1"/>
          </p:cNvPicPr>
          <p:nvPr/>
        </p:nvPicPr>
        <p:blipFill>
          <a:blip r:embed="rId3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1" y="0"/>
            <a:ext cx="8893479" cy="6858000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65163" y="369888"/>
            <a:ext cx="7812087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marL="365125" indent="-365125" eaLnBrk="1" hangingPunct="1">
              <a:spcAft>
                <a:spcPct val="50000"/>
              </a:spcAft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(a)	objective looks (Martin 2011)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/>
            </a:r>
            <a:b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(the fruit bowl looks full from here but empty from there)</a:t>
            </a:r>
            <a:b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(haircut looks good from the front but not the side)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The grape, which is small, looks large in this context.</a:t>
            </a:r>
            <a:b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Looks large(grape)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= has a look characteristic of </a:t>
            </a:r>
            <a:r>
              <a:rPr lang="en-GB" i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large grapes</a:t>
            </a:r>
            <a:endParaRPr lang="en-GB" i="0" dirty="0" smtClean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18455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g.png"/>
          <p:cNvPicPr>
            <a:picLocks noChangeAspect="1"/>
          </p:cNvPicPr>
          <p:nvPr/>
        </p:nvPicPr>
        <p:blipFill>
          <a:blip r:embed="rId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1" y="0"/>
            <a:ext cx="8893479" cy="6858000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65163" y="369888"/>
            <a:ext cx="7812087" cy="280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marL="365125" indent="-365125" eaLnBrk="1" hangingPunct="1">
              <a:spcAft>
                <a:spcPct val="50000"/>
              </a:spcAft>
            </a:pPr>
            <a:r>
              <a:rPr lang="en-GB" i="0" dirty="0" smtClean="0">
                <a:solidFill>
                  <a:schemeClr val="bg1">
                    <a:lumMod val="7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(a)	objective looks (Martin 2011) </a:t>
            </a:r>
            <a:r>
              <a:rPr lang="en-GB" i="0" dirty="0">
                <a:solidFill>
                  <a:schemeClr val="bg1">
                    <a:lumMod val="7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/>
            </a:r>
            <a:br>
              <a:rPr lang="en-GB" i="0" dirty="0">
                <a:solidFill>
                  <a:schemeClr val="bg1">
                    <a:lumMod val="7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solidFill>
                  <a:schemeClr val="bg1">
                    <a:lumMod val="7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(the fruit bowl looks full from here but empty from there)</a:t>
            </a:r>
            <a:br>
              <a:rPr lang="en-GB" i="0" dirty="0" smtClean="0">
                <a:solidFill>
                  <a:schemeClr val="bg1">
                    <a:lumMod val="7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solidFill>
                  <a:schemeClr val="bg1">
                    <a:lumMod val="7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(haircut looks good from the front but not the side)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 smtClean="0">
                <a:solidFill>
                  <a:schemeClr val="bg1">
                    <a:lumMod val="7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The grape, which is small, looks large in this context.</a:t>
            </a:r>
            <a:br>
              <a:rPr lang="en-GB" i="0" dirty="0" smtClean="0">
                <a:solidFill>
                  <a:schemeClr val="bg1">
                    <a:lumMod val="7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dirty="0" smtClean="0">
                <a:solidFill>
                  <a:schemeClr val="bg1">
                    <a:lumMod val="7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Looks large(grape)</a:t>
            </a:r>
            <a:r>
              <a:rPr lang="en-GB" i="0" dirty="0" smtClean="0">
                <a:solidFill>
                  <a:schemeClr val="bg1">
                    <a:lumMod val="7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= has a look characteristic of large grapes</a:t>
            </a:r>
          </a:p>
          <a:p>
            <a:pPr marL="365125" indent="-365125" eaLnBrk="1" hangingPunct="1">
              <a:spcAft>
                <a:spcPct val="50000"/>
              </a:spcAft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(b)	accessibility of objective look properties</a:t>
            </a:r>
            <a:b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(the fruit bowl’s full look cannot be accessed from there)</a:t>
            </a:r>
          </a:p>
        </p:txBody>
      </p:sp>
    </p:spTree>
    <p:extLst>
      <p:ext uri="{BB962C8B-B14F-4D97-AF65-F5344CB8AC3E}">
        <p14:creationId xmlns:p14="http://schemas.microsoft.com/office/powerpoint/2010/main" val="24376594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65163" y="369888"/>
            <a:ext cx="7812087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marL="365125" indent="-365125" eaLnBrk="1" hangingPunct="1">
              <a:spcAft>
                <a:spcPct val="50000"/>
              </a:spcAft>
            </a:pPr>
            <a: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(a)	objective looks (Martin 2011) </a:t>
            </a:r>
            <a:r>
              <a:rPr lang="en-GB" i="0" dirty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/>
            </a:r>
            <a:br>
              <a:rPr lang="en-GB" i="0" dirty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(the fruit bowl looks full from here but empty from there)</a:t>
            </a:r>
            <a:b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(haircut looks good from the front but not the side)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The grape, which is small, looks large in this context.</a:t>
            </a:r>
            <a:b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Looks large(grape)</a:t>
            </a:r>
            <a: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= has a look characteristic of large grapes</a:t>
            </a:r>
          </a:p>
          <a:p>
            <a:pPr marL="365125" indent="-365125" eaLnBrk="1" hangingPunct="1">
              <a:spcAft>
                <a:spcPct val="50000"/>
              </a:spcAft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(b)	accessibility of objective look properties</a:t>
            </a:r>
            <a:b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(the fruit bowl’s full look cannot be accessed from there)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My competitor has only had access to contexts in which the grape looks large.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70034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65163" y="369888"/>
            <a:ext cx="7812087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marL="365125" indent="-365125" eaLnBrk="1" hangingPunct="1">
              <a:spcAft>
                <a:spcPct val="50000"/>
              </a:spcAft>
            </a:pPr>
            <a: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(a)	objective looks (Martin 2011) </a:t>
            </a:r>
            <a:r>
              <a:rPr lang="en-GB" i="0" dirty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/>
            </a:r>
            <a:br>
              <a:rPr lang="en-GB" i="0" dirty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(the fruit bowl looks full from here but empty from there)</a:t>
            </a:r>
            <a:b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(haircut looks good from the front but not the side)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The grape, which is small, looks large in this context.</a:t>
            </a:r>
            <a:b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Looks large(grape)</a:t>
            </a:r>
            <a: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= has a look characteristic of large grapes</a:t>
            </a:r>
          </a:p>
          <a:p>
            <a:pPr marL="365125" indent="-365125" eaLnBrk="1" hangingPunct="1">
              <a:spcAft>
                <a:spcPct val="50000"/>
              </a:spcAft>
            </a:pPr>
            <a: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(b)	accessibility of objective look properties</a:t>
            </a:r>
            <a:b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(the fruit bowl’s full look cannot be accessed from there)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 smtClean="0">
                <a:solidFill>
                  <a:srgbClr val="BFBFBF"/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My competitor has only had access to contexts in which the grape looks large.</a:t>
            </a:r>
            <a:endParaRPr lang="en-GB" i="0" dirty="0">
              <a:solidFill>
                <a:srgbClr val="BFBFBF"/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  <a:p>
            <a:pPr marL="365125" indent="-365125" eaLnBrk="1" hangingPunct="1">
              <a:spcAft>
                <a:spcPct val="50000"/>
              </a:spcAft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(c)	action predictions based on where one has been and which looks were accessible from there </a:t>
            </a:r>
          </a:p>
        </p:txBody>
      </p:sp>
    </p:spTree>
    <p:extLst>
      <p:ext uri="{BB962C8B-B14F-4D97-AF65-F5344CB8AC3E}">
        <p14:creationId xmlns:p14="http://schemas.microsoft.com/office/powerpoint/2010/main" val="7053634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25344</TotalTime>
  <Words>90</Words>
  <Application>Microsoft Macintosh PowerPoint</Application>
  <PresentationFormat>On-screen Show (4:3)</PresentationFormat>
  <Paragraphs>54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 theory of mind</dc:title>
  <dc:subject/>
  <dc:creator>steve</dc:creator>
  <cp:keywords/>
  <dc:description/>
  <cp:lastModifiedBy>stev e</cp:lastModifiedBy>
  <cp:revision>913</cp:revision>
  <cp:lastPrinted>2011-10-12T14:52:46Z</cp:lastPrinted>
  <dcterms:created xsi:type="dcterms:W3CDTF">2010-11-18T13:50:24Z</dcterms:created>
  <dcterms:modified xsi:type="dcterms:W3CDTF">2011-10-12T14:52:56Z</dcterms:modified>
  <cp:category/>
</cp:coreProperties>
</file>