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67" r:id="rId2"/>
    <p:sldId id="824" r:id="rId3"/>
    <p:sldId id="828" r:id="rId4"/>
    <p:sldId id="826" r:id="rId5"/>
    <p:sldId id="829" r:id="rId6"/>
    <p:sldId id="825" r:id="rId7"/>
    <p:sldId id="746" r:id="rId8"/>
    <p:sldId id="830" r:id="rId9"/>
    <p:sldId id="867" r:id="rId10"/>
    <p:sldId id="859" r:id="rId11"/>
    <p:sldId id="858" r:id="rId12"/>
    <p:sldId id="876" r:id="rId13"/>
    <p:sldId id="877" r:id="rId14"/>
    <p:sldId id="878" r:id="rId15"/>
    <p:sldId id="879" r:id="rId16"/>
    <p:sldId id="880" r:id="rId17"/>
    <p:sldId id="831" r:id="rId18"/>
    <p:sldId id="818" r:id="rId19"/>
    <p:sldId id="885" r:id="rId20"/>
    <p:sldId id="886" r:id="rId21"/>
    <p:sldId id="883" r:id="rId22"/>
    <p:sldId id="887" r:id="rId23"/>
    <p:sldId id="836" r:id="rId24"/>
    <p:sldId id="837" r:id="rId25"/>
    <p:sldId id="881" r:id="rId26"/>
    <p:sldId id="882" r:id="rId27"/>
    <p:sldId id="841" r:id="rId28"/>
    <p:sldId id="842" r:id="rId29"/>
    <p:sldId id="843" r:id="rId30"/>
    <p:sldId id="852" r:id="rId31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200" i="1" kern="1200">
        <a:solidFill>
          <a:schemeClr val="bg1"/>
        </a:solidFill>
        <a:latin typeface="Myriad Web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5F5F5F"/>
    <a:srgbClr val="808080"/>
    <a:srgbClr val="B2B2B2"/>
    <a:srgbClr val="DDDDDD"/>
    <a:srgbClr val="A50021"/>
    <a:srgbClr val="FF66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5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9DD9FCA-9F5E-CC41-9809-F07A2AB78F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1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377ECDA-2D0D-734A-8B56-13C02C843E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fld id="{2CC7BA00-A4B7-934D-937B-CD2223BC060A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1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898525" y="769938"/>
            <a:ext cx="4933950" cy="3700462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705350"/>
            <a:ext cx="4927600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fld id="{345B8D41-563D-ED45-BCE8-C9E014A29D00}" type="slidenum">
              <a:rPr lang="en-GB" sz="1200" i="0">
                <a:solidFill>
                  <a:schemeClr val="tx1"/>
                </a:solidFill>
                <a:latin typeface="Arial" charset="0"/>
              </a:rPr>
              <a:pPr eaLnBrk="1" hangingPunct="1"/>
              <a:t>3</a:t>
            </a:fld>
            <a:endParaRPr lang="en-GB" sz="1200" i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/>
              <a:t>Metarep conjecture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7ECDA-2D0D-734A-8B56-13C02C843E7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58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F02A2-6C30-E14B-8D14-9D5908574FD1}" type="slidenum">
              <a:rPr lang="en-GB"/>
              <a:pPr/>
              <a:t>21</a:t>
            </a:fld>
            <a:endParaRPr lang="en-GB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609" y="4715630"/>
            <a:ext cx="5440045" cy="456161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D7717-EA43-ED4F-8FBC-65404876A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1115F-8C0F-7D4F-BCC0-2D39F473DB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1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E5DD1-B2C6-9043-A245-FBE526DB85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3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94ACD-6D14-8349-B700-C0036C8B1F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2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A143F-5DDB-9C40-9E00-03E9634E9E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B2EB5-9386-604E-AFDB-0CD8ED55F4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0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2FDD6-3300-A641-8F20-0C89CC977A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D0F72-9DC5-3242-A280-5140DCB6E7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240A-F5DC-2F4E-94DE-4D63E0E762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0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9E6E-2ECE-C14C-841F-D78E5B3994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36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7774-543C-BE49-AE6F-3B7CED8FE4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59A1A8-4C83-874C-8CFD-DA7C643897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ChangeArrowheads="1"/>
          </p:cNvSpPr>
          <p:nvPr/>
        </p:nvSpPr>
        <p:spPr bwMode="auto">
          <a:xfrm>
            <a:off x="1908175" y="4724400"/>
            <a:ext cx="1079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72009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 i="0"/>
              <a:t>1. Charly is Samantha</a:t>
            </a:r>
          </a:p>
          <a:p>
            <a:pPr eaLnBrk="1" hangingPunct="1"/>
            <a:endParaRPr lang="en-GB" i="0"/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2. </a:t>
            </a:r>
            <a:r>
              <a:rPr lang="en-US" i="0"/>
              <a:t>Mitch believes that Charly is in Baltimore</a:t>
            </a:r>
            <a:endParaRPr lang="en-GB" i="0"/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3. Mitch believes that Samantha is in Baltimore</a:t>
            </a:r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(1) &amp; (2) </a:t>
            </a:r>
            <a:r>
              <a:rPr lang="en-GB" i="0">
                <a:sym typeface="Symbol" charset="0"/>
              </a:rPr>
              <a:t> (3)</a:t>
            </a:r>
          </a:p>
        </p:txBody>
      </p:sp>
      <p:sp>
        <p:nvSpPr>
          <p:cNvPr id="79875" name="Line 4"/>
          <p:cNvSpPr>
            <a:spLocks noChangeShapeType="1"/>
          </p:cNvSpPr>
          <p:nvPr/>
        </p:nvSpPr>
        <p:spPr bwMode="auto">
          <a:xfrm flipH="1">
            <a:off x="1779588" y="3141663"/>
            <a:ext cx="215900" cy="2873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684213" y="4110038"/>
            <a:ext cx="58340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 i="0"/>
              <a:t>4. Mitch registers &lt;Charly, Baltimore&gt;</a:t>
            </a:r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5. Mitch registers</a:t>
            </a:r>
            <a:r>
              <a:rPr lang="en-GB"/>
              <a:t> </a:t>
            </a:r>
            <a:r>
              <a:rPr lang="en-GB" i="0"/>
              <a:t>&lt;Samantha, Baltimore&gt;</a:t>
            </a:r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(1) &amp; (4) </a:t>
            </a:r>
            <a:r>
              <a:rPr lang="en-GB" i="0">
                <a:sym typeface="Symbol" charset="0"/>
              </a:rPr>
              <a:t> (5)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6"/>
          <p:cNvSpPr txBox="1">
            <a:spLocks noChangeArrowheads="1"/>
          </p:cNvSpPr>
          <p:nvPr/>
        </p:nvSpPr>
        <p:spPr bwMode="auto">
          <a:xfrm>
            <a:off x="755650" y="2636838"/>
            <a:ext cx="248602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 i="0"/>
              <a:t>Subjects represent </a:t>
            </a:r>
            <a:br>
              <a:rPr lang="en-GB" i="0"/>
            </a:br>
            <a:r>
              <a:rPr lang="en-GB" i="0"/>
              <a:t>registration</a:t>
            </a:r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Subjects represent </a:t>
            </a:r>
            <a:br>
              <a:rPr lang="en-GB" i="0"/>
            </a:br>
            <a:r>
              <a:rPr lang="en-GB" i="0"/>
              <a:t>beliefs</a:t>
            </a:r>
          </a:p>
        </p:txBody>
      </p:sp>
      <p:sp>
        <p:nvSpPr>
          <p:cNvPr id="80898" name="Oval 7"/>
          <p:cNvSpPr>
            <a:spLocks noChangeArrowheads="1"/>
          </p:cNvSpPr>
          <p:nvPr/>
        </p:nvSpPr>
        <p:spPr bwMode="auto">
          <a:xfrm rot="-2100000">
            <a:off x="4089400" y="908050"/>
            <a:ext cx="2668588" cy="10398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i="0"/>
              <a:t>False belief </a:t>
            </a:r>
            <a:br>
              <a:rPr lang="en-GB" i="0"/>
            </a:br>
            <a:r>
              <a:rPr lang="en-GB" i="0"/>
              <a:t>about location</a:t>
            </a:r>
          </a:p>
        </p:txBody>
      </p:sp>
      <p:sp>
        <p:nvSpPr>
          <p:cNvPr id="80899" name="Oval 8"/>
          <p:cNvSpPr>
            <a:spLocks noChangeArrowheads="1"/>
          </p:cNvSpPr>
          <p:nvPr/>
        </p:nvSpPr>
        <p:spPr bwMode="auto">
          <a:xfrm rot="-2100000">
            <a:off x="6019800" y="1016000"/>
            <a:ext cx="2601913" cy="10398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i="0"/>
              <a:t>False belief </a:t>
            </a:r>
            <a:br>
              <a:rPr lang="en-GB" i="0"/>
            </a:br>
            <a:r>
              <a:rPr lang="en-GB" i="0"/>
              <a:t>about identity</a:t>
            </a:r>
          </a:p>
        </p:txBody>
      </p:sp>
      <p:sp>
        <p:nvSpPr>
          <p:cNvPr id="80900" name="Text Box 9"/>
          <p:cNvSpPr txBox="1">
            <a:spLocks noChangeArrowheads="1"/>
          </p:cNvSpPr>
          <p:nvPr/>
        </p:nvSpPr>
        <p:spPr bwMode="auto">
          <a:xfrm>
            <a:off x="4327525" y="2689225"/>
            <a:ext cx="703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pass</a:t>
            </a:r>
          </a:p>
        </p:txBody>
      </p:sp>
      <p:sp>
        <p:nvSpPr>
          <p:cNvPr id="80901" name="Text Box 10"/>
          <p:cNvSpPr txBox="1">
            <a:spLocks noChangeArrowheads="1"/>
          </p:cNvSpPr>
          <p:nvPr/>
        </p:nvSpPr>
        <p:spPr bwMode="auto">
          <a:xfrm>
            <a:off x="6578600" y="2689225"/>
            <a:ext cx="549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fail</a:t>
            </a:r>
          </a:p>
        </p:txBody>
      </p:sp>
      <p:sp>
        <p:nvSpPr>
          <p:cNvPr id="80902" name="Text Box 11"/>
          <p:cNvSpPr txBox="1">
            <a:spLocks noChangeArrowheads="1"/>
          </p:cNvSpPr>
          <p:nvPr/>
        </p:nvSpPr>
        <p:spPr bwMode="auto">
          <a:xfrm>
            <a:off x="4354513" y="3722688"/>
            <a:ext cx="703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pass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6605588" y="3722688"/>
            <a:ext cx="703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pass</a:t>
            </a:r>
          </a:p>
        </p:txBody>
      </p:sp>
      <p:cxnSp>
        <p:nvCxnSpPr>
          <p:cNvPr id="80904" name="Straight Connector 11"/>
          <p:cNvCxnSpPr>
            <a:cxnSpLocks noChangeShapeType="1"/>
          </p:cNvCxnSpPr>
          <p:nvPr/>
        </p:nvCxnSpPr>
        <p:spPr bwMode="auto">
          <a:xfrm flipV="1">
            <a:off x="457200" y="2438400"/>
            <a:ext cx="80772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5" name="Straight Connector 15"/>
          <p:cNvCxnSpPr>
            <a:cxnSpLocks noChangeShapeType="1"/>
          </p:cNvCxnSpPr>
          <p:nvPr/>
        </p:nvCxnSpPr>
        <p:spPr bwMode="auto">
          <a:xfrm flipV="1">
            <a:off x="457200" y="4572000"/>
            <a:ext cx="80772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6" name="Straight Connector 16"/>
          <p:cNvCxnSpPr>
            <a:cxnSpLocks noChangeShapeType="1"/>
          </p:cNvCxnSpPr>
          <p:nvPr/>
        </p:nvCxnSpPr>
        <p:spPr bwMode="auto">
          <a:xfrm flipV="1">
            <a:off x="457200" y="3505200"/>
            <a:ext cx="80772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483" b="69042"/>
          <a:stretch/>
        </p:blipFill>
        <p:spPr>
          <a:xfrm>
            <a:off x="451048" y="0"/>
            <a:ext cx="2569724" cy="19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9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424"/>
          <a:stretch/>
        </p:blipFill>
        <p:spPr>
          <a:xfrm>
            <a:off x="451048" y="0"/>
            <a:ext cx="8153400" cy="19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18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633" r="30073" b="33497"/>
          <a:stretch/>
        </p:blipFill>
        <p:spPr>
          <a:xfrm>
            <a:off x="451048" y="2169902"/>
            <a:ext cx="5701463" cy="2120586"/>
          </a:xfrm>
          <a:prstGeom prst="rect">
            <a:avLst/>
          </a:prstGeom>
        </p:spPr>
      </p:pic>
      <p:pic>
        <p:nvPicPr>
          <p:cNvPr id="3" name="Picture 2" descr="fig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9424"/>
          <a:stretch/>
        </p:blipFill>
        <p:spPr>
          <a:xfrm>
            <a:off x="451048" y="0"/>
            <a:ext cx="8153400" cy="19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07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8" y="0"/>
            <a:ext cx="8153400" cy="645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156176" y="4509120"/>
            <a:ext cx="2376264" cy="1800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200" b="0" i="1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yriad Web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340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8" y="0"/>
            <a:ext cx="81534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78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 Box 6"/>
          <p:cNvSpPr txBox="1">
            <a:spLocks noChangeArrowheads="1"/>
          </p:cNvSpPr>
          <p:nvPr/>
        </p:nvSpPr>
        <p:spPr bwMode="auto">
          <a:xfrm>
            <a:off x="755650" y="2636838"/>
            <a:ext cx="248602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 i="0"/>
              <a:t>Subjects represent </a:t>
            </a:r>
            <a:br>
              <a:rPr lang="en-GB" i="0"/>
            </a:br>
            <a:r>
              <a:rPr lang="en-GB" i="0"/>
              <a:t>registration</a:t>
            </a:r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Subjects represent </a:t>
            </a:r>
            <a:br>
              <a:rPr lang="en-GB" i="0"/>
            </a:br>
            <a:r>
              <a:rPr lang="en-GB" i="0"/>
              <a:t>beliefs</a:t>
            </a:r>
          </a:p>
        </p:txBody>
      </p:sp>
      <p:sp>
        <p:nvSpPr>
          <p:cNvPr id="100354" name="Oval 7"/>
          <p:cNvSpPr>
            <a:spLocks noChangeArrowheads="1"/>
          </p:cNvSpPr>
          <p:nvPr/>
        </p:nvSpPr>
        <p:spPr bwMode="auto">
          <a:xfrm rot="-2100000">
            <a:off x="4089400" y="908050"/>
            <a:ext cx="2668588" cy="10398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i="0"/>
              <a:t>False belief </a:t>
            </a:r>
            <a:br>
              <a:rPr lang="en-GB" i="0"/>
            </a:br>
            <a:r>
              <a:rPr lang="en-GB" i="0"/>
              <a:t>about location</a:t>
            </a:r>
          </a:p>
        </p:txBody>
      </p:sp>
      <p:sp>
        <p:nvSpPr>
          <p:cNvPr id="100355" name="Oval 8"/>
          <p:cNvSpPr>
            <a:spLocks noChangeArrowheads="1"/>
          </p:cNvSpPr>
          <p:nvPr/>
        </p:nvSpPr>
        <p:spPr bwMode="auto">
          <a:xfrm rot="-2100000">
            <a:off x="6019800" y="1016000"/>
            <a:ext cx="2601913" cy="10398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i="0"/>
              <a:t>False belief </a:t>
            </a:r>
            <a:br>
              <a:rPr lang="en-GB" i="0"/>
            </a:br>
            <a:r>
              <a:rPr lang="en-GB" i="0"/>
              <a:t>about identity</a:t>
            </a:r>
          </a:p>
        </p:txBody>
      </p:sp>
      <p:sp>
        <p:nvSpPr>
          <p:cNvPr id="100356" name="Text Box 9"/>
          <p:cNvSpPr txBox="1">
            <a:spLocks noChangeArrowheads="1"/>
          </p:cNvSpPr>
          <p:nvPr/>
        </p:nvSpPr>
        <p:spPr bwMode="auto">
          <a:xfrm>
            <a:off x="4327525" y="2689225"/>
            <a:ext cx="703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pass</a:t>
            </a:r>
          </a:p>
        </p:txBody>
      </p:sp>
      <p:sp>
        <p:nvSpPr>
          <p:cNvPr id="100357" name="Text Box 10"/>
          <p:cNvSpPr txBox="1">
            <a:spLocks noChangeArrowheads="1"/>
          </p:cNvSpPr>
          <p:nvPr/>
        </p:nvSpPr>
        <p:spPr bwMode="auto">
          <a:xfrm>
            <a:off x="6578600" y="2689225"/>
            <a:ext cx="549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fail</a:t>
            </a:r>
          </a:p>
        </p:txBody>
      </p:sp>
      <p:sp>
        <p:nvSpPr>
          <p:cNvPr id="100358" name="Text Box 11"/>
          <p:cNvSpPr txBox="1">
            <a:spLocks noChangeArrowheads="1"/>
          </p:cNvSpPr>
          <p:nvPr/>
        </p:nvSpPr>
        <p:spPr bwMode="auto">
          <a:xfrm>
            <a:off x="4354513" y="3722688"/>
            <a:ext cx="703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pass</a:t>
            </a:r>
          </a:p>
        </p:txBody>
      </p:sp>
      <p:sp>
        <p:nvSpPr>
          <p:cNvPr id="100359" name="Text Box 12"/>
          <p:cNvSpPr txBox="1">
            <a:spLocks noChangeArrowheads="1"/>
          </p:cNvSpPr>
          <p:nvPr/>
        </p:nvSpPr>
        <p:spPr bwMode="auto">
          <a:xfrm>
            <a:off x="6605588" y="3722688"/>
            <a:ext cx="703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/>
              <a:t>pass</a:t>
            </a:r>
          </a:p>
        </p:txBody>
      </p:sp>
      <p:cxnSp>
        <p:nvCxnSpPr>
          <p:cNvPr id="100360" name="Straight Connector 11"/>
          <p:cNvCxnSpPr>
            <a:cxnSpLocks noChangeShapeType="1"/>
          </p:cNvCxnSpPr>
          <p:nvPr/>
        </p:nvCxnSpPr>
        <p:spPr bwMode="auto">
          <a:xfrm flipV="1">
            <a:off x="457200" y="2438400"/>
            <a:ext cx="80772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1" name="Straight Connector 15"/>
          <p:cNvCxnSpPr>
            <a:cxnSpLocks noChangeShapeType="1"/>
          </p:cNvCxnSpPr>
          <p:nvPr/>
        </p:nvCxnSpPr>
        <p:spPr bwMode="auto">
          <a:xfrm flipV="1">
            <a:off x="457200" y="4572000"/>
            <a:ext cx="80772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2" name="Straight Connector 16"/>
          <p:cNvCxnSpPr>
            <a:cxnSpLocks noChangeShapeType="1"/>
          </p:cNvCxnSpPr>
          <p:nvPr/>
        </p:nvCxnSpPr>
        <p:spPr bwMode="auto">
          <a:xfrm flipV="1">
            <a:off x="457200" y="3505200"/>
            <a:ext cx="80772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2" descr="P7180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7180704"/>
          <p:cNvPicPr>
            <a:picLocks noChangeAspect="1" noChangeArrowheads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55776" y="8280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900" i="0" dirty="0">
                <a:solidFill>
                  <a:schemeClr val="tx1">
                    <a:alpha val="34000"/>
                  </a:schemeClr>
                </a:solidFill>
                <a:effectLst>
                  <a:glow rad="127000">
                    <a:schemeClr val="accent3">
                      <a:alpha val="34000"/>
                    </a:schemeClr>
                  </a:glow>
                </a:effectLst>
                <a:cs typeface="Arial" charset="0"/>
              </a:rPr>
              <a:t>challenge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63888" y="1312892"/>
            <a:ext cx="504056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i="0" dirty="0" smtClean="0">
                <a:solidFill>
                  <a:schemeClr val="bg1">
                    <a:alpha val="34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Explain the emergence, in evolution or development, of full-blown theory of mind cognition.</a:t>
            </a:r>
            <a:endParaRPr lang="en-GB" dirty="0">
              <a:solidFill>
                <a:schemeClr val="bg1">
                  <a:alpha val="34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2531072"/>
            <a:ext cx="4896544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900" i="0" dirty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  <a:cs typeface="Arial" charset="0"/>
              </a:rPr>
              <a:t>puzzle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0652" y="3789040"/>
            <a:ext cx="76328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What could infants, chimps and scrub-jays represent that would enable them, within limits, to track others</a:t>
            </a:r>
            <a:r>
              <a:rPr lang="en-GB" altLang="ja-JP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’</a:t>
            </a: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perceptions, knowledge, beliefs and other propositional attitudes?</a:t>
            </a:r>
            <a:r>
              <a:rPr lang="en-GB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078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9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attitudes …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cause 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resemble 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intervening variables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”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linking environment to behaviour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be true or false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refer to non-existent entities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involved in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causal interactions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are individuated by senses, not only by referents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associated with normative requirements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indviduated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in terms of their interlocking roles in causal and normative explanations of thought and action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7180704"/>
          <p:cNvPicPr>
            <a:picLocks noChangeAspect="1" noChangeArrowheads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55776" y="82800"/>
            <a:ext cx="6192688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900" i="0" dirty="0">
                <a:solidFill>
                  <a:schemeClr val="tx1"/>
                </a:solidFill>
                <a:effectLst>
                  <a:glow rad="127000">
                    <a:schemeClr val="accent3"/>
                  </a:glow>
                </a:effectLst>
                <a:cs typeface="Arial" charset="0"/>
              </a:rPr>
              <a:t>challenge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563888" y="1312892"/>
            <a:ext cx="504056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Explain the emergence, in evolution or development, of full-blown theory of mind cognition.</a:t>
            </a:r>
            <a:endParaRPr lang="en-GB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2531072"/>
            <a:ext cx="4896544" cy="1618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9900" i="0" dirty="0">
                <a:solidFill>
                  <a:schemeClr val="tx1">
                    <a:alpha val="34000"/>
                  </a:schemeClr>
                </a:solidFill>
                <a:effectLst>
                  <a:glow rad="127000">
                    <a:schemeClr val="accent3">
                      <a:alpha val="34000"/>
                    </a:schemeClr>
                  </a:glow>
                </a:effectLst>
                <a:cs typeface="Arial" charset="0"/>
              </a:rPr>
              <a:t>puzzle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60652" y="3789040"/>
            <a:ext cx="76328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2pPr>
            <a:lvl3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3pPr>
            <a:lvl4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4pPr>
            <a:lvl5pPr eaLnBrk="0" hangingPunct="0"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GB" i="0" dirty="0" smtClean="0">
                <a:solidFill>
                  <a:schemeClr val="bg1">
                    <a:alpha val="34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What could infants, chimps and scrub-jays represent that would enable them, within limits, to track others</a:t>
            </a:r>
            <a:r>
              <a:rPr lang="en-GB" altLang="ja-JP" i="0" dirty="0" smtClean="0">
                <a:solidFill>
                  <a:schemeClr val="bg1">
                    <a:alpha val="34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’</a:t>
            </a:r>
            <a:r>
              <a:rPr lang="en-GB" i="0" dirty="0" smtClean="0">
                <a:solidFill>
                  <a:schemeClr val="bg1">
                    <a:alpha val="34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perceptions, knowledge, beliefs and other propositional attitudes?</a:t>
            </a:r>
            <a:r>
              <a:rPr lang="en-GB" dirty="0" smtClean="0">
                <a:solidFill>
                  <a:schemeClr val="bg1">
                    <a:alpha val="34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98503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P7180704"/>
          <p:cNvPicPr>
            <a:picLocks noChangeAspect="1" noChangeArrowheads="1"/>
          </p:cNvPicPr>
          <p:nvPr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1" y="836714"/>
            <a:ext cx="2448272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joint action (ability to share goals)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9" y="2227513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6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understanding communicative intent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08" y="3595664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communication by language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 rot="60000">
            <a:off x="816100" y="4963817"/>
            <a:ext cx="3107829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full-blown theory of 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9" name="Straight Arrow Connector 8"/>
          <p:cNvCxnSpPr>
            <a:stCxn id="3" idx="2"/>
          </p:cNvCxnSpPr>
          <p:nvPr/>
        </p:nvCxnSpPr>
        <p:spPr bwMode="auto">
          <a:xfrm>
            <a:off x="1475656" y="1606153"/>
            <a:ext cx="720080" cy="621358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483768" y="2996954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411760" y="4365106"/>
            <a:ext cx="0" cy="598711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0" name="Straight Arrow Connector 9"/>
          <p:cNvCxnSpPr>
            <a:stCxn id="14" idx="2"/>
          </p:cNvCxnSpPr>
          <p:nvPr/>
        </p:nvCxnSpPr>
        <p:spPr bwMode="auto">
          <a:xfrm flipH="1">
            <a:off x="2627785" y="2635751"/>
            <a:ext cx="2958071" cy="959912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cxnSp>
        <p:nvCxnSpPr>
          <p:cNvPr id="13" name="Straight Arrow Connector 12"/>
          <p:cNvCxnSpPr>
            <a:stCxn id="16" idx="2"/>
          </p:cNvCxnSpPr>
          <p:nvPr/>
        </p:nvCxnSpPr>
        <p:spPr bwMode="auto">
          <a:xfrm flipH="1">
            <a:off x="2627785" y="4435951"/>
            <a:ext cx="2742047" cy="527864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499993" y="22048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283969" y="4005066"/>
            <a:ext cx="2171725" cy="430887"/>
          </a:xfrm>
          <a:prstGeom prst="rect">
            <a:avLst/>
          </a:prstGeom>
          <a:noFill/>
          <a:ln w="3175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solidFill>
                  <a:schemeClr val="bg1">
                    <a:lumMod val="75000"/>
                  </a:schemeClr>
                </a:solidFill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other stuff</a:t>
            </a:r>
            <a:endParaRPr lang="en-GB" i="0" dirty="0">
              <a:solidFill>
                <a:schemeClr val="bg1">
                  <a:lumMod val="75000"/>
                </a:schemeClr>
              </a:solidFill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627784" y="692698"/>
            <a:ext cx="3024336" cy="769441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  <a:effectLst>
            <a:glow rad="203200">
              <a:schemeClr val="bg1">
                <a:lumMod val="65000"/>
                <a:alpha val="34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minimal theory of </a:t>
            </a:r>
            <a:b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</a:br>
            <a:r>
              <a:rPr lang="en-GB" i="0" dirty="0" smtClean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mind cognition</a:t>
            </a:r>
            <a:endParaRPr lang="en-GB" i="0" dirty="0">
              <a:effectLst>
                <a:glow rad="101600">
                  <a:schemeClr val="tx1">
                    <a:alpha val="75000"/>
                  </a:schemeClr>
                </a:glow>
              </a:effectLst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2771800" y="1462139"/>
            <a:ext cx="1368152" cy="742727"/>
          </a:xfrm>
          <a:prstGeom prst="straightConnector1">
            <a:avLst/>
          </a:prstGeom>
          <a:solidFill>
            <a:srgbClr val="00B8FF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glow rad="101600">
              <a:schemeClr val="bg1">
                <a:lumMod val="65000"/>
                <a:alpha val="34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00252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2" descr="P71807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"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468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2"/>
          <p:cNvSpPr txBox="1">
            <a:spLocks noChangeArrowheads="1"/>
          </p:cNvSpPr>
          <p:nvPr/>
        </p:nvSpPr>
        <p:spPr bwMode="auto">
          <a:xfrm>
            <a:off x="576263" y="495300"/>
            <a:ext cx="5148262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75000"/>
              </a:spcAft>
            </a:pPr>
            <a:r>
              <a:rPr lang="en-GB" i="0" dirty="0"/>
              <a:t>"We … use the acronym </a:t>
            </a:r>
            <a:r>
              <a:rPr lang="en-GB" i="0" dirty="0" err="1"/>
              <a:t>ToM</a:t>
            </a:r>
            <a:r>
              <a:rPr lang="en-GB" i="0" dirty="0"/>
              <a:t>, to refer to any cognitive system, whether </a:t>
            </a:r>
            <a:r>
              <a:rPr lang="en-GB" i="0" dirty="0" smtClean="0"/>
              <a:t>theory-like </a:t>
            </a:r>
            <a:r>
              <a:rPr lang="en-GB" i="0" dirty="0"/>
              <a:t>or not, that predicts or explains the behaviour of another agent by postulating that unobservable inner states particular to the cognitive perspective of that agent causally modulate that agent</a:t>
            </a:r>
            <a:r>
              <a:rPr lang="ja-JP" altLang="en-GB" i="0" dirty="0"/>
              <a:t>’</a:t>
            </a:r>
            <a:r>
              <a:rPr lang="en-GB" altLang="ja-JP" i="0" dirty="0"/>
              <a:t>s behaviour." </a:t>
            </a:r>
          </a:p>
          <a:p>
            <a:pPr algn="r" eaLnBrk="1" hangingPunct="1">
              <a:spcAft>
                <a:spcPct val="75000"/>
              </a:spcAft>
            </a:pPr>
            <a:r>
              <a:rPr lang="en-GB" i="0" dirty="0"/>
              <a:t>(Penn &amp; Povinelli 2007: 732)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ChangeArrowheads="1"/>
          </p:cNvSpPr>
          <p:nvPr/>
        </p:nvSpPr>
        <p:spPr bwMode="auto">
          <a:xfrm rot="60000">
            <a:off x="2624192" y="1847927"/>
            <a:ext cx="1732223" cy="360363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76263" y="495300"/>
            <a:ext cx="5148262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75000"/>
              </a:spcAft>
            </a:pPr>
            <a:r>
              <a:rPr lang="en-GB" i="0" dirty="0"/>
              <a:t>"We … use the acronym </a:t>
            </a:r>
            <a:r>
              <a:rPr lang="en-GB" i="0" dirty="0" err="1"/>
              <a:t>ToM</a:t>
            </a:r>
            <a:r>
              <a:rPr lang="en-GB" i="0" dirty="0"/>
              <a:t>, to refer to any cognitive system, whether </a:t>
            </a:r>
            <a:r>
              <a:rPr lang="en-GB" i="0" dirty="0" smtClean="0"/>
              <a:t>theory-like </a:t>
            </a:r>
            <a:r>
              <a:rPr lang="en-GB" i="0" dirty="0"/>
              <a:t>or not, that predicts or explains the behaviour of another agent by postulating that </a:t>
            </a:r>
            <a:r>
              <a:rPr lang="en-GB" i="0" dirty="0">
                <a:solidFill>
                  <a:schemeClr val="tx1"/>
                </a:solidFill>
              </a:rPr>
              <a:t>unobservable </a:t>
            </a:r>
            <a:r>
              <a:rPr lang="en-GB" i="0" dirty="0"/>
              <a:t>inner</a:t>
            </a:r>
            <a:r>
              <a:rPr lang="en-GB" i="0" dirty="0">
                <a:solidFill>
                  <a:schemeClr val="tx1"/>
                </a:solidFill>
              </a:rPr>
              <a:t> </a:t>
            </a:r>
            <a:r>
              <a:rPr lang="en-GB" i="0" dirty="0"/>
              <a:t>states particular to the cognitive perspective of that agent causally modulate that agent</a:t>
            </a:r>
            <a:r>
              <a:rPr lang="ja-JP" altLang="en-GB" i="0" dirty="0"/>
              <a:t>’</a:t>
            </a:r>
            <a:r>
              <a:rPr lang="en-GB" altLang="ja-JP" i="0" dirty="0"/>
              <a:t>s behaviour." </a:t>
            </a:r>
          </a:p>
          <a:p>
            <a:pPr algn="r" eaLnBrk="1" hangingPunct="1">
              <a:spcAft>
                <a:spcPct val="75000"/>
              </a:spcAft>
            </a:pPr>
            <a:r>
              <a:rPr lang="en-GB" i="0" dirty="0"/>
              <a:t>(Penn &amp; Povinelli 2007: 732)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ChangeArrowheads="1"/>
          </p:cNvSpPr>
          <p:nvPr/>
        </p:nvSpPr>
        <p:spPr bwMode="auto">
          <a:xfrm rot="60000">
            <a:off x="4356228" y="1869315"/>
            <a:ext cx="718877" cy="360363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76263" y="495300"/>
            <a:ext cx="5148262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75000"/>
              </a:spcAft>
            </a:pPr>
            <a:r>
              <a:rPr lang="en-GB" i="0" dirty="0"/>
              <a:t>"We … use the acronym </a:t>
            </a:r>
            <a:r>
              <a:rPr lang="en-GB" i="0" dirty="0" err="1"/>
              <a:t>ToM</a:t>
            </a:r>
            <a:r>
              <a:rPr lang="en-GB" i="0" dirty="0"/>
              <a:t>, to refer to any cognitive system, whether </a:t>
            </a:r>
            <a:r>
              <a:rPr lang="en-GB" i="0" dirty="0" smtClean="0"/>
              <a:t>theory-like </a:t>
            </a:r>
            <a:r>
              <a:rPr lang="en-GB" i="0" dirty="0"/>
              <a:t>or not, that predicts or explains the behaviour of another agent by postulating that </a:t>
            </a:r>
            <a:r>
              <a:rPr lang="en-GB" i="0" dirty="0">
                <a:solidFill>
                  <a:srgbClr val="FFFFFF"/>
                </a:solidFill>
              </a:rPr>
              <a:t>unobservable</a:t>
            </a:r>
            <a:r>
              <a:rPr lang="en-GB" i="0" dirty="0">
                <a:solidFill>
                  <a:schemeClr val="tx1"/>
                </a:solidFill>
              </a:rPr>
              <a:t> inner </a:t>
            </a:r>
            <a:r>
              <a:rPr lang="en-GB" i="0" dirty="0"/>
              <a:t>states particular to the cognitive perspective of that agent causally modulate that agent</a:t>
            </a:r>
            <a:r>
              <a:rPr lang="ja-JP" altLang="en-GB" i="0" dirty="0"/>
              <a:t>’</a:t>
            </a:r>
            <a:r>
              <a:rPr lang="en-GB" altLang="ja-JP" i="0" dirty="0"/>
              <a:t>s behaviour." </a:t>
            </a:r>
          </a:p>
          <a:p>
            <a:pPr algn="r" eaLnBrk="1" hangingPunct="1">
              <a:spcAft>
                <a:spcPct val="75000"/>
              </a:spcAft>
            </a:pPr>
            <a:r>
              <a:rPr lang="en-GB" i="0" dirty="0"/>
              <a:t>(Penn &amp; Povinelli 2007: 732)</a:t>
            </a:r>
          </a:p>
        </p:txBody>
      </p:sp>
    </p:spTree>
    <p:extLst>
      <p:ext uri="{BB962C8B-B14F-4D97-AF65-F5344CB8AC3E}">
        <p14:creationId xmlns:p14="http://schemas.microsoft.com/office/powerpoint/2010/main" val="34827349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ChangeArrowheads="1"/>
          </p:cNvSpPr>
          <p:nvPr/>
        </p:nvSpPr>
        <p:spPr bwMode="auto">
          <a:xfrm rot="60000">
            <a:off x="642504" y="2577408"/>
            <a:ext cx="1436167" cy="360363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76263" y="495300"/>
            <a:ext cx="5148262" cy="339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75000"/>
              </a:spcAft>
            </a:pPr>
            <a:r>
              <a:rPr lang="en-GB" i="0" dirty="0"/>
              <a:t>"We … use the acronym </a:t>
            </a:r>
            <a:r>
              <a:rPr lang="en-GB" i="0" dirty="0" err="1"/>
              <a:t>ToM</a:t>
            </a:r>
            <a:r>
              <a:rPr lang="en-GB" i="0" dirty="0"/>
              <a:t>, to refer to any cognitive system, whether </a:t>
            </a:r>
            <a:r>
              <a:rPr lang="en-GB" i="0" dirty="0" smtClean="0"/>
              <a:t>theory-like </a:t>
            </a:r>
            <a:r>
              <a:rPr lang="en-GB" i="0" dirty="0"/>
              <a:t>or not, that predicts or explains the behaviour of another agent by postulating that unobservable inner states particular to the cognitive </a:t>
            </a:r>
            <a:r>
              <a:rPr lang="en-GB" i="0" dirty="0">
                <a:solidFill>
                  <a:srgbClr val="000000"/>
                </a:solidFill>
              </a:rPr>
              <a:t>perspective</a:t>
            </a:r>
            <a:r>
              <a:rPr lang="en-GB" i="0" dirty="0"/>
              <a:t> of that agent causally modulate that agent</a:t>
            </a:r>
            <a:r>
              <a:rPr lang="ja-JP" altLang="en-GB" i="0" dirty="0"/>
              <a:t>’</a:t>
            </a:r>
            <a:r>
              <a:rPr lang="en-GB" altLang="ja-JP" i="0" dirty="0"/>
              <a:t>s behaviour." </a:t>
            </a:r>
          </a:p>
          <a:p>
            <a:pPr algn="r" eaLnBrk="1" hangingPunct="1">
              <a:spcAft>
                <a:spcPct val="75000"/>
              </a:spcAft>
            </a:pPr>
            <a:r>
              <a:rPr lang="en-GB" i="0" dirty="0"/>
              <a:t>(Penn &amp; Povinelli 2007: 732)</a:t>
            </a:r>
          </a:p>
        </p:txBody>
      </p:sp>
    </p:spTree>
    <p:extLst>
      <p:ext uri="{BB962C8B-B14F-4D97-AF65-F5344CB8AC3E}">
        <p14:creationId xmlns:p14="http://schemas.microsoft.com/office/powerpoint/2010/main" val="2224725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Oval 2"/>
          <p:cNvSpPr>
            <a:spLocks noChangeArrowheads="1"/>
          </p:cNvSpPr>
          <p:nvPr/>
        </p:nvSpPr>
        <p:spPr bwMode="auto">
          <a:xfrm>
            <a:off x="1116013" y="692150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22" name="Oval 3"/>
          <p:cNvSpPr>
            <a:spLocks noChangeArrowheads="1"/>
          </p:cNvSpPr>
          <p:nvPr/>
        </p:nvSpPr>
        <p:spPr bwMode="auto">
          <a:xfrm>
            <a:off x="1169988" y="746125"/>
            <a:ext cx="900112" cy="900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23" name="Line 4"/>
          <p:cNvSpPr>
            <a:spLocks noChangeShapeType="1"/>
          </p:cNvSpPr>
          <p:nvPr/>
        </p:nvSpPr>
        <p:spPr bwMode="auto">
          <a:xfrm>
            <a:off x="2124075" y="1557338"/>
            <a:ext cx="3168650" cy="2592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4" name="Line 5"/>
          <p:cNvSpPr>
            <a:spLocks noChangeShapeType="1"/>
          </p:cNvSpPr>
          <p:nvPr/>
        </p:nvSpPr>
        <p:spPr bwMode="auto">
          <a:xfrm>
            <a:off x="3563938" y="3573463"/>
            <a:ext cx="1728787" cy="5762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5" name="Oval 6"/>
          <p:cNvSpPr>
            <a:spLocks noChangeArrowheads="1"/>
          </p:cNvSpPr>
          <p:nvPr/>
        </p:nvSpPr>
        <p:spPr bwMode="auto">
          <a:xfrm>
            <a:off x="5292725" y="6057900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6" name="Line 7"/>
          <p:cNvSpPr>
            <a:spLocks noChangeShapeType="1"/>
          </p:cNvSpPr>
          <p:nvPr/>
        </p:nvSpPr>
        <p:spPr bwMode="auto">
          <a:xfrm flipV="1">
            <a:off x="5867400" y="4941888"/>
            <a:ext cx="1728788" cy="10795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7" name="Oval 8"/>
          <p:cNvSpPr>
            <a:spLocks noChangeArrowheads="1"/>
          </p:cNvSpPr>
          <p:nvPr/>
        </p:nvSpPr>
        <p:spPr bwMode="auto">
          <a:xfrm>
            <a:off x="5075238" y="5405438"/>
            <a:ext cx="360362" cy="360362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8" name="Line 9"/>
          <p:cNvSpPr>
            <a:spLocks noChangeShapeType="1"/>
          </p:cNvSpPr>
          <p:nvPr/>
        </p:nvSpPr>
        <p:spPr bwMode="auto">
          <a:xfrm flipV="1">
            <a:off x="5724525" y="4941888"/>
            <a:ext cx="1871663" cy="5746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9" name="Oval 10"/>
          <p:cNvSpPr>
            <a:spLocks noChangeArrowheads="1"/>
          </p:cNvSpPr>
          <p:nvPr/>
        </p:nvSpPr>
        <p:spPr bwMode="auto">
          <a:xfrm>
            <a:off x="5003800" y="479742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0" name="Line 11"/>
          <p:cNvSpPr>
            <a:spLocks noChangeShapeType="1"/>
          </p:cNvSpPr>
          <p:nvPr/>
        </p:nvSpPr>
        <p:spPr bwMode="auto">
          <a:xfrm>
            <a:off x="5651500" y="4941888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1" name="Oval 12"/>
          <p:cNvSpPr>
            <a:spLocks noChangeArrowheads="1"/>
          </p:cNvSpPr>
          <p:nvPr/>
        </p:nvSpPr>
        <p:spPr bwMode="auto">
          <a:xfrm>
            <a:off x="5184775" y="396557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2" name="Line 13"/>
          <p:cNvSpPr>
            <a:spLocks noChangeShapeType="1"/>
          </p:cNvSpPr>
          <p:nvPr/>
        </p:nvSpPr>
        <p:spPr bwMode="auto">
          <a:xfrm>
            <a:off x="5795963" y="4292600"/>
            <a:ext cx="1800225" cy="6492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3" name="Oval 14"/>
          <p:cNvSpPr>
            <a:spLocks noChangeArrowheads="1"/>
          </p:cNvSpPr>
          <p:nvPr/>
        </p:nvSpPr>
        <p:spPr bwMode="auto">
          <a:xfrm>
            <a:off x="5545138" y="33178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4" name="Line 15"/>
          <p:cNvSpPr>
            <a:spLocks noChangeShapeType="1"/>
          </p:cNvSpPr>
          <p:nvPr/>
        </p:nvSpPr>
        <p:spPr bwMode="auto">
          <a:xfrm>
            <a:off x="6138863" y="3756025"/>
            <a:ext cx="1457325" cy="1112838"/>
          </a:xfrm>
          <a:prstGeom prst="line">
            <a:avLst/>
          </a:prstGeom>
          <a:noFill/>
          <a:ln w="28575">
            <a:solidFill>
              <a:srgbClr val="FFFFFF">
                <a:alpha val="50195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5" name="Oval 16"/>
          <p:cNvSpPr>
            <a:spLocks noChangeArrowheads="1"/>
          </p:cNvSpPr>
          <p:nvPr/>
        </p:nvSpPr>
        <p:spPr bwMode="auto">
          <a:xfrm>
            <a:off x="6192838" y="27463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6" name="Line 17"/>
          <p:cNvSpPr>
            <a:spLocks noChangeShapeType="1"/>
          </p:cNvSpPr>
          <p:nvPr/>
        </p:nvSpPr>
        <p:spPr bwMode="auto">
          <a:xfrm>
            <a:off x="6659563" y="3357563"/>
            <a:ext cx="936625" cy="1584325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7" name="Oval 18"/>
          <p:cNvSpPr>
            <a:spLocks noChangeArrowheads="1"/>
          </p:cNvSpPr>
          <p:nvPr/>
        </p:nvSpPr>
        <p:spPr bwMode="auto">
          <a:xfrm>
            <a:off x="6913563" y="2457450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8" name="Line 19"/>
          <p:cNvSpPr>
            <a:spLocks noChangeShapeType="1"/>
          </p:cNvSpPr>
          <p:nvPr/>
        </p:nvSpPr>
        <p:spPr bwMode="auto">
          <a:xfrm>
            <a:off x="7164388" y="3141663"/>
            <a:ext cx="431800" cy="1800225"/>
          </a:xfrm>
          <a:prstGeom prst="line">
            <a:avLst/>
          </a:prstGeom>
          <a:noFill/>
          <a:ln w="28575">
            <a:solidFill>
              <a:srgbClr val="FFFFFF">
                <a:alpha val="30196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39" name="Oval 20"/>
          <p:cNvSpPr>
            <a:spLocks noChangeArrowheads="1"/>
          </p:cNvSpPr>
          <p:nvPr/>
        </p:nvSpPr>
        <p:spPr bwMode="auto">
          <a:xfrm>
            <a:off x="7561263" y="2386013"/>
            <a:ext cx="360362" cy="360362"/>
          </a:xfrm>
          <a:prstGeom prst="ellipse">
            <a:avLst/>
          </a:prstGeom>
          <a:noFill/>
          <a:ln w="38100">
            <a:solidFill>
              <a:srgbClr val="FFFFFF">
                <a:alpha val="2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0" name="Line 21"/>
          <p:cNvSpPr>
            <a:spLocks noChangeShapeType="1"/>
          </p:cNvSpPr>
          <p:nvPr/>
        </p:nvSpPr>
        <p:spPr bwMode="auto">
          <a:xfrm flipH="1">
            <a:off x="7596188" y="3068638"/>
            <a:ext cx="144462" cy="1873250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41" name="Oval 22"/>
          <p:cNvSpPr>
            <a:spLocks noChangeArrowheads="1"/>
          </p:cNvSpPr>
          <p:nvPr/>
        </p:nvSpPr>
        <p:spPr bwMode="auto">
          <a:xfrm>
            <a:off x="7092950" y="4437063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42" name="Text Box 23"/>
          <p:cNvSpPr txBox="1">
            <a:spLocks noChangeArrowheads="1"/>
          </p:cNvSpPr>
          <p:nvPr/>
        </p:nvSpPr>
        <p:spPr bwMode="auto">
          <a:xfrm>
            <a:off x="7092950" y="4560888"/>
            <a:ext cx="1008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i="0">
                <a:solidFill>
                  <a:schemeClr val="tx1"/>
                </a:solidFill>
              </a:rPr>
              <a:t>preen  X</a:t>
            </a:r>
          </a:p>
        </p:txBody>
      </p:sp>
      <p:sp>
        <p:nvSpPr>
          <p:cNvPr id="107543" name="Oval 24"/>
          <p:cNvSpPr>
            <a:spLocks noChangeArrowheads="1"/>
          </p:cNvSpPr>
          <p:nvPr/>
        </p:nvSpPr>
        <p:spPr bwMode="auto">
          <a:xfrm>
            <a:off x="7146925" y="4491038"/>
            <a:ext cx="900113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44" name="Oval 25"/>
          <p:cNvSpPr>
            <a:spLocks noChangeArrowheads="1"/>
          </p:cNvSpPr>
          <p:nvPr/>
        </p:nvSpPr>
        <p:spPr bwMode="auto">
          <a:xfrm>
            <a:off x="4787900" y="3665538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45" name="Text Box 26"/>
          <p:cNvSpPr txBox="1">
            <a:spLocks noChangeArrowheads="1"/>
          </p:cNvSpPr>
          <p:nvPr/>
        </p:nvSpPr>
        <p:spPr bwMode="auto">
          <a:xfrm>
            <a:off x="4787900" y="3886200"/>
            <a:ext cx="10080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likes  me</a:t>
            </a:r>
          </a:p>
        </p:txBody>
      </p:sp>
      <p:sp>
        <p:nvSpPr>
          <p:cNvPr id="107546" name="Oval 27"/>
          <p:cNvSpPr>
            <a:spLocks noChangeArrowheads="1"/>
          </p:cNvSpPr>
          <p:nvPr/>
        </p:nvSpPr>
        <p:spPr bwMode="auto">
          <a:xfrm>
            <a:off x="4841875" y="3719513"/>
            <a:ext cx="900113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47" name="Oval 28"/>
          <p:cNvSpPr>
            <a:spLocks noChangeArrowheads="1"/>
          </p:cNvSpPr>
          <p:nvPr/>
        </p:nvSpPr>
        <p:spPr bwMode="auto">
          <a:xfrm>
            <a:off x="2484438" y="2852738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48" name="Text Box 29"/>
          <p:cNvSpPr txBox="1">
            <a:spLocks noChangeArrowheads="1"/>
          </p:cNvSpPr>
          <p:nvPr/>
        </p:nvSpPr>
        <p:spPr bwMode="auto">
          <a:xfrm>
            <a:off x="2484438" y="2976563"/>
            <a:ext cx="1008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sings</a:t>
            </a:r>
          </a:p>
        </p:txBody>
      </p:sp>
      <p:sp>
        <p:nvSpPr>
          <p:cNvPr id="107549" name="Oval 30"/>
          <p:cNvSpPr>
            <a:spLocks noChangeArrowheads="1"/>
          </p:cNvSpPr>
          <p:nvPr/>
        </p:nvSpPr>
        <p:spPr bwMode="auto">
          <a:xfrm>
            <a:off x="2538413" y="2906713"/>
            <a:ext cx="900112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50" name="AutoShape 31"/>
          <p:cNvSpPr>
            <a:spLocks noChangeArrowheads="1"/>
          </p:cNvSpPr>
          <p:nvPr/>
        </p:nvSpPr>
        <p:spPr bwMode="auto">
          <a:xfrm>
            <a:off x="1042988" y="965200"/>
            <a:ext cx="1154112" cy="309563"/>
          </a:xfrm>
          <a:prstGeom prst="roundRect">
            <a:avLst>
              <a:gd name="adj" fmla="val 4647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51" name="Text Box 32"/>
          <p:cNvSpPr txBox="1">
            <a:spLocks noChangeArrowheads="1"/>
          </p:cNvSpPr>
          <p:nvPr/>
        </p:nvSpPr>
        <p:spPr bwMode="auto">
          <a:xfrm>
            <a:off x="971550" y="908050"/>
            <a:ext cx="12969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preens  me</a:t>
            </a:r>
          </a:p>
        </p:txBody>
      </p:sp>
      <p:sp>
        <p:nvSpPr>
          <p:cNvPr id="107552" name="Oval 33"/>
          <p:cNvSpPr>
            <a:spLocks noChangeArrowheads="1"/>
          </p:cNvSpPr>
          <p:nvPr/>
        </p:nvSpPr>
        <p:spPr bwMode="auto">
          <a:xfrm>
            <a:off x="2771775" y="4868863"/>
            <a:ext cx="360363" cy="360362"/>
          </a:xfrm>
          <a:prstGeom prst="ellipse">
            <a:avLst/>
          </a:prstGeom>
          <a:noFill/>
          <a:ln w="38100">
            <a:solidFill>
              <a:srgbClr val="FFFFF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53" name="Line 34"/>
          <p:cNvSpPr>
            <a:spLocks noChangeShapeType="1"/>
          </p:cNvSpPr>
          <p:nvPr/>
        </p:nvSpPr>
        <p:spPr bwMode="auto">
          <a:xfrm flipV="1">
            <a:off x="3276600" y="4941888"/>
            <a:ext cx="1727200" cy="71437"/>
          </a:xfrm>
          <a:prstGeom prst="line">
            <a:avLst/>
          </a:prstGeom>
          <a:noFill/>
          <a:ln w="28575">
            <a:solidFill>
              <a:srgbClr val="FFFFFF">
                <a:alpha val="50195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54" name="Oval 35"/>
          <p:cNvSpPr>
            <a:spLocks noChangeArrowheads="1"/>
          </p:cNvSpPr>
          <p:nvPr/>
        </p:nvSpPr>
        <p:spPr bwMode="auto">
          <a:xfrm>
            <a:off x="684213" y="479742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55" name="Line 36"/>
          <p:cNvSpPr>
            <a:spLocks noChangeShapeType="1"/>
          </p:cNvSpPr>
          <p:nvPr/>
        </p:nvSpPr>
        <p:spPr bwMode="auto">
          <a:xfrm>
            <a:off x="1222375" y="5013325"/>
            <a:ext cx="1549400" cy="36513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56" name="Line 37"/>
          <p:cNvSpPr>
            <a:spLocks noChangeShapeType="1"/>
          </p:cNvSpPr>
          <p:nvPr/>
        </p:nvSpPr>
        <p:spPr bwMode="auto">
          <a:xfrm>
            <a:off x="0" y="4941888"/>
            <a:ext cx="682625" cy="0"/>
          </a:xfrm>
          <a:prstGeom prst="line">
            <a:avLst/>
          </a:prstGeom>
          <a:noFill/>
          <a:ln w="28575">
            <a:solidFill>
              <a:srgbClr val="FFFFFF">
                <a:alpha val="30196"/>
              </a:srgbClr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57" name="Oval 38"/>
          <p:cNvSpPr>
            <a:spLocks noChangeArrowheads="1"/>
          </p:cNvSpPr>
          <p:nvPr/>
        </p:nvSpPr>
        <p:spPr bwMode="auto">
          <a:xfrm>
            <a:off x="827088" y="5373688"/>
            <a:ext cx="360362" cy="360362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58" name="Line 39"/>
          <p:cNvSpPr>
            <a:spLocks noChangeShapeType="1"/>
          </p:cNvSpPr>
          <p:nvPr/>
        </p:nvSpPr>
        <p:spPr bwMode="auto">
          <a:xfrm flipV="1">
            <a:off x="1403350" y="5084763"/>
            <a:ext cx="1368425" cy="360362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59" name="Line 40"/>
          <p:cNvSpPr>
            <a:spLocks noChangeShapeType="1"/>
          </p:cNvSpPr>
          <p:nvPr/>
        </p:nvSpPr>
        <p:spPr bwMode="auto">
          <a:xfrm>
            <a:off x="5364163" y="1196975"/>
            <a:ext cx="936625" cy="1584325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60" name="Line 41"/>
          <p:cNvSpPr>
            <a:spLocks noChangeShapeType="1"/>
          </p:cNvSpPr>
          <p:nvPr/>
        </p:nvSpPr>
        <p:spPr bwMode="auto">
          <a:xfrm>
            <a:off x="6227763" y="1238250"/>
            <a:ext cx="144462" cy="1511300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61" name="Line 42"/>
          <p:cNvSpPr>
            <a:spLocks noChangeShapeType="1"/>
          </p:cNvSpPr>
          <p:nvPr/>
        </p:nvSpPr>
        <p:spPr bwMode="auto">
          <a:xfrm>
            <a:off x="4932363" y="1916113"/>
            <a:ext cx="1293812" cy="941387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62" name="Oval 43"/>
          <p:cNvSpPr>
            <a:spLocks noChangeArrowheads="1"/>
          </p:cNvSpPr>
          <p:nvPr/>
        </p:nvSpPr>
        <p:spPr bwMode="auto">
          <a:xfrm>
            <a:off x="6011863" y="7651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63" name="Line 44"/>
          <p:cNvSpPr>
            <a:spLocks noChangeShapeType="1"/>
          </p:cNvSpPr>
          <p:nvPr/>
        </p:nvSpPr>
        <p:spPr bwMode="auto">
          <a:xfrm flipH="1">
            <a:off x="6156325" y="0"/>
            <a:ext cx="0" cy="765175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Oval 2"/>
          <p:cNvSpPr>
            <a:spLocks noChangeArrowheads="1"/>
          </p:cNvSpPr>
          <p:nvPr/>
        </p:nvSpPr>
        <p:spPr bwMode="auto">
          <a:xfrm>
            <a:off x="1116013" y="692150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46" name="Oval 3"/>
          <p:cNvSpPr>
            <a:spLocks noChangeArrowheads="1"/>
          </p:cNvSpPr>
          <p:nvPr/>
        </p:nvSpPr>
        <p:spPr bwMode="auto">
          <a:xfrm>
            <a:off x="1169988" y="746125"/>
            <a:ext cx="900112" cy="900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47" name="Line 4"/>
          <p:cNvSpPr>
            <a:spLocks noChangeShapeType="1"/>
          </p:cNvSpPr>
          <p:nvPr/>
        </p:nvSpPr>
        <p:spPr bwMode="auto">
          <a:xfrm>
            <a:off x="2124075" y="1557338"/>
            <a:ext cx="3168650" cy="25923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8" name="Line 5"/>
          <p:cNvSpPr>
            <a:spLocks noChangeShapeType="1"/>
          </p:cNvSpPr>
          <p:nvPr/>
        </p:nvSpPr>
        <p:spPr bwMode="auto">
          <a:xfrm>
            <a:off x="3563938" y="3573463"/>
            <a:ext cx="1728787" cy="5762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9" name="Oval 6"/>
          <p:cNvSpPr>
            <a:spLocks noChangeArrowheads="1"/>
          </p:cNvSpPr>
          <p:nvPr/>
        </p:nvSpPr>
        <p:spPr bwMode="auto">
          <a:xfrm>
            <a:off x="5292725" y="6057900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0" name="Line 7"/>
          <p:cNvSpPr>
            <a:spLocks noChangeShapeType="1"/>
          </p:cNvSpPr>
          <p:nvPr/>
        </p:nvSpPr>
        <p:spPr bwMode="auto">
          <a:xfrm flipV="1">
            <a:off x="5867400" y="4941888"/>
            <a:ext cx="1728788" cy="10795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1" name="Oval 8"/>
          <p:cNvSpPr>
            <a:spLocks noChangeArrowheads="1"/>
          </p:cNvSpPr>
          <p:nvPr/>
        </p:nvSpPr>
        <p:spPr bwMode="auto">
          <a:xfrm>
            <a:off x="5075238" y="5405438"/>
            <a:ext cx="360362" cy="360362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2" name="Line 9"/>
          <p:cNvSpPr>
            <a:spLocks noChangeShapeType="1"/>
          </p:cNvSpPr>
          <p:nvPr/>
        </p:nvSpPr>
        <p:spPr bwMode="auto">
          <a:xfrm flipV="1">
            <a:off x="5724525" y="4941888"/>
            <a:ext cx="1871663" cy="5746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3" name="Oval 10"/>
          <p:cNvSpPr>
            <a:spLocks noChangeArrowheads="1"/>
          </p:cNvSpPr>
          <p:nvPr/>
        </p:nvSpPr>
        <p:spPr bwMode="auto">
          <a:xfrm>
            <a:off x="5003800" y="479742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4" name="Line 11"/>
          <p:cNvSpPr>
            <a:spLocks noChangeShapeType="1"/>
          </p:cNvSpPr>
          <p:nvPr/>
        </p:nvSpPr>
        <p:spPr bwMode="auto">
          <a:xfrm>
            <a:off x="5651500" y="4941888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5" name="Oval 12"/>
          <p:cNvSpPr>
            <a:spLocks noChangeArrowheads="1"/>
          </p:cNvSpPr>
          <p:nvPr/>
        </p:nvSpPr>
        <p:spPr bwMode="auto">
          <a:xfrm>
            <a:off x="5184775" y="396557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6" name="Line 13"/>
          <p:cNvSpPr>
            <a:spLocks noChangeShapeType="1"/>
          </p:cNvSpPr>
          <p:nvPr/>
        </p:nvSpPr>
        <p:spPr bwMode="auto">
          <a:xfrm>
            <a:off x="5795963" y="4292600"/>
            <a:ext cx="1800225" cy="6492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7" name="Oval 14"/>
          <p:cNvSpPr>
            <a:spLocks noChangeArrowheads="1"/>
          </p:cNvSpPr>
          <p:nvPr/>
        </p:nvSpPr>
        <p:spPr bwMode="auto">
          <a:xfrm>
            <a:off x="5545138" y="33178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8" name="Line 15"/>
          <p:cNvSpPr>
            <a:spLocks noChangeShapeType="1"/>
          </p:cNvSpPr>
          <p:nvPr/>
        </p:nvSpPr>
        <p:spPr bwMode="auto">
          <a:xfrm>
            <a:off x="6138863" y="3756025"/>
            <a:ext cx="1457325" cy="1112838"/>
          </a:xfrm>
          <a:prstGeom prst="line">
            <a:avLst/>
          </a:prstGeom>
          <a:noFill/>
          <a:ln w="28575">
            <a:solidFill>
              <a:srgbClr val="FFFFFF">
                <a:alpha val="50195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9" name="Oval 16"/>
          <p:cNvSpPr>
            <a:spLocks noChangeArrowheads="1"/>
          </p:cNvSpPr>
          <p:nvPr/>
        </p:nvSpPr>
        <p:spPr bwMode="auto">
          <a:xfrm>
            <a:off x="6192838" y="27463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60" name="Line 17"/>
          <p:cNvSpPr>
            <a:spLocks noChangeShapeType="1"/>
          </p:cNvSpPr>
          <p:nvPr/>
        </p:nvSpPr>
        <p:spPr bwMode="auto">
          <a:xfrm>
            <a:off x="6659563" y="3357563"/>
            <a:ext cx="936625" cy="1584325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61" name="Oval 18"/>
          <p:cNvSpPr>
            <a:spLocks noChangeArrowheads="1"/>
          </p:cNvSpPr>
          <p:nvPr/>
        </p:nvSpPr>
        <p:spPr bwMode="auto">
          <a:xfrm>
            <a:off x="6913563" y="2457450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62" name="Line 19"/>
          <p:cNvSpPr>
            <a:spLocks noChangeShapeType="1"/>
          </p:cNvSpPr>
          <p:nvPr/>
        </p:nvSpPr>
        <p:spPr bwMode="auto">
          <a:xfrm>
            <a:off x="7164388" y="3141663"/>
            <a:ext cx="431800" cy="1800225"/>
          </a:xfrm>
          <a:prstGeom prst="line">
            <a:avLst/>
          </a:prstGeom>
          <a:noFill/>
          <a:ln w="28575">
            <a:solidFill>
              <a:srgbClr val="FFFFFF">
                <a:alpha val="30196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63" name="Oval 20"/>
          <p:cNvSpPr>
            <a:spLocks noChangeArrowheads="1"/>
          </p:cNvSpPr>
          <p:nvPr/>
        </p:nvSpPr>
        <p:spPr bwMode="auto">
          <a:xfrm>
            <a:off x="7561263" y="2386013"/>
            <a:ext cx="360362" cy="360362"/>
          </a:xfrm>
          <a:prstGeom prst="ellipse">
            <a:avLst/>
          </a:prstGeom>
          <a:noFill/>
          <a:ln w="38100">
            <a:solidFill>
              <a:srgbClr val="FFFFFF">
                <a:alpha val="2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64" name="Line 21"/>
          <p:cNvSpPr>
            <a:spLocks noChangeShapeType="1"/>
          </p:cNvSpPr>
          <p:nvPr/>
        </p:nvSpPr>
        <p:spPr bwMode="auto">
          <a:xfrm flipH="1">
            <a:off x="7596188" y="3068638"/>
            <a:ext cx="144462" cy="1873250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65" name="Oval 22"/>
          <p:cNvSpPr>
            <a:spLocks noChangeArrowheads="1"/>
          </p:cNvSpPr>
          <p:nvPr/>
        </p:nvSpPr>
        <p:spPr bwMode="auto">
          <a:xfrm>
            <a:off x="7092950" y="4437063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66" name="Text Box 23"/>
          <p:cNvSpPr txBox="1">
            <a:spLocks noChangeArrowheads="1"/>
          </p:cNvSpPr>
          <p:nvPr/>
        </p:nvSpPr>
        <p:spPr bwMode="auto">
          <a:xfrm>
            <a:off x="7092950" y="4560888"/>
            <a:ext cx="1008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i="0">
                <a:solidFill>
                  <a:schemeClr val="tx1"/>
                </a:solidFill>
              </a:rPr>
              <a:t>preen  X</a:t>
            </a:r>
          </a:p>
        </p:txBody>
      </p:sp>
      <p:sp>
        <p:nvSpPr>
          <p:cNvPr id="108567" name="Oval 24"/>
          <p:cNvSpPr>
            <a:spLocks noChangeArrowheads="1"/>
          </p:cNvSpPr>
          <p:nvPr/>
        </p:nvSpPr>
        <p:spPr bwMode="auto">
          <a:xfrm>
            <a:off x="7146925" y="4491038"/>
            <a:ext cx="900113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68" name="Oval 25"/>
          <p:cNvSpPr>
            <a:spLocks noChangeArrowheads="1"/>
          </p:cNvSpPr>
          <p:nvPr/>
        </p:nvSpPr>
        <p:spPr bwMode="auto">
          <a:xfrm>
            <a:off x="4787900" y="3665538"/>
            <a:ext cx="1009650" cy="100965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69" name="Text Box 26"/>
          <p:cNvSpPr txBox="1">
            <a:spLocks noChangeArrowheads="1"/>
          </p:cNvSpPr>
          <p:nvPr/>
        </p:nvSpPr>
        <p:spPr bwMode="auto">
          <a:xfrm>
            <a:off x="4787900" y="3886200"/>
            <a:ext cx="10080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likes  me</a:t>
            </a:r>
          </a:p>
        </p:txBody>
      </p:sp>
      <p:sp>
        <p:nvSpPr>
          <p:cNvPr id="108570" name="Oval 27"/>
          <p:cNvSpPr>
            <a:spLocks noChangeArrowheads="1"/>
          </p:cNvSpPr>
          <p:nvPr/>
        </p:nvSpPr>
        <p:spPr bwMode="auto">
          <a:xfrm>
            <a:off x="4841875" y="3719513"/>
            <a:ext cx="900113" cy="90011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1" name="Oval 28"/>
          <p:cNvSpPr>
            <a:spLocks noChangeArrowheads="1"/>
          </p:cNvSpPr>
          <p:nvPr/>
        </p:nvSpPr>
        <p:spPr bwMode="auto">
          <a:xfrm>
            <a:off x="2484438" y="2852738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2" name="Text Box 29"/>
          <p:cNvSpPr txBox="1">
            <a:spLocks noChangeArrowheads="1"/>
          </p:cNvSpPr>
          <p:nvPr/>
        </p:nvSpPr>
        <p:spPr bwMode="auto">
          <a:xfrm>
            <a:off x="2484438" y="2976563"/>
            <a:ext cx="1008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sings</a:t>
            </a:r>
          </a:p>
        </p:txBody>
      </p:sp>
      <p:sp>
        <p:nvSpPr>
          <p:cNvPr id="108573" name="Oval 30"/>
          <p:cNvSpPr>
            <a:spLocks noChangeArrowheads="1"/>
          </p:cNvSpPr>
          <p:nvPr/>
        </p:nvSpPr>
        <p:spPr bwMode="auto">
          <a:xfrm>
            <a:off x="2538413" y="2906713"/>
            <a:ext cx="900112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4" name="AutoShape 31"/>
          <p:cNvSpPr>
            <a:spLocks noChangeArrowheads="1"/>
          </p:cNvSpPr>
          <p:nvPr/>
        </p:nvSpPr>
        <p:spPr bwMode="auto">
          <a:xfrm>
            <a:off x="1042988" y="965200"/>
            <a:ext cx="1154112" cy="309563"/>
          </a:xfrm>
          <a:prstGeom prst="roundRect">
            <a:avLst>
              <a:gd name="adj" fmla="val 4647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5" name="Text Box 32"/>
          <p:cNvSpPr txBox="1">
            <a:spLocks noChangeArrowheads="1"/>
          </p:cNvSpPr>
          <p:nvPr/>
        </p:nvSpPr>
        <p:spPr bwMode="auto">
          <a:xfrm>
            <a:off x="971550" y="908050"/>
            <a:ext cx="12969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preens  me</a:t>
            </a:r>
          </a:p>
        </p:txBody>
      </p:sp>
      <p:sp>
        <p:nvSpPr>
          <p:cNvPr id="108576" name="Oval 33"/>
          <p:cNvSpPr>
            <a:spLocks noChangeArrowheads="1"/>
          </p:cNvSpPr>
          <p:nvPr/>
        </p:nvSpPr>
        <p:spPr bwMode="auto">
          <a:xfrm>
            <a:off x="2771775" y="4868863"/>
            <a:ext cx="360363" cy="360362"/>
          </a:xfrm>
          <a:prstGeom prst="ellipse">
            <a:avLst/>
          </a:prstGeom>
          <a:noFill/>
          <a:ln w="38100">
            <a:solidFill>
              <a:srgbClr val="FFFFF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577" name="Line 34"/>
          <p:cNvSpPr>
            <a:spLocks noChangeShapeType="1"/>
          </p:cNvSpPr>
          <p:nvPr/>
        </p:nvSpPr>
        <p:spPr bwMode="auto">
          <a:xfrm flipV="1">
            <a:off x="3276600" y="4941888"/>
            <a:ext cx="1727200" cy="71437"/>
          </a:xfrm>
          <a:prstGeom prst="line">
            <a:avLst/>
          </a:prstGeom>
          <a:noFill/>
          <a:ln w="28575">
            <a:solidFill>
              <a:srgbClr val="FFFFFF">
                <a:alpha val="50195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78" name="Oval 35"/>
          <p:cNvSpPr>
            <a:spLocks noChangeArrowheads="1"/>
          </p:cNvSpPr>
          <p:nvPr/>
        </p:nvSpPr>
        <p:spPr bwMode="auto">
          <a:xfrm>
            <a:off x="684213" y="479742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79" name="Line 36"/>
          <p:cNvSpPr>
            <a:spLocks noChangeShapeType="1"/>
          </p:cNvSpPr>
          <p:nvPr/>
        </p:nvSpPr>
        <p:spPr bwMode="auto">
          <a:xfrm>
            <a:off x="1222375" y="5013325"/>
            <a:ext cx="1549400" cy="36513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80" name="Line 37"/>
          <p:cNvSpPr>
            <a:spLocks noChangeShapeType="1"/>
          </p:cNvSpPr>
          <p:nvPr/>
        </p:nvSpPr>
        <p:spPr bwMode="auto">
          <a:xfrm>
            <a:off x="0" y="4941888"/>
            <a:ext cx="682625" cy="0"/>
          </a:xfrm>
          <a:prstGeom prst="line">
            <a:avLst/>
          </a:prstGeom>
          <a:noFill/>
          <a:ln w="28575">
            <a:solidFill>
              <a:srgbClr val="FFFFFF">
                <a:alpha val="30196"/>
              </a:srgbClr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81" name="Oval 38"/>
          <p:cNvSpPr>
            <a:spLocks noChangeArrowheads="1"/>
          </p:cNvSpPr>
          <p:nvPr/>
        </p:nvSpPr>
        <p:spPr bwMode="auto">
          <a:xfrm>
            <a:off x="827088" y="5373688"/>
            <a:ext cx="360362" cy="360362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82" name="Line 39"/>
          <p:cNvSpPr>
            <a:spLocks noChangeShapeType="1"/>
          </p:cNvSpPr>
          <p:nvPr/>
        </p:nvSpPr>
        <p:spPr bwMode="auto">
          <a:xfrm flipV="1">
            <a:off x="1403350" y="5084763"/>
            <a:ext cx="1368425" cy="360362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83" name="Line 40"/>
          <p:cNvSpPr>
            <a:spLocks noChangeShapeType="1"/>
          </p:cNvSpPr>
          <p:nvPr/>
        </p:nvSpPr>
        <p:spPr bwMode="auto">
          <a:xfrm>
            <a:off x="5364163" y="1196975"/>
            <a:ext cx="936625" cy="1584325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84" name="Line 41"/>
          <p:cNvSpPr>
            <a:spLocks noChangeShapeType="1"/>
          </p:cNvSpPr>
          <p:nvPr/>
        </p:nvSpPr>
        <p:spPr bwMode="auto">
          <a:xfrm>
            <a:off x="6227763" y="1238250"/>
            <a:ext cx="144462" cy="1511300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85" name="Line 42"/>
          <p:cNvSpPr>
            <a:spLocks noChangeShapeType="1"/>
          </p:cNvSpPr>
          <p:nvPr/>
        </p:nvSpPr>
        <p:spPr bwMode="auto">
          <a:xfrm>
            <a:off x="4932363" y="1916113"/>
            <a:ext cx="1293812" cy="941387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86" name="Oval 43"/>
          <p:cNvSpPr>
            <a:spLocks noChangeArrowheads="1"/>
          </p:cNvSpPr>
          <p:nvPr/>
        </p:nvSpPr>
        <p:spPr bwMode="auto">
          <a:xfrm>
            <a:off x="6011863" y="7651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87" name="Line 44"/>
          <p:cNvSpPr>
            <a:spLocks noChangeShapeType="1"/>
          </p:cNvSpPr>
          <p:nvPr/>
        </p:nvSpPr>
        <p:spPr bwMode="auto">
          <a:xfrm flipH="1">
            <a:off x="6156325" y="0"/>
            <a:ext cx="0" cy="765175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Oval 2"/>
          <p:cNvSpPr>
            <a:spLocks noChangeArrowheads="1"/>
          </p:cNvSpPr>
          <p:nvPr/>
        </p:nvSpPr>
        <p:spPr bwMode="auto">
          <a:xfrm>
            <a:off x="5184775" y="396557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0" name="Oval 3"/>
          <p:cNvSpPr>
            <a:spLocks noChangeArrowheads="1"/>
          </p:cNvSpPr>
          <p:nvPr/>
        </p:nvSpPr>
        <p:spPr bwMode="auto">
          <a:xfrm>
            <a:off x="5545138" y="33178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1" name="Oval 4"/>
          <p:cNvSpPr>
            <a:spLocks noChangeArrowheads="1"/>
          </p:cNvSpPr>
          <p:nvPr/>
        </p:nvSpPr>
        <p:spPr bwMode="auto">
          <a:xfrm>
            <a:off x="4787900" y="3667125"/>
            <a:ext cx="1009650" cy="1006475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72" name="Text Box 5"/>
          <p:cNvSpPr txBox="1">
            <a:spLocks noChangeArrowheads="1"/>
          </p:cNvSpPr>
          <p:nvPr/>
        </p:nvSpPr>
        <p:spPr bwMode="auto">
          <a:xfrm>
            <a:off x="4787900" y="3886200"/>
            <a:ext cx="1008063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likes  me</a:t>
            </a:r>
          </a:p>
        </p:txBody>
      </p:sp>
      <p:sp>
        <p:nvSpPr>
          <p:cNvPr id="109573" name="Oval 6"/>
          <p:cNvSpPr>
            <a:spLocks noChangeArrowheads="1"/>
          </p:cNvSpPr>
          <p:nvPr/>
        </p:nvSpPr>
        <p:spPr bwMode="auto">
          <a:xfrm>
            <a:off x="4841875" y="3722688"/>
            <a:ext cx="900113" cy="89535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74" name="Line 7"/>
          <p:cNvSpPr>
            <a:spLocks noChangeShapeType="1"/>
          </p:cNvSpPr>
          <p:nvPr/>
        </p:nvSpPr>
        <p:spPr bwMode="auto">
          <a:xfrm>
            <a:off x="3563938" y="3573463"/>
            <a:ext cx="3960812" cy="1368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5" name="Oval 8"/>
          <p:cNvSpPr>
            <a:spLocks noChangeArrowheads="1"/>
          </p:cNvSpPr>
          <p:nvPr/>
        </p:nvSpPr>
        <p:spPr bwMode="auto">
          <a:xfrm>
            <a:off x="1116013" y="692150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76" name="Oval 9"/>
          <p:cNvSpPr>
            <a:spLocks noChangeArrowheads="1"/>
          </p:cNvSpPr>
          <p:nvPr/>
        </p:nvSpPr>
        <p:spPr bwMode="auto">
          <a:xfrm>
            <a:off x="1169988" y="746125"/>
            <a:ext cx="900112" cy="9001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77" name="Oval 10"/>
          <p:cNvSpPr>
            <a:spLocks noChangeArrowheads="1"/>
          </p:cNvSpPr>
          <p:nvPr/>
        </p:nvSpPr>
        <p:spPr bwMode="auto">
          <a:xfrm>
            <a:off x="5292725" y="6057900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8" name="Line 11"/>
          <p:cNvSpPr>
            <a:spLocks noChangeShapeType="1"/>
          </p:cNvSpPr>
          <p:nvPr/>
        </p:nvSpPr>
        <p:spPr bwMode="auto">
          <a:xfrm flipV="1">
            <a:off x="5867400" y="4941888"/>
            <a:ext cx="1728788" cy="10795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79" name="Oval 12"/>
          <p:cNvSpPr>
            <a:spLocks noChangeArrowheads="1"/>
          </p:cNvSpPr>
          <p:nvPr/>
        </p:nvSpPr>
        <p:spPr bwMode="auto">
          <a:xfrm>
            <a:off x="5075238" y="5405438"/>
            <a:ext cx="360362" cy="360362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0" name="Line 13"/>
          <p:cNvSpPr>
            <a:spLocks noChangeShapeType="1"/>
          </p:cNvSpPr>
          <p:nvPr/>
        </p:nvSpPr>
        <p:spPr bwMode="auto">
          <a:xfrm flipV="1">
            <a:off x="5724525" y="4941888"/>
            <a:ext cx="1871663" cy="5746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1" name="Oval 14"/>
          <p:cNvSpPr>
            <a:spLocks noChangeArrowheads="1"/>
          </p:cNvSpPr>
          <p:nvPr/>
        </p:nvSpPr>
        <p:spPr bwMode="auto">
          <a:xfrm>
            <a:off x="5003800" y="4797425"/>
            <a:ext cx="360363" cy="360363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2" name="Line 15"/>
          <p:cNvSpPr>
            <a:spLocks noChangeShapeType="1"/>
          </p:cNvSpPr>
          <p:nvPr/>
        </p:nvSpPr>
        <p:spPr bwMode="auto">
          <a:xfrm>
            <a:off x="5651500" y="4941888"/>
            <a:ext cx="18732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>
            <a:off x="6138863" y="3756025"/>
            <a:ext cx="1457325" cy="1112838"/>
          </a:xfrm>
          <a:prstGeom prst="line">
            <a:avLst/>
          </a:prstGeom>
          <a:noFill/>
          <a:ln w="28575">
            <a:solidFill>
              <a:srgbClr val="FFFFFF">
                <a:alpha val="50195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4" name="Oval 17"/>
          <p:cNvSpPr>
            <a:spLocks noChangeArrowheads="1"/>
          </p:cNvSpPr>
          <p:nvPr/>
        </p:nvSpPr>
        <p:spPr bwMode="auto">
          <a:xfrm>
            <a:off x="6192838" y="27463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>
            <a:off x="6659563" y="3357563"/>
            <a:ext cx="936625" cy="1584325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6" name="Oval 19"/>
          <p:cNvSpPr>
            <a:spLocks noChangeArrowheads="1"/>
          </p:cNvSpPr>
          <p:nvPr/>
        </p:nvSpPr>
        <p:spPr bwMode="auto">
          <a:xfrm>
            <a:off x="6913563" y="2457450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7" name="Line 20"/>
          <p:cNvSpPr>
            <a:spLocks noChangeShapeType="1"/>
          </p:cNvSpPr>
          <p:nvPr/>
        </p:nvSpPr>
        <p:spPr bwMode="auto">
          <a:xfrm>
            <a:off x="7164388" y="3141663"/>
            <a:ext cx="431800" cy="1800225"/>
          </a:xfrm>
          <a:prstGeom prst="line">
            <a:avLst/>
          </a:prstGeom>
          <a:noFill/>
          <a:ln w="28575">
            <a:solidFill>
              <a:srgbClr val="FFFFFF">
                <a:alpha val="30196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88" name="Oval 21"/>
          <p:cNvSpPr>
            <a:spLocks noChangeArrowheads="1"/>
          </p:cNvSpPr>
          <p:nvPr/>
        </p:nvSpPr>
        <p:spPr bwMode="auto">
          <a:xfrm>
            <a:off x="7561263" y="2386013"/>
            <a:ext cx="360362" cy="360362"/>
          </a:xfrm>
          <a:prstGeom prst="ellipse">
            <a:avLst/>
          </a:prstGeom>
          <a:noFill/>
          <a:ln w="38100">
            <a:solidFill>
              <a:srgbClr val="FFFFFF">
                <a:alpha val="20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9" name="Line 22"/>
          <p:cNvSpPr>
            <a:spLocks noChangeShapeType="1"/>
          </p:cNvSpPr>
          <p:nvPr/>
        </p:nvSpPr>
        <p:spPr bwMode="auto">
          <a:xfrm flipH="1">
            <a:off x="7596188" y="3068638"/>
            <a:ext cx="144462" cy="1873250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90" name="Oval 23"/>
          <p:cNvSpPr>
            <a:spLocks noChangeArrowheads="1"/>
          </p:cNvSpPr>
          <p:nvPr/>
        </p:nvSpPr>
        <p:spPr bwMode="auto">
          <a:xfrm>
            <a:off x="2484438" y="2852738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91" name="Text Box 24"/>
          <p:cNvSpPr txBox="1">
            <a:spLocks noChangeArrowheads="1"/>
          </p:cNvSpPr>
          <p:nvPr/>
        </p:nvSpPr>
        <p:spPr bwMode="auto">
          <a:xfrm>
            <a:off x="2484438" y="2976563"/>
            <a:ext cx="10080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sings</a:t>
            </a:r>
          </a:p>
        </p:txBody>
      </p:sp>
      <p:sp>
        <p:nvSpPr>
          <p:cNvPr id="109592" name="Oval 25"/>
          <p:cNvSpPr>
            <a:spLocks noChangeArrowheads="1"/>
          </p:cNvSpPr>
          <p:nvPr/>
        </p:nvSpPr>
        <p:spPr bwMode="auto">
          <a:xfrm>
            <a:off x="2538413" y="2906713"/>
            <a:ext cx="900112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93" name="AutoShape 26"/>
          <p:cNvSpPr>
            <a:spLocks noChangeArrowheads="1"/>
          </p:cNvSpPr>
          <p:nvPr/>
        </p:nvSpPr>
        <p:spPr bwMode="auto">
          <a:xfrm>
            <a:off x="1042988" y="965200"/>
            <a:ext cx="1154112" cy="309563"/>
          </a:xfrm>
          <a:prstGeom prst="roundRect">
            <a:avLst>
              <a:gd name="adj" fmla="val 4647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94" name="Text Box 27"/>
          <p:cNvSpPr txBox="1">
            <a:spLocks noChangeArrowheads="1"/>
          </p:cNvSpPr>
          <p:nvPr/>
        </p:nvSpPr>
        <p:spPr bwMode="auto">
          <a:xfrm>
            <a:off x="971550" y="908050"/>
            <a:ext cx="12969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GB" i="0">
                <a:solidFill>
                  <a:schemeClr val="tx1"/>
                </a:solidFill>
              </a:rPr>
              <a:t>X  preens  me</a:t>
            </a:r>
          </a:p>
        </p:txBody>
      </p:sp>
      <p:sp>
        <p:nvSpPr>
          <p:cNvPr id="109595" name="Oval 28"/>
          <p:cNvSpPr>
            <a:spLocks noChangeArrowheads="1"/>
          </p:cNvSpPr>
          <p:nvPr/>
        </p:nvSpPr>
        <p:spPr bwMode="auto">
          <a:xfrm>
            <a:off x="2771775" y="4868863"/>
            <a:ext cx="360363" cy="360362"/>
          </a:xfrm>
          <a:prstGeom prst="ellipse">
            <a:avLst/>
          </a:prstGeom>
          <a:noFill/>
          <a:ln w="38100">
            <a:solidFill>
              <a:srgbClr val="FFFFFF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596" name="Line 29"/>
          <p:cNvSpPr>
            <a:spLocks noChangeShapeType="1"/>
          </p:cNvSpPr>
          <p:nvPr/>
        </p:nvSpPr>
        <p:spPr bwMode="auto">
          <a:xfrm flipV="1">
            <a:off x="3276600" y="4941888"/>
            <a:ext cx="1727200" cy="71437"/>
          </a:xfrm>
          <a:prstGeom prst="line">
            <a:avLst/>
          </a:prstGeom>
          <a:noFill/>
          <a:ln w="28575">
            <a:solidFill>
              <a:srgbClr val="FFFFFF">
                <a:alpha val="50195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97" name="Oval 30"/>
          <p:cNvSpPr>
            <a:spLocks noChangeArrowheads="1"/>
          </p:cNvSpPr>
          <p:nvPr/>
        </p:nvSpPr>
        <p:spPr bwMode="auto">
          <a:xfrm>
            <a:off x="684213" y="479742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98" name="Line 31"/>
          <p:cNvSpPr>
            <a:spLocks noChangeShapeType="1"/>
          </p:cNvSpPr>
          <p:nvPr/>
        </p:nvSpPr>
        <p:spPr bwMode="auto">
          <a:xfrm>
            <a:off x="1222375" y="5013325"/>
            <a:ext cx="1549400" cy="36513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599" name="Line 32"/>
          <p:cNvSpPr>
            <a:spLocks noChangeShapeType="1"/>
          </p:cNvSpPr>
          <p:nvPr/>
        </p:nvSpPr>
        <p:spPr bwMode="auto">
          <a:xfrm>
            <a:off x="0" y="4941888"/>
            <a:ext cx="682625" cy="0"/>
          </a:xfrm>
          <a:prstGeom prst="line">
            <a:avLst/>
          </a:prstGeom>
          <a:noFill/>
          <a:ln w="28575">
            <a:solidFill>
              <a:srgbClr val="FFFFFF">
                <a:alpha val="30196"/>
              </a:srgbClr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0" name="Oval 33"/>
          <p:cNvSpPr>
            <a:spLocks noChangeArrowheads="1"/>
          </p:cNvSpPr>
          <p:nvPr/>
        </p:nvSpPr>
        <p:spPr bwMode="auto">
          <a:xfrm>
            <a:off x="827088" y="5373688"/>
            <a:ext cx="360362" cy="360362"/>
          </a:xfrm>
          <a:prstGeom prst="ellipse">
            <a:avLst/>
          </a:prstGeom>
          <a:noFill/>
          <a:ln w="3810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601" name="Line 34"/>
          <p:cNvSpPr>
            <a:spLocks noChangeShapeType="1"/>
          </p:cNvSpPr>
          <p:nvPr/>
        </p:nvSpPr>
        <p:spPr bwMode="auto">
          <a:xfrm flipV="1">
            <a:off x="1403350" y="5084763"/>
            <a:ext cx="1368425" cy="360362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2" name="Line 35"/>
          <p:cNvSpPr>
            <a:spLocks noChangeShapeType="1"/>
          </p:cNvSpPr>
          <p:nvPr/>
        </p:nvSpPr>
        <p:spPr bwMode="auto">
          <a:xfrm>
            <a:off x="5364163" y="1196975"/>
            <a:ext cx="936625" cy="1584325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3" name="Line 36"/>
          <p:cNvSpPr>
            <a:spLocks noChangeShapeType="1"/>
          </p:cNvSpPr>
          <p:nvPr/>
        </p:nvSpPr>
        <p:spPr bwMode="auto">
          <a:xfrm>
            <a:off x="6227763" y="1238250"/>
            <a:ext cx="144462" cy="1511300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4" name="Line 37"/>
          <p:cNvSpPr>
            <a:spLocks noChangeShapeType="1"/>
          </p:cNvSpPr>
          <p:nvPr/>
        </p:nvSpPr>
        <p:spPr bwMode="auto">
          <a:xfrm>
            <a:off x="4932363" y="1916113"/>
            <a:ext cx="1293812" cy="941387"/>
          </a:xfrm>
          <a:prstGeom prst="line">
            <a:avLst/>
          </a:prstGeom>
          <a:noFill/>
          <a:ln w="28575">
            <a:solidFill>
              <a:srgbClr val="FFFFFF">
                <a:alpha val="39999"/>
              </a:srgbClr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5" name="Oval 38"/>
          <p:cNvSpPr>
            <a:spLocks noChangeArrowheads="1"/>
          </p:cNvSpPr>
          <p:nvPr/>
        </p:nvSpPr>
        <p:spPr bwMode="auto">
          <a:xfrm>
            <a:off x="6011863" y="765175"/>
            <a:ext cx="360362" cy="360363"/>
          </a:xfrm>
          <a:prstGeom prst="ellipse">
            <a:avLst/>
          </a:prstGeom>
          <a:noFill/>
          <a:ln w="3810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606" name="Line 39"/>
          <p:cNvSpPr>
            <a:spLocks noChangeShapeType="1"/>
          </p:cNvSpPr>
          <p:nvPr/>
        </p:nvSpPr>
        <p:spPr bwMode="auto">
          <a:xfrm flipH="1">
            <a:off x="6156325" y="0"/>
            <a:ext cx="0" cy="765175"/>
          </a:xfrm>
          <a:prstGeom prst="line">
            <a:avLst/>
          </a:prstGeom>
          <a:noFill/>
          <a:ln w="28575">
            <a:solidFill>
              <a:srgbClr val="FFFFFF">
                <a:alpha val="20000"/>
              </a:srgbClr>
            </a:solidFill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7" name="Line 40"/>
          <p:cNvSpPr>
            <a:spLocks noChangeShapeType="1"/>
          </p:cNvSpPr>
          <p:nvPr/>
        </p:nvSpPr>
        <p:spPr bwMode="auto">
          <a:xfrm>
            <a:off x="2124075" y="1557338"/>
            <a:ext cx="5472113" cy="34559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08" name="Oval 41"/>
          <p:cNvSpPr>
            <a:spLocks noChangeArrowheads="1"/>
          </p:cNvSpPr>
          <p:nvPr/>
        </p:nvSpPr>
        <p:spPr bwMode="auto">
          <a:xfrm>
            <a:off x="7092950" y="4437063"/>
            <a:ext cx="1009650" cy="1009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609" name="Text Box 42"/>
          <p:cNvSpPr txBox="1">
            <a:spLocks noChangeArrowheads="1"/>
          </p:cNvSpPr>
          <p:nvPr/>
        </p:nvSpPr>
        <p:spPr bwMode="auto">
          <a:xfrm>
            <a:off x="7092950" y="4560888"/>
            <a:ext cx="1008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i="0">
                <a:solidFill>
                  <a:schemeClr val="tx1"/>
                </a:solidFill>
              </a:rPr>
              <a:t>preen  X</a:t>
            </a:r>
          </a:p>
        </p:txBody>
      </p:sp>
      <p:sp>
        <p:nvSpPr>
          <p:cNvPr id="109610" name="Oval 43"/>
          <p:cNvSpPr>
            <a:spLocks noChangeArrowheads="1"/>
          </p:cNvSpPr>
          <p:nvPr/>
        </p:nvSpPr>
        <p:spPr bwMode="auto">
          <a:xfrm>
            <a:off x="7146925" y="4491038"/>
            <a:ext cx="900113" cy="900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ChangeArrowheads="1"/>
          </p:cNvSpPr>
          <p:nvPr/>
        </p:nvSpPr>
        <p:spPr bwMode="auto">
          <a:xfrm>
            <a:off x="-144463" y="2205038"/>
            <a:ext cx="9432926" cy="936625"/>
          </a:xfrm>
          <a:prstGeom prst="rect">
            <a:avLst/>
          </a:prstGeom>
          <a:solidFill>
            <a:srgbClr val="5F5F5F"/>
          </a:solidFill>
          <a:ln w="9525" cap="rnd">
            <a:solidFill>
              <a:srgbClr val="DDDDDD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-144463" y="3716338"/>
            <a:ext cx="9432926" cy="792162"/>
          </a:xfrm>
          <a:prstGeom prst="rect">
            <a:avLst/>
          </a:prstGeom>
          <a:solidFill>
            <a:srgbClr val="5F5F5F"/>
          </a:solidFill>
          <a:ln w="9525" cap="rnd">
            <a:solidFill>
              <a:srgbClr val="DDDDDD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9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attitudes …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cause 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resemble 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intervening variables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”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linking environment to behaviour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be true or false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refer to non-existent entities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involved in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causal interactions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are individuated by senses, not only by referents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associated with normative requirements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indviduated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in terms of their interlocking roles in causal and normative explanations of thought and action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ChangeArrowheads="1"/>
          </p:cNvSpPr>
          <p:nvPr/>
        </p:nvSpPr>
        <p:spPr bwMode="auto">
          <a:xfrm rot="-60000">
            <a:off x="2444750" y="1319213"/>
            <a:ext cx="1430338" cy="360362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594" name="Rectangle 3"/>
          <p:cNvSpPr>
            <a:spLocks noChangeArrowheads="1"/>
          </p:cNvSpPr>
          <p:nvPr/>
        </p:nvSpPr>
        <p:spPr bwMode="auto">
          <a:xfrm>
            <a:off x="468313" y="931863"/>
            <a:ext cx="57610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ja-JP" altLang="en-GB" i="0"/>
              <a:t>“</a:t>
            </a:r>
            <a:r>
              <a:rPr lang="en-GB" altLang="ja-JP" i="0"/>
              <a:t>chimpanzees understand … intentions … perception and </a:t>
            </a:r>
            <a:r>
              <a:rPr lang="en-GB" altLang="ja-JP" i="0">
                <a:solidFill>
                  <a:schemeClr val="tx1"/>
                </a:solidFill>
              </a:rPr>
              <a:t>knowledge</a:t>
            </a:r>
            <a:r>
              <a:rPr lang="en-GB" altLang="ja-JP" i="0"/>
              <a:t> … Moreover, they understand how these psychological states work together to produce intentional action</a:t>
            </a:r>
            <a:r>
              <a:rPr lang="ja-JP" altLang="en-GB" i="0"/>
              <a:t>”</a:t>
            </a:r>
            <a:r>
              <a:rPr lang="en-GB" altLang="ja-JP" i="0"/>
              <a:t> </a:t>
            </a:r>
          </a:p>
          <a:p>
            <a:pPr algn="r"/>
            <a:r>
              <a:rPr lang="en-GB" i="0"/>
              <a:t>(Call &amp; Tomasello 2008:191)</a:t>
            </a:r>
          </a:p>
        </p:txBody>
      </p:sp>
      <p:pic>
        <p:nvPicPr>
          <p:cNvPr id="110595" name="Picture 4"/>
          <p:cNvPicPr>
            <a:picLocks noChangeAspect="1" noChangeArrowheads="1"/>
          </p:cNvPicPr>
          <p:nvPr/>
        </p:nvPicPr>
        <p:blipFill>
          <a:blip r:embed="rId2">
            <a:lum bright="6000"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701675"/>
            <a:ext cx="1385887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3860800"/>
            <a:ext cx="15716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6" descr="tomasello_cut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" b="16064"/>
          <a:stretch>
            <a:fillRect/>
          </a:stretch>
        </p:blipFill>
        <p:spPr bwMode="auto">
          <a:xfrm>
            <a:off x="7164388" y="692150"/>
            <a:ext cx="197961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8" name="Text Box 7"/>
          <p:cNvSpPr txBox="1">
            <a:spLocks noChangeArrowheads="1"/>
          </p:cNvSpPr>
          <p:nvPr/>
        </p:nvSpPr>
        <p:spPr bwMode="auto">
          <a:xfrm>
            <a:off x="468313" y="3694113"/>
            <a:ext cx="583247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GB" i="0"/>
              <a:t>“</a:t>
            </a:r>
            <a:r>
              <a:rPr lang="en-GB" altLang="ja-JP" i="0"/>
              <a:t>our fundamental understanding of […] knowledge is that it is something whose possession by an individual can properly be explained by reference to […] ways of coming to know.</a:t>
            </a:r>
            <a:r>
              <a:rPr lang="ja-JP" altLang="en-GB" i="0"/>
              <a:t>”</a:t>
            </a:r>
            <a:r>
              <a:rPr lang="en-GB" altLang="ja-JP" i="0"/>
              <a:t> </a:t>
            </a:r>
          </a:p>
          <a:p>
            <a:pPr eaLnBrk="1" hangingPunct="1"/>
            <a:endParaRPr lang="en-GB" i="0"/>
          </a:p>
          <a:p>
            <a:pPr algn="r" eaLnBrk="1" hangingPunct="1"/>
            <a:r>
              <a:rPr lang="en-GB" i="0"/>
              <a:t>(Cassam </a:t>
            </a:r>
            <a:r>
              <a:rPr lang="ja-JP" altLang="en-GB" i="0"/>
              <a:t>“</a:t>
            </a:r>
            <a:r>
              <a:rPr lang="en-GB" altLang="ja-JP" i="0"/>
              <a:t>What is Knowledge?</a:t>
            </a:r>
            <a:r>
              <a:rPr lang="ja-JP" altLang="en-GB" i="0"/>
              <a:t>”</a:t>
            </a:r>
            <a:r>
              <a:rPr lang="en-GB" altLang="ja-JP" i="0"/>
              <a:t>, forthcoming) </a:t>
            </a:r>
            <a:endParaRPr lang="en-GB" i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9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attitudes …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cause 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resemble 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intervening variables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”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linking environment to behaviour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be true or false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refer to non-existent entities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involved in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causal interactions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are individuated by senses, not only by referents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associated with normative requirements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indviduated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in terms of their interlocking roles in causal and normative explanations of thought and action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ChangeArrowheads="1"/>
          </p:cNvSpPr>
          <p:nvPr/>
        </p:nvSpPr>
        <p:spPr bwMode="auto">
          <a:xfrm>
            <a:off x="-144463" y="5084763"/>
            <a:ext cx="9432926" cy="790575"/>
          </a:xfrm>
          <a:prstGeom prst="rect">
            <a:avLst/>
          </a:prstGeom>
          <a:solidFill>
            <a:srgbClr val="5F5F5F"/>
          </a:solidFill>
          <a:ln w="9525" cap="rnd">
            <a:solidFill>
              <a:srgbClr val="DDDDDD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9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attitudes …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cause 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resemble 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intervening variables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”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linking environment to behaviour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be true or false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refer to non-existent entities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involved in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causal interactions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are individuated by senses, not only by referents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associated with normative requirements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indviduated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in terms of their interlocking roles in causal and normative explanations of thought and action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5163" y="369888"/>
            <a:ext cx="7812087" cy="596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Propositional attitudes …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cause 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resemble 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“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intervening variables</a:t>
            </a:r>
            <a:r>
              <a:rPr lang="ja-JP" alt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”</a:t>
            </a:r>
            <a:r>
              <a:rPr lang="en-GB" altLang="ja-JP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linking environment to behaviour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be true or false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may refer to non-existent entities 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involved in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uncodifiably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complex causal interactions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have contents which are individuated by senses, not only by referents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associated with normative requirements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are </a:t>
            </a:r>
            <a:r>
              <a:rPr lang="en-GB" i="0" dirty="0" err="1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indviduated</a:t>
            </a: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 in terms of their interlocking roles in causal and normative explanations of thought and action</a:t>
            </a:r>
          </a:p>
          <a:p>
            <a:pPr eaLnBrk="1" hangingPunct="1">
              <a:spcAft>
                <a:spcPct val="50000"/>
              </a:spcAft>
            </a:pPr>
            <a:r>
              <a:rPr lang="en-GB" i="0" dirty="0">
                <a:effectLst>
                  <a:glow rad="101600">
                    <a:schemeClr val="tx1">
                      <a:alpha val="75000"/>
                    </a:schemeClr>
                  </a:glow>
                </a:effectLst>
              </a:rPr>
              <a:t>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2"/>
          <p:cNvSpPr txBox="1">
            <a:spLocks noChangeArrowheads="1"/>
          </p:cNvSpPr>
          <p:nvPr/>
        </p:nvSpPr>
        <p:spPr bwMode="auto">
          <a:xfrm>
            <a:off x="1654175" y="3214688"/>
            <a:ext cx="5834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i="0"/>
              <a:t>signature limits</a:t>
            </a:r>
          </a:p>
        </p:txBody>
      </p:sp>
      <p:sp>
        <p:nvSpPr>
          <p:cNvPr id="76802" name="Rectangle 9"/>
          <p:cNvSpPr>
            <a:spLocks noChangeArrowheads="1"/>
          </p:cNvSpPr>
          <p:nvPr/>
        </p:nvSpPr>
        <p:spPr bwMode="auto">
          <a:xfrm>
            <a:off x="1908175" y="4724400"/>
            <a:ext cx="1079500" cy="5048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72009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2pPr>
            <a:lvl3pPr marL="11430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3pPr>
            <a:lvl4pPr marL="16002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4pPr>
            <a:lvl5pPr marL="2057400" indent="-228600" eaLnBrk="0" hangingPunct="0"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i="1">
                <a:solidFill>
                  <a:schemeClr val="bg1"/>
                </a:solidFill>
                <a:latin typeface="Myriad Web" charset="0"/>
                <a:ea typeface="ＭＳ Ｐゴシック" charset="0"/>
              </a:defRPr>
            </a:lvl9pPr>
          </a:lstStyle>
          <a:p>
            <a:pPr eaLnBrk="1" hangingPunct="1"/>
            <a:r>
              <a:rPr lang="en-GB" i="0"/>
              <a:t>1. Charly is Samantha</a:t>
            </a:r>
          </a:p>
          <a:p>
            <a:pPr eaLnBrk="1" hangingPunct="1"/>
            <a:endParaRPr lang="en-GB" i="0"/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2. </a:t>
            </a:r>
            <a:r>
              <a:rPr lang="en-US" i="0"/>
              <a:t>Mitch believes that Charly is in Baltimore</a:t>
            </a:r>
            <a:endParaRPr lang="en-GB" i="0"/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3. Mitch believes that Samantha is in Baltimore</a:t>
            </a:r>
          </a:p>
          <a:p>
            <a:pPr eaLnBrk="1" hangingPunct="1"/>
            <a:endParaRPr lang="en-GB" i="0"/>
          </a:p>
          <a:p>
            <a:pPr eaLnBrk="1" hangingPunct="1"/>
            <a:r>
              <a:rPr lang="en-GB" i="0"/>
              <a:t>(1) &amp; (2) </a:t>
            </a:r>
            <a:r>
              <a:rPr lang="en-GB" i="0">
                <a:sym typeface="Symbol" charset="0"/>
              </a:rPr>
              <a:t> (3)</a:t>
            </a:r>
          </a:p>
        </p:txBody>
      </p:sp>
      <p:sp>
        <p:nvSpPr>
          <p:cNvPr id="77826" name="Line 4"/>
          <p:cNvSpPr>
            <a:spLocks noChangeShapeType="1"/>
          </p:cNvSpPr>
          <p:nvPr/>
        </p:nvSpPr>
        <p:spPr bwMode="auto">
          <a:xfrm flipH="1">
            <a:off x="1779588" y="3141663"/>
            <a:ext cx="215900" cy="2873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" b="3178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72009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8100" dist="25400" dir="2700000" algn="br">
              <a:schemeClr val="bg1">
                <a:alpha val="78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GB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1. </a:t>
            </a:r>
            <a:r>
              <a:rPr lang="en-GB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Charly</a:t>
            </a:r>
            <a:r>
              <a:rPr lang="en-GB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 is Samantha</a:t>
            </a:r>
          </a:p>
          <a:p>
            <a:pPr>
              <a:defRPr/>
            </a:pPr>
            <a:endParaRPr lang="en-GB" i="0" dirty="0">
              <a:solidFill>
                <a:schemeClr val="tx1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  <a:p>
            <a:pPr>
              <a:defRPr/>
            </a:pPr>
            <a:endParaRPr lang="en-GB" i="0" dirty="0">
              <a:solidFill>
                <a:schemeClr val="tx1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GB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2. </a:t>
            </a:r>
            <a:r>
              <a:rPr lang="en-US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Mitch believes that </a:t>
            </a:r>
            <a:r>
              <a:rPr lang="en-US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Charly</a:t>
            </a:r>
            <a:r>
              <a:rPr lang="en-US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 is in Baltimore</a:t>
            </a:r>
            <a:endParaRPr lang="en-GB" i="0" dirty="0">
              <a:solidFill>
                <a:schemeClr val="tx1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  <a:p>
            <a:pPr>
              <a:defRPr/>
            </a:pPr>
            <a:endParaRPr lang="en-GB" i="0" dirty="0">
              <a:solidFill>
                <a:schemeClr val="tx1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GB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3. Mitch believes that Samantha is in Baltimore</a:t>
            </a:r>
          </a:p>
          <a:p>
            <a:pPr>
              <a:defRPr/>
            </a:pPr>
            <a:endParaRPr lang="en-GB" i="0" dirty="0">
              <a:solidFill>
                <a:schemeClr val="tx1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GB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</a:rPr>
              <a:t>(1) &amp; (2) </a:t>
            </a:r>
            <a:r>
              <a:rPr lang="en-GB" i="0" dirty="0" err="1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  <a:sym typeface="Symbol" charset="2"/>
              </a:rPr>
              <a:t></a:t>
            </a:r>
            <a:r>
              <a:rPr lang="en-GB" i="0" dirty="0">
                <a:solidFill>
                  <a:schemeClr val="tx1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  <a:ea typeface="Arial" charset="0"/>
                <a:cs typeface="Arial" charset="0"/>
                <a:sym typeface="Symbol" charset="2"/>
              </a:rPr>
              <a:t> (3)</a:t>
            </a:r>
          </a:p>
        </p:txBody>
      </p:sp>
      <p:sp>
        <p:nvSpPr>
          <p:cNvPr id="78851" name="Line 4"/>
          <p:cNvSpPr>
            <a:spLocks noChangeShapeType="1"/>
          </p:cNvSpPr>
          <p:nvPr/>
        </p:nvSpPr>
        <p:spPr bwMode="auto">
          <a:xfrm flipH="1">
            <a:off x="1779588" y="3141663"/>
            <a:ext cx="215900" cy="287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1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Myriad Web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25274</TotalTime>
  <Words>1011</Words>
  <Application>Microsoft Macintosh PowerPoint</Application>
  <PresentationFormat>On-screen Show (4:3)</PresentationFormat>
  <Paragraphs>143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Myriad Web</vt:lpstr>
      <vt:lpstr>ＭＳ Ｐゴシック</vt:lpstr>
      <vt:lpstr>Arial</vt:lpstr>
      <vt:lpstr>Ipa-sams Uclphon1 SILSophiaL</vt:lpstr>
      <vt:lpstr>Times New Roman</vt:lpstr>
      <vt:lpstr>Symbol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theory of mind</dc:title>
  <dc:subject/>
  <dc:creator>steve</dc:creator>
  <cp:keywords/>
  <dc:description/>
  <cp:lastModifiedBy>stev e</cp:lastModifiedBy>
  <cp:revision>881</cp:revision>
  <cp:lastPrinted>2010-11-18T15:08:20Z</cp:lastPrinted>
  <dcterms:created xsi:type="dcterms:W3CDTF">2010-11-18T13:50:24Z</dcterms:created>
  <dcterms:modified xsi:type="dcterms:W3CDTF">2011-10-11T19:57:32Z</dcterms:modified>
  <cp:category/>
</cp:coreProperties>
</file>