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57" r:id="rId3"/>
    <p:sldId id="259" r:id="rId4"/>
    <p:sldId id="260" r:id="rId5"/>
    <p:sldId id="286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22" r:id="rId17"/>
    <p:sldId id="310" r:id="rId18"/>
    <p:sldId id="311" r:id="rId19"/>
    <p:sldId id="279" r:id="rId20"/>
    <p:sldId id="293" r:id="rId21"/>
    <p:sldId id="312" r:id="rId22"/>
    <p:sldId id="265" r:id="rId23"/>
    <p:sldId id="266" r:id="rId24"/>
    <p:sldId id="288" r:id="rId25"/>
    <p:sldId id="274" r:id="rId26"/>
    <p:sldId id="275" r:id="rId27"/>
    <p:sldId id="276" r:id="rId28"/>
    <p:sldId id="313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258" r:id="rId37"/>
  </p:sldIdLst>
  <p:sldSz cx="9144000" cy="6858000" type="screen4x3"/>
  <p:notesSz cx="6718300" cy="984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3399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-185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264" cy="4921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05483" y="0"/>
            <a:ext cx="2911264" cy="492125"/>
          </a:xfrm>
          <a:prstGeom prst="rect">
            <a:avLst/>
          </a:prstGeom>
        </p:spPr>
        <p:txBody>
          <a:bodyPr vert="horz" lIns="91294" tIns="45647" rIns="91294" bIns="45647" rtlCol="0"/>
          <a:lstStyle>
            <a:lvl1pPr algn="r">
              <a:defRPr sz="1200"/>
            </a:lvl1pPr>
          </a:lstStyle>
          <a:p>
            <a:fld id="{E4794572-F464-4DDA-95DC-6B0D3FDFDC33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348667"/>
            <a:ext cx="2911264" cy="4921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05483" y="9348667"/>
            <a:ext cx="2911264" cy="492125"/>
          </a:xfrm>
          <a:prstGeom prst="rect">
            <a:avLst/>
          </a:prstGeom>
        </p:spPr>
        <p:txBody>
          <a:bodyPr vert="horz" lIns="91294" tIns="45647" rIns="91294" bIns="45647" rtlCol="0" anchor="b"/>
          <a:lstStyle>
            <a:lvl1pPr algn="r">
              <a:defRPr sz="1200"/>
            </a:lvl1pPr>
          </a:lstStyle>
          <a:p>
            <a:fld id="{F72D7084-4113-45E0-A1DD-72F728D2AC3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0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05238" y="0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FC53AD-F01B-41E9-9072-1FEFD1447BCC}" type="datetimeFigureOut">
              <a:rPr lang="en-US" smtClean="0"/>
              <a:t>5/12/2015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898525" y="738188"/>
            <a:ext cx="4921250" cy="3690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1513" y="4675188"/>
            <a:ext cx="5375275" cy="44291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487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05238" y="9348788"/>
            <a:ext cx="2911475" cy="492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06FB7-0180-44AB-AFA1-49E9292D7FB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7722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2557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230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97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943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6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235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33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cxnSp>
        <p:nvCxnSpPr>
          <p:cNvPr id="5" name="Gerade Verbindung 4"/>
          <p:cNvCxnSpPr/>
          <p:nvPr userDrawn="1"/>
        </p:nvCxnSpPr>
        <p:spPr>
          <a:xfrm>
            <a:off x="251520" y="1268760"/>
            <a:ext cx="6624736" cy="0"/>
          </a:xfrm>
          <a:prstGeom prst="line">
            <a:avLst/>
          </a:prstGeom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2922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906888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37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134989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2708920"/>
            <a:ext cx="8229600" cy="3417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8" name="Textfeld 7"/>
          <p:cNvSpPr txBox="1"/>
          <p:nvPr userDrawn="1"/>
        </p:nvSpPr>
        <p:spPr>
          <a:xfrm>
            <a:off x="6516216" y="6362511"/>
            <a:ext cx="21602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smtClean="0">
                <a:latin typeface="Times New Roman" pitchFamily="18" charset="0"/>
                <a:cs typeface="Times New Roman" pitchFamily="18" charset="0"/>
              </a:rPr>
              <a:t>Budapest, May 2015</a:t>
            </a:r>
            <a:endParaRPr lang="en-US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feld 8"/>
          <p:cNvSpPr txBox="1"/>
          <p:nvPr userDrawn="1"/>
        </p:nvSpPr>
        <p:spPr>
          <a:xfrm>
            <a:off x="467544" y="6361583"/>
            <a:ext cx="56166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smtClean="0">
                <a:latin typeface="Times New Roman" pitchFamily="18" charset="0"/>
                <a:cs typeface="Times New Roman" pitchFamily="18" charset="0"/>
              </a:rPr>
              <a:t>Wolfgang Prinz: Roots of Subjectivity</a:t>
            </a:r>
          </a:p>
        </p:txBody>
      </p:sp>
      <p:sp>
        <p:nvSpPr>
          <p:cNvPr id="10" name="Textfeld 9"/>
          <p:cNvSpPr txBox="1"/>
          <p:nvPr userDrawn="1"/>
        </p:nvSpPr>
        <p:spPr>
          <a:xfrm>
            <a:off x="8028384" y="188640"/>
            <a:ext cx="864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50013EAB-38C5-4C9B-86D4-3768BD09CF9A}" type="slidenum">
              <a:rPr lang="en-US" sz="1200" smtClean="0">
                <a:latin typeface="Times New Roman" pitchFamily="18" charset="0"/>
                <a:cs typeface="Times New Roman" pitchFamily="18" charset="0"/>
              </a:rPr>
              <a:pPr algn="r"/>
              <a:t>‹Nr.›</a:t>
            </a:fld>
            <a:endParaRPr lang="en-US" sz="1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83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b="1" smtClean="0"/>
              <a:t>Roots of Subjectivity</a:t>
            </a:r>
            <a:endParaRPr lang="en-US" b="1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smtClean="0">
                <a:solidFill>
                  <a:schemeClr val="tx1"/>
                </a:solidFill>
              </a:rPr>
              <a:t>Wolfgang Prinz</a:t>
            </a:r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082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Jones on Others and Their Thoughts …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27584" y="2420888"/>
            <a:ext cx="7192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“[…]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thoughts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are introduced as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inner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episodes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b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[means] that they are introduced as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theoretical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episodes—they are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not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introduced as </a:t>
            </a:r>
            <a:r>
              <a:rPr 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immediate experiences</a:t>
            </a:r>
            <a:r>
              <a:rPr lang="en-US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.”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4572000" y="41490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>
                <a:latin typeface="Times New Roman" pitchFamily="18" charset="0"/>
                <a:cs typeface="Times New Roman" pitchFamily="18" charset="0"/>
              </a:rPr>
              <a:t>(Sellars, 1963, p. 188)</a:t>
            </a:r>
          </a:p>
        </p:txBody>
      </p:sp>
    </p:spTree>
    <p:extLst>
      <p:ext uri="{BB962C8B-B14F-4D97-AF65-F5344CB8AC3E}">
        <p14:creationId xmlns:p14="http://schemas.microsoft.com/office/powerpoint/2010/main" val="4066623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Jones on Import from Others to Self …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27584" y="2420888"/>
            <a:ext cx="7192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“[…] once our fictitious ancestor, Jones, has developed a theory that that overt verbal behavior is the expression of thoughts, and told his compatriots to make use of the theory in interpreting each other’s behavior it is but a short step to the use of this language in self-description.”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5076056" y="4643844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>
                <a:latin typeface="Times New Roman" pitchFamily="18" charset="0"/>
                <a:cs typeface="Times New Roman" pitchFamily="18" charset="0"/>
              </a:rPr>
              <a:t>(Sellars, 1963,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pp. 188/189)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1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251520" y="1548000"/>
            <a:ext cx="8892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Two Strange Implications of Import Theory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1187624" y="2897068"/>
            <a:ext cx="784887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No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natural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way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our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selves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Natural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ways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understand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314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atin typeface="Times New Roman" pitchFamily="18" charset="0"/>
                <a:cs typeface="Times New Roman" pitchFamily="18" charset="0"/>
              </a:rPr>
              <a:t>On Subjectivity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7584" y="2340000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it means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 it comes from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What it is for</a:t>
            </a:r>
            <a:endParaRPr lang="en-US" sz="28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80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Subjectivity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de-DE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	                      The individual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level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915984" y="3320405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Integration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Top-down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Reflectivity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flexibility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019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Subjectivity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br>
              <a:rPr lang="de-DE" sz="36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	                           The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level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971600" y="3239685"/>
            <a:ext cx="8136904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7">
              <a:spcAft>
                <a:spcPts val="1200"/>
              </a:spcAft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private/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DE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interface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, i.e.</a:t>
            </a:r>
          </a:p>
          <a:p>
            <a:pPr marL="84137">
              <a:spcAft>
                <a:spcPts val="1200"/>
              </a:spcAft>
            </a:pPr>
            <a:r>
              <a:rPr lang="de-DE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-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communication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interaction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4137">
              <a:spcAft>
                <a:spcPts val="1200"/>
              </a:spcAft>
            </a:pPr>
            <a:r>
              <a:rPr lang="de-DE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      -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target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4137">
              <a:spcAft>
                <a:spcPts val="1200"/>
              </a:spcAft>
            </a:pP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       -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responsible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author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thoughts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actions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180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 rot="10800000" flipH="1" flipV="1">
            <a:off x="395536" y="1340769"/>
            <a:ext cx="83529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b="1" dirty="0" smtClean="0">
                <a:latin typeface="Times New Roman"/>
                <a:cs typeface="Times New Roman"/>
              </a:rPr>
              <a:t>Habermas on </a:t>
            </a:r>
            <a:r>
              <a:rPr lang="de-DE" sz="4000" b="1" dirty="0" err="1">
                <a:latin typeface="Times New Roman"/>
                <a:cs typeface="Times New Roman"/>
              </a:rPr>
              <a:t>C</a:t>
            </a:r>
            <a:r>
              <a:rPr lang="de-DE" sz="4000" b="1" dirty="0" err="1" smtClean="0">
                <a:latin typeface="Times New Roman"/>
                <a:cs typeface="Times New Roman"/>
              </a:rPr>
              <a:t>onscious</a:t>
            </a:r>
            <a:r>
              <a:rPr lang="de-DE" sz="4000" b="1" dirty="0" smtClean="0">
                <a:latin typeface="Times New Roman"/>
                <a:cs typeface="Times New Roman"/>
              </a:rPr>
              <a:t> </a:t>
            </a:r>
            <a:r>
              <a:rPr lang="de-DE" sz="4000" b="1" dirty="0" err="1" smtClean="0">
                <a:latin typeface="Times New Roman"/>
                <a:cs typeface="Times New Roman"/>
              </a:rPr>
              <a:t>Selves</a:t>
            </a:r>
            <a:r>
              <a:rPr lang="de-DE" sz="4000" b="1" dirty="0" smtClean="0">
                <a:latin typeface="Times New Roman"/>
                <a:cs typeface="Times New Roman"/>
              </a:rPr>
              <a:t>...</a:t>
            </a:r>
            <a:endParaRPr lang="de-DE" sz="4000" b="1" dirty="0">
              <a:latin typeface="Times New Roman"/>
              <a:cs typeface="Times New Roman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755576" y="2204864"/>
            <a:ext cx="813690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 smtClean="0">
                <a:latin typeface="Times New Roman"/>
                <a:cs typeface="Times New Roman"/>
              </a:rPr>
              <a:t>Self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consciousness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provides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interface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through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which</a:t>
            </a:r>
            <a:r>
              <a:rPr lang="de-DE" sz="2400" dirty="0" smtClean="0">
                <a:latin typeface="Times New Roman"/>
                <a:cs typeface="Times New Roman"/>
              </a:rPr>
              <a:t> individual </a:t>
            </a:r>
            <a:r>
              <a:rPr lang="de-DE" sz="2400" dirty="0" err="1" smtClean="0">
                <a:latin typeface="Times New Roman"/>
                <a:cs typeface="Times New Roman"/>
              </a:rPr>
              <a:t>brains</a:t>
            </a:r>
            <a:r>
              <a:rPr lang="de-DE" sz="2400" dirty="0" smtClean="0">
                <a:latin typeface="Times New Roman"/>
                <a:cs typeface="Times New Roman"/>
              </a:rPr>
              <a:t> link </a:t>
            </a:r>
            <a:r>
              <a:rPr lang="de-DE" sz="2400" dirty="0" err="1" smtClean="0">
                <a:latin typeface="Times New Roman"/>
                <a:cs typeface="Times New Roman"/>
              </a:rPr>
              <a:t>up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with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cultural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programs</a:t>
            </a:r>
            <a:r>
              <a:rPr lang="de-DE" sz="2400" dirty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which</a:t>
            </a:r>
            <a:r>
              <a:rPr lang="de-DE" sz="2400" dirty="0" smtClean="0">
                <a:latin typeface="Times New Roman"/>
                <a:cs typeface="Times New Roman"/>
              </a:rPr>
              <a:t>  </a:t>
            </a:r>
            <a:r>
              <a:rPr lang="de-DE" sz="2400" dirty="0" err="1" smtClean="0">
                <a:latin typeface="Times New Roman"/>
                <a:cs typeface="Times New Roman"/>
              </a:rPr>
              <a:t>reproduce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themselves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through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communication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among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speakers</a:t>
            </a:r>
            <a:r>
              <a:rPr lang="de-DE" sz="2400" dirty="0" smtClean="0">
                <a:latin typeface="Times New Roman"/>
                <a:cs typeface="Times New Roman"/>
              </a:rPr>
              <a:t>, </a:t>
            </a:r>
            <a:r>
              <a:rPr lang="de-DE" sz="2400" dirty="0" err="1" smtClean="0">
                <a:latin typeface="Times New Roman"/>
                <a:cs typeface="Times New Roman"/>
              </a:rPr>
              <a:t>listeners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and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observers</a:t>
            </a:r>
            <a:r>
              <a:rPr lang="de-DE" sz="2400" dirty="0" smtClean="0">
                <a:latin typeface="Times New Roman"/>
                <a:cs typeface="Times New Roman"/>
              </a:rPr>
              <a:t>. The </a:t>
            </a:r>
            <a:r>
              <a:rPr lang="de-DE" sz="2400" dirty="0" err="1" smtClean="0">
                <a:latin typeface="Times New Roman"/>
                <a:cs typeface="Times New Roman"/>
              </a:rPr>
              <a:t>interchangeable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roles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of</a:t>
            </a:r>
            <a:r>
              <a:rPr lang="de-DE" sz="2400" dirty="0" smtClean="0">
                <a:latin typeface="Times New Roman"/>
                <a:cs typeface="Times New Roman"/>
              </a:rPr>
              <a:t> 1st, 2nd </a:t>
            </a:r>
            <a:r>
              <a:rPr lang="de-DE" sz="2400" dirty="0" err="1" smtClean="0">
                <a:latin typeface="Times New Roman"/>
                <a:cs typeface="Times New Roman"/>
              </a:rPr>
              <a:t>and</a:t>
            </a:r>
            <a:r>
              <a:rPr lang="de-DE" sz="2400" dirty="0" smtClean="0">
                <a:latin typeface="Times New Roman"/>
                <a:cs typeface="Times New Roman"/>
              </a:rPr>
              <a:t> 3rd </a:t>
            </a:r>
            <a:r>
              <a:rPr lang="de-DE" sz="2400" dirty="0" err="1" smtClean="0">
                <a:latin typeface="Times New Roman"/>
                <a:cs typeface="Times New Roman"/>
              </a:rPr>
              <a:t>persons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serve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to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embed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single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individuals</a:t>
            </a:r>
            <a:r>
              <a:rPr lang="de-DE" sz="2400" dirty="0" smtClean="0">
                <a:latin typeface="Times New Roman"/>
                <a:cs typeface="Times New Roman"/>
              </a:rPr>
              <a:t> in </a:t>
            </a:r>
            <a:r>
              <a:rPr lang="de-DE" sz="2400" dirty="0" err="1" smtClean="0">
                <a:latin typeface="Times New Roman"/>
                <a:cs typeface="Times New Roman"/>
              </a:rPr>
              <a:t>the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public</a:t>
            </a:r>
            <a:r>
              <a:rPr lang="de-DE" sz="2400" dirty="0" smtClean="0">
                <a:latin typeface="Times New Roman"/>
                <a:cs typeface="Times New Roman"/>
              </a:rPr>
              <a:t> `</a:t>
            </a:r>
            <a:r>
              <a:rPr lang="de-DE" sz="2400" dirty="0" err="1" smtClean="0">
                <a:latin typeface="Times New Roman"/>
                <a:cs typeface="Times New Roman"/>
              </a:rPr>
              <a:t>space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of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reasons</a:t>
            </a:r>
            <a:r>
              <a:rPr lang="de-DE" sz="2400" dirty="0" smtClean="0">
                <a:latin typeface="Times New Roman"/>
                <a:cs typeface="Times New Roman"/>
              </a:rPr>
              <a:t>´. </a:t>
            </a:r>
            <a:r>
              <a:rPr lang="de-DE" sz="2400" dirty="0">
                <a:latin typeface="Times New Roman"/>
                <a:cs typeface="Times New Roman"/>
              </a:rPr>
              <a:t>T</a:t>
            </a:r>
            <a:r>
              <a:rPr lang="de-DE" sz="2400" dirty="0" smtClean="0">
                <a:latin typeface="Times New Roman"/>
                <a:cs typeface="Times New Roman"/>
              </a:rPr>
              <a:t>hrough </a:t>
            </a:r>
            <a:r>
              <a:rPr lang="de-DE" sz="2400" dirty="0" err="1" smtClean="0">
                <a:latin typeface="Times New Roman"/>
                <a:cs typeface="Times New Roman"/>
              </a:rPr>
              <a:t>this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embedding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they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become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social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individuals</a:t>
            </a:r>
            <a:r>
              <a:rPr lang="de-DE" sz="2400" dirty="0" smtClean="0">
                <a:latin typeface="Times New Roman"/>
                <a:cs typeface="Times New Roman"/>
              </a:rPr>
              <a:t>, </a:t>
            </a:r>
            <a:r>
              <a:rPr lang="de-DE" sz="2400" dirty="0" err="1" smtClean="0">
                <a:latin typeface="Times New Roman"/>
                <a:cs typeface="Times New Roman"/>
              </a:rPr>
              <a:t>capable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of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engaging</a:t>
            </a:r>
            <a:r>
              <a:rPr lang="de-DE" sz="2400" dirty="0" smtClean="0">
                <a:latin typeface="Times New Roman"/>
                <a:cs typeface="Times New Roman"/>
              </a:rPr>
              <a:t> in </a:t>
            </a:r>
            <a:r>
              <a:rPr lang="de-DE" sz="2400" dirty="0" err="1" smtClean="0">
                <a:latin typeface="Times New Roman"/>
                <a:cs typeface="Times New Roman"/>
              </a:rPr>
              <a:t>deliberate</a:t>
            </a:r>
            <a:r>
              <a:rPr lang="de-DE" sz="2400" dirty="0" smtClean="0">
                <a:latin typeface="Times New Roman"/>
                <a:cs typeface="Times New Roman"/>
              </a:rPr>
              <a:t> normative </a:t>
            </a:r>
            <a:r>
              <a:rPr lang="de-DE" sz="2400" dirty="0" err="1" smtClean="0">
                <a:latin typeface="Times New Roman"/>
                <a:cs typeface="Times New Roman"/>
              </a:rPr>
              <a:t>reasoning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and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adopting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responsible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authorship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for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their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free</a:t>
            </a:r>
            <a:r>
              <a:rPr lang="de-DE" sz="2400" dirty="0" smtClean="0">
                <a:latin typeface="Times New Roman"/>
                <a:cs typeface="Times New Roman"/>
              </a:rPr>
              <a:t> </a:t>
            </a:r>
            <a:r>
              <a:rPr lang="de-DE" sz="2400" dirty="0" err="1" smtClean="0">
                <a:latin typeface="Times New Roman"/>
                <a:cs typeface="Times New Roman"/>
              </a:rPr>
              <a:t>actions</a:t>
            </a:r>
            <a:r>
              <a:rPr lang="de-DE" sz="2400" dirty="0" smtClean="0">
                <a:latin typeface="Times New Roman"/>
                <a:cs typeface="Times New Roman"/>
              </a:rPr>
              <a:t>.								 	</a:t>
            </a:r>
            <a:r>
              <a:rPr lang="de-DE" sz="2400" dirty="0">
                <a:latin typeface="Times New Roman"/>
                <a:cs typeface="Times New Roman"/>
              </a:rPr>
              <a:t> </a:t>
            </a:r>
            <a:r>
              <a:rPr lang="de-DE" sz="2400" dirty="0" smtClean="0">
                <a:latin typeface="Times New Roman"/>
                <a:cs typeface="Times New Roman"/>
              </a:rPr>
              <a:t>      </a:t>
            </a:r>
            <a:r>
              <a:rPr lang="de-DE" sz="2000" i="1" dirty="0" smtClean="0">
                <a:latin typeface="Times New Roman"/>
                <a:cs typeface="Times New Roman"/>
              </a:rPr>
              <a:t> (</a:t>
            </a:r>
            <a:r>
              <a:rPr lang="de-DE" sz="2000" i="1" dirty="0" err="1" smtClean="0">
                <a:latin typeface="Times New Roman"/>
                <a:cs typeface="Times New Roman"/>
              </a:rPr>
              <a:t>paraphrased</a:t>
            </a:r>
            <a:r>
              <a:rPr lang="de-DE" sz="2000" i="1" dirty="0" smtClean="0">
                <a:latin typeface="Times New Roman"/>
                <a:cs typeface="Times New Roman"/>
              </a:rPr>
              <a:t> after Habermas, 2005, pp. 185/186)</a:t>
            </a:r>
            <a:r>
              <a:rPr lang="de-DE" sz="2000" i="1" dirty="0" smtClean="0"/>
              <a:t>)</a:t>
            </a:r>
            <a:endParaRPr lang="de-DE" sz="2000" i="1" dirty="0"/>
          </a:p>
        </p:txBody>
      </p:sp>
    </p:spTree>
    <p:extLst>
      <p:ext uri="{BB962C8B-B14F-4D97-AF65-F5344CB8AC3E}">
        <p14:creationId xmlns:p14="http://schemas.microsoft.com/office/powerpoint/2010/main" val="4022559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259632" y="2681044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How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works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Why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we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should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go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645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Import Theory: How it works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7584" y="2340000"/>
            <a:ext cx="813690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personal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mirroring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Requisites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mirroring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11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32" descr="paragone_gumpp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7899" y="1700808"/>
            <a:ext cx="3724275" cy="3747123"/>
          </a:xfrm>
          <a:prstGeom prst="rect">
            <a:avLst/>
          </a:prstGeom>
          <a:noFill/>
        </p:spPr>
      </p:pic>
      <p:sp>
        <p:nvSpPr>
          <p:cNvPr id="3" name="Text Box 1034"/>
          <p:cNvSpPr txBox="1">
            <a:spLocks noChangeArrowheads="1"/>
          </p:cNvSpPr>
          <p:nvPr/>
        </p:nvSpPr>
        <p:spPr bwMode="auto">
          <a:xfrm>
            <a:off x="2520273" y="5519369"/>
            <a:ext cx="4103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1400" dirty="0">
                <a:latin typeface="Times New Roman" pitchFamily="18" charset="0"/>
                <a:cs typeface="Times New Roman" pitchFamily="18" charset="0"/>
              </a:rPr>
              <a:t>Johannes </a:t>
            </a:r>
            <a:r>
              <a:rPr lang="de-DE" sz="1400" dirty="0" err="1">
                <a:latin typeface="Times New Roman" pitchFamily="18" charset="0"/>
                <a:cs typeface="Times New Roman" pitchFamily="18" charset="0"/>
              </a:rPr>
              <a:t>Gumpp</a:t>
            </a:r>
            <a:r>
              <a:rPr lang="de-DE" sz="140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400" smtClean="0">
                <a:latin typeface="Times New Roman" pitchFamily="18" charset="0"/>
                <a:cs typeface="Times New Roman" pitchFamily="18" charset="0"/>
              </a:rPr>
              <a:t>self portrait, </a:t>
            </a:r>
            <a:r>
              <a:rPr lang="de-DE" sz="1400" dirty="0">
                <a:latin typeface="Times New Roman" pitchFamily="18" charset="0"/>
                <a:cs typeface="Times New Roman" pitchFamily="18" charset="0"/>
              </a:rPr>
              <a:t>1646</a:t>
            </a:r>
          </a:p>
        </p:txBody>
      </p:sp>
    </p:spTree>
    <p:extLst>
      <p:ext uri="{BB962C8B-B14F-4D97-AF65-F5344CB8AC3E}">
        <p14:creationId xmlns:p14="http://schemas.microsoft.com/office/powerpoint/2010/main" val="96263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Menu …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2420888"/>
            <a:ext cx="63367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On Subjectivity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Import Theory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Research Perspectives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4768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15480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Mirror Self Recognition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411928" y="2606422"/>
            <a:ext cx="8128624" cy="20467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5600" indent="-271463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i="1" dirty="0" err="1" smtClean="0">
                <a:latin typeface="Times New Roman" pitchFamily="18" charset="0"/>
                <a:cs typeface="Times New Roman" pitchFamily="18" charset="0"/>
              </a:rPr>
              <a:t>Ovidus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Myth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Narcissus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55600" indent="-271463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i="1" dirty="0" smtClean="0">
                <a:latin typeface="Times New Roman" pitchFamily="18" charset="0"/>
                <a:cs typeface="Times New Roman" pitchFamily="18" charset="0"/>
              </a:rPr>
              <a:t>Lacan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: Aha!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That‘s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me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!</a:t>
            </a:r>
          </a:p>
          <a:p>
            <a:pPr marL="355600" indent="-271463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i="1" dirty="0" smtClean="0">
                <a:latin typeface="Times New Roman" pitchFamily="18" charset="0"/>
                <a:cs typeface="Times New Roman" pitchFamily="18" charset="0"/>
              </a:rPr>
              <a:t>Gallup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: The Mark-Test</a:t>
            </a:r>
          </a:p>
          <a:p>
            <a:pPr marL="355600" indent="-271463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i="1" dirty="0" smtClean="0">
                <a:latin typeface="Times New Roman" pitchFamily="18" charset="0"/>
                <a:cs typeface="Times New Roman" pitchFamily="18" charset="0"/>
              </a:rPr>
              <a:t>But: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Chimps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elephants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crows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04035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467544" y="1548000"/>
            <a:ext cx="7056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Personal Mirroring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339920" y="2755374"/>
            <a:ext cx="7624568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49238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Others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mirrors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self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1950" indent="-249238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Perceiving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oneself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through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the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eyes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61950" indent="-249238">
              <a:spcAft>
                <a:spcPts val="600"/>
              </a:spcAft>
              <a:buFont typeface="Arial" pitchFamily="34" charset="0"/>
              <a:buChar char="•"/>
            </a:pPr>
            <a:r>
              <a:rPr lang="de-DE" sz="2800" b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roviding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metarepresentational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re-descriptions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onself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one‘s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doings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2440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15567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Adam Smith on self-understanding</a:t>
            </a:r>
            <a:endParaRPr lang="en-US" sz="36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11560" y="2420888"/>
            <a:ext cx="7192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“We can never survey our own sentiments and motives […] unless we remove ourselves […] from our own natural station and endeavor to view them as at a certain distance from us. But we can do this in no other way than by endeavoring to view them with the eyes of other people […]”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860032" y="450912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(Smith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 1759/1976, p. 110)</a:t>
            </a:r>
          </a:p>
        </p:txBody>
      </p:sp>
    </p:spTree>
    <p:extLst>
      <p:ext uri="{BB962C8B-B14F-4D97-AF65-F5344CB8AC3E}">
        <p14:creationId xmlns:p14="http://schemas.microsoft.com/office/powerpoint/2010/main" val="2663506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11560" y="1556792"/>
            <a:ext cx="8316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Adam Smith on one‘s own face and mind</a:t>
            </a:r>
            <a:endParaRPr lang="en-US" sz="3600" b="1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611560" y="2420888"/>
            <a:ext cx="83164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“All these are objects which he cannot easily see, which naturally he does not look at, and with regard to which he is not provided with [a] [mirror]. [That mirror] is placed in the countenance and behaviour of those he lives with […]; and it is here that he first views the propriety and impropriety of his own passions, the beauty and deformity of his own mind.”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940152" y="479715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(Smith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 1759/1976, p. 110)</a:t>
            </a:r>
          </a:p>
        </p:txBody>
      </p:sp>
    </p:spTree>
    <p:extLst>
      <p:ext uri="{BB962C8B-B14F-4D97-AF65-F5344CB8AC3E}">
        <p14:creationId xmlns:p14="http://schemas.microsoft.com/office/powerpoint/2010/main" val="1157891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000" y="1548000"/>
            <a:ext cx="7173912" cy="7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620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eaLnBrk="1" hangingPunct="1">
              <a:tabLst/>
              <a:defRPr/>
            </a:pPr>
            <a:r>
              <a:rPr lang="en-US" sz="3600" b="1" smtClean="0">
                <a:ea typeface="+mn-ea"/>
                <a:cs typeface="Times New Roman" pitchFamily="18" charset="0"/>
              </a:rPr>
              <a:t>Personal Mirroring</a:t>
            </a:r>
            <a:r>
              <a:rPr lang="en-US" sz="3600" b="1">
                <a:ea typeface="+mn-ea"/>
                <a:cs typeface="Times New Roman" pitchFamily="18" charset="0"/>
              </a:rPr>
              <a:t>: </a:t>
            </a:r>
            <a:r>
              <a:rPr lang="en-US" sz="3600" b="1" smtClean="0">
                <a:ea typeface="+mn-ea"/>
                <a:cs typeface="Times New Roman" pitchFamily="18" charset="0"/>
              </a:rPr>
              <a:t>Varieties</a:t>
            </a:r>
            <a:endParaRPr lang="en-US" sz="3600" b="1">
              <a:ea typeface="+mn-ea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8000" y="2340000"/>
            <a:ext cx="460851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2555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de-DE" sz="2800" b="1">
                <a:latin typeface="Times New Roman" pitchFamily="18" charset="0"/>
                <a:cs typeface="Times New Roman" pitchFamily="18" charset="0"/>
              </a:rPr>
              <a:t>Modes of m</a:t>
            </a: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irroring</a:t>
            </a:r>
          </a:p>
          <a:p>
            <a:pPr marL="1076325" lvl="1" indent="-2714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de-DE" sz="2400" b="1" smtClean="0">
                <a:latin typeface="Times New Roman" pitchFamily="18" charset="0"/>
                <a:cs typeface="Times New Roman" pitchFamily="18" charset="0"/>
              </a:rPr>
              <a:t>Reciprocal</a:t>
            </a:r>
          </a:p>
          <a:p>
            <a:pPr marL="1076325" lvl="1" indent="-271463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de-DE" sz="2400" b="1" smtClean="0">
                <a:latin typeface="Times New Roman" pitchFamily="18" charset="0"/>
                <a:cs typeface="Times New Roman" pitchFamily="18" charset="0"/>
              </a:rPr>
              <a:t>Complementary</a:t>
            </a:r>
          </a:p>
          <a:p>
            <a:pPr marL="344488" indent="-2555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de-DE" sz="280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Modes of communication</a:t>
            </a:r>
          </a:p>
          <a:p>
            <a:pPr marL="1076325" lvl="1" indent="-2714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de-DE" sz="240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Embodied</a:t>
            </a:r>
          </a:p>
          <a:p>
            <a:pPr marL="1076325" lvl="1" indent="-271463">
              <a:buFont typeface="Arial" pitchFamily="34" charset="0"/>
              <a:buChar char="•"/>
              <a:defRPr/>
            </a:pPr>
            <a:r>
              <a:rPr lang="de-DE" sz="240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Symbolic</a:t>
            </a:r>
            <a:endParaRPr lang="en-US" sz="2400">
              <a:solidFill>
                <a:srgbClr val="5F5F5F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153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8000" y="1483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tabLst/>
              <a:defRPr sz="3600" b="1"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de-DE"/>
              <a:t>Reciprocal Mirroring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827088" y="2700000"/>
            <a:ext cx="7200900" cy="2952750"/>
            <a:chOff x="827088" y="2708176"/>
            <a:chExt cx="7200900" cy="2952750"/>
          </a:xfrm>
        </p:grpSpPr>
        <p:sp>
          <p:nvSpPr>
            <p:cNvPr id="3" name="Line 4"/>
            <p:cNvSpPr>
              <a:spLocks noChangeShapeType="1"/>
            </p:cNvSpPr>
            <p:nvPr/>
          </p:nvSpPr>
          <p:spPr bwMode="auto">
            <a:xfrm>
              <a:off x="1547813" y="2852638"/>
              <a:ext cx="0" cy="280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Text Box 5"/>
            <p:cNvSpPr txBox="1">
              <a:spLocks noChangeArrowheads="1"/>
            </p:cNvSpPr>
            <p:nvPr/>
          </p:nvSpPr>
          <p:spPr bwMode="auto">
            <a:xfrm>
              <a:off x="827088" y="3789263"/>
              <a:ext cx="723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de-DE" b="1" i="1" smtClean="0"/>
                <a:t>time</a:t>
              </a:r>
            </a:p>
          </p:txBody>
        </p:sp>
        <p:sp>
          <p:nvSpPr>
            <p:cNvPr id="5" name="Text Box 6"/>
            <p:cNvSpPr txBox="1">
              <a:spLocks noChangeArrowheads="1"/>
            </p:cNvSpPr>
            <p:nvPr/>
          </p:nvSpPr>
          <p:spPr bwMode="auto">
            <a:xfrm>
              <a:off x="2124075" y="2708176"/>
              <a:ext cx="40163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de-DE" sz="3600" b="1" smtClean="0"/>
                <a:t>T</a:t>
              </a:r>
              <a:r>
                <a:rPr lang="de-DE" smtClean="0"/>
                <a:t> </a:t>
              </a:r>
              <a:r>
                <a:rPr lang="de-DE" b="1" i="1" smtClean="0"/>
                <a:t>acts</a:t>
              </a:r>
            </a:p>
          </p:txBody>
        </p:sp>
        <p:sp>
          <p:nvSpPr>
            <p:cNvPr id="6" name="Line 8"/>
            <p:cNvSpPr>
              <a:spLocks noChangeShapeType="1"/>
            </p:cNvSpPr>
            <p:nvPr/>
          </p:nvSpPr>
          <p:spPr bwMode="auto">
            <a:xfrm>
              <a:off x="2843213" y="3284438"/>
              <a:ext cx="2592387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9"/>
            <p:cNvSpPr txBox="1">
              <a:spLocks noChangeArrowheads="1"/>
            </p:cNvSpPr>
            <p:nvPr/>
          </p:nvSpPr>
          <p:spPr bwMode="auto">
            <a:xfrm>
              <a:off x="5580063" y="3571776"/>
              <a:ext cx="185102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de-DE" sz="3600" b="1" smtClean="0"/>
                <a:t>M</a:t>
              </a:r>
              <a:r>
                <a:rPr lang="de-DE" smtClean="0"/>
                <a:t> </a:t>
              </a:r>
              <a:r>
                <a:rPr lang="de-DE" b="1" i="1" smtClean="0"/>
                <a:t>copies</a:t>
              </a:r>
              <a:r>
                <a:rPr lang="de-DE" smtClean="0"/>
                <a:t> </a:t>
              </a:r>
              <a:r>
                <a:rPr lang="de-DE" sz="3600" b="1" smtClean="0"/>
                <a:t>T</a:t>
              </a:r>
            </a:p>
          </p:txBody>
        </p:sp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2843213" y="4076601"/>
              <a:ext cx="259238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Text Box 11"/>
            <p:cNvSpPr txBox="1">
              <a:spLocks noChangeArrowheads="1"/>
            </p:cNvSpPr>
            <p:nvPr/>
          </p:nvSpPr>
          <p:spPr bwMode="auto">
            <a:xfrm>
              <a:off x="2124075" y="4652863"/>
              <a:ext cx="5903913" cy="8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de-DE" sz="3600" b="1" smtClean="0"/>
                <a:t>T</a:t>
              </a:r>
              <a:r>
                <a:rPr lang="de-DE" smtClean="0"/>
                <a:t> </a:t>
              </a:r>
              <a:r>
                <a:rPr lang="de-DE" b="1" i="1" smtClean="0"/>
                <a:t>understands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de-DE" smtClean="0"/>
                <a:t>    </a:t>
              </a:r>
              <a:r>
                <a:rPr lang="de-DE" sz="3600" b="1" smtClean="0"/>
                <a:t>M </a:t>
              </a:r>
              <a:r>
                <a:rPr lang="de-DE" b="1" i="1" smtClean="0"/>
                <a:t>copying herself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327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828000" y="14832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>
              <a:tabLst/>
              <a:defRPr sz="3600" b="1"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latin typeface="Times New Roman" pitchFamily="18" charset="0"/>
                <a:ea typeface="MS PGothic" pitchFamily="34" charset="-128"/>
              </a:defRPr>
            </a:lvl9pPr>
          </a:lstStyle>
          <a:p>
            <a:r>
              <a:rPr lang="de-DE"/>
              <a:t>Complementary Mirroring</a:t>
            </a:r>
          </a:p>
        </p:txBody>
      </p:sp>
      <p:grpSp>
        <p:nvGrpSpPr>
          <p:cNvPr id="11" name="Gruppieren 10"/>
          <p:cNvGrpSpPr/>
          <p:nvPr/>
        </p:nvGrpSpPr>
        <p:grpSpPr>
          <a:xfrm>
            <a:off x="827088" y="2700000"/>
            <a:ext cx="7200900" cy="2952750"/>
            <a:chOff x="827088" y="2852738"/>
            <a:chExt cx="7200900" cy="2952750"/>
          </a:xfrm>
        </p:grpSpPr>
        <p:sp>
          <p:nvSpPr>
            <p:cNvPr id="3" name="Line 3"/>
            <p:cNvSpPr>
              <a:spLocks noChangeShapeType="1"/>
            </p:cNvSpPr>
            <p:nvPr/>
          </p:nvSpPr>
          <p:spPr bwMode="auto">
            <a:xfrm>
              <a:off x="1547813" y="2997200"/>
              <a:ext cx="0" cy="2808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4" name="Text Box 4"/>
            <p:cNvSpPr txBox="1">
              <a:spLocks noChangeArrowheads="1"/>
            </p:cNvSpPr>
            <p:nvPr/>
          </p:nvSpPr>
          <p:spPr bwMode="auto">
            <a:xfrm>
              <a:off x="827088" y="3933825"/>
              <a:ext cx="7239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defRPr/>
              </a:pPr>
              <a:r>
                <a:rPr lang="de-DE" b="1" i="1" smtClean="0"/>
                <a:t>time</a:t>
              </a:r>
            </a:p>
          </p:txBody>
        </p:sp>
        <p:sp>
          <p:nvSpPr>
            <p:cNvPr id="5" name="Text Box 5"/>
            <p:cNvSpPr txBox="1">
              <a:spLocks noChangeArrowheads="1"/>
            </p:cNvSpPr>
            <p:nvPr/>
          </p:nvSpPr>
          <p:spPr bwMode="auto">
            <a:xfrm>
              <a:off x="2124075" y="2852738"/>
              <a:ext cx="4016375" cy="6413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de-DE" sz="3600" b="1" smtClean="0"/>
                <a:t>T</a:t>
              </a:r>
              <a:r>
                <a:rPr lang="de-DE" smtClean="0"/>
                <a:t> </a:t>
              </a:r>
              <a:r>
                <a:rPr lang="de-DE" b="1" i="1" smtClean="0"/>
                <a:t>acts</a:t>
              </a:r>
            </a:p>
          </p:txBody>
        </p:sp>
        <p:sp>
          <p:nvSpPr>
            <p:cNvPr id="6" name="Line 6"/>
            <p:cNvSpPr>
              <a:spLocks noChangeShapeType="1"/>
            </p:cNvSpPr>
            <p:nvPr/>
          </p:nvSpPr>
          <p:spPr bwMode="auto">
            <a:xfrm>
              <a:off x="2843213" y="3429000"/>
              <a:ext cx="2592387" cy="576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5580063" y="3760788"/>
              <a:ext cx="2309812" cy="10795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90000"/>
                </a:lnSpc>
                <a:defRPr/>
              </a:pPr>
              <a:r>
                <a:rPr lang="de-DE" sz="3600" b="1" smtClean="0"/>
                <a:t>M</a:t>
              </a:r>
              <a:r>
                <a:rPr lang="de-DE" smtClean="0"/>
                <a:t> </a:t>
              </a:r>
              <a:r>
                <a:rPr lang="de-DE" b="1" i="1" smtClean="0"/>
                <a:t>continues on</a:t>
              </a:r>
            </a:p>
            <a:p>
              <a:pPr eaLnBrk="1" hangingPunct="1">
                <a:lnSpc>
                  <a:spcPct val="90000"/>
                </a:lnSpc>
                <a:defRPr/>
              </a:pPr>
              <a:r>
                <a:rPr lang="de-DE" b="1" i="1" smtClean="0"/>
                <a:t>      </a:t>
              </a:r>
              <a:r>
                <a:rPr lang="de-DE" sz="3600" b="1" smtClean="0"/>
                <a:t>T</a:t>
              </a:r>
              <a:r>
                <a:rPr lang="de-DE" sz="3600" i="1" smtClean="0"/>
                <a:t>‘</a:t>
              </a:r>
              <a:r>
                <a:rPr lang="de-DE" b="1" i="1" smtClean="0"/>
                <a:t>s acting</a:t>
              </a:r>
              <a:endParaRPr lang="de-DE" sz="3600" b="1" smtClean="0"/>
            </a:p>
          </p:txBody>
        </p:sp>
        <p:sp>
          <p:nvSpPr>
            <p:cNvPr id="8" name="Line 8"/>
            <p:cNvSpPr>
              <a:spLocks noChangeShapeType="1"/>
            </p:cNvSpPr>
            <p:nvPr/>
          </p:nvSpPr>
          <p:spPr bwMode="auto">
            <a:xfrm flipH="1">
              <a:off x="2843213" y="4221163"/>
              <a:ext cx="2592387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de-DE">
                <a:latin typeface="Times New Roman" charset="0"/>
                <a:ea typeface="ＭＳ Ｐゴシック" charset="0"/>
              </a:endParaRPr>
            </a:p>
          </p:txBody>
        </p: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>
              <a:off x="2124075" y="4797425"/>
              <a:ext cx="5903913" cy="804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de-DE" sz="3600" b="1" smtClean="0"/>
                <a:t>T</a:t>
              </a:r>
              <a:r>
                <a:rPr lang="de-DE" smtClean="0"/>
                <a:t> </a:t>
              </a:r>
              <a:r>
                <a:rPr lang="de-DE" b="1" i="1" smtClean="0"/>
                <a:t>understands</a:t>
              </a:r>
            </a:p>
            <a:p>
              <a:pPr eaLnBrk="1" hangingPunct="1">
                <a:lnSpc>
                  <a:spcPct val="40000"/>
                </a:lnSpc>
                <a:spcBef>
                  <a:spcPct val="50000"/>
                </a:spcBef>
                <a:defRPr/>
              </a:pPr>
              <a:r>
                <a:rPr lang="de-DE" smtClean="0"/>
                <a:t>    </a:t>
              </a:r>
              <a:r>
                <a:rPr lang="de-DE" sz="3600" b="1" smtClean="0"/>
                <a:t>M</a:t>
              </a:r>
              <a:r>
                <a:rPr lang="de-DE" sz="3600" i="1" smtClean="0"/>
                <a:t>‘</a:t>
              </a:r>
              <a:r>
                <a:rPr lang="de-DE" b="1" i="1" smtClean="0"/>
                <a:t>s continuation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3278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468000" y="1548000"/>
            <a:ext cx="7173912" cy="720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7620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 eaLnBrk="0" hangingPunct="0"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77913" algn="l"/>
                <a:tab pos="1349375" algn="l"/>
              </a:tabLs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marL="0" eaLnBrk="1" hangingPunct="1">
              <a:tabLst/>
              <a:defRPr/>
            </a:pPr>
            <a:r>
              <a:rPr lang="en-US" sz="3600" b="1" smtClean="0">
                <a:ea typeface="+mn-ea"/>
                <a:cs typeface="Times New Roman" pitchFamily="18" charset="0"/>
              </a:rPr>
              <a:t>Personal Mirroring</a:t>
            </a:r>
            <a:r>
              <a:rPr lang="en-US" sz="3600" b="1">
                <a:ea typeface="+mn-ea"/>
                <a:cs typeface="Times New Roman" pitchFamily="18" charset="0"/>
              </a:rPr>
              <a:t>: </a:t>
            </a:r>
            <a:r>
              <a:rPr lang="en-US" sz="3600" b="1" smtClean="0">
                <a:ea typeface="+mn-ea"/>
                <a:cs typeface="Times New Roman" pitchFamily="18" charset="0"/>
              </a:rPr>
              <a:t>Varieties</a:t>
            </a:r>
            <a:endParaRPr lang="en-US" sz="3600" b="1">
              <a:ea typeface="+mn-ea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8000" y="2340000"/>
            <a:ext cx="4608512" cy="312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2555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de-DE" sz="280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Modes of m</a:t>
            </a:r>
            <a:r>
              <a:rPr lang="de-DE" sz="2800" smtClean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irroring</a:t>
            </a:r>
          </a:p>
          <a:p>
            <a:pPr marL="1076325" lvl="1" indent="-2714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de-DE" sz="2400" smtClean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Reciprocal</a:t>
            </a:r>
          </a:p>
          <a:p>
            <a:pPr marL="1076325" lvl="1" indent="-271463">
              <a:spcAft>
                <a:spcPts val="1800"/>
              </a:spcAft>
              <a:buFont typeface="Arial" pitchFamily="34" charset="0"/>
              <a:buChar char="•"/>
              <a:defRPr/>
            </a:pPr>
            <a:r>
              <a:rPr lang="de-DE" sz="2400" smtClean="0">
                <a:solidFill>
                  <a:srgbClr val="5F5F5F"/>
                </a:solidFill>
                <a:latin typeface="Times New Roman" pitchFamily="18" charset="0"/>
                <a:cs typeface="Times New Roman" pitchFamily="18" charset="0"/>
              </a:rPr>
              <a:t>Complementary</a:t>
            </a:r>
          </a:p>
          <a:p>
            <a:pPr marL="344488" indent="-255588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de-DE" sz="2800" b="1">
                <a:latin typeface="Times New Roman" pitchFamily="18" charset="0"/>
                <a:cs typeface="Times New Roman" pitchFamily="18" charset="0"/>
              </a:rPr>
              <a:t>Modes of communication</a:t>
            </a:r>
          </a:p>
          <a:p>
            <a:pPr marL="1076325" lvl="1" indent="-27146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de-DE" sz="2400" b="1">
                <a:latin typeface="Times New Roman" pitchFamily="18" charset="0"/>
                <a:cs typeface="Times New Roman" pitchFamily="18" charset="0"/>
              </a:rPr>
              <a:t>Embodied</a:t>
            </a:r>
          </a:p>
          <a:p>
            <a:pPr marL="1076325" lvl="1" indent="-271463">
              <a:buFont typeface="Arial" pitchFamily="34" charset="0"/>
              <a:buChar char="•"/>
              <a:defRPr/>
            </a:pPr>
            <a:r>
              <a:rPr lang="de-DE" sz="2400" b="1">
                <a:latin typeface="Times New Roman" pitchFamily="18" charset="0"/>
                <a:cs typeface="Times New Roman" pitchFamily="18" charset="0"/>
              </a:rPr>
              <a:t>Symbolic</a:t>
            </a:r>
            <a:endParaRPr lang="en-US" sz="2400" b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181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Import Theory: How it works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31640" y="2888357"/>
            <a:ext cx="8136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Physical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personal </a:t>
            </a:r>
            <a:r>
              <a:rPr lang="de-DE" sz="2800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mirrors</a:t>
            </a:r>
            <a:endParaRPr lang="de-DE" sz="2800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Requisites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social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mirroring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41337" lvl="1">
              <a:spcAft>
                <a:spcPts val="1200"/>
              </a:spcAft>
            </a:pP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477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403648" y="2348880"/>
            <a:ext cx="6840760" cy="37240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7">
              <a:spcAft>
                <a:spcPts val="1200"/>
              </a:spcAft>
            </a:pP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Mechanisms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Common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coding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Intentional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coding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Fiction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fact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?</a:t>
            </a: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Practices</a:t>
            </a:r>
          </a:p>
        </p:txBody>
      </p:sp>
      <p:sp>
        <p:nvSpPr>
          <p:cNvPr id="2" name="Textfeld 1"/>
          <p:cNvSpPr txBox="1"/>
          <p:nvPr/>
        </p:nvSpPr>
        <p:spPr>
          <a:xfrm>
            <a:off x="8338665" y="92022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sp>
        <p:nvSpPr>
          <p:cNvPr id="5" name="Textfeld 4"/>
          <p:cNvSpPr txBox="1"/>
          <p:nvPr/>
        </p:nvSpPr>
        <p:spPr>
          <a:xfrm>
            <a:off x="468000" y="14847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  <a:tab pos="3224213" algn="l"/>
              </a:tabLst>
            </a:pP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Theory:	Requisites for</a:t>
            </a:r>
            <a:r>
              <a:rPr lang="de-DE" sz="3600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600" b="1">
                <a:latin typeface="Times New Roman" pitchFamily="18" charset="0"/>
                <a:cs typeface="Times New Roman" pitchFamily="18" charset="0"/>
              </a:rPr>
            </a:b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Mirroring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71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atin typeface="Times New Roman" pitchFamily="18" charset="0"/>
                <a:cs typeface="Times New Roman" pitchFamily="18" charset="0"/>
              </a:rPr>
              <a:t>On Subjectivity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7584" y="2340000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it means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endParaRPr lang="de-DE" sz="2800" b="1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827584" y="2340000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What it means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Where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comes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from</a:t>
            </a:r>
            <a:endParaRPr lang="de-DE" sz="2800" b="1" dirty="0" smtClean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it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is</a:t>
            </a:r>
            <a:r>
              <a:rPr lang="de-DE" sz="2800" b="1" dirty="0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endParaRPr lang="en-US" sz="2800" b="1" dirty="0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49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331640" y="2276872"/>
            <a:ext cx="813690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7">
              <a:spcAft>
                <a:spcPts val="1200"/>
              </a:spcAft>
            </a:pP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Mechanisms</a:t>
            </a:r>
            <a:endParaRPr lang="de-DE" sz="2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Practices</a:t>
            </a: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Mirror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games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1257300" lvl="2" indent="-25876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Mirror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policies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feld 4"/>
          <p:cNvSpPr txBox="1"/>
          <p:nvPr/>
        </p:nvSpPr>
        <p:spPr>
          <a:xfrm>
            <a:off x="468000" y="1484784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  <a:tab pos="3224213" algn="l"/>
              </a:tabLst>
            </a:pP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Import </a:t>
            </a: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Theory:	Requisites for</a:t>
            </a:r>
            <a:r>
              <a:rPr lang="de-DE" sz="3600" b="1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3600" b="1">
                <a:latin typeface="Times New Roman" pitchFamily="18" charset="0"/>
                <a:cs typeface="Times New Roman" pitchFamily="18" charset="0"/>
              </a:rPr>
            </a:b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Social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Mirroring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05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36575" algn="l"/>
              </a:tabLst>
            </a:pP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Import Theory: Why we should go for it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2411760" y="2960365"/>
            <a:ext cx="81369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Selfhood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Intersubjectivity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Intentionality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Menu …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2420888"/>
            <a:ext cx="6336704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On Subjectivity</a:t>
            </a:r>
            <a:endParaRPr lang="de-DE" sz="2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Times New Roman" pitchFamily="18" charset="0"/>
              </a:rPr>
              <a:t>Import Theory</a:t>
            </a:r>
            <a:endParaRPr lang="de-DE" sz="2800" b="1" dirty="0" smtClean="0">
              <a:solidFill>
                <a:schemeClr val="bg1">
                  <a:lumMod val="50000"/>
                </a:schemeClr>
              </a:solidFill>
              <a:latin typeface="Times New Roman" pitchFamily="18" charset="0"/>
              <a:cs typeface="Times New Roman" pitchFamily="18" charset="0"/>
            </a:endParaRPr>
          </a:p>
          <a:p>
            <a:pPr marL="514350" indent="-3349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Research Perspectives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074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48245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Research Perspectives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2420888"/>
            <a:ext cx="76328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Testing import theory: The missing agenda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195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Problems to solve</a:t>
            </a: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Import doesn‘t exclude export</a:t>
            </a: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Import theory underspecified</a:t>
            </a: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smtClean="0">
                <a:latin typeface="Times New Roman" pitchFamily="18" charset="0"/>
                <a:cs typeface="Times New Roman" pitchFamily="18" charset="0"/>
              </a:rPr>
              <a:t>How assess self-construals in young infants?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525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8496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Research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Perspectives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Requirements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2303581"/>
            <a:ext cx="763284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4137">
              <a:spcAft>
                <a:spcPts val="1200"/>
              </a:spcAft>
            </a:pP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Diagnostic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markers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subjectivity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Commensurate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819150" lvl="1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Applicable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young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babies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119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Markers of Subjectivity:</a:t>
            </a:r>
          </a:p>
          <a:p>
            <a:pPr>
              <a:tabLst>
                <a:tab pos="536575" algn="l"/>
              </a:tabLst>
            </a:pPr>
            <a:r>
              <a:rPr lang="de-DE" sz="3600" b="1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The example of predictive gaze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1115616" y="2879645"/>
            <a:ext cx="7056784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195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Predictive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gaze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marker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goal-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directed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in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self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others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36195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Works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young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infants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starting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around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6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months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marL="361950" indent="-27781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Compare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developmental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trajectories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predictive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gaze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own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foreign</a:t>
            </a:r>
            <a:r>
              <a:rPr lang="de-DE" sz="28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dirty="0" err="1" smtClean="0">
                <a:latin typeface="Times New Roman" pitchFamily="18" charset="0"/>
                <a:cs typeface="Times New Roman" pitchFamily="18" charset="0"/>
              </a:rPr>
              <a:t>action</a:t>
            </a:r>
            <a:endParaRPr lang="de-DE" sz="28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855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935644" y="2708920"/>
            <a:ext cx="5256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smtClean="0">
                <a:latin typeface="Times New Roman" pitchFamily="18" charset="0"/>
                <a:cs typeface="Times New Roman" pitchFamily="18" charset="0"/>
              </a:rPr>
              <a:t>Thanks for your attention!</a:t>
            </a:r>
            <a:endParaRPr lang="en-US" sz="320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4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Brentano on hearing a tone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7584" y="2420888"/>
            <a:ext cx="7192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We can observe the tones we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hear,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but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we cannot observe our hearing of the tones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,</a:t>
            </a:r>
            <a:br>
              <a:rPr lang="en-US" sz="240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the hearing itself is only apprehended concomitantly in the hearing of tones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.”</a:t>
            </a:r>
            <a:endParaRPr lang="en-US" sz="2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3707904" y="4149080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(Brentano, 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1874/1924, pp.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128-129)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566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827584" y="1556792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Kant on the unity of apperception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827584" y="2420888"/>
            <a:ext cx="7192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“The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‘I think’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must accompany all my representations, for otherwise something would be represented in me which could not be thought; in other words, the representation would either be impossible, or at least be, in relation to me, nothing. […] All the diversity or manifold content of intuition has, therefore, a necessary relation to the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‘I think’,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 in the subject in which this diversity is found.”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5292080" y="5301208"/>
            <a:ext cx="25922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smtClean="0">
                <a:latin typeface="Times New Roman" pitchFamily="18" charset="0"/>
                <a:cs typeface="Times New Roman" pitchFamily="18" charset="0"/>
              </a:rPr>
              <a:t>(Kant</a:t>
            </a:r>
            <a:r>
              <a:rPr lang="en-US" i="1">
                <a:latin typeface="Times New Roman" pitchFamily="18" charset="0"/>
                <a:cs typeface="Times New Roman" pitchFamily="18" charset="0"/>
              </a:rPr>
              <a:t>, 1787/ 1990, p.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50)</a:t>
            </a:r>
            <a:endParaRPr lang="en-US" i="1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23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Summary: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From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Acts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de-DE" sz="36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3600" b="1" dirty="0" err="1" smtClean="0">
                <a:latin typeface="Times New Roman" pitchFamily="18" charset="0"/>
                <a:cs typeface="Times New Roman" pitchFamily="18" charset="0"/>
              </a:rPr>
              <a:t>Selves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7584" y="2340000"/>
            <a:ext cx="684076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Mental Acts: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instances of metacognitive 			    		  re-description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Mentals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Selves:</a:t>
            </a: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ntertain mental relations with things in the world and the body</a:t>
            </a: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ntentional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agentive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relations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representation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control</a:t>
            </a:r>
            <a:endParaRPr lang="de-DE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800100" lvl="1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400" dirty="0" err="1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ingularity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400" dirty="0" err="1" smtClean="0">
                <a:latin typeface="Times New Roman" pitchFamily="18" charset="0"/>
                <a:cs typeface="Times New Roman" pitchFamily="18" charset="0"/>
              </a:rPr>
              <a:t>continuity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59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Approaches to Mental Selves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331640" y="2636912"/>
            <a:ext cx="684076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Natural Realism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Cultural </a:t>
            </a:r>
            <a:r>
              <a:rPr lang="de-DE" sz="2800" b="1" dirty="0" err="1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onstructivism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Individualism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Collectivism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de-DE" sz="2800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contrasted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combined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049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>
                <a:latin typeface="Times New Roman" pitchFamily="18" charset="0"/>
                <a:cs typeface="Times New Roman" pitchFamily="18" charset="0"/>
              </a:rPr>
              <a:t>On Subjectivity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827584" y="2340000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800" b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it means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latin typeface="Times New Roman" pitchFamily="18" charset="0"/>
                <a:cs typeface="Times New Roman" pitchFamily="18" charset="0"/>
              </a:rPr>
              <a:t>Where it comes from</a:t>
            </a: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smtClean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cs typeface="Times New Roman" pitchFamily="18" charset="0"/>
              </a:rPr>
              <a:t>What it is for</a:t>
            </a:r>
            <a:endParaRPr lang="en-US" sz="2800" b="1">
              <a:solidFill>
                <a:schemeClr val="bg1">
                  <a:lumMod val="6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711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/>
          <p:cNvSpPr txBox="1"/>
          <p:nvPr/>
        </p:nvSpPr>
        <p:spPr>
          <a:xfrm>
            <a:off x="468000" y="1548000"/>
            <a:ext cx="8064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mtClean="0">
                <a:latin typeface="Times New Roman" pitchFamily="18" charset="0"/>
                <a:cs typeface="Times New Roman" pitchFamily="18" charset="0"/>
              </a:rPr>
              <a:t>Where Subjectivity comes from …</a:t>
            </a:r>
            <a:endParaRPr lang="en-US" sz="3600" b="1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feld 3"/>
          <p:cNvSpPr txBox="1"/>
          <p:nvPr/>
        </p:nvSpPr>
        <p:spPr>
          <a:xfrm>
            <a:off x="1195904" y="2816349"/>
            <a:ext cx="719252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Subjectivity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as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private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public</a:t>
            </a: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affair</a:t>
            </a:r>
            <a:endParaRPr lang="de-DE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Orthodox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de-DE" sz="2800" b="1" i="1" dirty="0" smtClean="0">
                <a:latin typeface="Times New Roman" pitchFamily="18" charset="0"/>
                <a:cs typeface="Times New Roman" pitchFamily="18" charset="0"/>
              </a:rPr>
              <a:t>:  Export </a:t>
            </a:r>
            <a:r>
              <a:rPr lang="de-DE" sz="2800" b="1" i="1" dirty="0" err="1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de-DE" sz="28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258763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de-DE" sz="2800" b="1" dirty="0" smtClean="0">
                <a:latin typeface="Times New Roman" pitchFamily="18" charset="0"/>
                <a:cs typeface="Times New Roman" pitchFamily="18" charset="0"/>
              </a:rPr>
              <a:t>Heterodox </a:t>
            </a:r>
            <a:r>
              <a:rPr lang="de-DE" sz="2800" b="1" dirty="0" err="1" smtClean="0">
                <a:latin typeface="Times New Roman" pitchFamily="18" charset="0"/>
                <a:cs typeface="Times New Roman" pitchFamily="18" charset="0"/>
              </a:rPr>
              <a:t>view</a:t>
            </a:r>
            <a:r>
              <a:rPr lang="de-DE" sz="2800" b="1" i="1" dirty="0" smtClean="0">
                <a:latin typeface="Times New Roman" pitchFamily="18" charset="0"/>
                <a:cs typeface="Times New Roman" pitchFamily="18" charset="0"/>
              </a:rPr>
              <a:t>: Import </a:t>
            </a:r>
            <a:r>
              <a:rPr lang="de-DE" sz="2800" b="1" i="1" dirty="0" err="1" smtClean="0">
                <a:latin typeface="Times New Roman" pitchFamily="18" charset="0"/>
                <a:cs typeface="Times New Roman" pitchFamily="18" charset="0"/>
              </a:rPr>
              <a:t>Theory</a:t>
            </a:r>
            <a:endParaRPr lang="de-DE" sz="2800" b="1" i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31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882</Words>
  <Application>Microsoft Office PowerPoint</Application>
  <PresentationFormat>Bildschirmpräsentation (4:3)</PresentationFormat>
  <Paragraphs>152</Paragraphs>
  <Slides>36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36</vt:i4>
      </vt:variant>
    </vt:vector>
  </HeadingPairs>
  <TitlesOfParts>
    <vt:vector size="37" baseType="lpstr">
      <vt:lpstr>Larissa</vt:lpstr>
      <vt:lpstr>Roots of Subjectivity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MPI for Human Cognitive and Brain Sciences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sst</dc:creator>
  <cp:lastModifiedBy>sst</cp:lastModifiedBy>
  <cp:revision>115</cp:revision>
  <cp:lastPrinted>2015-03-18T08:59:22Z</cp:lastPrinted>
  <dcterms:created xsi:type="dcterms:W3CDTF">2013-04-16T08:30:29Z</dcterms:created>
  <dcterms:modified xsi:type="dcterms:W3CDTF">2015-05-12T09:09:28Z</dcterms:modified>
</cp:coreProperties>
</file>