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7" r:id="rId2"/>
    <p:sldId id="259" r:id="rId3"/>
    <p:sldId id="261" r:id="rId4"/>
    <p:sldId id="260" r:id="rId5"/>
    <p:sldId id="262"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2" d="100"/>
          <a:sy n="112" d="100"/>
        </p:scale>
        <p:origin x="-13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D53AF7-A960-BF42-9DEC-7BCC51FFB63C}" type="datetimeFigureOut">
              <a:rPr lang="en-US" smtClean="0"/>
              <a:t>10/11/16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6DB937-F027-2646-8084-ACCC36D27DA7}" type="slidenum">
              <a:rPr lang="en-US" smtClean="0"/>
              <a:t>‹#›</a:t>
            </a:fld>
            <a:endParaRPr lang="en-US"/>
          </a:p>
        </p:txBody>
      </p:sp>
    </p:spTree>
    <p:extLst>
      <p:ext uri="{BB962C8B-B14F-4D97-AF65-F5344CB8AC3E}">
        <p14:creationId xmlns:p14="http://schemas.microsoft.com/office/powerpoint/2010/main" val="17425617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POINT:</a:t>
            </a:r>
            <a:r>
              <a:rPr lang="en-US" baseline="0" dirty="0" smtClean="0"/>
              <a:t> Earlier research is consistent with the new findings.</a:t>
            </a:r>
            <a:endParaRPr lang="en-US" dirty="0" smtClean="0"/>
          </a:p>
          <a:p>
            <a:endParaRPr lang="en-US" dirty="0" smtClean="0"/>
          </a:p>
          <a:p>
            <a:r>
              <a:rPr lang="en-US" dirty="0" smtClean="0"/>
              <a:t>“Looking. Our second measure was whether participants looked at least once at the container the competitor was not reaching for during the couple of seconds it took E to slide the platform towards them.”</a:t>
            </a:r>
          </a:p>
          <a:p>
            <a:r>
              <a:rPr lang="en-US" dirty="0" smtClean="0"/>
              <a:t>“Note that proportions are based only on trials in which participants chose the same container as the competitor [</a:t>
            </a:r>
            <a:r>
              <a:rPr lang="en-US" dirty="0" err="1" smtClean="0"/>
              <a:t>ie</a:t>
            </a:r>
            <a:r>
              <a:rPr lang="en-US" dirty="0" smtClean="0"/>
              <a:t>: incorrect trials], and for apes in version A the measure was face rather than eye orientation. Bars show standard error.</a:t>
            </a:r>
          </a:p>
          <a:p>
            <a:r>
              <a:rPr lang="en-US" dirty="0" smtClean="0"/>
              <a:t>* p &lt; .05.”</a:t>
            </a:r>
            <a:endParaRPr lang="en-US" dirty="0"/>
          </a:p>
        </p:txBody>
      </p:sp>
      <p:sp>
        <p:nvSpPr>
          <p:cNvPr id="4" name="Slide Number Placeholder 3"/>
          <p:cNvSpPr>
            <a:spLocks noGrp="1"/>
          </p:cNvSpPr>
          <p:nvPr>
            <p:ph type="sldNum" sz="quarter" idx="10"/>
          </p:nvPr>
        </p:nvSpPr>
        <p:spPr/>
        <p:txBody>
          <a:bodyPr/>
          <a:lstStyle/>
          <a:p>
            <a:fld id="{5D6DB937-F027-2646-8084-ACCC36D27DA7}" type="slidenum">
              <a:rPr lang="en-US" smtClean="0"/>
              <a:t>1</a:t>
            </a:fld>
            <a:endParaRPr lang="en-US"/>
          </a:p>
        </p:txBody>
      </p:sp>
    </p:spTree>
    <p:extLst>
      <p:ext uri="{BB962C8B-B14F-4D97-AF65-F5344CB8AC3E}">
        <p14:creationId xmlns:p14="http://schemas.microsoft.com/office/powerpoint/2010/main" val="421324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Contrast performance on a competitive object choice task.  Ropey looking time measure, but nice to have</a:t>
            </a:r>
            <a:r>
              <a:rPr lang="en-US" baseline="0" dirty="0" smtClean="0"/>
              <a:t> looking time and action measures for a single </a:t>
            </a:r>
            <a:r>
              <a:rPr lang="en-US" baseline="0" smtClean="0"/>
              <a:t>scenario</a:t>
            </a:r>
            <a:r>
              <a:rPr lang="en-US" baseline="0" smtClean="0"/>
              <a:t>.</a:t>
            </a:r>
            <a:endParaRPr lang="en-US" dirty="0"/>
          </a:p>
        </p:txBody>
      </p:sp>
      <p:sp>
        <p:nvSpPr>
          <p:cNvPr id="4" name="Slide Number Placeholder 3"/>
          <p:cNvSpPr>
            <a:spLocks noGrp="1"/>
          </p:cNvSpPr>
          <p:nvPr>
            <p:ph type="sldNum" sz="quarter" idx="10"/>
          </p:nvPr>
        </p:nvSpPr>
        <p:spPr/>
        <p:txBody>
          <a:bodyPr/>
          <a:lstStyle/>
          <a:p>
            <a:fld id="{5D6DB937-F027-2646-8084-ACCC36D27DA7}" type="slidenum">
              <a:rPr lang="en-US" smtClean="0"/>
              <a:t>2</a:t>
            </a:fld>
            <a:endParaRPr lang="en-US"/>
          </a:p>
        </p:txBody>
      </p:sp>
    </p:spTree>
    <p:extLst>
      <p:ext uri="{BB962C8B-B14F-4D97-AF65-F5344CB8AC3E}">
        <p14:creationId xmlns:p14="http://schemas.microsoft.com/office/powerpoint/2010/main" val="4213240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Implicit understanding </a:t>
            </a:r>
            <a:r>
              <a:rPr lang="en-US" smtClean="0"/>
              <a:t>of belief?</a:t>
            </a:r>
            <a:endParaRPr lang="en-US" dirty="0"/>
          </a:p>
        </p:txBody>
      </p:sp>
      <p:sp>
        <p:nvSpPr>
          <p:cNvPr id="4" name="Slide Number Placeholder 3"/>
          <p:cNvSpPr>
            <a:spLocks noGrp="1"/>
          </p:cNvSpPr>
          <p:nvPr>
            <p:ph type="sldNum" sz="quarter" idx="10"/>
          </p:nvPr>
        </p:nvSpPr>
        <p:spPr/>
        <p:txBody>
          <a:bodyPr/>
          <a:lstStyle/>
          <a:p>
            <a:fld id="{5D6DB937-F027-2646-8084-ACCC36D27DA7}" type="slidenum">
              <a:rPr lang="en-US" smtClean="0"/>
              <a:t>3</a:t>
            </a:fld>
            <a:endParaRPr lang="en-US"/>
          </a:p>
        </p:txBody>
      </p:sp>
    </p:spTree>
    <p:extLst>
      <p:ext uri="{BB962C8B-B14F-4D97-AF65-F5344CB8AC3E}">
        <p14:creationId xmlns:p14="http://schemas.microsoft.com/office/powerpoint/2010/main" val="4213240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Implicit</a:t>
            </a:r>
            <a:r>
              <a:rPr lang="en-US" baseline="0" dirty="0" smtClean="0"/>
              <a:t> understanding.  Will we find evidence of a systematic dissociation between performance on different measures of false belief understanding like that found with in humans?</a:t>
            </a:r>
            <a:endParaRPr lang="en-US" dirty="0"/>
          </a:p>
        </p:txBody>
      </p:sp>
      <p:sp>
        <p:nvSpPr>
          <p:cNvPr id="4" name="Slide Number Placeholder 3"/>
          <p:cNvSpPr>
            <a:spLocks noGrp="1"/>
          </p:cNvSpPr>
          <p:nvPr>
            <p:ph type="sldNum" sz="quarter" idx="10"/>
          </p:nvPr>
        </p:nvSpPr>
        <p:spPr/>
        <p:txBody>
          <a:bodyPr/>
          <a:lstStyle/>
          <a:p>
            <a:fld id="{5D6DB937-F027-2646-8084-ACCC36D27DA7}" type="slidenum">
              <a:rPr lang="en-US" smtClean="0"/>
              <a:t>4</a:t>
            </a:fld>
            <a:endParaRPr lang="en-US"/>
          </a:p>
        </p:txBody>
      </p:sp>
    </p:spTree>
    <p:extLst>
      <p:ext uri="{BB962C8B-B14F-4D97-AF65-F5344CB8AC3E}">
        <p14:creationId xmlns:p14="http://schemas.microsoft.com/office/powerpoint/2010/main" val="421324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Implicit</a:t>
            </a:r>
            <a:r>
              <a:rPr lang="en-US" baseline="0" dirty="0" smtClean="0"/>
              <a:t> understanding.  Will we find evidence of a systematic dissociation between performance on different measures of false belief understanding like that found with in humans?</a:t>
            </a:r>
            <a:endParaRPr lang="en-US" dirty="0"/>
          </a:p>
        </p:txBody>
      </p:sp>
      <p:sp>
        <p:nvSpPr>
          <p:cNvPr id="4" name="Slide Number Placeholder 3"/>
          <p:cNvSpPr>
            <a:spLocks noGrp="1"/>
          </p:cNvSpPr>
          <p:nvPr>
            <p:ph type="sldNum" sz="quarter" idx="10"/>
          </p:nvPr>
        </p:nvSpPr>
        <p:spPr/>
        <p:txBody>
          <a:bodyPr/>
          <a:lstStyle/>
          <a:p>
            <a:fld id="{5D6DB937-F027-2646-8084-ACCC36D27DA7}" type="slidenum">
              <a:rPr lang="en-US" smtClean="0"/>
              <a:t>5</a:t>
            </a:fld>
            <a:endParaRPr lang="en-US"/>
          </a:p>
        </p:txBody>
      </p:sp>
    </p:spTree>
    <p:extLst>
      <p:ext uri="{BB962C8B-B14F-4D97-AF65-F5344CB8AC3E}">
        <p14:creationId xmlns:p14="http://schemas.microsoft.com/office/powerpoint/2010/main" val="4213240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the data</a:t>
            </a:r>
            <a:r>
              <a:rPr lang="en-US" baseline="0" dirty="0" smtClean="0"/>
              <a:t> with children, there’s no evidence of success on looking times. But this may be because in measuring looking time they consider only trials on which subjects fail.  Or it may be that the looking measure is not very sensitive (“Looking. Our second measure was whether participants looked at least once at the container the competitor was not reaching for during the couple of seconds it took E to slide the platform towards them.”)</a:t>
            </a:r>
            <a:endParaRPr lang="en-US" dirty="0"/>
          </a:p>
        </p:txBody>
      </p:sp>
      <p:sp>
        <p:nvSpPr>
          <p:cNvPr id="4" name="Slide Number Placeholder 3"/>
          <p:cNvSpPr>
            <a:spLocks noGrp="1"/>
          </p:cNvSpPr>
          <p:nvPr>
            <p:ph type="sldNum" sz="quarter" idx="10"/>
          </p:nvPr>
        </p:nvSpPr>
        <p:spPr/>
        <p:txBody>
          <a:bodyPr/>
          <a:lstStyle/>
          <a:p>
            <a:fld id="{5D6DB937-F027-2646-8084-ACCC36D27DA7}" type="slidenum">
              <a:rPr lang="en-US" smtClean="0"/>
              <a:t>6</a:t>
            </a:fld>
            <a:endParaRPr lang="en-US"/>
          </a:p>
        </p:txBody>
      </p:sp>
    </p:spTree>
    <p:extLst>
      <p:ext uri="{BB962C8B-B14F-4D97-AF65-F5344CB8AC3E}">
        <p14:creationId xmlns:p14="http://schemas.microsoft.com/office/powerpoint/2010/main" val="357368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268093-2809-F845-8A1A-189C39A6AC49}"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BC1CC-CD96-974A-A867-AAA4ADB6DC3B}" type="slidenum">
              <a:rPr lang="en-US" smtClean="0"/>
              <a:t>‹#›</a:t>
            </a:fld>
            <a:endParaRPr lang="en-US"/>
          </a:p>
        </p:txBody>
      </p:sp>
    </p:spTree>
    <p:extLst>
      <p:ext uri="{BB962C8B-B14F-4D97-AF65-F5344CB8AC3E}">
        <p14:creationId xmlns:p14="http://schemas.microsoft.com/office/powerpoint/2010/main" val="156788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EB268093-2809-F845-8A1A-189C39A6AC49}"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BC1CC-CD96-974A-A867-AAA4ADB6DC3B}" type="slidenum">
              <a:rPr lang="en-US" smtClean="0"/>
              <a:t>‹#›</a:t>
            </a:fld>
            <a:endParaRPr lang="en-US"/>
          </a:p>
        </p:txBody>
      </p:sp>
    </p:spTree>
    <p:extLst>
      <p:ext uri="{BB962C8B-B14F-4D97-AF65-F5344CB8AC3E}">
        <p14:creationId xmlns:p14="http://schemas.microsoft.com/office/powerpoint/2010/main" val="3317587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EB268093-2809-F845-8A1A-189C39A6AC49}"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BC1CC-CD96-974A-A867-AAA4ADB6DC3B}" type="slidenum">
              <a:rPr lang="en-US" smtClean="0"/>
              <a:t>‹#›</a:t>
            </a:fld>
            <a:endParaRPr lang="en-US"/>
          </a:p>
        </p:txBody>
      </p:sp>
    </p:spTree>
    <p:extLst>
      <p:ext uri="{BB962C8B-B14F-4D97-AF65-F5344CB8AC3E}">
        <p14:creationId xmlns:p14="http://schemas.microsoft.com/office/powerpoint/2010/main" val="280233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EB268093-2809-F845-8A1A-189C39A6AC49}"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BC1CC-CD96-974A-A867-AAA4ADB6DC3B}" type="slidenum">
              <a:rPr lang="en-US" smtClean="0"/>
              <a:t>‹#›</a:t>
            </a:fld>
            <a:endParaRPr lang="en-US"/>
          </a:p>
        </p:txBody>
      </p:sp>
    </p:spTree>
    <p:extLst>
      <p:ext uri="{BB962C8B-B14F-4D97-AF65-F5344CB8AC3E}">
        <p14:creationId xmlns:p14="http://schemas.microsoft.com/office/powerpoint/2010/main" val="2919712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EB268093-2809-F845-8A1A-189C39A6AC49}"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6BC1CC-CD96-974A-A867-AAA4ADB6DC3B}" type="slidenum">
              <a:rPr lang="en-US" smtClean="0"/>
              <a:t>‹#›</a:t>
            </a:fld>
            <a:endParaRPr lang="en-US"/>
          </a:p>
        </p:txBody>
      </p:sp>
    </p:spTree>
    <p:extLst>
      <p:ext uri="{BB962C8B-B14F-4D97-AF65-F5344CB8AC3E}">
        <p14:creationId xmlns:p14="http://schemas.microsoft.com/office/powerpoint/2010/main" val="190984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EB268093-2809-F845-8A1A-189C39A6AC49}"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BC1CC-CD96-974A-A867-AAA4ADB6DC3B}" type="slidenum">
              <a:rPr lang="en-US" smtClean="0"/>
              <a:t>‹#›</a:t>
            </a:fld>
            <a:endParaRPr lang="en-US"/>
          </a:p>
        </p:txBody>
      </p:sp>
    </p:spTree>
    <p:extLst>
      <p:ext uri="{BB962C8B-B14F-4D97-AF65-F5344CB8AC3E}">
        <p14:creationId xmlns:p14="http://schemas.microsoft.com/office/powerpoint/2010/main" val="230109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EB268093-2809-F845-8A1A-189C39A6AC49}" type="datetimeFigureOut">
              <a:rPr lang="en-US" smtClean="0"/>
              <a:t>10/11/16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BC1CC-CD96-974A-A867-AAA4ADB6DC3B}" type="slidenum">
              <a:rPr lang="en-US" smtClean="0"/>
              <a:t>‹#›</a:t>
            </a:fld>
            <a:endParaRPr lang="en-US"/>
          </a:p>
        </p:txBody>
      </p:sp>
    </p:spTree>
    <p:extLst>
      <p:ext uri="{BB962C8B-B14F-4D97-AF65-F5344CB8AC3E}">
        <p14:creationId xmlns:p14="http://schemas.microsoft.com/office/powerpoint/2010/main" val="261518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EB268093-2809-F845-8A1A-189C39A6AC49}" type="datetimeFigureOut">
              <a:rPr lang="en-US" smtClean="0"/>
              <a:t>10/11/16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BC1CC-CD96-974A-A867-AAA4ADB6DC3B}" type="slidenum">
              <a:rPr lang="en-US" smtClean="0"/>
              <a:t>‹#›</a:t>
            </a:fld>
            <a:endParaRPr lang="en-US"/>
          </a:p>
        </p:txBody>
      </p:sp>
    </p:spTree>
    <p:extLst>
      <p:ext uri="{BB962C8B-B14F-4D97-AF65-F5344CB8AC3E}">
        <p14:creationId xmlns:p14="http://schemas.microsoft.com/office/powerpoint/2010/main" val="32885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268093-2809-F845-8A1A-189C39A6AC49}" type="datetimeFigureOut">
              <a:rPr lang="en-US" smtClean="0"/>
              <a:t>10/11/16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BC1CC-CD96-974A-A867-AAA4ADB6DC3B}" type="slidenum">
              <a:rPr lang="en-US" smtClean="0"/>
              <a:t>‹#›</a:t>
            </a:fld>
            <a:endParaRPr lang="en-US"/>
          </a:p>
        </p:txBody>
      </p:sp>
    </p:spTree>
    <p:extLst>
      <p:ext uri="{BB962C8B-B14F-4D97-AF65-F5344CB8AC3E}">
        <p14:creationId xmlns:p14="http://schemas.microsoft.com/office/powerpoint/2010/main" val="700796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EB268093-2809-F845-8A1A-189C39A6AC49}"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BC1CC-CD96-974A-A867-AAA4ADB6DC3B}" type="slidenum">
              <a:rPr lang="en-US" smtClean="0"/>
              <a:t>‹#›</a:t>
            </a:fld>
            <a:endParaRPr lang="en-US"/>
          </a:p>
        </p:txBody>
      </p:sp>
    </p:spTree>
    <p:extLst>
      <p:ext uri="{BB962C8B-B14F-4D97-AF65-F5344CB8AC3E}">
        <p14:creationId xmlns:p14="http://schemas.microsoft.com/office/powerpoint/2010/main" val="2742818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EB268093-2809-F845-8A1A-189C39A6AC49}"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BC1CC-CD96-974A-A867-AAA4ADB6DC3B}" type="slidenum">
              <a:rPr lang="en-US" smtClean="0"/>
              <a:t>‹#›</a:t>
            </a:fld>
            <a:endParaRPr lang="en-US"/>
          </a:p>
        </p:txBody>
      </p:sp>
    </p:spTree>
    <p:extLst>
      <p:ext uri="{BB962C8B-B14F-4D97-AF65-F5344CB8AC3E}">
        <p14:creationId xmlns:p14="http://schemas.microsoft.com/office/powerpoint/2010/main" val="25540445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68093-2809-F845-8A1A-189C39A6AC49}" type="datetimeFigureOut">
              <a:rPr lang="en-US" smtClean="0"/>
              <a:t>10/11/16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6BC1CC-CD96-974A-A867-AAA4ADB6DC3B}" type="slidenum">
              <a:rPr lang="en-US" smtClean="0"/>
              <a:t>‹#›</a:t>
            </a:fld>
            <a:endParaRPr lang="en-US"/>
          </a:p>
        </p:txBody>
      </p:sp>
    </p:spTree>
    <p:extLst>
      <p:ext uri="{BB962C8B-B14F-4D97-AF65-F5344CB8AC3E}">
        <p14:creationId xmlns:p14="http://schemas.microsoft.com/office/powerpoint/2010/main" val="4138442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1.wdp"/><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4"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15900" y="0"/>
            <a:ext cx="8696972" cy="6858000"/>
          </a:xfrm>
          <a:prstGeom prst="rect">
            <a:avLst/>
          </a:prstGeom>
        </p:spPr>
      </p:pic>
      <p:sp>
        <p:nvSpPr>
          <p:cNvPr id="5" name="Rectangle 4"/>
          <p:cNvSpPr/>
          <p:nvPr/>
        </p:nvSpPr>
        <p:spPr>
          <a:xfrm>
            <a:off x="322256" y="6103371"/>
            <a:ext cx="4530533" cy="75462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solidFill>
                  <a:schemeClr val="tx1"/>
                </a:solidFill>
              </a:rPr>
              <a:t>Krachun</a:t>
            </a:r>
            <a:r>
              <a:rPr lang="en-US" dirty="0" smtClean="0">
                <a:solidFill>
                  <a:schemeClr val="tx1"/>
                </a:solidFill>
              </a:rPr>
              <a:t>, Carpenter, Call &amp; </a:t>
            </a:r>
            <a:r>
              <a:rPr lang="en-US" dirty="0" err="1" smtClean="0">
                <a:solidFill>
                  <a:schemeClr val="tx1"/>
                </a:solidFill>
              </a:rPr>
              <a:t>Tomasello</a:t>
            </a:r>
            <a:r>
              <a:rPr lang="en-US" dirty="0" smtClean="0">
                <a:solidFill>
                  <a:schemeClr val="tx1"/>
                </a:solidFill>
              </a:rPr>
              <a:t>, 2009</a:t>
            </a:r>
            <a:endParaRPr lang="en-US" dirty="0">
              <a:solidFill>
                <a:schemeClr val="tx1"/>
              </a:solidFill>
            </a:endParaRPr>
          </a:p>
        </p:txBody>
      </p:sp>
      <p:sp>
        <p:nvSpPr>
          <p:cNvPr id="6" name="Rectangle 5"/>
          <p:cNvSpPr/>
          <p:nvPr/>
        </p:nvSpPr>
        <p:spPr>
          <a:xfrm>
            <a:off x="0" y="94774"/>
            <a:ext cx="4530533" cy="613100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7" name="Rectangle 6"/>
          <p:cNvSpPr/>
          <p:nvPr/>
        </p:nvSpPr>
        <p:spPr>
          <a:xfrm>
            <a:off x="4427002" y="-245644"/>
            <a:ext cx="4530533" cy="3783794"/>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Tree>
    <p:extLst>
      <p:ext uri="{BB962C8B-B14F-4D97-AF65-F5344CB8AC3E}">
        <p14:creationId xmlns:p14="http://schemas.microsoft.com/office/powerpoint/2010/main" val="6460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15900" y="0"/>
            <a:ext cx="8696972" cy="6858000"/>
          </a:xfrm>
          <a:prstGeom prst="rect">
            <a:avLst/>
          </a:prstGeom>
        </p:spPr>
      </p:pic>
      <p:sp>
        <p:nvSpPr>
          <p:cNvPr id="5" name="Rectangle 4"/>
          <p:cNvSpPr/>
          <p:nvPr/>
        </p:nvSpPr>
        <p:spPr>
          <a:xfrm>
            <a:off x="322256" y="6103371"/>
            <a:ext cx="4530533" cy="75462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solidFill>
                  <a:schemeClr val="tx1"/>
                </a:solidFill>
              </a:rPr>
              <a:t>Krachun</a:t>
            </a:r>
            <a:r>
              <a:rPr lang="en-US" dirty="0" smtClean="0">
                <a:solidFill>
                  <a:schemeClr val="tx1"/>
                </a:solidFill>
              </a:rPr>
              <a:t>, Carpenter, Call &amp; </a:t>
            </a:r>
            <a:r>
              <a:rPr lang="en-US" dirty="0" err="1" smtClean="0">
                <a:solidFill>
                  <a:schemeClr val="tx1"/>
                </a:solidFill>
              </a:rPr>
              <a:t>Tomasello</a:t>
            </a:r>
            <a:r>
              <a:rPr lang="en-US" dirty="0" smtClean="0">
                <a:solidFill>
                  <a:schemeClr val="tx1"/>
                </a:solidFill>
              </a:rPr>
              <a:t>, 2009</a:t>
            </a:r>
            <a:endParaRPr lang="en-US" dirty="0">
              <a:solidFill>
                <a:schemeClr val="tx1"/>
              </a:solidFill>
            </a:endParaRPr>
          </a:p>
        </p:txBody>
      </p:sp>
      <p:sp>
        <p:nvSpPr>
          <p:cNvPr id="6" name="Rectangle 5"/>
          <p:cNvSpPr/>
          <p:nvPr/>
        </p:nvSpPr>
        <p:spPr>
          <a:xfrm>
            <a:off x="0" y="94773"/>
            <a:ext cx="4530533" cy="315593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7" name="Rectangle 6"/>
          <p:cNvSpPr/>
          <p:nvPr/>
        </p:nvSpPr>
        <p:spPr>
          <a:xfrm>
            <a:off x="4370302" y="-245644"/>
            <a:ext cx="4530533" cy="382805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Tree>
    <p:extLst>
      <p:ext uri="{BB962C8B-B14F-4D97-AF65-F5344CB8AC3E}">
        <p14:creationId xmlns:p14="http://schemas.microsoft.com/office/powerpoint/2010/main" val="252697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15900" y="0"/>
            <a:ext cx="8696972" cy="6858000"/>
          </a:xfrm>
          <a:prstGeom prst="rect">
            <a:avLst/>
          </a:prstGeom>
        </p:spPr>
      </p:pic>
      <p:sp>
        <p:nvSpPr>
          <p:cNvPr id="5" name="Rectangle 4"/>
          <p:cNvSpPr/>
          <p:nvPr/>
        </p:nvSpPr>
        <p:spPr>
          <a:xfrm>
            <a:off x="322256" y="6103371"/>
            <a:ext cx="4530533" cy="75462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solidFill>
                  <a:schemeClr val="tx1"/>
                </a:solidFill>
              </a:rPr>
              <a:t>Krachun</a:t>
            </a:r>
            <a:r>
              <a:rPr lang="en-US" dirty="0" smtClean="0">
                <a:solidFill>
                  <a:schemeClr val="tx1"/>
                </a:solidFill>
              </a:rPr>
              <a:t>, Carpenter, Call &amp; </a:t>
            </a:r>
            <a:r>
              <a:rPr lang="en-US" dirty="0" err="1" smtClean="0">
                <a:solidFill>
                  <a:schemeClr val="tx1"/>
                </a:solidFill>
              </a:rPr>
              <a:t>Tomasello</a:t>
            </a:r>
            <a:r>
              <a:rPr lang="en-US" dirty="0" smtClean="0">
                <a:solidFill>
                  <a:schemeClr val="tx1"/>
                </a:solidFill>
              </a:rPr>
              <a:t>, 2009</a:t>
            </a:r>
            <a:endParaRPr lang="en-US" dirty="0">
              <a:solidFill>
                <a:schemeClr val="tx1"/>
              </a:solidFill>
            </a:endParaRPr>
          </a:p>
        </p:txBody>
      </p:sp>
      <p:sp>
        <p:nvSpPr>
          <p:cNvPr id="6" name="Rectangle 5"/>
          <p:cNvSpPr/>
          <p:nvPr/>
        </p:nvSpPr>
        <p:spPr>
          <a:xfrm>
            <a:off x="0" y="94773"/>
            <a:ext cx="4530533" cy="315593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7" name="Rectangle 6"/>
          <p:cNvSpPr/>
          <p:nvPr/>
        </p:nvSpPr>
        <p:spPr>
          <a:xfrm>
            <a:off x="4370302" y="-245644"/>
            <a:ext cx="4530533" cy="382805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3" name="Rectangle 2"/>
          <p:cNvSpPr/>
          <p:nvPr/>
        </p:nvSpPr>
        <p:spPr>
          <a:xfrm>
            <a:off x="475682" y="724597"/>
            <a:ext cx="3894620" cy="1405513"/>
          </a:xfrm>
          <a:prstGeom prst="rect">
            <a:avLst/>
          </a:prstGeom>
          <a:effectLst>
            <a:glow rad="101600">
              <a:schemeClr val="bg1">
                <a:alpha val="75000"/>
              </a:schemeClr>
            </a:glow>
          </a:effectLst>
        </p:spPr>
        <p:txBody>
          <a:bodyPr wrap="square">
            <a:spAutoFit/>
          </a:bodyPr>
          <a:lstStyle/>
          <a:p>
            <a:r>
              <a:rPr lang="en-US" sz="3200" baseline="30000" dirty="0" smtClean="0"/>
              <a:t>‘the </a:t>
            </a:r>
            <a:r>
              <a:rPr lang="en-US" sz="3200" baseline="30000" dirty="0"/>
              <a:t>present evidence may constitute an implicit understanding of </a:t>
            </a:r>
            <a:r>
              <a:rPr lang="en-US" sz="3200" baseline="30000" dirty="0" smtClean="0"/>
              <a:t>belief’</a:t>
            </a:r>
          </a:p>
          <a:p>
            <a:pPr algn="r"/>
            <a:r>
              <a:rPr lang="en-US" sz="3200" baseline="30000" dirty="0" err="1" smtClean="0">
                <a:solidFill>
                  <a:schemeClr val="tx1">
                    <a:lumMod val="50000"/>
                    <a:lumOff val="50000"/>
                  </a:schemeClr>
                </a:solidFill>
              </a:rPr>
              <a:t>Krupenye</a:t>
            </a:r>
            <a:r>
              <a:rPr lang="en-US" sz="3200" baseline="30000" dirty="0" smtClean="0">
                <a:solidFill>
                  <a:schemeClr val="tx1">
                    <a:lumMod val="50000"/>
                    <a:lumOff val="50000"/>
                  </a:schemeClr>
                </a:solidFill>
              </a:rPr>
              <a:t> et al, 2016:113</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332994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15900" y="0"/>
            <a:ext cx="8696972" cy="6858000"/>
          </a:xfrm>
          <a:prstGeom prst="rect">
            <a:avLst/>
          </a:prstGeom>
        </p:spPr>
      </p:pic>
      <p:sp>
        <p:nvSpPr>
          <p:cNvPr id="5" name="Rectangle 4"/>
          <p:cNvSpPr/>
          <p:nvPr/>
        </p:nvSpPr>
        <p:spPr>
          <a:xfrm>
            <a:off x="322256" y="6103371"/>
            <a:ext cx="4530533" cy="75462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solidFill>
                  <a:schemeClr val="tx1"/>
                </a:solidFill>
              </a:rPr>
              <a:t>Krachun</a:t>
            </a:r>
            <a:r>
              <a:rPr lang="en-US" dirty="0" smtClean="0">
                <a:solidFill>
                  <a:schemeClr val="tx1"/>
                </a:solidFill>
              </a:rPr>
              <a:t>, Carpenter, Call &amp; </a:t>
            </a:r>
            <a:r>
              <a:rPr lang="en-US" dirty="0" err="1" smtClean="0">
                <a:solidFill>
                  <a:schemeClr val="tx1"/>
                </a:solidFill>
              </a:rPr>
              <a:t>Tomasello</a:t>
            </a:r>
            <a:r>
              <a:rPr lang="en-US" dirty="0" smtClean="0">
                <a:solidFill>
                  <a:schemeClr val="tx1"/>
                </a:solidFill>
              </a:rPr>
              <a:t>, 2009</a:t>
            </a:r>
            <a:endParaRPr lang="en-US" dirty="0">
              <a:solidFill>
                <a:schemeClr val="tx1"/>
              </a:solidFill>
            </a:endParaRPr>
          </a:p>
        </p:txBody>
      </p:sp>
      <p:sp>
        <p:nvSpPr>
          <p:cNvPr id="6" name="Rectangle 5"/>
          <p:cNvSpPr/>
          <p:nvPr/>
        </p:nvSpPr>
        <p:spPr>
          <a:xfrm>
            <a:off x="0" y="94773"/>
            <a:ext cx="4530533" cy="315593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7" name="Rectangle 6"/>
          <p:cNvSpPr/>
          <p:nvPr/>
        </p:nvSpPr>
        <p:spPr>
          <a:xfrm>
            <a:off x="4370302" y="-245644"/>
            <a:ext cx="4530533" cy="382805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4" name="Rectangle 3"/>
          <p:cNvSpPr/>
          <p:nvPr/>
        </p:nvSpPr>
        <p:spPr>
          <a:xfrm>
            <a:off x="1980924" y="985638"/>
            <a:ext cx="1146850" cy="3127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475682" y="724597"/>
            <a:ext cx="3894620" cy="1405513"/>
          </a:xfrm>
          <a:prstGeom prst="rect">
            <a:avLst/>
          </a:prstGeom>
          <a:effectLst>
            <a:glow rad="101600">
              <a:schemeClr val="bg1">
                <a:alpha val="75000"/>
              </a:schemeClr>
            </a:glow>
          </a:effectLst>
        </p:spPr>
        <p:txBody>
          <a:bodyPr wrap="square">
            <a:spAutoFit/>
          </a:bodyPr>
          <a:lstStyle/>
          <a:p>
            <a:r>
              <a:rPr lang="en-US" sz="3200" baseline="30000" dirty="0" smtClean="0">
                <a:effectLst>
                  <a:glow rad="101600">
                    <a:schemeClr val="bg1"/>
                  </a:glow>
                </a:effectLst>
              </a:rPr>
              <a:t>‘the </a:t>
            </a:r>
            <a:r>
              <a:rPr lang="en-US" sz="3200" baseline="30000" dirty="0">
                <a:effectLst>
                  <a:glow rad="101600">
                    <a:schemeClr val="bg1"/>
                  </a:glow>
                </a:effectLst>
              </a:rPr>
              <a:t>present evidence may constitute an implicit understanding of </a:t>
            </a:r>
            <a:r>
              <a:rPr lang="en-US" sz="3200" baseline="30000" dirty="0" smtClean="0">
                <a:effectLst>
                  <a:glow rad="101600">
                    <a:schemeClr val="bg1"/>
                  </a:glow>
                </a:effectLst>
              </a:rPr>
              <a:t>belief’</a:t>
            </a:r>
          </a:p>
          <a:p>
            <a:pPr algn="r"/>
            <a:r>
              <a:rPr lang="en-US" sz="3200" baseline="30000" dirty="0" err="1" smtClean="0">
                <a:solidFill>
                  <a:schemeClr val="tx1">
                    <a:lumMod val="50000"/>
                    <a:lumOff val="50000"/>
                  </a:schemeClr>
                </a:solidFill>
                <a:effectLst>
                  <a:glow rad="101600">
                    <a:schemeClr val="bg1"/>
                  </a:glow>
                </a:effectLst>
              </a:rPr>
              <a:t>Krupenye</a:t>
            </a:r>
            <a:r>
              <a:rPr lang="en-US" sz="3200" baseline="30000" dirty="0" smtClean="0">
                <a:solidFill>
                  <a:schemeClr val="tx1">
                    <a:lumMod val="50000"/>
                    <a:lumOff val="50000"/>
                  </a:schemeClr>
                </a:solidFill>
                <a:effectLst>
                  <a:glow rad="101600">
                    <a:schemeClr val="bg1"/>
                  </a:glow>
                </a:effectLst>
              </a:rPr>
              <a:t> et al, 2016:113</a:t>
            </a:r>
            <a:endParaRPr lang="en-US" sz="3200" dirty="0">
              <a:solidFill>
                <a:schemeClr val="tx1">
                  <a:lumMod val="50000"/>
                  <a:lumOff val="50000"/>
                </a:schemeClr>
              </a:solidFill>
              <a:effectLst>
                <a:glow rad="101600">
                  <a:schemeClr val="bg1"/>
                </a:glow>
              </a:effectLst>
            </a:endParaRPr>
          </a:p>
        </p:txBody>
      </p:sp>
    </p:spTree>
    <p:extLst>
      <p:ext uri="{BB962C8B-B14F-4D97-AF65-F5344CB8AC3E}">
        <p14:creationId xmlns:p14="http://schemas.microsoft.com/office/powerpoint/2010/main" val="2119284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15900" y="0"/>
            <a:ext cx="8696972" cy="6858000"/>
          </a:xfrm>
          <a:prstGeom prst="rect">
            <a:avLst/>
          </a:prstGeom>
        </p:spPr>
      </p:pic>
      <p:sp>
        <p:nvSpPr>
          <p:cNvPr id="5" name="Rectangle 4"/>
          <p:cNvSpPr/>
          <p:nvPr/>
        </p:nvSpPr>
        <p:spPr>
          <a:xfrm>
            <a:off x="322256" y="6103371"/>
            <a:ext cx="4530533" cy="75462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solidFill>
                  <a:schemeClr val="tx1"/>
                </a:solidFill>
              </a:rPr>
              <a:t>Krachun</a:t>
            </a:r>
            <a:r>
              <a:rPr lang="en-US" dirty="0" smtClean="0">
                <a:solidFill>
                  <a:schemeClr val="tx1"/>
                </a:solidFill>
              </a:rPr>
              <a:t>, Carpenter, Call &amp; </a:t>
            </a:r>
            <a:r>
              <a:rPr lang="en-US" dirty="0" err="1" smtClean="0">
                <a:solidFill>
                  <a:schemeClr val="tx1"/>
                </a:solidFill>
              </a:rPr>
              <a:t>Tomasello</a:t>
            </a:r>
            <a:r>
              <a:rPr lang="en-US" dirty="0" smtClean="0">
                <a:solidFill>
                  <a:schemeClr val="tx1"/>
                </a:solidFill>
              </a:rPr>
              <a:t>, 2009</a:t>
            </a:r>
            <a:endParaRPr lang="en-US" dirty="0">
              <a:solidFill>
                <a:schemeClr val="tx1"/>
              </a:solidFill>
            </a:endParaRPr>
          </a:p>
        </p:txBody>
      </p:sp>
      <p:sp>
        <p:nvSpPr>
          <p:cNvPr id="6" name="Rectangle 5"/>
          <p:cNvSpPr/>
          <p:nvPr/>
        </p:nvSpPr>
        <p:spPr>
          <a:xfrm>
            <a:off x="0" y="94773"/>
            <a:ext cx="4530533" cy="315593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7" name="Rectangle 6"/>
          <p:cNvSpPr/>
          <p:nvPr/>
        </p:nvSpPr>
        <p:spPr>
          <a:xfrm>
            <a:off x="4370302" y="-245644"/>
            <a:ext cx="4530533" cy="382805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dirty="0">
              <a:solidFill>
                <a:schemeClr val="tx1"/>
              </a:solidFill>
            </a:endParaRPr>
          </a:p>
        </p:txBody>
      </p:sp>
      <p:sp>
        <p:nvSpPr>
          <p:cNvPr id="4" name="Rectangle 3"/>
          <p:cNvSpPr/>
          <p:nvPr/>
        </p:nvSpPr>
        <p:spPr>
          <a:xfrm>
            <a:off x="1980924" y="985638"/>
            <a:ext cx="1146850" cy="3127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475682" y="724597"/>
            <a:ext cx="3894620" cy="1405513"/>
          </a:xfrm>
          <a:prstGeom prst="rect">
            <a:avLst/>
          </a:prstGeom>
          <a:effectLst>
            <a:glow rad="101600">
              <a:schemeClr val="bg1">
                <a:alpha val="75000"/>
              </a:schemeClr>
            </a:glow>
          </a:effectLst>
        </p:spPr>
        <p:txBody>
          <a:bodyPr wrap="square">
            <a:spAutoFit/>
          </a:bodyPr>
          <a:lstStyle/>
          <a:p>
            <a:r>
              <a:rPr lang="en-US" sz="3200" baseline="30000" dirty="0" smtClean="0">
                <a:effectLst>
                  <a:glow rad="101600">
                    <a:schemeClr val="bg1"/>
                  </a:glow>
                </a:effectLst>
              </a:rPr>
              <a:t>‘the </a:t>
            </a:r>
            <a:r>
              <a:rPr lang="en-US" sz="3200" baseline="30000" dirty="0">
                <a:effectLst>
                  <a:glow rad="101600">
                    <a:schemeClr val="bg1"/>
                  </a:glow>
                </a:effectLst>
              </a:rPr>
              <a:t>present evidence may constitute an implicit understanding of </a:t>
            </a:r>
            <a:r>
              <a:rPr lang="en-US" sz="3200" baseline="30000" dirty="0" smtClean="0">
                <a:effectLst>
                  <a:glow rad="101600">
                    <a:schemeClr val="bg1"/>
                  </a:glow>
                </a:effectLst>
              </a:rPr>
              <a:t>belief’</a:t>
            </a:r>
          </a:p>
          <a:p>
            <a:pPr algn="r"/>
            <a:r>
              <a:rPr lang="en-US" sz="3200" baseline="30000" dirty="0" err="1" smtClean="0">
                <a:solidFill>
                  <a:schemeClr val="tx1">
                    <a:lumMod val="50000"/>
                    <a:lumOff val="50000"/>
                  </a:schemeClr>
                </a:solidFill>
                <a:effectLst>
                  <a:glow rad="101600">
                    <a:schemeClr val="bg1"/>
                  </a:glow>
                </a:effectLst>
              </a:rPr>
              <a:t>Krupenye</a:t>
            </a:r>
            <a:r>
              <a:rPr lang="en-US" sz="3200" baseline="30000" dirty="0" smtClean="0">
                <a:solidFill>
                  <a:schemeClr val="tx1">
                    <a:lumMod val="50000"/>
                    <a:lumOff val="50000"/>
                  </a:schemeClr>
                </a:solidFill>
                <a:effectLst>
                  <a:glow rad="101600">
                    <a:schemeClr val="bg1"/>
                  </a:glow>
                </a:effectLst>
              </a:rPr>
              <a:t> et al, 2016:113</a:t>
            </a:r>
            <a:endParaRPr lang="en-US" sz="3200" dirty="0">
              <a:solidFill>
                <a:schemeClr val="tx1">
                  <a:lumMod val="50000"/>
                  <a:lumOff val="50000"/>
                </a:schemeClr>
              </a:solidFill>
              <a:effectLst>
                <a:glow rad="101600">
                  <a:schemeClr val="bg1"/>
                </a:glow>
              </a:effectLst>
            </a:endParaRPr>
          </a:p>
        </p:txBody>
      </p:sp>
      <p:sp>
        <p:nvSpPr>
          <p:cNvPr id="8" name="Rectangle 7"/>
          <p:cNvSpPr/>
          <p:nvPr/>
        </p:nvSpPr>
        <p:spPr>
          <a:xfrm>
            <a:off x="4721831" y="707856"/>
            <a:ext cx="3894620" cy="1733808"/>
          </a:xfrm>
          <a:prstGeom prst="rect">
            <a:avLst/>
          </a:prstGeom>
          <a:effectLst>
            <a:glow rad="101600">
              <a:schemeClr val="bg1">
                <a:alpha val="75000"/>
              </a:schemeClr>
            </a:glow>
          </a:effectLst>
        </p:spPr>
        <p:txBody>
          <a:bodyPr wrap="square">
            <a:spAutoFit/>
          </a:bodyPr>
          <a:lstStyle/>
          <a:p>
            <a:r>
              <a:rPr lang="en-US" sz="3200" baseline="30000" dirty="0">
                <a:effectLst>
                  <a:glow rad="101600">
                    <a:schemeClr val="bg1"/>
                  </a:glow>
                </a:effectLst>
              </a:rPr>
              <a:t>‘to date, adult primates’ failures on search tasks appear to exactly mirror the cases in which human toddlers perform poorly.’</a:t>
            </a:r>
          </a:p>
          <a:p>
            <a:pPr algn="r"/>
            <a:r>
              <a:rPr lang="en-US" sz="3200" baseline="30000" dirty="0" smtClean="0">
                <a:solidFill>
                  <a:schemeClr val="bg1">
                    <a:lumMod val="50000"/>
                  </a:schemeClr>
                </a:solidFill>
                <a:effectLst>
                  <a:glow rad="101600">
                    <a:schemeClr val="bg1"/>
                  </a:glow>
                </a:effectLst>
              </a:rPr>
              <a:t>Santos </a:t>
            </a:r>
            <a:r>
              <a:rPr lang="en-US" sz="3200" baseline="30000" dirty="0">
                <a:solidFill>
                  <a:schemeClr val="bg1">
                    <a:lumMod val="50000"/>
                  </a:schemeClr>
                </a:solidFill>
                <a:effectLst>
                  <a:glow rad="101600">
                    <a:schemeClr val="bg1"/>
                  </a:glow>
                </a:effectLst>
              </a:rPr>
              <a:t>&amp; Hood, 2009 p. </a:t>
            </a:r>
            <a:r>
              <a:rPr lang="en-US" sz="3200" baseline="30000" dirty="0" smtClean="0">
                <a:solidFill>
                  <a:schemeClr val="bg1">
                    <a:lumMod val="50000"/>
                  </a:schemeClr>
                </a:solidFill>
                <a:effectLst>
                  <a:glow rad="101600">
                    <a:schemeClr val="bg1"/>
                  </a:glow>
                </a:effectLst>
              </a:rPr>
              <a:t>17</a:t>
            </a:r>
            <a:endParaRPr lang="en-US" sz="3200" dirty="0">
              <a:solidFill>
                <a:schemeClr val="bg1">
                  <a:lumMod val="50000"/>
                </a:schemeClr>
              </a:solidFill>
              <a:effectLst>
                <a:glow rad="101600">
                  <a:schemeClr val="bg1"/>
                </a:glow>
              </a:effectLst>
            </a:endParaRPr>
          </a:p>
        </p:txBody>
      </p:sp>
    </p:spTree>
    <p:extLst>
      <p:ext uri="{BB962C8B-B14F-4D97-AF65-F5344CB8AC3E}">
        <p14:creationId xmlns:p14="http://schemas.microsoft.com/office/powerpoint/2010/main" val="73575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15900" y="0"/>
            <a:ext cx="8696972" cy="6858000"/>
          </a:xfrm>
          <a:prstGeom prst="rect">
            <a:avLst/>
          </a:prstGeom>
        </p:spPr>
      </p:pic>
      <p:sp>
        <p:nvSpPr>
          <p:cNvPr id="5" name="Rectangle 4"/>
          <p:cNvSpPr/>
          <p:nvPr/>
        </p:nvSpPr>
        <p:spPr>
          <a:xfrm>
            <a:off x="322256" y="6103371"/>
            <a:ext cx="4530533" cy="754629"/>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err="1" smtClean="0">
                <a:solidFill>
                  <a:schemeClr val="tx1"/>
                </a:solidFill>
              </a:rPr>
              <a:t>Krachun</a:t>
            </a:r>
            <a:r>
              <a:rPr lang="en-US" dirty="0" smtClean="0">
                <a:solidFill>
                  <a:schemeClr val="tx1"/>
                </a:solidFill>
              </a:rPr>
              <a:t>, Carpenter, Call &amp; </a:t>
            </a:r>
            <a:r>
              <a:rPr lang="en-US" dirty="0" err="1" smtClean="0">
                <a:solidFill>
                  <a:schemeClr val="tx1"/>
                </a:solidFill>
              </a:rPr>
              <a:t>Tomasello</a:t>
            </a:r>
            <a:r>
              <a:rPr lang="en-US" dirty="0" smtClean="0">
                <a:solidFill>
                  <a:schemeClr val="tx1"/>
                </a:solidFill>
              </a:rPr>
              <a:t>, 2009</a:t>
            </a:r>
            <a:endParaRPr lang="en-US" dirty="0">
              <a:solidFill>
                <a:schemeClr val="tx1"/>
              </a:solidFill>
            </a:endParaRPr>
          </a:p>
        </p:txBody>
      </p:sp>
    </p:spTree>
    <p:extLst>
      <p:ext uri="{BB962C8B-B14F-4D97-AF65-F5344CB8AC3E}">
        <p14:creationId xmlns:p14="http://schemas.microsoft.com/office/powerpoint/2010/main" val="1053033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TotalTime>
  <Words>426</Words>
  <Application>Microsoft Macintosh PowerPoint</Application>
  <PresentationFormat>On-screen Show (4:3)</PresentationFormat>
  <Paragraphs>30</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sb</dc:creator>
  <cp:lastModifiedBy>sa</cp:lastModifiedBy>
  <cp:revision>19</cp:revision>
  <dcterms:created xsi:type="dcterms:W3CDTF">2016-11-08T18:00:20Z</dcterms:created>
  <dcterms:modified xsi:type="dcterms:W3CDTF">2016-11-10T11:30:12Z</dcterms:modified>
</cp:coreProperties>
</file>