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844cbd6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1844cbd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844cbd65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844cbd6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58700" y="1249825"/>
            <a:ext cx="5031300" cy="503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89525" y="1746425"/>
            <a:ext cx="2772300" cy="2772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34825" y="3332850"/>
            <a:ext cx="181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interagential interactions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1536400" y="4068450"/>
            <a:ext cx="14418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8" name="Google Shape;58;p13"/>
          <p:cNvSpPr txBox="1"/>
          <p:nvPr/>
        </p:nvSpPr>
        <p:spPr>
          <a:xfrm>
            <a:off x="4238200" y="2115250"/>
            <a:ext cx="181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interagential interactions involving communication about psychological things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34750" y="34290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responding differentially to d-behaviours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 flipH="1">
            <a:off x="6188375" y="1510650"/>
            <a:ext cx="429300" cy="12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1" name="Google Shape;61;p13"/>
          <p:cNvSpPr txBox="1"/>
          <p:nvPr/>
        </p:nvSpPr>
        <p:spPr>
          <a:xfrm>
            <a:off x="6409575" y="731775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using and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responding locutions like ‘on purpose’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 flipH="1" rot="10800000">
            <a:off x="2257400" y="4849700"/>
            <a:ext cx="695100" cy="4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3" name="Google Shape;63;p13"/>
          <p:cNvSpPr txBox="1"/>
          <p:nvPr/>
        </p:nvSpPr>
        <p:spPr>
          <a:xfrm>
            <a:off x="1202175" y="5100625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responding differentially to registrations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" name="Google Shape;64;p13"/>
          <p:cNvCxnSpPr>
            <a:stCxn id="65" idx="1"/>
          </p:cNvCxnSpPr>
          <p:nvPr/>
        </p:nvCxnSpPr>
        <p:spPr>
          <a:xfrm rot="10800000">
            <a:off x="6284025" y="3259550"/>
            <a:ext cx="6642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5" name="Google Shape;65;p13"/>
          <p:cNvSpPr txBox="1"/>
          <p:nvPr/>
        </p:nvSpPr>
        <p:spPr>
          <a:xfrm>
            <a:off x="6948225" y="29699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using and responding locutions like ‘believes’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-1163800" y="-50975"/>
            <a:ext cx="5031300" cy="503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633125" y="330825"/>
            <a:ext cx="2772300" cy="2772300"/>
            <a:chOff x="633125" y="330825"/>
            <a:chExt cx="2772300" cy="2772300"/>
          </a:xfrm>
        </p:grpSpPr>
        <p:sp>
          <p:nvSpPr>
            <p:cNvPr id="72" name="Google Shape;72;p14"/>
            <p:cNvSpPr/>
            <p:nvPr/>
          </p:nvSpPr>
          <p:spPr>
            <a:xfrm>
              <a:off x="633125" y="330825"/>
              <a:ext cx="2772300" cy="27723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1081800" y="699650"/>
              <a:ext cx="18108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Lato"/>
                  <a:ea typeface="Lato"/>
                  <a:cs typeface="Lato"/>
                  <a:sym typeface="Lato"/>
                </a:rPr>
                <a:t>interagential interactions involving communication about psychological things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2999425" y="3362250"/>
            <a:ext cx="2772300" cy="27723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413575" y="3807275"/>
            <a:ext cx="1944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theories </a:t>
            </a:r>
            <a:br>
              <a:rPr lang="en-GB" sz="1800">
                <a:latin typeface="Lato"/>
                <a:ea typeface="Lato"/>
                <a:cs typeface="Lato"/>
                <a:sym typeface="Lato"/>
              </a:rPr>
            </a:br>
            <a:r>
              <a:rPr lang="en-GB" sz="1800">
                <a:latin typeface="Lato"/>
                <a:ea typeface="Lato"/>
                <a:cs typeface="Lato"/>
                <a:sym typeface="Lato"/>
              </a:rPr>
              <a:t>of the capacities that explain how these interactions are possible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4731429" y="330825"/>
            <a:ext cx="2292059" cy="1821300"/>
            <a:chOff x="4769009" y="330824"/>
            <a:chExt cx="2196300" cy="1821300"/>
          </a:xfrm>
        </p:grpSpPr>
        <p:sp>
          <p:nvSpPr>
            <p:cNvPr id="77" name="Google Shape;77;p14"/>
            <p:cNvSpPr/>
            <p:nvPr/>
          </p:nvSpPr>
          <p:spPr>
            <a:xfrm>
              <a:off x="4769009" y="330824"/>
              <a:ext cx="2196300" cy="182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5026384" y="471690"/>
              <a:ext cx="18108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Lato"/>
                  <a:ea typeface="Lato"/>
                  <a:cs typeface="Lato"/>
                  <a:sym typeface="Lato"/>
                </a:rPr>
                <a:t>systematic characterisations of principles implicit in these interactions 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79" name="Google Shape;79;p14"/>
          <p:cNvCxnSpPr>
            <a:stCxn id="72" idx="6"/>
            <a:endCxn id="78" idx="1"/>
          </p:cNvCxnSpPr>
          <p:nvPr/>
        </p:nvCxnSpPr>
        <p:spPr>
          <a:xfrm flipH="1" rot="10800000">
            <a:off x="3405425" y="1256775"/>
            <a:ext cx="1594500" cy="4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2" idx="5"/>
            <a:endCxn id="75" idx="0"/>
          </p:cNvCxnSpPr>
          <p:nvPr/>
        </p:nvCxnSpPr>
        <p:spPr>
          <a:xfrm>
            <a:off x="2999431" y="2697131"/>
            <a:ext cx="1386000" cy="11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/>
          <p:nvPr/>
        </p:nvSpPr>
        <p:spPr>
          <a:xfrm>
            <a:off x="5637325" y="3865675"/>
            <a:ext cx="2772300" cy="27723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051475" y="4310700"/>
            <a:ext cx="1944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theories </a:t>
            </a:r>
            <a:br>
              <a:rPr lang="en-GB" sz="1800">
                <a:latin typeface="Lato"/>
                <a:ea typeface="Lato"/>
                <a:cs typeface="Lato"/>
                <a:sym typeface="Lato"/>
              </a:rPr>
            </a:br>
            <a:r>
              <a:rPr lang="en-GB" sz="1800">
                <a:latin typeface="Lato"/>
                <a:ea typeface="Lato"/>
                <a:cs typeface="Lato"/>
                <a:sym typeface="Lato"/>
              </a:rPr>
              <a:t>of the capacities that explain how this larger set of interactions are possible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" name="Google Shape;83;p14"/>
          <p:cNvCxnSpPr>
            <a:stCxn id="70" idx="6"/>
            <a:endCxn id="82" idx="0"/>
          </p:cNvCxnSpPr>
          <p:nvPr/>
        </p:nvCxnSpPr>
        <p:spPr>
          <a:xfrm>
            <a:off x="3867500" y="2464675"/>
            <a:ext cx="3156000" cy="18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169675" y="3362225"/>
            <a:ext cx="181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interagential interactions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627925" y="1220450"/>
            <a:ext cx="2073300" cy="615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capacities for social interaction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27925" y="2134900"/>
            <a:ext cx="2073300" cy="615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patterns of social interaction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27925" y="3049350"/>
            <a:ext cx="20733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regulatory goals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27925" y="3748400"/>
            <a:ext cx="20733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normative ideals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27925" y="4447450"/>
            <a:ext cx="20733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ethical needs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27925" y="5146500"/>
            <a:ext cx="20733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lang="en-GB"/>
              <a:t>egal opportunities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3782000" y="2302275"/>
            <a:ext cx="2772300" cy="2772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230675" y="2671100"/>
            <a:ext cx="181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interagential interactions involving communication about psychological things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6326129" y="480975"/>
            <a:ext cx="2292059" cy="1821300"/>
            <a:chOff x="4769009" y="330824"/>
            <a:chExt cx="2196300" cy="1821300"/>
          </a:xfrm>
        </p:grpSpPr>
        <p:sp>
          <p:nvSpPr>
            <p:cNvPr id="98" name="Google Shape;98;p15"/>
            <p:cNvSpPr/>
            <p:nvPr/>
          </p:nvSpPr>
          <p:spPr>
            <a:xfrm>
              <a:off x="4769009" y="330824"/>
              <a:ext cx="2196300" cy="182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5026384" y="471690"/>
              <a:ext cx="18108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Lato"/>
                  <a:ea typeface="Lato"/>
                  <a:cs typeface="Lato"/>
                  <a:sym typeface="Lato"/>
                </a:rPr>
                <a:t>systematic characterisation</a:t>
              </a:r>
              <a:r>
                <a:rPr b="1" lang="en-GB" sz="1800">
                  <a:latin typeface="Lato"/>
                  <a:ea typeface="Lato"/>
                  <a:cs typeface="Lato"/>
                  <a:sym typeface="Lato"/>
                </a:rPr>
                <a:t>s</a:t>
              </a:r>
              <a:r>
                <a:rPr lang="en-GB" sz="1800">
                  <a:latin typeface="Lato"/>
                  <a:ea typeface="Lato"/>
                  <a:cs typeface="Lato"/>
                  <a:sym typeface="Lato"/>
                </a:rPr>
                <a:t> of principles implicit in these interactions 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00" name="Google Shape;100;p15"/>
          <p:cNvCxnSpPr>
            <a:stCxn id="95" idx="7"/>
            <a:endCxn id="99" idx="1"/>
          </p:cNvCxnSpPr>
          <p:nvPr/>
        </p:nvCxnSpPr>
        <p:spPr>
          <a:xfrm flipH="1" rot="10800000">
            <a:off x="6148306" y="1406869"/>
            <a:ext cx="446400" cy="13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89" idx="3"/>
            <a:endCxn id="95" idx="1"/>
          </p:cNvCxnSpPr>
          <p:nvPr/>
        </p:nvCxnSpPr>
        <p:spPr>
          <a:xfrm>
            <a:off x="2701225" y="1528250"/>
            <a:ext cx="1486800" cy="11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2" name="Google Shape;102;p15"/>
          <p:cNvCxnSpPr>
            <a:stCxn id="90" idx="3"/>
            <a:endCxn id="95" idx="1"/>
          </p:cNvCxnSpPr>
          <p:nvPr/>
        </p:nvCxnSpPr>
        <p:spPr>
          <a:xfrm>
            <a:off x="2701225" y="2442700"/>
            <a:ext cx="1486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3" name="Google Shape;103;p15"/>
          <p:cNvCxnSpPr>
            <a:stCxn id="91" idx="3"/>
            <a:endCxn id="95" idx="2"/>
          </p:cNvCxnSpPr>
          <p:nvPr/>
        </p:nvCxnSpPr>
        <p:spPr>
          <a:xfrm>
            <a:off x="2701225" y="3249450"/>
            <a:ext cx="1080900" cy="4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4" name="Google Shape;104;p15"/>
          <p:cNvCxnSpPr>
            <a:stCxn id="92" idx="3"/>
            <a:endCxn id="95" idx="2"/>
          </p:cNvCxnSpPr>
          <p:nvPr/>
        </p:nvCxnSpPr>
        <p:spPr>
          <a:xfrm flipH="1" rot="10800000">
            <a:off x="2701225" y="3688400"/>
            <a:ext cx="10809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5" name="Google Shape;105;p15"/>
          <p:cNvCxnSpPr>
            <a:stCxn id="93" idx="3"/>
            <a:endCxn id="95" idx="2"/>
          </p:cNvCxnSpPr>
          <p:nvPr/>
        </p:nvCxnSpPr>
        <p:spPr>
          <a:xfrm flipH="1" rot="10800000">
            <a:off x="2701225" y="3688450"/>
            <a:ext cx="1080900" cy="9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6" name="Google Shape;106;p15"/>
          <p:cNvCxnSpPr>
            <a:stCxn id="94" idx="3"/>
            <a:endCxn id="95" idx="3"/>
          </p:cNvCxnSpPr>
          <p:nvPr/>
        </p:nvCxnSpPr>
        <p:spPr>
          <a:xfrm flipH="1" rot="10800000">
            <a:off x="2701225" y="4668600"/>
            <a:ext cx="1486800" cy="6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07" name="Google Shape;107;p15"/>
          <p:cNvSpPr txBox="1"/>
          <p:nvPr/>
        </p:nvSpPr>
        <p:spPr>
          <a:xfrm>
            <a:off x="627925" y="5845550"/>
            <a:ext cx="20733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</p:txBody>
      </p:sp>
      <p:cxnSp>
        <p:nvCxnSpPr>
          <p:cNvPr id="108" name="Google Shape;108;p15"/>
          <p:cNvCxnSpPr>
            <a:stCxn id="107" idx="3"/>
            <a:endCxn id="95" idx="3"/>
          </p:cNvCxnSpPr>
          <p:nvPr/>
        </p:nvCxnSpPr>
        <p:spPr>
          <a:xfrm flipH="1" rot="10800000">
            <a:off x="2701225" y="4668650"/>
            <a:ext cx="1486800" cy="13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