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embeddedFontLst>
    <p:embeddedFont>
      <p:font typeface="Lato" panose="020F0502020204030203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49"/>
  </p:normalViewPr>
  <p:slideViewPr>
    <p:cSldViewPr snapToGrid="0">
      <p:cViewPr varScale="1">
        <p:scale>
          <a:sx n="170" d="100"/>
          <a:sy n="170" d="100"/>
        </p:scale>
        <p:origin x="178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01844cbd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01844cbd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1844cbd65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01844cbd65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778327b0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778327b0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858700" y="1249825"/>
            <a:ext cx="5031300" cy="5031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789525" y="1746425"/>
            <a:ext cx="2772300" cy="2772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034825" y="3332850"/>
            <a:ext cx="1810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interagential interactions</a:t>
            </a:r>
            <a:endParaRPr sz="18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cxnSp>
        <p:nvCxnSpPr>
          <p:cNvPr id="57" name="Google Shape;57;p13"/>
          <p:cNvCxnSpPr/>
          <p:nvPr/>
        </p:nvCxnSpPr>
        <p:spPr>
          <a:xfrm>
            <a:off x="1536400" y="4068450"/>
            <a:ext cx="1441800" cy="43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58" name="Google Shape;58;p13"/>
          <p:cNvSpPr txBox="1"/>
          <p:nvPr/>
        </p:nvSpPr>
        <p:spPr>
          <a:xfrm>
            <a:off x="4238200" y="2115250"/>
            <a:ext cx="18108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interagential interactions involving communication about psychological things</a:t>
            </a:r>
            <a:endParaRPr sz="18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34750" y="3429000"/>
            <a:ext cx="1810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responding differentially to d-behaviours</a:t>
            </a:r>
            <a:endParaRPr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cxnSp>
        <p:nvCxnSpPr>
          <p:cNvPr id="60" name="Google Shape;60;p13"/>
          <p:cNvCxnSpPr/>
          <p:nvPr/>
        </p:nvCxnSpPr>
        <p:spPr>
          <a:xfrm flipH="1">
            <a:off x="6188375" y="1510650"/>
            <a:ext cx="429300" cy="124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1" name="Google Shape;61;p13"/>
          <p:cNvSpPr txBox="1"/>
          <p:nvPr/>
        </p:nvSpPr>
        <p:spPr>
          <a:xfrm>
            <a:off x="6409575" y="731775"/>
            <a:ext cx="1810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using and responding locutions like ‘on purpose’</a:t>
            </a:r>
            <a:endParaRPr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cxnSp>
        <p:nvCxnSpPr>
          <p:cNvPr id="62" name="Google Shape;62;p13"/>
          <p:cNvCxnSpPr/>
          <p:nvPr/>
        </p:nvCxnSpPr>
        <p:spPr>
          <a:xfrm rot="10800000" flipH="1">
            <a:off x="2257400" y="4849700"/>
            <a:ext cx="695100" cy="471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3" name="Google Shape;63;p13"/>
          <p:cNvSpPr txBox="1"/>
          <p:nvPr/>
        </p:nvSpPr>
        <p:spPr>
          <a:xfrm>
            <a:off x="1202175" y="5100625"/>
            <a:ext cx="1810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responding differentially to registrations</a:t>
            </a:r>
            <a:endParaRPr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cxnSp>
        <p:nvCxnSpPr>
          <p:cNvPr id="64" name="Google Shape;64;p13"/>
          <p:cNvCxnSpPr>
            <a:stCxn id="65" idx="1"/>
          </p:cNvCxnSpPr>
          <p:nvPr/>
        </p:nvCxnSpPr>
        <p:spPr>
          <a:xfrm rot="10800000">
            <a:off x="6284025" y="3259550"/>
            <a:ext cx="664200" cy="12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5" name="Google Shape;65;p13"/>
          <p:cNvSpPr txBox="1"/>
          <p:nvPr/>
        </p:nvSpPr>
        <p:spPr>
          <a:xfrm>
            <a:off x="6948225" y="2969900"/>
            <a:ext cx="18108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using and responding locutions like ‘believes’</a:t>
            </a:r>
            <a:endParaRPr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-1163800" y="-50975"/>
            <a:ext cx="5031300" cy="5031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71" name="Google Shape;71;p14"/>
          <p:cNvGrpSpPr/>
          <p:nvPr/>
        </p:nvGrpSpPr>
        <p:grpSpPr>
          <a:xfrm>
            <a:off x="633125" y="330825"/>
            <a:ext cx="2772300" cy="2772300"/>
            <a:chOff x="633125" y="330825"/>
            <a:chExt cx="2772300" cy="2772300"/>
          </a:xfrm>
        </p:grpSpPr>
        <p:sp>
          <p:nvSpPr>
            <p:cNvPr id="72" name="Google Shape;72;p14"/>
            <p:cNvSpPr/>
            <p:nvPr/>
          </p:nvSpPr>
          <p:spPr>
            <a:xfrm>
              <a:off x="633125" y="330825"/>
              <a:ext cx="2772300" cy="27723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dk1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1081800" y="699650"/>
              <a:ext cx="1810800" cy="212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/>
                </a:rPr>
                <a:t>interagential interactions involving communication about psychological things</a:t>
              </a:r>
              <a:endParaRPr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endParaRPr>
            </a:p>
          </p:txBody>
        </p:sp>
      </p:grpSp>
      <p:sp>
        <p:nvSpPr>
          <p:cNvPr id="74" name="Google Shape;74;p14"/>
          <p:cNvSpPr/>
          <p:nvPr/>
        </p:nvSpPr>
        <p:spPr>
          <a:xfrm>
            <a:off x="2999425" y="3362250"/>
            <a:ext cx="2772300" cy="2772300"/>
          </a:xfrm>
          <a:prstGeom prst="diamond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3413575" y="3807275"/>
            <a:ext cx="19440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theories </a:t>
            </a:r>
            <a:br>
              <a:rPr lang="en-GB"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</a:br>
            <a:r>
              <a:rPr lang="en-GB"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of the capacities that explain how these interactions are possible</a:t>
            </a:r>
            <a:endParaRPr sz="18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grpSp>
        <p:nvGrpSpPr>
          <p:cNvPr id="76" name="Google Shape;76;p14"/>
          <p:cNvGrpSpPr/>
          <p:nvPr/>
        </p:nvGrpSpPr>
        <p:grpSpPr>
          <a:xfrm>
            <a:off x="4731429" y="330825"/>
            <a:ext cx="2292059" cy="1821300"/>
            <a:chOff x="4769009" y="330824"/>
            <a:chExt cx="2196300" cy="1821300"/>
          </a:xfrm>
        </p:grpSpPr>
        <p:sp>
          <p:nvSpPr>
            <p:cNvPr id="77" name="Google Shape;77;p14"/>
            <p:cNvSpPr/>
            <p:nvPr/>
          </p:nvSpPr>
          <p:spPr>
            <a:xfrm>
              <a:off x="4769009" y="330824"/>
              <a:ext cx="2196300" cy="1821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dk1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5026384" y="471690"/>
              <a:ext cx="18108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/>
                </a:rPr>
                <a:t>systematic characterisations of principles implicit in these interactions </a:t>
              </a:r>
              <a:endParaRPr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endParaRPr>
            </a:p>
          </p:txBody>
        </p:sp>
      </p:grpSp>
      <p:cxnSp>
        <p:nvCxnSpPr>
          <p:cNvPr id="79" name="Google Shape;79;p14"/>
          <p:cNvCxnSpPr>
            <a:stCxn id="72" idx="6"/>
            <a:endCxn id="78" idx="1"/>
          </p:cNvCxnSpPr>
          <p:nvPr/>
        </p:nvCxnSpPr>
        <p:spPr>
          <a:xfrm rot="10800000" flipH="1">
            <a:off x="3405425" y="1256775"/>
            <a:ext cx="1594500" cy="46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" name="Google Shape;80;p14"/>
          <p:cNvCxnSpPr>
            <a:stCxn id="72" idx="5"/>
            <a:endCxn id="75" idx="0"/>
          </p:cNvCxnSpPr>
          <p:nvPr/>
        </p:nvCxnSpPr>
        <p:spPr>
          <a:xfrm>
            <a:off x="2999431" y="2697131"/>
            <a:ext cx="1386000" cy="111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" name="Google Shape;81;p14"/>
          <p:cNvSpPr/>
          <p:nvPr/>
        </p:nvSpPr>
        <p:spPr>
          <a:xfrm>
            <a:off x="5637325" y="3865675"/>
            <a:ext cx="2772300" cy="2772300"/>
          </a:xfrm>
          <a:prstGeom prst="diamond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6051475" y="4310700"/>
            <a:ext cx="19440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theories </a:t>
            </a:r>
            <a:br>
              <a:rPr lang="en-GB"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</a:br>
            <a:r>
              <a:rPr lang="en-GB"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of the capacities that explain how this larger set of interactions are possible</a:t>
            </a:r>
            <a:endParaRPr sz="18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cxnSp>
        <p:nvCxnSpPr>
          <p:cNvPr id="83" name="Google Shape;83;p14"/>
          <p:cNvCxnSpPr>
            <a:stCxn id="70" idx="6"/>
            <a:endCxn id="82" idx="0"/>
          </p:cNvCxnSpPr>
          <p:nvPr/>
        </p:nvCxnSpPr>
        <p:spPr>
          <a:xfrm>
            <a:off x="3867500" y="2464675"/>
            <a:ext cx="3156000" cy="184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4" name="Google Shape;84;p14"/>
          <p:cNvSpPr txBox="1"/>
          <p:nvPr/>
        </p:nvSpPr>
        <p:spPr>
          <a:xfrm>
            <a:off x="169675" y="3362225"/>
            <a:ext cx="1810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interagential interactions</a:t>
            </a:r>
            <a:endParaRPr sz="18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/>
        </p:nvSpPr>
        <p:spPr>
          <a:xfrm>
            <a:off x="627925" y="1220450"/>
            <a:ext cx="2073300" cy="6156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capacities for social interaction</a:t>
            </a:r>
            <a:endParaRPr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627925" y="2134900"/>
            <a:ext cx="2073300" cy="6156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patterns of social interaction</a:t>
            </a:r>
            <a:endParaRPr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627925" y="3049350"/>
            <a:ext cx="20733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regulatory goals</a:t>
            </a:r>
            <a:endParaRPr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627925" y="3748400"/>
            <a:ext cx="20733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normative ideals</a:t>
            </a:r>
            <a:endParaRPr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627925" y="4447450"/>
            <a:ext cx="20733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ethical needs</a:t>
            </a:r>
            <a:endParaRPr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627925" y="5146500"/>
            <a:ext cx="20733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legal opportunities</a:t>
            </a:r>
            <a:endParaRPr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3782000" y="2302275"/>
            <a:ext cx="2772300" cy="27723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chemeClr val="dk1"/>
              </a:highlight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4230675" y="2671100"/>
            <a:ext cx="18108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interagential interactions involving communication about psychological things</a:t>
            </a:r>
            <a:endParaRPr sz="18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/>
            </a:endParaRPr>
          </a:p>
        </p:txBody>
      </p:sp>
      <p:grpSp>
        <p:nvGrpSpPr>
          <p:cNvPr id="97" name="Google Shape;97;p15"/>
          <p:cNvGrpSpPr/>
          <p:nvPr/>
        </p:nvGrpSpPr>
        <p:grpSpPr>
          <a:xfrm>
            <a:off x="6326129" y="480975"/>
            <a:ext cx="2292059" cy="1821300"/>
            <a:chOff x="4769009" y="330824"/>
            <a:chExt cx="2196300" cy="1821300"/>
          </a:xfrm>
        </p:grpSpPr>
        <p:sp>
          <p:nvSpPr>
            <p:cNvPr id="98" name="Google Shape;98;p15"/>
            <p:cNvSpPr/>
            <p:nvPr/>
          </p:nvSpPr>
          <p:spPr>
            <a:xfrm>
              <a:off x="4769009" y="330824"/>
              <a:ext cx="2196300" cy="1821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highlight>
                  <a:schemeClr val="dk1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9" name="Google Shape;99;p15"/>
            <p:cNvSpPr txBox="1"/>
            <p:nvPr/>
          </p:nvSpPr>
          <p:spPr>
            <a:xfrm>
              <a:off x="5026384" y="471690"/>
              <a:ext cx="1810800" cy="1569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/>
                </a:rPr>
                <a:t>systematic characterisation</a:t>
              </a:r>
              <a:r>
                <a:rPr lang="en-GB" sz="1800" b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/>
                </a:rPr>
                <a:t>s</a:t>
              </a:r>
              <a:r>
                <a:rPr lang="en-GB" sz="180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Lato"/>
                </a:rPr>
                <a:t> of principles implicit in these interactions </a:t>
              </a:r>
              <a:endParaRPr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endParaRPr>
            </a:p>
          </p:txBody>
        </p:sp>
      </p:grpSp>
      <p:cxnSp>
        <p:nvCxnSpPr>
          <p:cNvPr id="100" name="Google Shape;100;p15"/>
          <p:cNvCxnSpPr>
            <a:stCxn id="95" idx="7"/>
            <a:endCxn id="99" idx="1"/>
          </p:cNvCxnSpPr>
          <p:nvPr/>
        </p:nvCxnSpPr>
        <p:spPr>
          <a:xfrm rot="10800000" flipH="1">
            <a:off x="6148306" y="1406869"/>
            <a:ext cx="446400" cy="1301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1" name="Google Shape;101;p15"/>
          <p:cNvCxnSpPr>
            <a:stCxn id="89" idx="3"/>
            <a:endCxn id="95" idx="1"/>
          </p:cNvCxnSpPr>
          <p:nvPr/>
        </p:nvCxnSpPr>
        <p:spPr>
          <a:xfrm>
            <a:off x="2701225" y="1528250"/>
            <a:ext cx="1486800" cy="117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02" name="Google Shape;102;p15"/>
          <p:cNvCxnSpPr>
            <a:stCxn id="90" idx="3"/>
            <a:endCxn id="95" idx="1"/>
          </p:cNvCxnSpPr>
          <p:nvPr/>
        </p:nvCxnSpPr>
        <p:spPr>
          <a:xfrm>
            <a:off x="2701225" y="2442700"/>
            <a:ext cx="1486800" cy="265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03" name="Google Shape;103;p15"/>
          <p:cNvCxnSpPr>
            <a:stCxn id="91" idx="3"/>
            <a:endCxn id="95" idx="2"/>
          </p:cNvCxnSpPr>
          <p:nvPr/>
        </p:nvCxnSpPr>
        <p:spPr>
          <a:xfrm>
            <a:off x="2701225" y="3249450"/>
            <a:ext cx="1080900" cy="43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04" name="Google Shape;104;p15"/>
          <p:cNvCxnSpPr>
            <a:stCxn id="92" idx="3"/>
            <a:endCxn id="95" idx="2"/>
          </p:cNvCxnSpPr>
          <p:nvPr/>
        </p:nvCxnSpPr>
        <p:spPr>
          <a:xfrm rot="10800000" flipH="1">
            <a:off x="2701225" y="3688400"/>
            <a:ext cx="1080900" cy="26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05" name="Google Shape;105;p15"/>
          <p:cNvCxnSpPr>
            <a:stCxn id="93" idx="3"/>
            <a:endCxn id="95" idx="2"/>
          </p:cNvCxnSpPr>
          <p:nvPr/>
        </p:nvCxnSpPr>
        <p:spPr>
          <a:xfrm rot="10800000" flipH="1">
            <a:off x="2701225" y="3688450"/>
            <a:ext cx="1080900" cy="95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cxnSp>
        <p:nvCxnSpPr>
          <p:cNvPr id="106" name="Google Shape;106;p15"/>
          <p:cNvCxnSpPr>
            <a:stCxn id="94" idx="3"/>
            <a:endCxn id="95" idx="3"/>
          </p:cNvCxnSpPr>
          <p:nvPr/>
        </p:nvCxnSpPr>
        <p:spPr>
          <a:xfrm rot="10800000" flipH="1">
            <a:off x="2701225" y="4668600"/>
            <a:ext cx="1486800" cy="67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107" name="Google Shape;107;p15"/>
          <p:cNvSpPr txBox="1"/>
          <p:nvPr/>
        </p:nvSpPr>
        <p:spPr>
          <a:xfrm>
            <a:off x="627925" y="5845550"/>
            <a:ext cx="20733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...</a:t>
            </a:r>
            <a:endParaRPr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08" name="Google Shape;108;p15"/>
          <p:cNvCxnSpPr>
            <a:stCxn id="107" idx="3"/>
            <a:endCxn id="95" idx="3"/>
          </p:cNvCxnSpPr>
          <p:nvPr/>
        </p:nvCxnSpPr>
        <p:spPr>
          <a:xfrm rot="10800000" flipH="1">
            <a:off x="2701225" y="4668650"/>
            <a:ext cx="1486800" cy="137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1987150" y="5685125"/>
            <a:ext cx="20733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framework of concepts</a:t>
            </a:r>
            <a:endParaRPr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1987150" y="4020200"/>
            <a:ext cx="20733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social abilities</a:t>
            </a: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76150" y="2355275"/>
            <a:ext cx="20733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covert attributions</a:t>
            </a:r>
            <a:endParaRPr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4060450" y="2355275"/>
            <a:ext cx="20733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overt attributions</a:t>
            </a:r>
            <a:endParaRPr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17" name="Google Shape;117;p16"/>
          <p:cNvCxnSpPr>
            <a:stCxn id="114" idx="2"/>
          </p:cNvCxnSpPr>
          <p:nvPr/>
        </p:nvCxnSpPr>
        <p:spPr>
          <a:xfrm>
            <a:off x="3023800" y="4420400"/>
            <a:ext cx="0" cy="126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18" name="Google Shape;118;p16"/>
          <p:cNvSpPr txBox="1"/>
          <p:nvPr/>
        </p:nvSpPr>
        <p:spPr>
          <a:xfrm>
            <a:off x="3072525" y="4852663"/>
            <a:ext cx="841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grounds</a:t>
            </a:r>
            <a:endParaRPr i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818800" y="3187738"/>
            <a:ext cx="178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 manifested in </a:t>
            </a:r>
            <a:endParaRPr i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20" name="Google Shape;120;p16"/>
          <p:cNvCxnSpPr>
            <a:stCxn id="115" idx="2"/>
          </p:cNvCxnSpPr>
          <p:nvPr/>
        </p:nvCxnSpPr>
        <p:spPr>
          <a:xfrm>
            <a:off x="1712800" y="2755475"/>
            <a:ext cx="1311000" cy="126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21" name="Google Shape;121;p16"/>
          <p:cNvSpPr txBox="1"/>
          <p:nvPr/>
        </p:nvSpPr>
        <p:spPr>
          <a:xfrm>
            <a:off x="3994600" y="3187738"/>
            <a:ext cx="178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 manifested in </a:t>
            </a:r>
            <a:endParaRPr i="1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22" name="Google Shape;122;p16"/>
          <p:cNvCxnSpPr>
            <a:endCxn id="114" idx="0"/>
          </p:cNvCxnSpPr>
          <p:nvPr/>
        </p:nvCxnSpPr>
        <p:spPr>
          <a:xfrm flipH="1">
            <a:off x="3023800" y="2755400"/>
            <a:ext cx="1864800" cy="1264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123" name="Google Shape;123;p16"/>
          <p:cNvSpPr txBox="1"/>
          <p:nvPr/>
        </p:nvSpPr>
        <p:spPr>
          <a:xfrm>
            <a:off x="318799" y="245910"/>
            <a:ext cx="1788000" cy="61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ORTHODOX VIEW</a:t>
            </a:r>
            <a:endParaRPr i="1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4" name="Google Shape;124;p16"/>
          <p:cNvSpPr txBox="1"/>
          <p:nvPr/>
        </p:nvSpPr>
        <p:spPr>
          <a:xfrm>
            <a:off x="7170400" y="2355263"/>
            <a:ext cx="178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Droid Serif"/>
              </a:rPr>
              <a:t>reflection on these</a:t>
            </a:r>
            <a:endParaRPr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Droid Serif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7170400" y="5577413"/>
            <a:ext cx="178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Droid Serif"/>
              </a:rPr>
              <a:t>provides analysis </a:t>
            </a:r>
            <a:b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Droid Serif"/>
              </a:rPr>
            </a:b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Droid Serif"/>
              </a:rPr>
              <a:t>of these</a:t>
            </a: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Droid Serif"/>
            </a:endParaRPr>
          </a:p>
        </p:txBody>
      </p:sp>
      <p:sp>
        <p:nvSpPr>
          <p:cNvPr id="126" name="Google Shape;126;p16"/>
          <p:cNvSpPr/>
          <p:nvPr/>
        </p:nvSpPr>
        <p:spPr>
          <a:xfrm>
            <a:off x="3298150" y="2037275"/>
            <a:ext cx="3596850" cy="10362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1513225" y="5367125"/>
            <a:ext cx="5735700" cy="1036200"/>
          </a:xfrm>
          <a:prstGeom prst="bracePair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28" name="Google Shape;128;p16"/>
          <p:cNvCxnSpPr>
            <a:endCxn id="125" idx="0"/>
          </p:cNvCxnSpPr>
          <p:nvPr/>
        </p:nvCxnSpPr>
        <p:spPr>
          <a:xfrm>
            <a:off x="8064400" y="2755313"/>
            <a:ext cx="0" cy="282210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dot"/>
            <a:round/>
            <a:headEnd type="none" w="med" len="med"/>
            <a:tailEnd type="arrow" w="med" len="med"/>
          </a:ln>
        </p:spPr>
      </p:cxnSp>
      <p:cxnSp>
        <p:nvCxnSpPr>
          <p:cNvPr id="18" name="Google Shape;120;p16">
            <a:extLst>
              <a:ext uri="{FF2B5EF4-FFF2-40B4-BE49-F238E27FC236}">
                <a16:creationId xmlns:a16="http://schemas.microsoft.com/office/drawing/2014/main" id="{DA5B3682-BED1-3042-850F-1B18BD42F0EE}"/>
              </a:ext>
            </a:extLst>
          </p:cNvPr>
          <p:cNvCxnSpPr>
            <a:cxnSpLocks/>
          </p:cNvCxnSpPr>
          <p:nvPr/>
        </p:nvCxnSpPr>
        <p:spPr>
          <a:xfrm>
            <a:off x="1712800" y="1851633"/>
            <a:ext cx="0" cy="5085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20" name="Google Shape;115;p16">
            <a:extLst>
              <a:ext uri="{FF2B5EF4-FFF2-40B4-BE49-F238E27FC236}">
                <a16:creationId xmlns:a16="http://schemas.microsoft.com/office/drawing/2014/main" id="{39B217A3-C39D-0642-9B0D-5425CB8A8A18}"/>
              </a:ext>
            </a:extLst>
          </p:cNvPr>
          <p:cNvSpPr txBox="1"/>
          <p:nvPr/>
        </p:nvSpPr>
        <p:spPr>
          <a:xfrm>
            <a:off x="676150" y="1020510"/>
            <a:ext cx="2073300" cy="830966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observable manifestations of social abilities</a:t>
            </a: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1" name="Google Shape;119;p16">
            <a:extLst>
              <a:ext uri="{FF2B5EF4-FFF2-40B4-BE49-F238E27FC236}">
                <a16:creationId xmlns:a16="http://schemas.microsoft.com/office/drawing/2014/main" id="{0FA8F931-C98E-ED42-964D-4DC9E54A85E8}"/>
              </a:ext>
            </a:extLst>
          </p:cNvPr>
          <p:cNvSpPr txBox="1"/>
          <p:nvPr/>
        </p:nvSpPr>
        <p:spPr>
          <a:xfrm>
            <a:off x="514247" y="1903275"/>
            <a:ext cx="1788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explain</a:t>
            </a:r>
            <a:endParaRPr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143</Words>
  <Application>Microsoft Macintosh PowerPoint</Application>
  <PresentationFormat>On-screen Show (4:3)</PresentationFormat>
  <Paragraphs>32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Lato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Butterfill, Stephen</cp:lastModifiedBy>
  <cp:revision>5</cp:revision>
  <dcterms:modified xsi:type="dcterms:W3CDTF">2022-01-23T19:25:12Z</dcterms:modified>
</cp:coreProperties>
</file>