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3"/>
  </p:notesMasterIdLst>
  <p:sldIdLst>
    <p:sldId id="345" r:id="rId2"/>
    <p:sldId id="385" r:id="rId3"/>
    <p:sldId id="307" r:id="rId4"/>
    <p:sldId id="354" r:id="rId5"/>
    <p:sldId id="337" r:id="rId6"/>
    <p:sldId id="341" r:id="rId7"/>
    <p:sldId id="327" r:id="rId8"/>
    <p:sldId id="358" r:id="rId9"/>
    <p:sldId id="355" r:id="rId10"/>
    <p:sldId id="356" r:id="rId11"/>
    <p:sldId id="359" r:id="rId12"/>
    <p:sldId id="360" r:id="rId13"/>
    <p:sldId id="342" r:id="rId14"/>
    <p:sldId id="338" r:id="rId15"/>
    <p:sldId id="328" r:id="rId16"/>
    <p:sldId id="343" r:id="rId17"/>
    <p:sldId id="339" r:id="rId18"/>
    <p:sldId id="329" r:id="rId19"/>
    <p:sldId id="344" r:id="rId20"/>
    <p:sldId id="340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258" r:id="rId29"/>
    <p:sldId id="346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276" r:id="rId48"/>
    <p:sldId id="277" r:id="rId49"/>
    <p:sldId id="278" r:id="rId50"/>
    <p:sldId id="279" r:id="rId51"/>
    <p:sldId id="280" r:id="rId52"/>
    <p:sldId id="281" r:id="rId53"/>
    <p:sldId id="282" r:id="rId54"/>
    <p:sldId id="283" r:id="rId55"/>
    <p:sldId id="284" r:id="rId56"/>
    <p:sldId id="285" r:id="rId57"/>
    <p:sldId id="286" r:id="rId58"/>
    <p:sldId id="287" r:id="rId59"/>
    <p:sldId id="288" r:id="rId60"/>
    <p:sldId id="289" r:id="rId61"/>
    <p:sldId id="290" r:id="rId62"/>
    <p:sldId id="291" r:id="rId63"/>
    <p:sldId id="301" r:id="rId64"/>
    <p:sldId id="302" r:id="rId65"/>
    <p:sldId id="303" r:id="rId66"/>
    <p:sldId id="304" r:id="rId67"/>
    <p:sldId id="305" r:id="rId68"/>
    <p:sldId id="306" r:id="rId69"/>
    <p:sldId id="298" r:id="rId70"/>
    <p:sldId id="347" r:id="rId71"/>
    <p:sldId id="384" r:id="rId72"/>
    <p:sldId id="361" r:id="rId73"/>
    <p:sldId id="362" r:id="rId74"/>
    <p:sldId id="363" r:id="rId75"/>
    <p:sldId id="364" r:id="rId76"/>
    <p:sldId id="365" r:id="rId77"/>
    <p:sldId id="366" r:id="rId78"/>
    <p:sldId id="373" r:id="rId79"/>
    <p:sldId id="374" r:id="rId80"/>
    <p:sldId id="375" r:id="rId81"/>
    <p:sldId id="376" r:id="rId82"/>
    <p:sldId id="372" r:id="rId83"/>
    <p:sldId id="367" r:id="rId84"/>
    <p:sldId id="368" r:id="rId85"/>
    <p:sldId id="369" r:id="rId86"/>
    <p:sldId id="370" r:id="rId87"/>
    <p:sldId id="371" r:id="rId88"/>
    <p:sldId id="378" r:id="rId89"/>
    <p:sldId id="379" r:id="rId90"/>
    <p:sldId id="380" r:id="rId91"/>
    <p:sldId id="381" r:id="rId92"/>
    <p:sldId id="377" r:id="rId93"/>
    <p:sldId id="383" r:id="rId94"/>
    <p:sldId id="300" r:id="rId95"/>
    <p:sldId id="309" r:id="rId96"/>
    <p:sldId id="310" r:id="rId97"/>
    <p:sldId id="312" r:id="rId98"/>
    <p:sldId id="313" r:id="rId99"/>
    <p:sldId id="314" r:id="rId100"/>
    <p:sldId id="315" r:id="rId101"/>
    <p:sldId id="316" r:id="rId102"/>
    <p:sldId id="317" r:id="rId103"/>
    <p:sldId id="318" r:id="rId104"/>
    <p:sldId id="319" r:id="rId105"/>
    <p:sldId id="320" r:id="rId106"/>
    <p:sldId id="321" r:id="rId107"/>
    <p:sldId id="322" r:id="rId108"/>
    <p:sldId id="323" r:id="rId109"/>
    <p:sldId id="324" r:id="rId110"/>
    <p:sldId id="325" r:id="rId111"/>
    <p:sldId id="326" r:id="rId112"/>
  </p:sldIdLst>
  <p:sldSz cx="8101013" cy="6099175"/>
  <p:notesSz cx="6858000" cy="9144000"/>
  <p:defaultTextStyle>
    <a:defPPr>
      <a:defRPr lang="en-US"/>
    </a:defPPr>
    <a:lvl1pPr marL="0" algn="l" defTabSz="68159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0797" algn="l" defTabSz="68159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1594" algn="l" defTabSz="68159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2391" algn="l" defTabSz="68159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63188" algn="l" defTabSz="68159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03984" algn="l" defTabSz="68159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44781" algn="l" defTabSz="68159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85578" algn="l" defTabSz="68159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26375" algn="l" defTabSz="68159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920">
          <p15:clr>
            <a:srgbClr val="A4A3A4"/>
          </p15:clr>
        </p15:guide>
        <p15:guide id="4" pos="2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2"/>
    <p:restoredTop sz="94613"/>
  </p:normalViewPr>
  <p:slideViewPr>
    <p:cSldViewPr snapToGrid="0" snapToObjects="1" showGuides="1">
      <p:cViewPr>
        <p:scale>
          <a:sx n="98" d="100"/>
          <a:sy n="98" d="100"/>
        </p:scale>
        <p:origin x="2520" y="872"/>
      </p:cViewPr>
      <p:guideLst>
        <p:guide orient="horz" pos="2160"/>
        <p:guide pos="3840"/>
        <p:guide orient="horz" pos="1920"/>
        <p:guide pos="2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slide" Target="slides/slide109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notesMaster" Target="notesMasters/notesMaster1.xml"/><Relationship Id="rId114" Type="http://schemas.openxmlformats.org/officeDocument/2006/relationships/presProps" Target="presProps.xml"/><Relationship Id="rId115" Type="http://schemas.openxmlformats.org/officeDocument/2006/relationships/viewProps" Target="viewProps.xml"/><Relationship Id="rId116" Type="http://schemas.openxmlformats.org/officeDocument/2006/relationships/theme" Target="theme/theme1.xml"/><Relationship Id="rId11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74ECC-BAFD-1342-B9A1-3A85719676AF}" type="datetimeFigureOut">
              <a:rPr lang="en-US" smtClean="0"/>
              <a:t>9/29/17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85800"/>
            <a:ext cx="455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E8A0A-C904-4940-B855-37E82F34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78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079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0797" algn="l" defTabSz="34079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1594" algn="l" defTabSz="34079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2391" algn="l" defTabSz="34079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63188" algn="l" defTabSz="34079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03984" algn="l" defTabSz="34079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44781" algn="l" defTabSz="34079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85578" algn="l" defTabSz="34079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26375" algn="l" defTabSz="34079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85800"/>
            <a:ext cx="4552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Participants could click through the slides, or we could automate them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85800"/>
            <a:ext cx="4552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85800"/>
            <a:ext cx="4552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85800"/>
            <a:ext cx="4552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85800"/>
            <a:ext cx="4552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85800"/>
            <a:ext cx="4552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85800"/>
            <a:ext cx="4552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85800"/>
            <a:ext cx="4552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85800"/>
            <a:ext cx="4552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85800"/>
            <a:ext cx="4552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85800"/>
            <a:ext cx="4552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85800"/>
            <a:ext cx="4552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85800"/>
            <a:ext cx="4552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85800"/>
            <a:ext cx="4552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85800"/>
            <a:ext cx="4552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85800"/>
            <a:ext cx="4552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Participants could click through the slides, or we could automate them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85800"/>
            <a:ext cx="4552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Participants could click through the slides, or we could automate them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85800"/>
            <a:ext cx="4552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Participants could click through the slides, or we could automate them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85800"/>
            <a:ext cx="4552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Randomize</a:t>
            </a:r>
            <a:r>
              <a:rPr lang="en-US" baseline="0" dirty="0" smtClean="0"/>
              <a:t> the following 6 images, loop 3 times.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85800"/>
            <a:ext cx="4552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85800"/>
            <a:ext cx="4552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85800"/>
            <a:ext cx="4552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85800"/>
            <a:ext cx="4552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85800"/>
            <a:ext cx="4552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85800"/>
            <a:ext cx="4552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85800"/>
            <a:ext cx="4552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Participants could click through the slides, or we could automate them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85800"/>
            <a:ext cx="4552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Randomize</a:t>
            </a:r>
            <a:r>
              <a:rPr lang="en-US" baseline="0" dirty="0" smtClean="0"/>
              <a:t> the following 6 images, loop 3 times.</a:t>
            </a: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85800"/>
            <a:ext cx="4552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85800"/>
            <a:ext cx="4552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85800"/>
            <a:ext cx="4552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85800"/>
            <a:ext cx="4552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85800"/>
            <a:ext cx="4552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85800"/>
            <a:ext cx="4552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Participants could click through the slides, or we could automate them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85800"/>
            <a:ext cx="4552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85800"/>
            <a:ext cx="4552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85800"/>
            <a:ext cx="4552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85800"/>
            <a:ext cx="4552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85800"/>
            <a:ext cx="4552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85800"/>
            <a:ext cx="4552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2627" y="998176"/>
            <a:ext cx="6075760" cy="212341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2627" y="3203479"/>
            <a:ext cx="6075760" cy="147255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0797" indent="0" algn="ctr">
              <a:buNone/>
              <a:defRPr sz="1500"/>
            </a:lvl2pPr>
            <a:lvl3pPr marL="681594" indent="0" algn="ctr">
              <a:buNone/>
              <a:defRPr sz="1300"/>
            </a:lvl3pPr>
            <a:lvl4pPr marL="1022391" indent="0" algn="ctr">
              <a:buNone/>
              <a:defRPr sz="1200"/>
            </a:lvl4pPr>
            <a:lvl5pPr marL="1363188" indent="0" algn="ctr">
              <a:buNone/>
              <a:defRPr sz="1200"/>
            </a:lvl5pPr>
            <a:lvl6pPr marL="1703984" indent="0" algn="ctr">
              <a:buNone/>
              <a:defRPr sz="1200"/>
            </a:lvl6pPr>
            <a:lvl7pPr marL="2044781" indent="0" algn="ctr">
              <a:buNone/>
              <a:defRPr sz="1200"/>
            </a:lvl7pPr>
            <a:lvl8pPr marL="2385578" indent="0" algn="ctr">
              <a:buNone/>
              <a:defRPr sz="1200"/>
            </a:lvl8pPr>
            <a:lvl9pPr marL="2726375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7D24-B719-4CC3-9B9F-12B00E02F513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8310-3F64-437B-A628-1DFE730F4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3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7D24-B719-4CC3-9B9F-12B00E02F513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8310-3F64-437B-A628-1DFE730F4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9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97287" y="324725"/>
            <a:ext cx="1746781" cy="51687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6945" y="324725"/>
            <a:ext cx="5139080" cy="51687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7D24-B719-4CC3-9B9F-12B00E02F513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8310-3F64-437B-A628-1DFE730F4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2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7D24-B719-4CC3-9B9F-12B00E02F513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8310-3F64-437B-A628-1DFE730F4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8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25" y="1520559"/>
            <a:ext cx="6987124" cy="253708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725" y="4081648"/>
            <a:ext cx="6987124" cy="133419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07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159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2239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6318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039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447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855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263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7D24-B719-4CC3-9B9F-12B00E02F513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8310-3F64-437B-A628-1DFE730F4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3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6944" y="1623623"/>
            <a:ext cx="3442931" cy="38698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1138" y="1623623"/>
            <a:ext cx="3442931" cy="38698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7D24-B719-4CC3-9B9F-12B00E02F513}" type="datetimeFigureOut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8310-3F64-437B-A628-1DFE730F4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1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000" y="324725"/>
            <a:ext cx="6987124" cy="11788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000" y="1495145"/>
            <a:ext cx="3427108" cy="73274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0797" indent="0">
              <a:buNone/>
              <a:defRPr sz="1500" b="1"/>
            </a:lvl2pPr>
            <a:lvl3pPr marL="681594" indent="0">
              <a:buNone/>
              <a:defRPr sz="1300" b="1"/>
            </a:lvl3pPr>
            <a:lvl4pPr marL="1022391" indent="0">
              <a:buNone/>
              <a:defRPr sz="1200" b="1"/>
            </a:lvl4pPr>
            <a:lvl5pPr marL="1363188" indent="0">
              <a:buNone/>
              <a:defRPr sz="1200" b="1"/>
            </a:lvl5pPr>
            <a:lvl6pPr marL="1703984" indent="0">
              <a:buNone/>
              <a:defRPr sz="1200" b="1"/>
            </a:lvl6pPr>
            <a:lvl7pPr marL="2044781" indent="0">
              <a:buNone/>
              <a:defRPr sz="1200" b="1"/>
            </a:lvl7pPr>
            <a:lvl8pPr marL="2385578" indent="0">
              <a:buNone/>
              <a:defRPr sz="1200" b="1"/>
            </a:lvl8pPr>
            <a:lvl9pPr marL="272637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000" y="2227893"/>
            <a:ext cx="3427108" cy="32768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01138" y="1495145"/>
            <a:ext cx="3443986" cy="73274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0797" indent="0">
              <a:buNone/>
              <a:defRPr sz="1500" b="1"/>
            </a:lvl2pPr>
            <a:lvl3pPr marL="681594" indent="0">
              <a:buNone/>
              <a:defRPr sz="1300" b="1"/>
            </a:lvl3pPr>
            <a:lvl4pPr marL="1022391" indent="0">
              <a:buNone/>
              <a:defRPr sz="1200" b="1"/>
            </a:lvl4pPr>
            <a:lvl5pPr marL="1363188" indent="0">
              <a:buNone/>
              <a:defRPr sz="1200" b="1"/>
            </a:lvl5pPr>
            <a:lvl6pPr marL="1703984" indent="0">
              <a:buNone/>
              <a:defRPr sz="1200" b="1"/>
            </a:lvl6pPr>
            <a:lvl7pPr marL="2044781" indent="0">
              <a:buNone/>
              <a:defRPr sz="1200" b="1"/>
            </a:lvl7pPr>
            <a:lvl8pPr marL="2385578" indent="0">
              <a:buNone/>
              <a:defRPr sz="1200" b="1"/>
            </a:lvl8pPr>
            <a:lvl9pPr marL="272637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01138" y="2227893"/>
            <a:ext cx="3443986" cy="32768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7D24-B719-4CC3-9B9F-12B00E02F513}" type="datetimeFigureOut">
              <a:rPr lang="en-US" smtClean="0"/>
              <a:t>9/29/17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8310-3F64-437B-A628-1DFE730F4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2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7D24-B719-4CC3-9B9F-12B00E02F513}" type="datetimeFigureOut">
              <a:rPr lang="en-US" smtClean="0"/>
              <a:t>9/29/17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8310-3F64-437B-A628-1DFE730F4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2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7D24-B719-4CC3-9B9F-12B00E02F513}" type="datetimeFigureOut">
              <a:rPr lang="en-US" smtClean="0"/>
              <a:t>9/29/17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8310-3F64-437B-A628-1DFE730F4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000" y="406612"/>
            <a:ext cx="2612787" cy="142314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3986" y="878169"/>
            <a:ext cx="4101138" cy="43343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000" y="1829752"/>
            <a:ext cx="2612787" cy="3389843"/>
          </a:xfrm>
        </p:spPr>
        <p:txBody>
          <a:bodyPr/>
          <a:lstStyle>
            <a:lvl1pPr marL="0" indent="0">
              <a:buNone/>
              <a:defRPr sz="1200"/>
            </a:lvl1pPr>
            <a:lvl2pPr marL="340797" indent="0">
              <a:buNone/>
              <a:defRPr sz="1000"/>
            </a:lvl2pPr>
            <a:lvl3pPr marL="681594" indent="0">
              <a:buNone/>
              <a:defRPr sz="900"/>
            </a:lvl3pPr>
            <a:lvl4pPr marL="1022391" indent="0">
              <a:buNone/>
              <a:defRPr sz="700"/>
            </a:lvl4pPr>
            <a:lvl5pPr marL="1363188" indent="0">
              <a:buNone/>
              <a:defRPr sz="700"/>
            </a:lvl5pPr>
            <a:lvl6pPr marL="1703984" indent="0">
              <a:buNone/>
              <a:defRPr sz="700"/>
            </a:lvl6pPr>
            <a:lvl7pPr marL="2044781" indent="0">
              <a:buNone/>
              <a:defRPr sz="700"/>
            </a:lvl7pPr>
            <a:lvl8pPr marL="2385578" indent="0">
              <a:buNone/>
              <a:defRPr sz="700"/>
            </a:lvl8pPr>
            <a:lvl9pPr marL="272637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7D24-B719-4CC3-9B9F-12B00E02F513}" type="datetimeFigureOut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8310-3F64-437B-A628-1DFE730F4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000" y="406612"/>
            <a:ext cx="2612787" cy="142314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43986" y="878169"/>
            <a:ext cx="4101138" cy="4334367"/>
          </a:xfrm>
        </p:spPr>
        <p:txBody>
          <a:bodyPr/>
          <a:lstStyle>
            <a:lvl1pPr marL="0" indent="0">
              <a:buNone/>
              <a:defRPr sz="2400"/>
            </a:lvl1pPr>
            <a:lvl2pPr marL="340797" indent="0">
              <a:buNone/>
              <a:defRPr sz="2100"/>
            </a:lvl2pPr>
            <a:lvl3pPr marL="681594" indent="0">
              <a:buNone/>
              <a:defRPr sz="1800"/>
            </a:lvl3pPr>
            <a:lvl4pPr marL="1022391" indent="0">
              <a:buNone/>
              <a:defRPr sz="1500"/>
            </a:lvl4pPr>
            <a:lvl5pPr marL="1363188" indent="0">
              <a:buNone/>
              <a:defRPr sz="1500"/>
            </a:lvl5pPr>
            <a:lvl6pPr marL="1703984" indent="0">
              <a:buNone/>
              <a:defRPr sz="1500"/>
            </a:lvl6pPr>
            <a:lvl7pPr marL="2044781" indent="0">
              <a:buNone/>
              <a:defRPr sz="1500"/>
            </a:lvl7pPr>
            <a:lvl8pPr marL="2385578" indent="0">
              <a:buNone/>
              <a:defRPr sz="1500"/>
            </a:lvl8pPr>
            <a:lvl9pPr marL="2726375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000" y="1829752"/>
            <a:ext cx="2612787" cy="3389843"/>
          </a:xfrm>
        </p:spPr>
        <p:txBody>
          <a:bodyPr/>
          <a:lstStyle>
            <a:lvl1pPr marL="0" indent="0">
              <a:buNone/>
              <a:defRPr sz="1200"/>
            </a:lvl1pPr>
            <a:lvl2pPr marL="340797" indent="0">
              <a:buNone/>
              <a:defRPr sz="1000"/>
            </a:lvl2pPr>
            <a:lvl3pPr marL="681594" indent="0">
              <a:buNone/>
              <a:defRPr sz="900"/>
            </a:lvl3pPr>
            <a:lvl4pPr marL="1022391" indent="0">
              <a:buNone/>
              <a:defRPr sz="700"/>
            </a:lvl4pPr>
            <a:lvl5pPr marL="1363188" indent="0">
              <a:buNone/>
              <a:defRPr sz="700"/>
            </a:lvl5pPr>
            <a:lvl6pPr marL="1703984" indent="0">
              <a:buNone/>
              <a:defRPr sz="700"/>
            </a:lvl6pPr>
            <a:lvl7pPr marL="2044781" indent="0">
              <a:buNone/>
              <a:defRPr sz="700"/>
            </a:lvl7pPr>
            <a:lvl8pPr marL="2385578" indent="0">
              <a:buNone/>
              <a:defRPr sz="700"/>
            </a:lvl8pPr>
            <a:lvl9pPr marL="272637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7D24-B719-4CC3-9B9F-12B00E02F513}" type="datetimeFigureOut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8310-3F64-437B-A628-1DFE730F4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5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945" y="324725"/>
            <a:ext cx="6987124" cy="1178892"/>
          </a:xfrm>
          <a:prstGeom prst="rect">
            <a:avLst/>
          </a:prstGeom>
        </p:spPr>
        <p:txBody>
          <a:bodyPr vert="horz" lIns="68159" tIns="34080" rIns="68159" bIns="340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945" y="1623623"/>
            <a:ext cx="6987124" cy="3869871"/>
          </a:xfrm>
          <a:prstGeom prst="rect">
            <a:avLst/>
          </a:prstGeom>
        </p:spPr>
        <p:txBody>
          <a:bodyPr vert="horz" lIns="68159" tIns="34080" rIns="68159" bIns="340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6945" y="5653032"/>
            <a:ext cx="1822728" cy="324725"/>
          </a:xfrm>
          <a:prstGeom prst="rect">
            <a:avLst/>
          </a:prstGeom>
        </p:spPr>
        <p:txBody>
          <a:bodyPr vert="horz" lIns="68159" tIns="34080" rIns="68159" bIns="3408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C7D24-B719-4CC3-9B9F-12B00E02F513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3461" y="5653032"/>
            <a:ext cx="2734092" cy="324725"/>
          </a:xfrm>
          <a:prstGeom prst="rect">
            <a:avLst/>
          </a:prstGeom>
        </p:spPr>
        <p:txBody>
          <a:bodyPr vert="horz" lIns="68159" tIns="34080" rIns="68159" bIns="3408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1340" y="5653032"/>
            <a:ext cx="1822728" cy="324725"/>
          </a:xfrm>
          <a:prstGeom prst="rect">
            <a:avLst/>
          </a:prstGeom>
        </p:spPr>
        <p:txBody>
          <a:bodyPr vert="horz" lIns="68159" tIns="34080" rIns="68159" bIns="3408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38310-3F64-437B-A628-1DFE730F4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7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1594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0398" indent="-170398" algn="l" defTabSz="681594" rtl="0" eaLnBrk="1" latinLnBrk="0" hangingPunct="1">
        <a:lnSpc>
          <a:spcPct val="90000"/>
        </a:lnSpc>
        <a:spcBef>
          <a:spcPts val="74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95" indent="-170398" algn="l" defTabSz="68159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1992" indent="-170398" algn="l" defTabSz="68159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2789" indent="-170398" algn="l" defTabSz="68159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33586" indent="-170398" algn="l" defTabSz="68159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383" indent="-170398" algn="l" defTabSz="68159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15180" indent="-170398" algn="l" defTabSz="68159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55977" indent="-170398" algn="l" defTabSz="68159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896773" indent="-170398" algn="l" defTabSz="68159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1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0797" algn="l" defTabSz="681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1594" algn="l" defTabSz="681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2391" algn="l" defTabSz="681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63188" algn="l" defTabSz="681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03984" algn="l" defTabSz="681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44781" algn="l" defTabSz="681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85578" algn="l" defTabSz="681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26375" algn="l" defTabSz="681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microsoft.com/office/2007/relationships/hdphoto" Target="../media/hdphoto2.wdp"/><Relationship Id="rId5" Type="http://schemas.openxmlformats.org/officeDocument/2006/relationships/image" Target="../media/image15.png"/><Relationship Id="rId6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microsoft.com/office/2007/relationships/hdphoto" Target="../media/hdphoto2.wdp"/><Relationship Id="rId5" Type="http://schemas.openxmlformats.org/officeDocument/2006/relationships/image" Target="../media/image15.png"/><Relationship Id="rId6" Type="http://schemas.microsoft.com/office/2007/relationships/hdphoto" Target="../media/hdphoto4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microsoft.com/office/2007/relationships/hdphoto" Target="../media/hdphoto2.wdp"/><Relationship Id="rId5" Type="http://schemas.openxmlformats.org/officeDocument/2006/relationships/image" Target="../media/image15.png"/><Relationship Id="rId6" Type="http://schemas.microsoft.com/office/2007/relationships/hdphoto" Target="../media/hdphoto5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microsoft.com/office/2007/relationships/hdphoto" Target="../media/hdphoto2.wdp"/><Relationship Id="rId5" Type="http://schemas.openxmlformats.org/officeDocument/2006/relationships/image" Target="../media/image15.png"/><Relationship Id="rId6" Type="http://schemas.microsoft.com/office/2007/relationships/hdphoto" Target="../media/hdphoto6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microsoft.com/office/2007/relationships/hdphoto" Target="../media/hdphoto2.wdp"/><Relationship Id="rId5" Type="http://schemas.openxmlformats.org/officeDocument/2006/relationships/image" Target="../media/image15.png"/><Relationship Id="rId6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microsoft.com/office/2007/relationships/hdphoto" Target="../media/hdphoto1.wdp"/><Relationship Id="rId5" Type="http://schemas.openxmlformats.org/officeDocument/2006/relationships/image" Target="../media/image15.png"/><Relationship Id="rId6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microsoft.com/office/2007/relationships/hdphoto" Target="../media/hdphoto7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microsoft.com/office/2007/relationships/hdphoto" Target="../media/hdphoto8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101013" cy="609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51" y="1113064"/>
            <a:ext cx="6987124" cy="38698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Welcome the the experiment. Press the space bar to advance to the next slide.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3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8101013" cy="609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297" y="1534363"/>
            <a:ext cx="6075760" cy="2123416"/>
          </a:xfrm>
        </p:spPr>
        <p:txBody>
          <a:bodyPr>
            <a:normAutofit/>
          </a:bodyPr>
          <a:lstStyle/>
          <a:p>
            <a:r>
              <a:rPr lang="en-US" sz="8800" b="1" dirty="0" smtClean="0"/>
              <a:t>3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51104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1013" cy="60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3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1013" cy="60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0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1013" cy="60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6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1013" cy="60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1013" cy="60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1013" cy="60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0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1013" cy="60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0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1013" cy="60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1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1013" cy="60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3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1013" cy="60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4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1013" cy="60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7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1013" cy="60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1013" cy="60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5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101013" cy="609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51" y="966652"/>
            <a:ext cx="6987124" cy="44674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Later on, you will be doing this on your own and for a longer period of time. </a:t>
            </a:r>
          </a:p>
          <a:p>
            <a:pPr marL="0" indent="0"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You will have 2 seconds to give a yes or no </a:t>
            </a:r>
            <a:r>
              <a:rPr lang="en-US" dirty="0" smtClean="0">
                <a:solidFill>
                  <a:srgbClr val="000000"/>
                </a:solidFill>
              </a:rPr>
              <a:t>answer on each trial, so please respond as</a:t>
            </a:r>
            <a:r>
              <a:rPr lang="en-US" b="1" dirty="0" smtClean="0">
                <a:solidFill>
                  <a:srgbClr val="000000"/>
                </a:solidFill>
              </a:rPr>
              <a:t> quickly </a:t>
            </a:r>
            <a:r>
              <a:rPr lang="en-US" dirty="0" smtClean="0">
                <a:solidFill>
                  <a:srgbClr val="000000"/>
                </a:solidFill>
              </a:rPr>
              <a:t>and </a:t>
            </a:r>
            <a:r>
              <a:rPr lang="en-US" dirty="0">
                <a:solidFill>
                  <a:srgbClr val="000000"/>
                </a:solidFill>
              </a:rPr>
              <a:t>as </a:t>
            </a:r>
            <a:r>
              <a:rPr lang="en-US" b="1" dirty="0" smtClean="0">
                <a:solidFill>
                  <a:srgbClr val="000000"/>
                </a:solidFill>
              </a:rPr>
              <a:t>accurately </a:t>
            </a:r>
            <a:r>
              <a:rPr lang="en-US" dirty="0" smtClean="0">
                <a:solidFill>
                  <a:srgbClr val="000000"/>
                </a:solidFill>
              </a:rPr>
              <a:t>as you can. 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Let’s do a little more practice before you begin.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Press </a:t>
            </a:r>
            <a:r>
              <a:rPr lang="en-US" dirty="0">
                <a:solidFill>
                  <a:srgbClr val="000000"/>
                </a:solidFill>
              </a:rPr>
              <a:t>the spacebar to start.</a:t>
            </a:r>
          </a:p>
        </p:txBody>
      </p:sp>
    </p:spTree>
    <p:extLst>
      <p:ext uri="{BB962C8B-B14F-4D97-AF65-F5344CB8AC3E}">
        <p14:creationId xmlns:p14="http://schemas.microsoft.com/office/powerpoint/2010/main" val="25875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101013" cy="609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297" y="1534363"/>
            <a:ext cx="6075760" cy="2123416"/>
          </a:xfrm>
        </p:spPr>
        <p:txBody>
          <a:bodyPr>
            <a:normAutofit/>
          </a:bodyPr>
          <a:lstStyle/>
          <a:p>
            <a:r>
              <a:rPr lang="en-US" sz="8800" b="1" dirty="0" smtClean="0"/>
              <a:t>+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3804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8101013" cy="609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297" y="1534363"/>
            <a:ext cx="6075760" cy="2123416"/>
          </a:xfrm>
        </p:spPr>
        <p:txBody>
          <a:bodyPr>
            <a:normAutofit/>
          </a:bodyPr>
          <a:lstStyle/>
          <a:p>
            <a:r>
              <a:rPr lang="en-US" sz="8800" b="1" dirty="0" smtClean="0"/>
              <a:t>1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8666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1013" cy="60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5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101013" cy="609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297" y="1534363"/>
            <a:ext cx="6075760" cy="2123416"/>
          </a:xfrm>
        </p:spPr>
        <p:txBody>
          <a:bodyPr>
            <a:normAutofit/>
          </a:bodyPr>
          <a:lstStyle/>
          <a:p>
            <a:r>
              <a:rPr lang="en-US" sz="8800" b="1" dirty="0" smtClean="0"/>
              <a:t>+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3804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8101013" cy="609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297" y="1534363"/>
            <a:ext cx="6075760" cy="2123416"/>
          </a:xfrm>
        </p:spPr>
        <p:txBody>
          <a:bodyPr>
            <a:normAutofit/>
          </a:bodyPr>
          <a:lstStyle/>
          <a:p>
            <a:r>
              <a:rPr lang="en-US" sz="8800" b="1" dirty="0" smtClean="0"/>
              <a:t>2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8666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1013" cy="60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101013" cy="609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297" y="1534363"/>
            <a:ext cx="6075760" cy="2123416"/>
          </a:xfrm>
        </p:spPr>
        <p:txBody>
          <a:bodyPr>
            <a:normAutofit/>
          </a:bodyPr>
          <a:lstStyle/>
          <a:p>
            <a:r>
              <a:rPr lang="en-US" sz="8800" b="1" dirty="0" smtClean="0"/>
              <a:t>+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3804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block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48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8101013" cy="609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297" y="1534363"/>
            <a:ext cx="6075760" cy="2123416"/>
          </a:xfrm>
        </p:spPr>
        <p:txBody>
          <a:bodyPr>
            <a:normAutofit/>
          </a:bodyPr>
          <a:lstStyle/>
          <a:p>
            <a:r>
              <a:rPr lang="en-US" sz="8800" b="1" dirty="0" smtClean="0"/>
              <a:t>3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8666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1013" cy="60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1013" cy="60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9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1013" cy="60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3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1013" cy="60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2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1013" cy="60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7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1013" cy="60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1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1013" cy="60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2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Familiarization part 1: interactive encounter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3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xmlns:p14="http://schemas.microsoft.com/office/powerpoint/2010/main" spd="slow" advTm="6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101013" cy="609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51" y="1113064"/>
            <a:ext cx="6987124" cy="38698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Okay, your first </a:t>
            </a:r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ractice is over. You will get another chance to practice later on. 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Before you do the task on your own, you will view a few more slides.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Press the spacebar to continue.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0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101013" cy="609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944" y="731183"/>
            <a:ext cx="6987124" cy="46368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This is the discs task.</a:t>
            </a:r>
          </a:p>
          <a:p>
            <a:pPr marL="0" indent="0">
              <a:buNone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On </a:t>
            </a:r>
            <a:r>
              <a:rPr lang="en-US" dirty="0">
                <a:solidFill>
                  <a:srgbClr val="000000"/>
                </a:solidFill>
              </a:rPr>
              <a:t>each trial, </a:t>
            </a:r>
            <a:r>
              <a:rPr lang="en-US" dirty="0" smtClean="0">
                <a:solidFill>
                  <a:srgbClr val="000000"/>
                </a:solidFill>
              </a:rPr>
              <a:t>the first thing that you are going to see is a fixation cross (like this: +). 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It is important that you look at the cross, because it will quickly be replaced  with a  number (from 0 to 3). 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After seeing the number, you will look inside of a room that will have either 0, 1, 2, or 3 red discs hanging on </a:t>
            </a: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 smtClean="0">
                <a:solidFill>
                  <a:srgbClr val="000000"/>
                </a:solidFill>
              </a:rPr>
              <a:t>walls.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If </a:t>
            </a:r>
            <a:r>
              <a:rPr lang="en-US" dirty="0">
                <a:solidFill>
                  <a:srgbClr val="000000"/>
                </a:solidFill>
              </a:rPr>
              <a:t>the number of discs on the walls matches the number you have just </a:t>
            </a:r>
            <a:r>
              <a:rPr lang="en-US" dirty="0" smtClean="0">
                <a:solidFill>
                  <a:srgbClr val="000000"/>
                </a:solidFill>
              </a:rPr>
              <a:t>seen, </a:t>
            </a:r>
            <a:r>
              <a:rPr lang="en-US" dirty="0">
                <a:solidFill>
                  <a:srgbClr val="000000"/>
                </a:solidFill>
              </a:rPr>
              <a:t>press 'b' </a:t>
            </a:r>
            <a:r>
              <a:rPr lang="en-US" dirty="0" smtClean="0">
                <a:solidFill>
                  <a:srgbClr val="000000"/>
                </a:solidFill>
              </a:rPr>
              <a:t>(for YES).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If the number of discs on the wall does NOT match the number you have just seen press </a:t>
            </a:r>
            <a:r>
              <a:rPr lang="en-US" dirty="0">
                <a:solidFill>
                  <a:srgbClr val="000000"/>
                </a:solidFill>
              </a:rPr>
              <a:t>'n' </a:t>
            </a:r>
            <a:r>
              <a:rPr lang="en-US" dirty="0" smtClean="0">
                <a:solidFill>
                  <a:srgbClr val="000000"/>
                </a:solidFill>
              </a:rPr>
              <a:t>(for NO). </a:t>
            </a:r>
          </a:p>
        </p:txBody>
      </p:sp>
    </p:spTree>
    <p:extLst>
      <p:ext uri="{BB962C8B-B14F-4D97-AF65-F5344CB8AC3E}">
        <p14:creationId xmlns:p14="http://schemas.microsoft.com/office/powerpoint/2010/main" val="394222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5"/>
          <p:cNvSpPr/>
          <p:nvPr/>
        </p:nvSpPr>
        <p:spPr>
          <a:xfrm>
            <a:off x="641729" y="653978"/>
            <a:ext cx="6817555" cy="10063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0862" tIns="90862" rIns="90862" bIns="90862" anchor="ctr" anchorCtr="0">
            <a:noAutofit/>
          </a:bodyPr>
          <a:lstStyle/>
          <a:p>
            <a:pPr algn="ctr"/>
            <a:r>
              <a:rPr lang="en-GB" sz="1800" dirty="0"/>
              <a:t>Greetings, Human! My name is </a:t>
            </a:r>
            <a:r>
              <a:rPr lang="en-GB" sz="1800" dirty="0" err="1"/>
              <a:t>Dax</a:t>
            </a:r>
            <a:r>
              <a:rPr lang="en-GB" sz="1800" dirty="0"/>
              <a:t>. I am from the planet </a:t>
            </a:r>
            <a:r>
              <a:rPr lang="en-GB" sz="1800" dirty="0" err="1"/>
              <a:t>Zuorota</a:t>
            </a:r>
            <a:r>
              <a:rPr lang="en-GB" sz="1800" dirty="0"/>
              <a:t>.</a:t>
            </a:r>
          </a:p>
        </p:txBody>
      </p:sp>
      <p:pic>
        <p:nvPicPr>
          <p:cNvPr id="5" name="Shape 114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0" b="75417" l="37618" r="61599"/>
                    </a14:imgEffect>
                  </a14:imgLayer>
                </a14:imgProps>
              </a:ext>
            </a:extLst>
          </a:blip>
          <a:srcRect l="38531" t="30993" r="38436" b="25289"/>
          <a:stretch/>
        </p:blipFill>
        <p:spPr>
          <a:xfrm>
            <a:off x="3137290" y="2626819"/>
            <a:ext cx="1828019" cy="3165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xmlns:p14="http://schemas.microsoft.com/office/powerpoint/2010/main" spd="slow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1"/>
          <p:cNvSpPr/>
          <p:nvPr/>
        </p:nvSpPr>
        <p:spPr>
          <a:xfrm>
            <a:off x="642522" y="708323"/>
            <a:ext cx="6817555" cy="10063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0862" tIns="90862" rIns="90862" bIns="90862" anchor="ctr" anchorCtr="0">
            <a:noAutofit/>
          </a:bodyPr>
          <a:lstStyle/>
          <a:p>
            <a:pPr algn="ctr"/>
            <a:r>
              <a:rPr lang="en-GB" sz="1800" dirty="0">
                <a:solidFill>
                  <a:srgbClr val="000000"/>
                </a:solidFill>
              </a:rPr>
              <a:t>I am part of a race of creatures called </a:t>
            </a:r>
            <a:r>
              <a:rPr lang="en-GB" sz="1800" dirty="0" err="1">
                <a:solidFill>
                  <a:srgbClr val="000000"/>
                </a:solidFill>
              </a:rPr>
              <a:t>Blickets</a:t>
            </a:r>
            <a:r>
              <a:rPr lang="en-GB" sz="1800" dirty="0">
                <a:solidFill>
                  <a:srgbClr val="000000"/>
                </a:solidFill>
              </a:rPr>
              <a:t>. We </a:t>
            </a:r>
            <a:r>
              <a:rPr lang="en-GB" sz="1800" dirty="0" err="1">
                <a:solidFill>
                  <a:srgbClr val="000000"/>
                </a:solidFill>
              </a:rPr>
              <a:t>Blickets</a:t>
            </a:r>
            <a:r>
              <a:rPr lang="en-GB" sz="1800" dirty="0">
                <a:solidFill>
                  <a:srgbClr val="000000"/>
                </a:solidFill>
              </a:rPr>
              <a:t> live in caves, and feed on the fungi and bacteria that grow there.</a:t>
            </a:r>
          </a:p>
        </p:txBody>
      </p:sp>
      <p:pic>
        <p:nvPicPr>
          <p:cNvPr id="5" name="Shape 114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0" b="75417" l="37618" r="61599"/>
                    </a14:imgEffect>
                  </a14:imgLayer>
                </a14:imgProps>
              </a:ext>
            </a:extLst>
          </a:blip>
          <a:srcRect l="38531" t="30993" r="38436" b="25289"/>
          <a:stretch/>
        </p:blipFill>
        <p:spPr>
          <a:xfrm>
            <a:off x="3137290" y="2626819"/>
            <a:ext cx="1828019" cy="3165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913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xmlns:p14="http://schemas.microsoft.com/office/powerpoint/2010/main" spd="slow" advTm="6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7"/>
          <p:cNvSpPr/>
          <p:nvPr/>
        </p:nvSpPr>
        <p:spPr>
          <a:xfrm>
            <a:off x="641729" y="678935"/>
            <a:ext cx="6817555" cy="10063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0862" tIns="90862" rIns="90862" bIns="90862" anchor="ctr" anchorCtr="0">
            <a:noAutofit/>
          </a:bodyPr>
          <a:lstStyle/>
          <a:p>
            <a:pPr algn="ctr"/>
            <a:r>
              <a:rPr lang="en-GB" sz="1800" dirty="0" err="1">
                <a:solidFill>
                  <a:srgbClr val="000000"/>
                </a:solidFill>
              </a:rPr>
              <a:t>Blickets</a:t>
            </a:r>
            <a:r>
              <a:rPr lang="en-GB" sz="1800" dirty="0">
                <a:solidFill>
                  <a:srgbClr val="000000"/>
                </a:solidFill>
              </a:rPr>
              <a:t> have a single, large white eye that allows us to see in the dark as we forage for fungus in our caves.</a:t>
            </a:r>
          </a:p>
        </p:txBody>
      </p:sp>
      <p:pic>
        <p:nvPicPr>
          <p:cNvPr id="6" name="Shape 114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0" b="75417" l="37618" r="61599"/>
                    </a14:imgEffect>
                  </a14:imgLayer>
                </a14:imgProps>
              </a:ext>
            </a:extLst>
          </a:blip>
          <a:srcRect l="38531" t="30993" r="38436" b="25289"/>
          <a:stretch/>
        </p:blipFill>
        <p:spPr>
          <a:xfrm>
            <a:off x="3137290" y="2626819"/>
            <a:ext cx="1828019" cy="3165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332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xmlns:p14="http://schemas.microsoft.com/office/powerpoint/2010/main" spd="slow" advTm="6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3"/>
          <p:cNvSpPr/>
          <p:nvPr/>
        </p:nvSpPr>
        <p:spPr>
          <a:xfrm>
            <a:off x="566469" y="698916"/>
            <a:ext cx="6817555" cy="10063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0862" tIns="90862" rIns="90862" bIns="90862" anchor="ctr" anchorCtr="0">
            <a:noAutofit/>
          </a:bodyPr>
          <a:lstStyle/>
          <a:p>
            <a:pPr algn="ctr"/>
            <a:r>
              <a:rPr lang="en-GB" sz="1800" dirty="0">
                <a:solidFill>
                  <a:srgbClr val="000000"/>
                </a:solidFill>
              </a:rPr>
              <a:t>For most of our lives, we live in solitude. We spend our days wandering the caves of the planet </a:t>
            </a:r>
            <a:r>
              <a:rPr lang="en-GB" sz="1800" dirty="0" err="1">
                <a:solidFill>
                  <a:srgbClr val="000000"/>
                </a:solidFill>
              </a:rPr>
              <a:t>Zuorota</a:t>
            </a:r>
            <a:r>
              <a:rPr lang="en-GB" sz="1800" dirty="0">
                <a:solidFill>
                  <a:srgbClr val="000000"/>
                </a:solidFill>
              </a:rPr>
              <a:t>, searching for other </a:t>
            </a:r>
            <a:r>
              <a:rPr lang="en-GB" sz="1800" dirty="0" err="1">
                <a:solidFill>
                  <a:srgbClr val="000000"/>
                </a:solidFill>
              </a:rPr>
              <a:t>Blickets</a:t>
            </a:r>
            <a:r>
              <a:rPr lang="en-GB" sz="1800" dirty="0">
                <a:solidFill>
                  <a:srgbClr val="000000"/>
                </a:solidFill>
              </a:rPr>
              <a:t> to keep us company.</a:t>
            </a:r>
          </a:p>
        </p:txBody>
      </p:sp>
      <p:pic>
        <p:nvPicPr>
          <p:cNvPr id="6" name="Shape 114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0" b="75417" l="37618" r="61599"/>
                    </a14:imgEffect>
                  </a14:imgLayer>
                </a14:imgProps>
              </a:ext>
            </a:extLst>
          </a:blip>
          <a:srcRect l="38531" t="30993" r="38436" b="25289"/>
          <a:stretch/>
        </p:blipFill>
        <p:spPr>
          <a:xfrm>
            <a:off x="3137290" y="2626819"/>
            <a:ext cx="1828019" cy="3165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680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xmlns:p14="http://schemas.microsoft.com/office/powerpoint/2010/main" spd="slow" advTm="6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101013" cy="6094806"/>
          </a:xfrm>
          <a:prstGeom prst="rect">
            <a:avLst/>
          </a:prstGeom>
        </p:spPr>
      </p:pic>
      <p:sp>
        <p:nvSpPr>
          <p:cNvPr id="4" name="Shape 139"/>
          <p:cNvSpPr/>
          <p:nvPr/>
        </p:nvSpPr>
        <p:spPr>
          <a:xfrm>
            <a:off x="641729" y="708323"/>
            <a:ext cx="6817555" cy="10063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0862" tIns="90862" rIns="90862" bIns="90862" anchor="ctr" anchorCtr="0">
            <a:noAutofit/>
          </a:bodyPr>
          <a:lstStyle/>
          <a:p>
            <a:pPr algn="ctr"/>
            <a:r>
              <a:rPr lang="en-GB" sz="1800" dirty="0">
                <a:solidFill>
                  <a:srgbClr val="000000"/>
                </a:solidFill>
              </a:rPr>
              <a:t>Hello? Is anyone there?</a:t>
            </a:r>
          </a:p>
        </p:txBody>
      </p:sp>
    </p:spTree>
    <p:extLst>
      <p:ext uri="{BB962C8B-B14F-4D97-AF65-F5344CB8AC3E}">
        <p14:creationId xmlns:p14="http://schemas.microsoft.com/office/powerpoint/2010/main" val="283007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xmlns:p14="http://schemas.microsoft.com/office/powerpoint/2010/main" spd="slow" advTm="6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101013" cy="6094806"/>
          </a:xfrm>
          <a:prstGeom prst="rect">
            <a:avLst/>
          </a:prstGeom>
        </p:spPr>
      </p:pic>
      <p:sp>
        <p:nvSpPr>
          <p:cNvPr id="4" name="Shape 145"/>
          <p:cNvSpPr/>
          <p:nvPr/>
        </p:nvSpPr>
        <p:spPr>
          <a:xfrm>
            <a:off x="641729" y="708323"/>
            <a:ext cx="6817555" cy="10063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0862" tIns="90862" rIns="90862" bIns="90862" anchor="ctr" anchorCtr="0">
            <a:noAutofit/>
          </a:bodyPr>
          <a:lstStyle/>
          <a:p>
            <a:pPr algn="ctr"/>
            <a:r>
              <a:rPr lang="en-GB" sz="1800" dirty="0">
                <a:solidFill>
                  <a:srgbClr val="000000"/>
                </a:solidFill>
              </a:rPr>
              <a:t>Anybody?</a:t>
            </a:r>
          </a:p>
        </p:txBody>
      </p:sp>
    </p:spTree>
    <p:extLst>
      <p:ext uri="{BB962C8B-B14F-4D97-AF65-F5344CB8AC3E}">
        <p14:creationId xmlns:p14="http://schemas.microsoft.com/office/powerpoint/2010/main" val="238446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xmlns:p14="http://schemas.microsoft.com/office/powerpoint/2010/main" spd="slow" advTm="6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51"/>
          <p:cNvSpPr/>
          <p:nvPr/>
        </p:nvSpPr>
        <p:spPr>
          <a:xfrm>
            <a:off x="641729" y="733251"/>
            <a:ext cx="6817555" cy="10063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0862" tIns="90862" rIns="90862" bIns="90862" anchor="ctr" anchorCtr="0">
            <a:noAutofit/>
          </a:bodyPr>
          <a:lstStyle/>
          <a:p>
            <a:pPr algn="ctr"/>
            <a:r>
              <a:rPr lang="en-GB" sz="1800" dirty="0">
                <a:solidFill>
                  <a:srgbClr val="000000"/>
                </a:solidFill>
              </a:rPr>
              <a:t>Sigh...</a:t>
            </a:r>
          </a:p>
        </p:txBody>
      </p:sp>
      <p:pic>
        <p:nvPicPr>
          <p:cNvPr id="7" name="Shape 114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0" b="75417" l="37618" r="61599"/>
                    </a14:imgEffect>
                  </a14:imgLayer>
                </a14:imgProps>
              </a:ext>
            </a:extLst>
          </a:blip>
          <a:srcRect l="38531" t="30993" r="38436" b="25289"/>
          <a:stretch/>
        </p:blipFill>
        <p:spPr>
          <a:xfrm>
            <a:off x="3137290" y="2626819"/>
            <a:ext cx="1828019" cy="3165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962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xmlns:p14="http://schemas.microsoft.com/office/powerpoint/2010/main" spd="slow" advTm="6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59"/>
          <p:cNvSpPr/>
          <p:nvPr/>
        </p:nvSpPr>
        <p:spPr>
          <a:xfrm>
            <a:off x="636457" y="708799"/>
            <a:ext cx="6817555" cy="10063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0862" tIns="90862" rIns="90862" bIns="90862" anchor="ctr" anchorCtr="0">
            <a:noAutofit/>
          </a:bodyPr>
          <a:lstStyle/>
          <a:p>
            <a:pPr algn="ctr"/>
            <a:r>
              <a:rPr lang="en-GB" sz="1800" dirty="0">
                <a:solidFill>
                  <a:srgbClr val="000000"/>
                </a:solidFill>
              </a:rPr>
              <a:t>When we do meet one another, we often fall in love at first sight.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125" b="95000" l="44828" r="54859"/>
                    </a14:imgEffect>
                  </a14:imgLayer>
                </a14:imgProps>
              </a:ext>
            </a:extLst>
          </a:blip>
          <a:srcRect l="44826" t="42907" r="45187" b="5079"/>
          <a:stretch/>
        </p:blipFill>
        <p:spPr>
          <a:xfrm>
            <a:off x="3170343" y="2615108"/>
            <a:ext cx="809043" cy="317011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875" b="95625" l="44828" r="55643"/>
                    </a14:imgEffect>
                  </a14:imgLayer>
                </a14:imgProps>
              </a:ext>
            </a:extLst>
          </a:blip>
          <a:srcRect l="45214" t="41947" r="44799" b="4959"/>
          <a:stretch/>
        </p:blipFill>
        <p:spPr>
          <a:xfrm>
            <a:off x="4120474" y="2558666"/>
            <a:ext cx="809043" cy="323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3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xmlns:p14="http://schemas.microsoft.com/office/powerpoint/2010/main" spd="slow" advTm="6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59"/>
          <p:cNvSpPr/>
          <p:nvPr/>
        </p:nvSpPr>
        <p:spPr>
          <a:xfrm>
            <a:off x="642522" y="666554"/>
            <a:ext cx="6817555" cy="10063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0862" tIns="90862" rIns="90862" bIns="90862" anchor="ctr" anchorCtr="0">
            <a:noAutofit/>
          </a:bodyPr>
          <a:lstStyle/>
          <a:p>
            <a:pPr algn="ctr"/>
            <a:r>
              <a:rPr lang="en-GB" sz="1800" dirty="0">
                <a:solidFill>
                  <a:srgbClr val="000000"/>
                </a:solidFill>
              </a:rPr>
              <a:t>We </a:t>
            </a:r>
            <a:r>
              <a:rPr lang="en-GB" sz="1800" dirty="0" err="1">
                <a:solidFill>
                  <a:srgbClr val="000000"/>
                </a:solidFill>
              </a:rPr>
              <a:t>Blickets</a:t>
            </a:r>
            <a:r>
              <a:rPr lang="en-GB" sz="1800" dirty="0">
                <a:solidFill>
                  <a:srgbClr val="000000"/>
                </a:solidFill>
              </a:rPr>
              <a:t> are very romantic beings, you know!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125" b="95000" l="44828" r="54859"/>
                    </a14:imgEffect>
                  </a14:imgLayer>
                </a14:imgProps>
              </a:ext>
            </a:extLst>
          </a:blip>
          <a:srcRect l="44826" t="42907" r="45187" b="5079"/>
          <a:stretch/>
        </p:blipFill>
        <p:spPr>
          <a:xfrm>
            <a:off x="3170343" y="2615108"/>
            <a:ext cx="809043" cy="31701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875" b="95625" l="44828" r="55643"/>
                    </a14:imgEffect>
                  </a14:imgLayer>
                </a14:imgProps>
              </a:ext>
            </a:extLst>
          </a:blip>
          <a:srcRect l="45214" t="41947" r="44799" b="4959"/>
          <a:stretch/>
        </p:blipFill>
        <p:spPr>
          <a:xfrm>
            <a:off x="4120474" y="2558666"/>
            <a:ext cx="809043" cy="323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xmlns:p14="http://schemas.microsoft.com/office/powerpoint/2010/main" spd="slow" advTm="6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67"/>
          <p:cNvSpPr/>
          <p:nvPr/>
        </p:nvSpPr>
        <p:spPr>
          <a:xfrm>
            <a:off x="641729" y="666554"/>
            <a:ext cx="6817555" cy="10063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0862" tIns="90862" rIns="90862" bIns="90862" anchor="ctr" anchorCtr="0">
            <a:noAutofit/>
          </a:bodyPr>
          <a:lstStyle/>
          <a:p>
            <a:pPr algn="ctr"/>
            <a:r>
              <a:rPr lang="en-GB" sz="1800" dirty="0">
                <a:solidFill>
                  <a:srgbClr val="000000"/>
                </a:solidFill>
              </a:rPr>
              <a:t>“Has anyone ever told you that you have the most beautiful eye?”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125" b="95000" l="44828" r="54859"/>
                    </a14:imgEffect>
                  </a14:imgLayer>
                </a14:imgProps>
              </a:ext>
            </a:extLst>
          </a:blip>
          <a:srcRect l="44826" t="42907" r="45187" b="5079"/>
          <a:stretch/>
        </p:blipFill>
        <p:spPr>
          <a:xfrm>
            <a:off x="3170343" y="2615108"/>
            <a:ext cx="809043" cy="31701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875" b="95625" l="44828" r="55643"/>
                    </a14:imgEffect>
                  </a14:imgLayer>
                </a14:imgProps>
              </a:ext>
            </a:extLst>
          </a:blip>
          <a:srcRect l="45214" t="41947" r="44799" b="4959"/>
          <a:stretch/>
        </p:blipFill>
        <p:spPr>
          <a:xfrm>
            <a:off x="4120474" y="2558666"/>
            <a:ext cx="809043" cy="323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7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xmlns:p14="http://schemas.microsoft.com/office/powerpoint/2010/main" spd="slow" advTm="6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101013" cy="609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51" y="1113064"/>
            <a:ext cx="6987124" cy="3869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Before we start, here is some practice. 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O</a:t>
            </a:r>
            <a:r>
              <a:rPr lang="en-US" dirty="0" smtClean="0">
                <a:solidFill>
                  <a:srgbClr val="000000"/>
                </a:solidFill>
              </a:rPr>
              <a:t>n the next screen, you will see the cross (+), the number ‘0’, and then you will see a room with 0 discs hanging on the wall.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Because the number of discs matches the number, you should press ‘b’ (for YES).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Press the space bar to walk through this process.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1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5"/>
          <p:cNvSpPr/>
          <p:nvPr/>
        </p:nvSpPr>
        <p:spPr>
          <a:xfrm>
            <a:off x="642522" y="689985"/>
            <a:ext cx="6817555" cy="10063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0862" tIns="90862" rIns="90862" bIns="90862" anchor="ctr" anchorCtr="0">
            <a:noAutofit/>
          </a:bodyPr>
          <a:lstStyle/>
          <a:p>
            <a:pPr algn="ctr"/>
            <a:r>
              <a:rPr lang="en-GB" sz="1800" dirty="0">
                <a:solidFill>
                  <a:srgbClr val="000000"/>
                </a:solidFill>
              </a:rPr>
              <a:t>“Why, I was about to say the same thing about your eye!”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125" b="95000" l="44828" r="54859"/>
                    </a14:imgEffect>
                  </a14:imgLayer>
                </a14:imgProps>
              </a:ext>
            </a:extLst>
          </a:blip>
          <a:srcRect l="44826" t="42907" r="45187" b="5079"/>
          <a:stretch/>
        </p:blipFill>
        <p:spPr>
          <a:xfrm>
            <a:off x="3170343" y="2615108"/>
            <a:ext cx="809043" cy="31701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875" b="95625" l="44828" r="55643"/>
                    </a14:imgEffect>
                  </a14:imgLayer>
                </a14:imgProps>
              </a:ext>
            </a:extLst>
          </a:blip>
          <a:srcRect l="45214" t="41947" r="44799" b="4959"/>
          <a:stretch/>
        </p:blipFill>
        <p:spPr>
          <a:xfrm>
            <a:off x="4120474" y="2558666"/>
            <a:ext cx="809043" cy="323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3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xmlns:p14="http://schemas.microsoft.com/office/powerpoint/2010/main" spd="slow" advTm="6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30369" y="1615639"/>
            <a:ext cx="841862" cy="731310"/>
            <a:chOff x="5788360" y="1083271"/>
            <a:chExt cx="1267000" cy="822296"/>
          </a:xfrm>
        </p:grpSpPr>
        <p:sp>
          <p:nvSpPr>
            <p:cNvPr id="183" name="Shape 183"/>
            <p:cNvSpPr/>
            <p:nvPr/>
          </p:nvSpPr>
          <p:spPr>
            <a:xfrm>
              <a:off x="5911731" y="1083271"/>
              <a:ext cx="1098270" cy="822296"/>
            </a:xfrm>
            <a:prstGeom prst="cloudCallout">
              <a:avLst>
                <a:gd name="adj1" fmla="val -52799"/>
                <a:gd name="adj2" fmla="val 87204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897" tIns="121897" rIns="121897" bIns="121897" anchor="ctr" anchorCtr="0">
              <a:noAutofit/>
            </a:bodyPr>
            <a:lstStyle/>
            <a:p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788360" y="1083272"/>
              <a:ext cx="1267000" cy="822294"/>
            </a:xfrm>
            <a:prstGeom prst="cloudCallout">
              <a:avLst>
                <a:gd name="adj1" fmla="val 46098"/>
                <a:gd name="adj2" fmla="val 93266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897" tIns="121897" rIns="121897" bIns="121897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85" name="Shape 185"/>
          <p:cNvSpPr/>
          <p:nvPr/>
        </p:nvSpPr>
        <p:spPr>
          <a:xfrm>
            <a:off x="3886281" y="1795089"/>
            <a:ext cx="302992" cy="429560"/>
          </a:xfrm>
          <a:prstGeom prst="hear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862" tIns="90862" rIns="90862" bIns="90862" anchor="ctr" anchorCtr="0">
            <a:noAutofit/>
          </a:bodyPr>
          <a:lstStyle/>
          <a:p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125" b="95000" l="44828" r="54859"/>
                    </a14:imgEffect>
                  </a14:imgLayer>
                </a14:imgProps>
              </a:ext>
            </a:extLst>
          </a:blip>
          <a:srcRect l="44826" t="42907" r="45187" b="5079"/>
          <a:stretch/>
        </p:blipFill>
        <p:spPr>
          <a:xfrm>
            <a:off x="3170343" y="2615108"/>
            <a:ext cx="809043" cy="31701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875" b="95625" l="44828" r="55643"/>
                    </a14:imgEffect>
                  </a14:imgLayer>
                </a14:imgProps>
              </a:ext>
            </a:extLst>
          </a:blip>
          <a:srcRect l="45214" t="41947" r="44799" b="4959"/>
          <a:stretch/>
        </p:blipFill>
        <p:spPr>
          <a:xfrm>
            <a:off x="4120474" y="2558666"/>
            <a:ext cx="809043" cy="323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1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xmlns:p14="http://schemas.microsoft.com/office/powerpoint/2010/main" spd="slow" advTm="6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93"/>
          <p:cNvSpPr/>
          <p:nvPr/>
        </p:nvSpPr>
        <p:spPr>
          <a:xfrm>
            <a:off x="641729" y="695624"/>
            <a:ext cx="6817555" cy="10063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0862" tIns="90862" rIns="90862" bIns="90862" anchor="ctr" anchorCtr="0">
            <a:noAutofit/>
          </a:bodyPr>
          <a:lstStyle/>
          <a:p>
            <a:pPr algn="ctr"/>
            <a:r>
              <a:rPr lang="en-GB" sz="1800" dirty="0">
                <a:solidFill>
                  <a:srgbClr val="000000"/>
                </a:solidFill>
              </a:rPr>
              <a:t>When we do fall in love, we often pair for life.</a:t>
            </a:r>
          </a:p>
        </p:txBody>
      </p:sp>
      <p:pic>
        <p:nvPicPr>
          <p:cNvPr id="8" name="Shape 114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0" b="75417" l="37618" r="61599"/>
                    </a14:imgEffect>
                  </a14:imgLayer>
                </a14:imgProps>
              </a:ext>
            </a:extLst>
          </a:blip>
          <a:srcRect l="38531" t="30993" r="38436" b="25289"/>
          <a:stretch/>
        </p:blipFill>
        <p:spPr>
          <a:xfrm>
            <a:off x="2234218" y="2626819"/>
            <a:ext cx="1828019" cy="3165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114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0" b="75417" l="37618" r="61599"/>
                    </a14:imgEffect>
                  </a14:imgLayer>
                </a14:imgProps>
              </a:ext>
            </a:extLst>
          </a:blip>
          <a:srcRect l="38531" t="30993" r="38436" b="25289"/>
          <a:stretch/>
        </p:blipFill>
        <p:spPr>
          <a:xfrm>
            <a:off x="4059176" y="2626819"/>
            <a:ext cx="1828019" cy="3165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234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xmlns:p14="http://schemas.microsoft.com/office/powerpoint/2010/main" spd="slow" advTm="6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99"/>
          <p:cNvSpPr/>
          <p:nvPr/>
        </p:nvSpPr>
        <p:spPr>
          <a:xfrm>
            <a:off x="641729" y="705031"/>
            <a:ext cx="6817555" cy="10063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0862" tIns="90862" rIns="90862" bIns="90862" anchor="ctr" anchorCtr="0">
            <a:noAutofit/>
          </a:bodyPr>
          <a:lstStyle/>
          <a:p>
            <a:pPr algn="ctr"/>
            <a:r>
              <a:rPr lang="en-GB" sz="1800" dirty="0">
                <a:solidFill>
                  <a:srgbClr val="000000"/>
                </a:solidFill>
              </a:rPr>
              <a:t>I haven’t met my one true love yet. I’m very lonely... </a:t>
            </a:r>
          </a:p>
        </p:txBody>
      </p:sp>
      <p:pic>
        <p:nvPicPr>
          <p:cNvPr id="6" name="Shape 114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0" b="75417" l="37618" r="61599"/>
                    </a14:imgEffect>
                  </a14:imgLayer>
                </a14:imgProps>
              </a:ext>
            </a:extLst>
          </a:blip>
          <a:srcRect l="38531" t="30993" r="38436" b="25289"/>
          <a:stretch/>
        </p:blipFill>
        <p:spPr>
          <a:xfrm>
            <a:off x="3137290" y="2626819"/>
            <a:ext cx="1828019" cy="3165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008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xmlns:p14="http://schemas.microsoft.com/office/powerpoint/2010/main" spd="slow" advTm="6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05"/>
          <p:cNvSpPr/>
          <p:nvPr/>
        </p:nvSpPr>
        <p:spPr>
          <a:xfrm>
            <a:off x="641729" y="705031"/>
            <a:ext cx="6817555" cy="10063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0862" tIns="90862" rIns="90862" bIns="90862" anchor="ctr" anchorCtr="0">
            <a:noAutofit/>
          </a:bodyPr>
          <a:lstStyle/>
          <a:p>
            <a:pPr algn="ctr"/>
            <a:r>
              <a:rPr lang="en-GB" sz="1800" dirty="0">
                <a:solidFill>
                  <a:srgbClr val="000000"/>
                </a:solidFill>
              </a:rPr>
              <a:t>But enough about me! Let me tell you more about </a:t>
            </a:r>
            <a:r>
              <a:rPr lang="en-GB" sz="1800" dirty="0" err="1">
                <a:solidFill>
                  <a:srgbClr val="000000"/>
                </a:solidFill>
              </a:rPr>
              <a:t>Blickets</a:t>
            </a:r>
            <a:r>
              <a:rPr lang="en-GB" sz="18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6" name="Shape 114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0" b="75417" l="37618" r="61599"/>
                    </a14:imgEffect>
                  </a14:imgLayer>
                </a14:imgProps>
              </a:ext>
            </a:extLst>
          </a:blip>
          <a:srcRect l="38531" t="30993" r="38436" b="25289"/>
          <a:stretch/>
        </p:blipFill>
        <p:spPr>
          <a:xfrm>
            <a:off x="3137290" y="2626819"/>
            <a:ext cx="1828019" cy="3165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978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xmlns:p14="http://schemas.microsoft.com/office/powerpoint/2010/main" spd="slow" advTm="6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05"/>
          <p:cNvSpPr/>
          <p:nvPr/>
        </p:nvSpPr>
        <p:spPr>
          <a:xfrm>
            <a:off x="641729" y="707101"/>
            <a:ext cx="6817555" cy="10063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0862" tIns="90862" rIns="90862" bIns="90862" anchor="ctr" anchorCtr="0">
            <a:noAutofit/>
          </a:bodyPr>
          <a:lstStyle/>
          <a:p>
            <a:pPr algn="ctr"/>
            <a:r>
              <a:rPr lang="en-GB" sz="1800" dirty="0"/>
              <a:t>We </a:t>
            </a:r>
            <a:r>
              <a:rPr lang="en-GB" sz="1800" dirty="0" err="1"/>
              <a:t>Blickets</a:t>
            </a:r>
            <a:r>
              <a:rPr lang="en-GB" sz="1800" dirty="0"/>
              <a:t> are slow and clumsy, and we live in constant fear of predators.</a:t>
            </a:r>
          </a:p>
        </p:txBody>
      </p:sp>
      <p:pic>
        <p:nvPicPr>
          <p:cNvPr id="6" name="Shape 114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0" b="75417" l="37618" r="61599"/>
                    </a14:imgEffect>
                  </a14:imgLayer>
                </a14:imgProps>
              </a:ext>
            </a:extLst>
          </a:blip>
          <a:srcRect l="38531" t="30993" r="38436" b="25289"/>
          <a:stretch/>
        </p:blipFill>
        <p:spPr>
          <a:xfrm>
            <a:off x="3137290" y="2626819"/>
            <a:ext cx="1828019" cy="3165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654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xmlns:p14="http://schemas.microsoft.com/office/powerpoint/2010/main" spd="slow" advTm="6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05"/>
          <p:cNvSpPr/>
          <p:nvPr/>
        </p:nvSpPr>
        <p:spPr>
          <a:xfrm>
            <a:off x="641729" y="702585"/>
            <a:ext cx="6817555" cy="10063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0862" tIns="90862" rIns="90862" bIns="90862" anchor="ctr" anchorCtr="0">
            <a:noAutofit/>
          </a:bodyPr>
          <a:lstStyle/>
          <a:p>
            <a:pPr algn="ctr"/>
            <a:r>
              <a:rPr lang="en-GB" sz="1800" dirty="0">
                <a:solidFill>
                  <a:srgbClr val="000000"/>
                </a:solidFill>
              </a:rPr>
              <a:t>But we do have one trick to avoid predators...</a:t>
            </a:r>
          </a:p>
        </p:txBody>
      </p:sp>
      <p:pic>
        <p:nvPicPr>
          <p:cNvPr id="6" name="Shape 114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0" b="75417" l="37618" r="61599"/>
                    </a14:imgEffect>
                  </a14:imgLayer>
                </a14:imgProps>
              </a:ext>
            </a:extLst>
          </a:blip>
          <a:srcRect l="38531" t="30993" r="38436" b="25289"/>
          <a:stretch/>
        </p:blipFill>
        <p:spPr>
          <a:xfrm>
            <a:off x="3137290" y="2626819"/>
            <a:ext cx="1828019" cy="3165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399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xmlns:p14="http://schemas.microsoft.com/office/powerpoint/2010/main" spd="slow" advTm="6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hape 114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0" b="75417" l="37618" r="61599"/>
                    </a14:imgEffect>
                  </a14:imgLayer>
                </a14:imgProps>
              </a:ext>
            </a:extLst>
          </a:blip>
          <a:srcRect l="38531" t="30993" r="38436" b="25289"/>
          <a:stretch/>
        </p:blipFill>
        <p:spPr>
          <a:xfrm>
            <a:off x="4059177" y="2626819"/>
            <a:ext cx="1783748" cy="316565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224"/>
          <p:cNvSpPr/>
          <p:nvPr/>
        </p:nvSpPr>
        <p:spPr>
          <a:xfrm>
            <a:off x="640674" y="693446"/>
            <a:ext cx="6817555" cy="10063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0862" tIns="90862" rIns="90862" bIns="90862" anchor="ctr" anchorCtr="0">
            <a:noAutofit/>
          </a:bodyPr>
          <a:lstStyle/>
          <a:p>
            <a:pPr algn="ctr"/>
            <a:r>
              <a:rPr lang="en-GB" sz="1800" dirty="0">
                <a:solidFill>
                  <a:srgbClr val="000000"/>
                </a:solidFill>
              </a:rPr>
              <a:t>We happen to look just like </a:t>
            </a:r>
            <a:r>
              <a:rPr lang="en-GB" sz="1800" i="1" dirty="0">
                <a:solidFill>
                  <a:srgbClr val="000000"/>
                </a:solidFill>
              </a:rPr>
              <a:t>blue andradite</a:t>
            </a:r>
            <a:r>
              <a:rPr lang="en-GB" sz="1800" dirty="0">
                <a:solidFill>
                  <a:srgbClr val="000000"/>
                </a:solidFill>
              </a:rPr>
              <a:t>, a highly radioactive mineral that grows everywhere on the planet </a:t>
            </a:r>
            <a:r>
              <a:rPr lang="en-GB" sz="1800" dirty="0" err="1">
                <a:solidFill>
                  <a:srgbClr val="000000"/>
                </a:solidFill>
              </a:rPr>
              <a:t>Zuorota</a:t>
            </a:r>
            <a:r>
              <a:rPr lang="en-GB" sz="18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11" name="Shape 114"/>
          <p:cNvPicPr preferRelativeResize="0"/>
          <p:nvPr/>
        </p:nvPicPr>
        <p:blipFill rotWithShape="1"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0" b="75417" l="37618" r="61599"/>
                    </a14:imgEffect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rcRect l="38531" t="30993" r="38436" b="25289"/>
          <a:stretch/>
        </p:blipFill>
        <p:spPr>
          <a:xfrm>
            <a:off x="2132559" y="2626819"/>
            <a:ext cx="1783748" cy="3165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958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xmlns:p14="http://schemas.microsoft.com/office/powerpoint/2010/main" spd="slow" advTm="6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31"/>
          <p:cNvSpPr/>
          <p:nvPr/>
        </p:nvSpPr>
        <p:spPr>
          <a:xfrm>
            <a:off x="641729" y="672224"/>
            <a:ext cx="6817555" cy="10063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0862" tIns="90862" rIns="90862" bIns="90862" anchor="ctr" anchorCtr="0">
            <a:noAutofit/>
          </a:bodyPr>
          <a:lstStyle/>
          <a:p>
            <a:pPr algn="ctr"/>
            <a:r>
              <a:rPr lang="en-GB" sz="1800" dirty="0">
                <a:solidFill>
                  <a:srgbClr val="000000"/>
                </a:solidFill>
              </a:rPr>
              <a:t>See? The resemblance is uncanny! </a:t>
            </a:r>
          </a:p>
        </p:txBody>
      </p:sp>
      <p:pic>
        <p:nvPicPr>
          <p:cNvPr id="8" name="Shape 114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0" b="75417" l="37618" r="61599"/>
                    </a14:imgEffect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rcRect l="38531" t="30993" r="38436" b="25289"/>
          <a:stretch/>
        </p:blipFill>
        <p:spPr>
          <a:xfrm>
            <a:off x="2132559" y="2626819"/>
            <a:ext cx="1783748" cy="3165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875" b="95625" l="44828" r="55643"/>
                    </a14:imgEffect>
                  </a14:imgLayer>
                </a14:imgProps>
              </a:ext>
            </a:extLst>
          </a:blip>
          <a:srcRect l="45214" t="41947" r="44799" b="4959"/>
          <a:stretch/>
        </p:blipFill>
        <p:spPr>
          <a:xfrm>
            <a:off x="4120474" y="2558666"/>
            <a:ext cx="809043" cy="323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3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xmlns:p14="http://schemas.microsoft.com/office/powerpoint/2010/main" spd="slow" advTm="6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641729" y="693446"/>
            <a:ext cx="6817555" cy="10063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0862" tIns="90862" rIns="90862" bIns="90862" anchor="ctr" anchorCtr="0">
            <a:noAutofit/>
          </a:bodyPr>
          <a:lstStyle/>
          <a:p>
            <a:pPr algn="ctr"/>
            <a:r>
              <a:rPr lang="en-GB" sz="1800" dirty="0">
                <a:solidFill>
                  <a:srgbClr val="000000"/>
                </a:solidFill>
              </a:rPr>
              <a:t>Predators can’t tell us apart from the </a:t>
            </a:r>
            <a:r>
              <a:rPr lang="en-GB" sz="1800" i="1" dirty="0">
                <a:solidFill>
                  <a:srgbClr val="000000"/>
                </a:solidFill>
              </a:rPr>
              <a:t>blue andradite</a:t>
            </a:r>
            <a:r>
              <a:rPr lang="en-GB" sz="1800" dirty="0">
                <a:solidFill>
                  <a:srgbClr val="000000"/>
                </a:solidFill>
              </a:rPr>
              <a:t> because they’re </a:t>
            </a:r>
            <a:r>
              <a:rPr lang="en-GB" sz="1800" dirty="0" err="1">
                <a:solidFill>
                  <a:srgbClr val="000000"/>
                </a:solidFill>
              </a:rPr>
              <a:t>color-blind</a:t>
            </a:r>
            <a:r>
              <a:rPr lang="en-GB" sz="18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6" name="Shape 114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0" b="75417" l="37618" r="61599"/>
                    </a14:imgEffect>
                  </a14:imgLayer>
                </a14:imgProps>
              </a:ext>
            </a:extLst>
          </a:blip>
          <a:srcRect l="38531" t="30993" r="38436" b="25289"/>
          <a:stretch/>
        </p:blipFill>
        <p:spPr>
          <a:xfrm>
            <a:off x="4059177" y="2626819"/>
            <a:ext cx="1783748" cy="3165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14"/>
          <p:cNvPicPr preferRelativeResize="0"/>
          <p:nvPr/>
        </p:nvPicPr>
        <p:blipFill rotWithShape="1"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0" b="75417" l="37618" r="61599"/>
                    </a14:imgEffect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rcRect l="38531" t="30993" r="38436" b="25289"/>
          <a:stretch/>
        </p:blipFill>
        <p:spPr>
          <a:xfrm>
            <a:off x="2132559" y="2626819"/>
            <a:ext cx="1783748" cy="3165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335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xmlns:p14="http://schemas.microsoft.com/office/powerpoint/2010/main" spd="slow" advTm="6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101013" cy="609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297" y="1534363"/>
            <a:ext cx="6075760" cy="2123416"/>
          </a:xfrm>
        </p:spPr>
        <p:txBody>
          <a:bodyPr>
            <a:normAutofit/>
          </a:bodyPr>
          <a:lstStyle/>
          <a:p>
            <a:r>
              <a:rPr lang="en-US" sz="8800" b="1" dirty="0" smtClean="0"/>
              <a:t>+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1095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640674" y="693446"/>
            <a:ext cx="6817555" cy="10063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0862" tIns="90862" rIns="90862" bIns="90862" anchor="ctr" anchorCtr="0">
            <a:noAutofit/>
          </a:bodyPr>
          <a:lstStyle/>
          <a:p>
            <a:pPr algn="ctr"/>
            <a:r>
              <a:rPr lang="en-GB" sz="1800" dirty="0">
                <a:solidFill>
                  <a:srgbClr val="000000"/>
                </a:solidFill>
              </a:rPr>
              <a:t>When they are nearby, we just </a:t>
            </a:r>
            <a:r>
              <a:rPr lang="en-GB" sz="1800" dirty="0" smtClean="0">
                <a:solidFill>
                  <a:srgbClr val="000000"/>
                </a:solidFill>
              </a:rPr>
              <a:t>stand still and pretend </a:t>
            </a:r>
            <a:r>
              <a:rPr lang="en-GB" sz="1800" dirty="0">
                <a:solidFill>
                  <a:srgbClr val="000000"/>
                </a:solidFill>
              </a:rPr>
              <a:t>that we’re minerals, and they leave us alone.</a:t>
            </a:r>
          </a:p>
        </p:txBody>
      </p:sp>
      <p:pic>
        <p:nvPicPr>
          <p:cNvPr id="6" name="Shape 114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0" b="75417" l="37618" r="61599"/>
                    </a14:imgEffect>
                  </a14:imgLayer>
                </a14:imgProps>
              </a:ext>
            </a:extLst>
          </a:blip>
          <a:srcRect l="38531" t="30993" r="38436" b="25289"/>
          <a:stretch/>
        </p:blipFill>
        <p:spPr>
          <a:xfrm>
            <a:off x="4059177" y="2626819"/>
            <a:ext cx="1783748" cy="3165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14"/>
          <p:cNvPicPr preferRelativeResize="0"/>
          <p:nvPr/>
        </p:nvPicPr>
        <p:blipFill rotWithShape="1"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0" b="75417" l="37618" r="61599"/>
                    </a14:imgEffect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rcRect l="38531" t="30993" r="38436" b="25289"/>
          <a:stretch/>
        </p:blipFill>
        <p:spPr>
          <a:xfrm>
            <a:off x="2132559" y="2626819"/>
            <a:ext cx="1783748" cy="3165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799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xmlns:p14="http://schemas.microsoft.com/office/powerpoint/2010/main" spd="slow" advTm="6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577435" y="693446"/>
            <a:ext cx="6817555" cy="10063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0862" tIns="90862" rIns="90862" bIns="90862" anchor="ctr" anchorCtr="0">
            <a:noAutofit/>
          </a:bodyPr>
          <a:lstStyle/>
          <a:p>
            <a:pPr algn="ctr"/>
            <a:r>
              <a:rPr lang="en-GB" sz="1800" dirty="0">
                <a:solidFill>
                  <a:srgbClr val="000000"/>
                </a:solidFill>
              </a:rPr>
              <a:t>Pretty cool, right?</a:t>
            </a:r>
          </a:p>
        </p:txBody>
      </p:sp>
      <p:pic>
        <p:nvPicPr>
          <p:cNvPr id="6" name="Shape 114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0" b="75417" l="37618" r="61599"/>
                    </a14:imgEffect>
                  </a14:imgLayer>
                </a14:imgProps>
              </a:ext>
            </a:extLst>
          </a:blip>
          <a:srcRect l="38531" t="30993" r="38436" b="25289"/>
          <a:stretch/>
        </p:blipFill>
        <p:spPr>
          <a:xfrm>
            <a:off x="4059177" y="2626819"/>
            <a:ext cx="1783748" cy="3165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14"/>
          <p:cNvPicPr preferRelativeResize="0"/>
          <p:nvPr/>
        </p:nvPicPr>
        <p:blipFill rotWithShape="1"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0" b="75417" l="37618" r="61599"/>
                    </a14:imgEffect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rcRect l="38531" t="30993" r="38436" b="25289"/>
          <a:stretch/>
        </p:blipFill>
        <p:spPr>
          <a:xfrm>
            <a:off x="2132559" y="2626819"/>
            <a:ext cx="1783748" cy="3165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413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xmlns:p14="http://schemas.microsoft.com/office/powerpoint/2010/main" spd="slow" advTm="6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Familiarization part 2: agent/mineral contrast task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xmlns:p14="http://schemas.microsoft.com/office/powerpoint/2010/main" spd="slow" advTm="6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641729" y="701812"/>
            <a:ext cx="6817555" cy="10063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0862" tIns="90862" rIns="90862" bIns="90862" anchor="ctr" anchorCtr="0">
            <a:noAutofit/>
          </a:bodyPr>
          <a:lstStyle/>
          <a:p>
            <a:pPr algn="ctr"/>
            <a:r>
              <a:rPr lang="en-GB" sz="1800" dirty="0">
                <a:solidFill>
                  <a:srgbClr val="000000"/>
                </a:solidFill>
              </a:rPr>
              <a:t>Now we can play a game! Let’s see if you can tell me apart from the mineral.</a:t>
            </a:r>
          </a:p>
        </p:txBody>
      </p:sp>
      <p:pic>
        <p:nvPicPr>
          <p:cNvPr id="4" name="Shape 114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0" b="75417" l="37618" r="61599"/>
                    </a14:imgEffect>
                  </a14:imgLayer>
                </a14:imgProps>
              </a:ext>
            </a:extLst>
          </a:blip>
          <a:srcRect l="38531" t="30993" r="38436" b="25289"/>
          <a:stretch/>
        </p:blipFill>
        <p:spPr>
          <a:xfrm>
            <a:off x="3137290" y="2626819"/>
            <a:ext cx="1828019" cy="3165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718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xmlns:p14="http://schemas.microsoft.com/office/powerpoint/2010/main" spd="slow" advTm="5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5"/>
          <p:cNvSpPr/>
          <p:nvPr/>
        </p:nvSpPr>
        <p:spPr>
          <a:xfrm>
            <a:off x="577435" y="702473"/>
            <a:ext cx="6817555" cy="10063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0862" tIns="90862" rIns="90862" bIns="90862" anchor="ctr" anchorCtr="0">
            <a:noAutofit/>
          </a:bodyPr>
          <a:lstStyle/>
          <a:p>
            <a:pPr algn="ctr"/>
            <a:r>
              <a:rPr lang="en-GB" sz="1800" dirty="0">
                <a:solidFill>
                  <a:srgbClr val="000000"/>
                </a:solidFill>
              </a:rPr>
              <a:t>Press </a:t>
            </a:r>
            <a:r>
              <a:rPr lang="en-GB" sz="1800" dirty="0" smtClean="0">
                <a:solidFill>
                  <a:srgbClr val="000000"/>
                </a:solidFill>
              </a:rPr>
              <a:t>the space bar </a:t>
            </a:r>
            <a:r>
              <a:rPr lang="en-GB" sz="1800" dirty="0">
                <a:solidFill>
                  <a:srgbClr val="000000"/>
                </a:solidFill>
              </a:rPr>
              <a:t>when you see me, but not when you see the mineral.</a:t>
            </a:r>
          </a:p>
        </p:txBody>
      </p:sp>
      <p:pic>
        <p:nvPicPr>
          <p:cNvPr id="5" name="Shape 114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0" b="75417" l="37618" r="61599"/>
                    </a14:imgEffect>
                  </a14:imgLayer>
                </a14:imgProps>
              </a:ext>
            </a:extLst>
          </a:blip>
          <a:srcRect l="38531" t="30993" r="38436" b="25289"/>
          <a:stretch/>
        </p:blipFill>
        <p:spPr>
          <a:xfrm>
            <a:off x="3137290" y="2626819"/>
            <a:ext cx="1828019" cy="3165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276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xmlns:p14="http://schemas.microsoft.com/office/powerpoint/2010/main" spd="slow" advTm="5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5"/>
          <p:cNvSpPr/>
          <p:nvPr/>
        </p:nvSpPr>
        <p:spPr>
          <a:xfrm>
            <a:off x="641729" y="667174"/>
            <a:ext cx="6817555" cy="10063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0862" tIns="90862" rIns="90862" bIns="90862" anchor="ctr" anchorCtr="0">
            <a:noAutofit/>
          </a:bodyPr>
          <a:lstStyle/>
          <a:p>
            <a:pPr algn="ctr"/>
            <a:r>
              <a:rPr lang="en-GB" sz="1800" dirty="0">
                <a:solidFill>
                  <a:srgbClr val="000000"/>
                </a:solidFill>
              </a:rPr>
              <a:t>Ready? Go!</a:t>
            </a:r>
          </a:p>
        </p:txBody>
      </p:sp>
      <p:pic>
        <p:nvPicPr>
          <p:cNvPr id="7" name="Shape 114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0" b="75417" l="37618" r="61599"/>
                    </a14:imgEffect>
                  </a14:imgLayer>
                </a14:imgProps>
              </a:ext>
            </a:extLst>
          </a:blip>
          <a:srcRect l="38531" t="30993" r="38436" b="25289"/>
          <a:stretch/>
        </p:blipFill>
        <p:spPr>
          <a:xfrm>
            <a:off x="3137290" y="2626819"/>
            <a:ext cx="1828019" cy="3165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769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xmlns:p14="http://schemas.microsoft.com/office/powerpoint/2010/main" spd="slow" advTm="5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14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0" b="75417" l="37618" r="61599"/>
                    </a14:imgEffect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rcRect l="38531" t="30993" r="38436" b="25289"/>
          <a:stretch/>
        </p:blipFill>
        <p:spPr>
          <a:xfrm>
            <a:off x="3137290" y="2626819"/>
            <a:ext cx="1828019" cy="3165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308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xmlns:p14="http://schemas.microsoft.com/office/powerpoint/2010/main" spd="slow" advTm="6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125" b="95000" l="44828" r="54859"/>
                    </a14:imgEffect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rcRect l="44826" t="42907" r="45187" b="5079"/>
          <a:stretch/>
        </p:blipFill>
        <p:spPr>
          <a:xfrm>
            <a:off x="3623943" y="2615108"/>
            <a:ext cx="809043" cy="31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1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xmlns:p14="http://schemas.microsoft.com/office/powerpoint/2010/main" spd="slow" advTm="6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875" b="95625" l="44828" r="55643"/>
                    </a14:imgEffect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rcRect l="45214" t="41947" r="44799" b="4959"/>
          <a:stretch/>
        </p:blipFill>
        <p:spPr>
          <a:xfrm>
            <a:off x="3666874" y="2558666"/>
            <a:ext cx="809043" cy="323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xmlns:p14="http://schemas.microsoft.com/office/powerpoint/2010/main" spd="slow" advTm="600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14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0" b="75417" l="37618" r="61599"/>
                    </a14:imgEffect>
                  </a14:imgLayer>
                </a14:imgProps>
              </a:ext>
            </a:extLst>
          </a:blip>
          <a:srcRect l="38531" t="30993" r="38436" b="25289"/>
          <a:stretch/>
        </p:blipFill>
        <p:spPr>
          <a:xfrm>
            <a:off x="3137290" y="2626819"/>
            <a:ext cx="1828019" cy="3165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257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xmlns:p14="http://schemas.microsoft.com/office/powerpoint/2010/main" spd="slow" advTm="6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101013" cy="609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297" y="1534363"/>
            <a:ext cx="6075760" cy="2123416"/>
          </a:xfrm>
        </p:spPr>
        <p:txBody>
          <a:bodyPr>
            <a:normAutofit/>
          </a:bodyPr>
          <a:lstStyle/>
          <a:p>
            <a:r>
              <a:rPr lang="en-US" sz="88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6984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101013" cy="60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0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xmlns:p14="http://schemas.microsoft.com/office/powerpoint/2010/main" spd="slow" advTm="60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101013" cy="60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6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xmlns:p14="http://schemas.microsoft.com/office/powerpoint/2010/main" spd="slow" advTm="600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5"/>
          <p:cNvSpPr/>
          <p:nvPr/>
        </p:nvSpPr>
        <p:spPr>
          <a:xfrm>
            <a:off x="641729" y="701192"/>
            <a:ext cx="6817555" cy="10063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0862" tIns="90862" rIns="90862" bIns="90862" anchor="ctr" anchorCtr="0">
            <a:noAutofit/>
          </a:bodyPr>
          <a:lstStyle/>
          <a:p>
            <a:pPr algn="ctr"/>
            <a:r>
              <a:rPr lang="en-GB" sz="1800" dirty="0">
                <a:solidFill>
                  <a:srgbClr val="000000"/>
                </a:solidFill>
              </a:rPr>
              <a:t>Nice work! Now let’s do it the other way: press [KEY] when you see the mineral, but not when you see me.</a:t>
            </a:r>
          </a:p>
        </p:txBody>
      </p:sp>
      <p:pic>
        <p:nvPicPr>
          <p:cNvPr id="5" name="Shape 114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0" b="75417" l="37618" r="61599"/>
                    </a14:imgEffect>
                  </a14:imgLayer>
                </a14:imgProps>
              </a:ext>
            </a:extLst>
          </a:blip>
          <a:srcRect l="38531" t="30993" r="38436" b="25289"/>
          <a:stretch/>
        </p:blipFill>
        <p:spPr>
          <a:xfrm>
            <a:off x="3137290" y="2626819"/>
            <a:ext cx="1828019" cy="3165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951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xmlns:p14="http://schemas.microsoft.com/office/powerpoint/2010/main" spd="slow" advTm="500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14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0" b="75417" l="37618" r="61599"/>
                    </a14:imgEffect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rcRect l="38531" t="30993" r="38436" b="25289"/>
          <a:stretch/>
        </p:blipFill>
        <p:spPr>
          <a:xfrm>
            <a:off x="3137290" y="2626819"/>
            <a:ext cx="1828019" cy="3165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929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xmlns:p14="http://schemas.microsoft.com/office/powerpoint/2010/main" spd="slow" advTm="6000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125" b="95000" l="44828" r="54859"/>
                    </a14:imgEffect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rcRect l="44826" t="42907" r="45187" b="5079"/>
          <a:stretch/>
        </p:blipFill>
        <p:spPr>
          <a:xfrm>
            <a:off x="3623943" y="2615108"/>
            <a:ext cx="809043" cy="31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8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xmlns:p14="http://schemas.microsoft.com/office/powerpoint/2010/main" spd="slow" advTm="6000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875" b="95625" l="44828" r="55643"/>
                    </a14:imgEffect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rcRect l="45214" t="41947" r="44799" b="4959"/>
          <a:stretch/>
        </p:blipFill>
        <p:spPr>
          <a:xfrm>
            <a:off x="3666874" y="2558666"/>
            <a:ext cx="809043" cy="323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9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xmlns:p14="http://schemas.microsoft.com/office/powerpoint/2010/main" spd="slow" advTm="600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14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0" b="75417" l="37618" r="61599"/>
                    </a14:imgEffect>
                  </a14:imgLayer>
                </a14:imgProps>
              </a:ext>
            </a:extLst>
          </a:blip>
          <a:srcRect l="38531" t="30993" r="38436" b="25289"/>
          <a:stretch/>
        </p:blipFill>
        <p:spPr>
          <a:xfrm>
            <a:off x="3137290" y="2626819"/>
            <a:ext cx="1828019" cy="3165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332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xmlns:p14="http://schemas.microsoft.com/office/powerpoint/2010/main" spd="slow" advTm="6000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101013" cy="60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8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xmlns:p14="http://schemas.microsoft.com/office/powerpoint/2010/main" spd="slow" advTm="600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101013" cy="60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4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xmlns:p14="http://schemas.microsoft.com/office/powerpoint/2010/main" spd="slow" advTm="6000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577435" y="697016"/>
            <a:ext cx="6817555" cy="10063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0862" tIns="90862" rIns="90862" bIns="90862" anchor="ctr" anchorCtr="0">
            <a:noAutofit/>
          </a:bodyPr>
          <a:lstStyle/>
          <a:p>
            <a:pPr algn="ctr"/>
            <a:r>
              <a:rPr lang="en-GB" sz="1800" dirty="0">
                <a:solidFill>
                  <a:srgbClr val="000000"/>
                </a:solidFill>
              </a:rPr>
              <a:t>Good job!</a:t>
            </a:r>
          </a:p>
        </p:txBody>
      </p:sp>
      <p:pic>
        <p:nvPicPr>
          <p:cNvPr id="5" name="Shape 114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0" b="75417" l="37618" r="61599"/>
                    </a14:imgEffect>
                  </a14:imgLayer>
                </a14:imgProps>
              </a:ext>
            </a:extLst>
          </a:blip>
          <a:srcRect l="38531" t="30993" r="38436" b="25289"/>
          <a:stretch/>
        </p:blipFill>
        <p:spPr>
          <a:xfrm>
            <a:off x="3137290" y="2626819"/>
            <a:ext cx="1828019" cy="3165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635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xmlns:p14="http://schemas.microsoft.com/office/powerpoint/2010/main" spd="slow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7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101013" cy="609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51" y="1113064"/>
            <a:ext cx="6987124" cy="4432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Now you will complete a different version of the discs task.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On each trial, you will first see a fixation cross (+). 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It is important that you look at the cross, because it will quickly be replaced by either the word ‘YOU’ or the word ‘DAX’.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Then the word will be replaced by a number from 0 to 3. 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Next, an image of a room with 0, 1, 2, or 3 red disks on the walls. You will also see </a:t>
            </a:r>
            <a:r>
              <a:rPr lang="en-US" dirty="0" err="1" smtClean="0">
                <a:solidFill>
                  <a:srgbClr val="000000"/>
                </a:solidFill>
              </a:rPr>
              <a:t>Dax</a:t>
            </a:r>
            <a:r>
              <a:rPr lang="en-US" dirty="0" smtClean="0">
                <a:solidFill>
                  <a:srgbClr val="000000"/>
                </a:solidFill>
              </a:rPr>
              <a:t> in the middle of the room.</a:t>
            </a:r>
          </a:p>
        </p:txBody>
      </p:sp>
    </p:spTree>
    <p:extLst>
      <p:ext uri="{BB962C8B-B14F-4D97-AF65-F5344CB8AC3E}">
        <p14:creationId xmlns:p14="http://schemas.microsoft.com/office/powerpoint/2010/main" val="351471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101013" cy="609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51" y="1113064"/>
            <a:ext cx="6987124" cy="4432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On half of the trials, you must check if the number corresponds to how many discs </a:t>
            </a:r>
            <a:r>
              <a:rPr lang="en-US" u="sng" dirty="0" smtClean="0"/>
              <a:t>you can see </a:t>
            </a:r>
            <a:r>
              <a:rPr lang="en-US" dirty="0" smtClean="0"/>
              <a:t>from </a:t>
            </a:r>
            <a:r>
              <a:rPr lang="en-US" u="sng" dirty="0" smtClean="0"/>
              <a:t>your perspective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 the other half of the trials, you must check if the number corresponds to how many discs </a:t>
            </a:r>
            <a:r>
              <a:rPr lang="en-US" u="sng" dirty="0" err="1" smtClean="0"/>
              <a:t>Dax</a:t>
            </a:r>
            <a:r>
              <a:rPr lang="en-US" u="sng" dirty="0" smtClean="0"/>
              <a:t> can see </a:t>
            </a:r>
            <a:r>
              <a:rPr lang="en-US" dirty="0" smtClean="0"/>
              <a:t>from </a:t>
            </a:r>
            <a:r>
              <a:rPr lang="en-US" u="sng" dirty="0" err="1" smtClean="0"/>
              <a:t>Dax’s</a:t>
            </a:r>
            <a:r>
              <a:rPr lang="en-US" u="sng" dirty="0" smtClean="0"/>
              <a:t> perspective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220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101013" cy="609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51" y="1113064"/>
            <a:ext cx="6987124" cy="4432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you first see the word ‘YOU’, you must check whether the number of discs on the walls </a:t>
            </a:r>
            <a:r>
              <a:rPr lang="en-US" i="1" u="sng" dirty="0" smtClean="0"/>
              <a:t>that you can see</a:t>
            </a:r>
            <a:r>
              <a:rPr lang="en-US" i="1" dirty="0" smtClean="0"/>
              <a:t> </a:t>
            </a:r>
            <a:r>
              <a:rPr lang="en-US" dirty="0" smtClean="0"/>
              <a:t>matches the number just displayed on the screen.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you first </a:t>
            </a:r>
            <a:r>
              <a:rPr lang="en-US" dirty="0" smtClean="0"/>
              <a:t>see the word ‘DAX’, </a:t>
            </a:r>
            <a:r>
              <a:rPr lang="en-US" dirty="0"/>
              <a:t>you must </a:t>
            </a:r>
            <a:r>
              <a:rPr lang="en-US" dirty="0" smtClean="0"/>
              <a:t>check whether </a:t>
            </a:r>
            <a:r>
              <a:rPr lang="en-US" dirty="0"/>
              <a:t>the number of discs on the walls </a:t>
            </a:r>
            <a:r>
              <a:rPr lang="en-US" i="1" u="sng" dirty="0"/>
              <a:t>that </a:t>
            </a:r>
            <a:r>
              <a:rPr lang="en-US" i="1" u="sng" dirty="0" err="1" smtClean="0"/>
              <a:t>Dax</a:t>
            </a:r>
            <a:r>
              <a:rPr lang="en-US" i="1" u="sng" dirty="0" smtClean="0"/>
              <a:t> can see </a:t>
            </a:r>
            <a:r>
              <a:rPr lang="en-US" dirty="0"/>
              <a:t>matches the number </a:t>
            </a:r>
            <a:r>
              <a:rPr lang="en-US" dirty="0" smtClean="0"/>
              <a:t>just displayed </a:t>
            </a:r>
            <a:r>
              <a:rPr lang="en-US" dirty="0"/>
              <a:t>on the </a:t>
            </a:r>
            <a:r>
              <a:rPr lang="en-US" dirty="0" smtClean="0"/>
              <a:t>screen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Press ‘b’ for YES and ‘n’ for NO.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3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101013" cy="609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51" y="1113064"/>
            <a:ext cx="6987124" cy="3869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For example, on the next slide, you will first see the word ‘YOU’, and then the number ‘0’. Then you will see a room with 0 discs.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In this trial, you would press ‘b’ for YES, because the number matches the number of discs that </a:t>
            </a:r>
            <a:r>
              <a:rPr lang="en-US" i="1" u="sng" dirty="0" smtClean="0">
                <a:solidFill>
                  <a:srgbClr val="000000"/>
                </a:solidFill>
              </a:rPr>
              <a:t>you can see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44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101013" cy="609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297" y="1534363"/>
            <a:ext cx="6075760" cy="2123416"/>
          </a:xfrm>
        </p:spPr>
        <p:txBody>
          <a:bodyPr>
            <a:normAutofit/>
          </a:bodyPr>
          <a:lstStyle/>
          <a:p>
            <a:r>
              <a:rPr lang="en-US" sz="8800" b="1" dirty="0" smtClean="0"/>
              <a:t>+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74209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101013" cy="609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297" y="1534363"/>
            <a:ext cx="6075760" cy="2123416"/>
          </a:xfrm>
        </p:spPr>
        <p:txBody>
          <a:bodyPr>
            <a:normAutofit/>
          </a:bodyPr>
          <a:lstStyle/>
          <a:p>
            <a:r>
              <a:rPr lang="en-US" sz="8800" b="1" dirty="0" smtClean="0"/>
              <a:t>YOU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71119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101013" cy="609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297" y="1534363"/>
            <a:ext cx="6075760" cy="2123416"/>
          </a:xfrm>
        </p:spPr>
        <p:txBody>
          <a:bodyPr>
            <a:normAutofit/>
          </a:bodyPr>
          <a:lstStyle/>
          <a:p>
            <a:r>
              <a:rPr lang="en-US" sz="88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9136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EST TRIALS BEGIN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1013" cy="60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2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xmlns:p14="http://schemas.microsoft.com/office/powerpoint/2010/main" spd="slow" advTm="6000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101013" cy="609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51" y="1113064"/>
            <a:ext cx="6987124" cy="3869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O</a:t>
            </a:r>
            <a:r>
              <a:rPr lang="en-US" dirty="0" smtClean="0">
                <a:solidFill>
                  <a:srgbClr val="000000"/>
                </a:solidFill>
              </a:rPr>
              <a:t>n the next slide, you will first see the word YOU, and then the number ‘3’. Then you will see a room with 2 discs. 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In this trial, you would press ‘n’ for NO, because the number does </a:t>
            </a:r>
            <a:r>
              <a:rPr lang="en-US" u="sng" dirty="0" smtClean="0">
                <a:solidFill>
                  <a:srgbClr val="000000"/>
                </a:solidFill>
              </a:rPr>
              <a:t>not</a:t>
            </a:r>
            <a:r>
              <a:rPr lang="en-US" dirty="0" smtClean="0">
                <a:solidFill>
                  <a:srgbClr val="000000"/>
                </a:solidFill>
              </a:rPr>
              <a:t> match the number of discs </a:t>
            </a:r>
            <a:r>
              <a:rPr lang="en-US" i="1" u="sng" dirty="0" smtClean="0">
                <a:solidFill>
                  <a:srgbClr val="000000"/>
                </a:solidFill>
              </a:rPr>
              <a:t>that you can see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6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101013" cy="609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297" y="1534363"/>
            <a:ext cx="6075760" cy="2123416"/>
          </a:xfrm>
        </p:spPr>
        <p:txBody>
          <a:bodyPr>
            <a:normAutofit/>
          </a:bodyPr>
          <a:lstStyle/>
          <a:p>
            <a:r>
              <a:rPr lang="en-US" sz="8800" b="1" dirty="0" smtClean="0"/>
              <a:t>+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380984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101013" cy="609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51" y="1113064"/>
            <a:ext cx="6987124" cy="3869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NICE!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In the next example, you will see the cross, the number ‘3’, and then a room with two discs on the wall. 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n this trial, you would press ‘n’ for NO, because the number of discs does NOT match the numeral you saw.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Press the space bar to walk through this process.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77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101013" cy="609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297" y="1534363"/>
            <a:ext cx="6075760" cy="2123416"/>
          </a:xfrm>
        </p:spPr>
        <p:txBody>
          <a:bodyPr>
            <a:normAutofit/>
          </a:bodyPr>
          <a:lstStyle/>
          <a:p>
            <a:r>
              <a:rPr lang="en-US" sz="8800" b="1" dirty="0" smtClean="0"/>
              <a:t>YOU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413671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101013" cy="609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297" y="1534363"/>
            <a:ext cx="6075760" cy="2123416"/>
          </a:xfrm>
        </p:spPr>
        <p:txBody>
          <a:bodyPr>
            <a:normAutofit/>
          </a:bodyPr>
          <a:lstStyle/>
          <a:p>
            <a:r>
              <a:rPr lang="en-US" sz="8800" b="1" dirty="0" smtClean="0"/>
              <a:t>3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03723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1013" cy="60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101013" cy="609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51" y="1113064"/>
            <a:ext cx="6987124" cy="3869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O</a:t>
            </a:r>
            <a:r>
              <a:rPr lang="en-US" dirty="0" smtClean="0">
                <a:solidFill>
                  <a:srgbClr val="000000"/>
                </a:solidFill>
              </a:rPr>
              <a:t>n the next slide, you will first see the word DAX, and then the number ‘2’. Then you will see a room with 2 discs that </a:t>
            </a:r>
            <a:r>
              <a:rPr lang="en-US" dirty="0" err="1" smtClean="0">
                <a:solidFill>
                  <a:srgbClr val="000000"/>
                </a:solidFill>
              </a:rPr>
              <a:t>Dax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u="sng" dirty="0" smtClean="0">
                <a:solidFill>
                  <a:srgbClr val="000000"/>
                </a:solidFill>
              </a:rPr>
              <a:t>can</a:t>
            </a:r>
            <a:r>
              <a:rPr lang="en-US" dirty="0" smtClean="0">
                <a:solidFill>
                  <a:srgbClr val="000000"/>
                </a:solidFill>
              </a:rPr>
              <a:t> see. 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In this trial, you would press ‘b’ for YES, because the number matches the number of discs </a:t>
            </a:r>
            <a:r>
              <a:rPr lang="en-US" i="1" u="sng" dirty="0" smtClean="0">
                <a:solidFill>
                  <a:srgbClr val="000000"/>
                </a:solidFill>
              </a:rPr>
              <a:t>that </a:t>
            </a:r>
            <a:r>
              <a:rPr lang="en-US" i="1" u="sng" dirty="0" err="1" smtClean="0">
                <a:solidFill>
                  <a:srgbClr val="000000"/>
                </a:solidFill>
              </a:rPr>
              <a:t>Dax</a:t>
            </a:r>
            <a:r>
              <a:rPr lang="en-US" i="1" u="sng" dirty="0" smtClean="0">
                <a:solidFill>
                  <a:srgbClr val="000000"/>
                </a:solidFill>
              </a:rPr>
              <a:t> can see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24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101013" cy="609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297" y="1534363"/>
            <a:ext cx="6075760" cy="2123416"/>
          </a:xfrm>
        </p:spPr>
        <p:txBody>
          <a:bodyPr>
            <a:normAutofit/>
          </a:bodyPr>
          <a:lstStyle/>
          <a:p>
            <a:r>
              <a:rPr lang="en-US" sz="8800" b="1" dirty="0" smtClean="0"/>
              <a:t>+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401520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101013" cy="609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297" y="1534363"/>
            <a:ext cx="6075760" cy="2123416"/>
          </a:xfrm>
        </p:spPr>
        <p:txBody>
          <a:bodyPr>
            <a:normAutofit/>
          </a:bodyPr>
          <a:lstStyle/>
          <a:p>
            <a:r>
              <a:rPr lang="en-US" sz="8800" b="1" dirty="0" smtClean="0"/>
              <a:t>DAX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27097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101013" cy="609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297" y="1534363"/>
            <a:ext cx="6075760" cy="2123416"/>
          </a:xfrm>
        </p:spPr>
        <p:txBody>
          <a:bodyPr>
            <a:normAutofit/>
          </a:bodyPr>
          <a:lstStyle/>
          <a:p>
            <a:r>
              <a:rPr lang="en-US" sz="8800" b="1" dirty="0" smtClean="0"/>
              <a:t>2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33637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1013" cy="60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4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101013" cy="609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51" y="1113064"/>
            <a:ext cx="6987124" cy="3869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O</a:t>
            </a:r>
            <a:r>
              <a:rPr lang="en-US" dirty="0" smtClean="0">
                <a:solidFill>
                  <a:srgbClr val="000000"/>
                </a:solidFill>
              </a:rPr>
              <a:t>n the next slide, you will first see the word ‘DAX’, and then the number ‘3’. Then you will see a room with 3 discs that </a:t>
            </a:r>
            <a:r>
              <a:rPr lang="en-US" dirty="0" err="1" smtClean="0">
                <a:solidFill>
                  <a:srgbClr val="000000"/>
                </a:solidFill>
              </a:rPr>
              <a:t>Dax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u="sng" dirty="0" smtClean="0">
                <a:solidFill>
                  <a:srgbClr val="000000"/>
                </a:solidFill>
              </a:rPr>
              <a:t>cannot see</a:t>
            </a:r>
            <a:r>
              <a:rPr lang="en-US" dirty="0" smtClean="0">
                <a:solidFill>
                  <a:srgbClr val="000000"/>
                </a:solidFill>
              </a:rPr>
              <a:t>.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In this trial, you would press ‘n’ for NO, because the number does</a:t>
            </a:r>
            <a:r>
              <a:rPr lang="en-US" u="sng" dirty="0" smtClean="0">
                <a:solidFill>
                  <a:srgbClr val="000000"/>
                </a:solidFill>
              </a:rPr>
              <a:t> not </a:t>
            </a:r>
            <a:r>
              <a:rPr lang="en-US" dirty="0" smtClean="0">
                <a:solidFill>
                  <a:srgbClr val="000000"/>
                </a:solidFill>
              </a:rPr>
              <a:t>match the number of discs </a:t>
            </a:r>
            <a:r>
              <a:rPr lang="en-US" i="1" u="sng" dirty="0" smtClean="0">
                <a:solidFill>
                  <a:srgbClr val="000000"/>
                </a:solidFill>
              </a:rPr>
              <a:t>that </a:t>
            </a:r>
            <a:r>
              <a:rPr lang="en-US" i="1" u="sng" dirty="0" err="1" smtClean="0">
                <a:solidFill>
                  <a:srgbClr val="000000"/>
                </a:solidFill>
              </a:rPr>
              <a:t>Dax</a:t>
            </a:r>
            <a:r>
              <a:rPr lang="en-US" i="1" u="sng" dirty="0" smtClean="0">
                <a:solidFill>
                  <a:srgbClr val="000000"/>
                </a:solidFill>
              </a:rPr>
              <a:t> can see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77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101013" cy="609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297" y="1534363"/>
            <a:ext cx="6075760" cy="2123416"/>
          </a:xfrm>
        </p:spPr>
        <p:txBody>
          <a:bodyPr>
            <a:normAutofit/>
          </a:bodyPr>
          <a:lstStyle/>
          <a:p>
            <a:r>
              <a:rPr lang="en-US" sz="8800" b="1" dirty="0" smtClean="0"/>
              <a:t>+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48956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101013" cy="609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297" y="1534363"/>
            <a:ext cx="6075760" cy="2123416"/>
          </a:xfrm>
        </p:spPr>
        <p:txBody>
          <a:bodyPr>
            <a:normAutofit/>
          </a:bodyPr>
          <a:lstStyle/>
          <a:p>
            <a:r>
              <a:rPr lang="en-US" sz="8800" b="1" dirty="0" smtClean="0"/>
              <a:t>+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73850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101013" cy="609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297" y="1534363"/>
            <a:ext cx="6075760" cy="2123416"/>
          </a:xfrm>
        </p:spPr>
        <p:txBody>
          <a:bodyPr>
            <a:normAutofit/>
          </a:bodyPr>
          <a:lstStyle/>
          <a:p>
            <a:r>
              <a:rPr lang="en-US" sz="8800" b="1" dirty="0" smtClean="0"/>
              <a:t>DAX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4532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101013" cy="609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297" y="1534363"/>
            <a:ext cx="6075760" cy="2123416"/>
          </a:xfrm>
        </p:spPr>
        <p:txBody>
          <a:bodyPr>
            <a:normAutofit/>
          </a:bodyPr>
          <a:lstStyle/>
          <a:p>
            <a:r>
              <a:rPr lang="en-US" sz="8800" b="1" dirty="0" smtClean="0"/>
              <a:t>3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25068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1013" cy="60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101013" cy="609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51" y="1113064"/>
            <a:ext cx="6987124" cy="38698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Now let’s start with a practice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block consisting of 26 trials.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For </a:t>
            </a:r>
            <a:r>
              <a:rPr lang="en-US" dirty="0">
                <a:solidFill>
                  <a:srgbClr val="000000"/>
                </a:solidFill>
              </a:rPr>
              <a:t>each trial, you have a maximum of 2 seconds to </a:t>
            </a:r>
            <a:r>
              <a:rPr lang="en-US" dirty="0" smtClean="0">
                <a:solidFill>
                  <a:srgbClr val="000000"/>
                </a:solidFill>
              </a:rPr>
              <a:t>respond. </a:t>
            </a:r>
            <a:r>
              <a:rPr lang="en-US" b="1" dirty="0" smtClean="0">
                <a:solidFill>
                  <a:srgbClr val="000000"/>
                </a:solidFill>
              </a:rPr>
              <a:t>Please </a:t>
            </a:r>
            <a:r>
              <a:rPr lang="en-US" b="1" dirty="0">
                <a:solidFill>
                  <a:srgbClr val="000000"/>
                </a:solidFill>
              </a:rPr>
              <a:t>try to be as quick as possible while making as few mistakes as possible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Then there will be 4 test blocks. Between the blocks, you can take a break.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Thanks again for your participation!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Press </a:t>
            </a:r>
            <a:r>
              <a:rPr lang="en-US" dirty="0">
                <a:solidFill>
                  <a:srgbClr val="000000"/>
                </a:solidFill>
              </a:rPr>
              <a:t>the spacebar to start.</a:t>
            </a:r>
          </a:p>
        </p:txBody>
      </p:sp>
    </p:spTree>
    <p:extLst>
      <p:ext uri="{BB962C8B-B14F-4D97-AF65-F5344CB8AC3E}">
        <p14:creationId xmlns:p14="http://schemas.microsoft.com/office/powerpoint/2010/main" val="96034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EST TRIALS BEGIN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1013" cy="60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"/>
    </mc:Choice>
    <mc:Fallback xmlns="">
      <p:transition xmlns:p14="http://schemas.microsoft.com/office/powerpoint/2010/main" spd="slow" advTm="6000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1013" cy="60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3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1013" cy="60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9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1013" cy="60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0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1013" cy="60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1013" cy="60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8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11</TotalTime>
  <Words>1434</Words>
  <Application>Microsoft Macintosh PowerPoint</Application>
  <PresentationFormat>Custom</PresentationFormat>
  <Paragraphs>135</Paragraphs>
  <Slides>111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5" baseType="lpstr">
      <vt:lpstr>Calibri</vt:lpstr>
      <vt:lpstr>Calibri Light</vt:lpstr>
      <vt:lpstr>Arial</vt:lpstr>
      <vt:lpstr>Default Theme</vt:lpstr>
      <vt:lpstr>PowerPoint Presentation</vt:lpstr>
      <vt:lpstr>Training block 1</vt:lpstr>
      <vt:lpstr>PowerPoint Presentation</vt:lpstr>
      <vt:lpstr>PowerPoint Presentation</vt:lpstr>
      <vt:lpstr>+</vt:lpstr>
      <vt:lpstr>0</vt:lpstr>
      <vt:lpstr>PowerPoint Presentation</vt:lpstr>
      <vt:lpstr>PowerPoint Presentation</vt:lpstr>
      <vt:lpstr>+</vt:lpstr>
      <vt:lpstr>3</vt:lpstr>
      <vt:lpstr>PowerPoint Presentation</vt:lpstr>
      <vt:lpstr>PowerPoint Presentation</vt:lpstr>
      <vt:lpstr>+</vt:lpstr>
      <vt:lpstr>1</vt:lpstr>
      <vt:lpstr>PowerPoint Presentation</vt:lpstr>
      <vt:lpstr>+</vt:lpstr>
      <vt:lpstr>2</vt:lpstr>
      <vt:lpstr>PowerPoint Presentation</vt:lpstr>
      <vt:lpstr>+</vt:lpstr>
      <vt:lpstr>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Familiarization part 1: interactive encounter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Familiarization part 2: agent/mineral contrast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+</vt:lpstr>
      <vt:lpstr>YOU</vt:lpstr>
      <vt:lpstr>0</vt:lpstr>
      <vt:lpstr>TEST TRIALS BEGIN</vt:lpstr>
      <vt:lpstr>PowerPoint Presentation</vt:lpstr>
      <vt:lpstr>+</vt:lpstr>
      <vt:lpstr>YOU</vt:lpstr>
      <vt:lpstr>3</vt:lpstr>
      <vt:lpstr>PowerPoint Presentation</vt:lpstr>
      <vt:lpstr>PowerPoint Presentation</vt:lpstr>
      <vt:lpstr>+</vt:lpstr>
      <vt:lpstr>DAX</vt:lpstr>
      <vt:lpstr>2</vt:lpstr>
      <vt:lpstr>PowerPoint Presentation</vt:lpstr>
      <vt:lpstr>PowerPoint Presentation</vt:lpstr>
      <vt:lpstr>+</vt:lpstr>
      <vt:lpstr>DAX</vt:lpstr>
      <vt:lpstr>3</vt:lpstr>
      <vt:lpstr>PowerPoint Presentation</vt:lpstr>
      <vt:lpstr>PowerPoint Presentation</vt:lpstr>
      <vt:lpstr>TEST TRIALS BEGIN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Westra</dc:creator>
  <cp:lastModifiedBy>Michael, John</cp:lastModifiedBy>
  <cp:revision>29</cp:revision>
  <dcterms:created xsi:type="dcterms:W3CDTF">2017-07-26T14:26:44Z</dcterms:created>
  <dcterms:modified xsi:type="dcterms:W3CDTF">2017-09-29T09:18:06Z</dcterms:modified>
</cp:coreProperties>
</file>