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103" r:id="rId1"/>
  </p:sldMasterIdLst>
  <p:notesMasterIdLst>
    <p:notesMasterId r:id="rId22"/>
  </p:notesMasterIdLst>
  <p:sldIdLst>
    <p:sldId id="801" r:id="rId2"/>
    <p:sldId id="1285" r:id="rId3"/>
    <p:sldId id="1269" r:id="rId4"/>
    <p:sldId id="292" r:id="rId5"/>
    <p:sldId id="1243" r:id="rId6"/>
    <p:sldId id="1247" r:id="rId7"/>
    <p:sldId id="308" r:id="rId8"/>
    <p:sldId id="1287" r:id="rId9"/>
    <p:sldId id="1290" r:id="rId10"/>
    <p:sldId id="1288" r:id="rId11"/>
    <p:sldId id="1289" r:id="rId12"/>
    <p:sldId id="1291" r:id="rId13"/>
    <p:sldId id="1292" r:id="rId14"/>
    <p:sldId id="1294" r:id="rId15"/>
    <p:sldId id="1293" r:id="rId16"/>
    <p:sldId id="1295" r:id="rId17"/>
    <p:sldId id="1296" r:id="rId18"/>
    <p:sldId id="1297" r:id="rId19"/>
    <p:sldId id="1298" r:id="rId20"/>
    <p:sldId id="1299" r:id="rId21"/>
  </p:sldIdLst>
  <p:sldSz cx="9144000" cy="6858000" type="screen4x3"/>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478DC1"/>
    <a:srgbClr val="4082BE"/>
    <a:srgbClr val="3F6FB2"/>
    <a:srgbClr val="497EC6"/>
    <a:srgbClr val="5478C4"/>
    <a:srgbClr val="4163B5"/>
    <a:srgbClr val="0069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ittlere Formatvorlage 1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05"/>
    <p:restoredTop sz="90845" autoAdjust="0"/>
  </p:normalViewPr>
  <p:slideViewPr>
    <p:cSldViewPr snapToObjects="1" showGuides="1">
      <p:cViewPr>
        <p:scale>
          <a:sx n="121" d="100"/>
          <a:sy n="121" d="100"/>
        </p:scale>
        <p:origin x="1808" y="1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304"/>
    </p:cViewPr>
  </p:sorterViewPr>
  <p:notesViewPr>
    <p:cSldViewPr snapToObjects="1" showGuides="1">
      <p:cViewPr varScale="1">
        <p:scale>
          <a:sx n="65" d="100"/>
          <a:sy n="65" d="100"/>
        </p:scale>
        <p:origin x="-2760" y="-10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ea typeface="Arial" pitchFamily="34" charset="0"/>
                <a:cs typeface="Arial" pitchFamily="34" charset="0"/>
              </a:defRPr>
            </a:lvl1pPr>
          </a:lstStyle>
          <a:p>
            <a:pPr>
              <a:defRPr/>
            </a:pPr>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ea typeface="Arial" pitchFamily="34" charset="0"/>
                <a:cs typeface="Arial" pitchFamily="34" charset="0"/>
              </a:defRPr>
            </a:lvl1pPr>
          </a:lstStyle>
          <a:p>
            <a:pPr>
              <a:defRPr/>
            </a:pPr>
            <a:fld id="{75779349-443D-1A40-8BD9-245D42EA2751}" type="datetime1">
              <a:rPr lang="de-DE"/>
              <a:pPr>
                <a:defRPr/>
              </a:pPr>
              <a:t>27.06.22</a:t>
            </a:fld>
            <a:endParaRPr lang="de-DE" dirty="0"/>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da-DK" noProof="0"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AT" noProof="0"/>
              <a:t>Mastertextformat bearbeiten</a:t>
            </a:r>
          </a:p>
          <a:p>
            <a:pPr lvl="1"/>
            <a:r>
              <a:rPr lang="de-AT" noProof="0"/>
              <a:t>Zweite Ebene</a:t>
            </a:r>
          </a:p>
          <a:p>
            <a:pPr lvl="2"/>
            <a:r>
              <a:rPr lang="de-AT" noProof="0"/>
              <a:t>Dritte Ebene</a:t>
            </a:r>
          </a:p>
          <a:p>
            <a:pPr lvl="3"/>
            <a:r>
              <a:rPr lang="de-AT" noProof="0"/>
              <a:t>Vierte Ebene</a:t>
            </a:r>
          </a:p>
          <a:p>
            <a:pPr lvl="4"/>
            <a:r>
              <a:rPr lang="de-AT" noProof="0"/>
              <a:t>Fünfte Ebene</a:t>
            </a:r>
            <a:endParaRPr lang="de-DE" noProof="0"/>
          </a:p>
        </p:txBody>
      </p:sp>
      <p:sp>
        <p:nvSpPr>
          <p:cNvPr id="6" name="Fußzeilenplatzhalt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ea typeface="Arial" pitchFamily="34" charset="0"/>
                <a:cs typeface="Arial" pitchFamily="34" charset="0"/>
              </a:defRPr>
            </a:lvl1pPr>
          </a:lstStyle>
          <a:p>
            <a:pPr>
              <a:defRPr/>
            </a:pPr>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ea typeface="Arial" pitchFamily="34" charset="0"/>
                <a:cs typeface="Arial" pitchFamily="34" charset="0"/>
              </a:defRPr>
            </a:lvl1pPr>
          </a:lstStyle>
          <a:p>
            <a:pPr>
              <a:defRPr/>
            </a:pPr>
            <a:fld id="{6D7CDF92-C491-D84C-B678-3FC272397281}" type="slidenum">
              <a:rPr lang="de-DE"/>
              <a:pPr>
                <a:defRPr/>
              </a:pPr>
              <a:t>‹#›</a:t>
            </a:fld>
            <a:endParaRPr lang="de-DE" dirty="0"/>
          </a:p>
        </p:txBody>
      </p:sp>
    </p:spTree>
    <p:extLst>
      <p:ext uri="{BB962C8B-B14F-4D97-AF65-F5344CB8AC3E}">
        <p14:creationId xmlns:p14="http://schemas.microsoft.com/office/powerpoint/2010/main" val="1116635001"/>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09"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419B47FE-F8AF-43BB-A7F6-D3624332187E}" type="slidenum">
              <a:rPr lang="en-US" smtClean="0"/>
              <a:t>1</a:t>
            </a:fld>
            <a:endParaRPr lang="en-US" dirty="0"/>
          </a:p>
        </p:txBody>
      </p:sp>
    </p:spTree>
    <p:extLst>
      <p:ext uri="{BB962C8B-B14F-4D97-AF65-F5344CB8AC3E}">
        <p14:creationId xmlns:p14="http://schemas.microsoft.com/office/powerpoint/2010/main" val="761821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10</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1703800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11</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532162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12</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483197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13</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915663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14</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152913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15</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42783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16</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31972968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ea typeface="ＭＳ Ｐゴシック" pitchFamily="8" charset="-128"/>
              <a:cs typeface="ＭＳ Ｐゴシック" pitchFamily="8" charset="-128"/>
            </a:endParaRPr>
          </a:p>
        </p:txBody>
      </p:sp>
      <p:sp>
        <p:nvSpPr>
          <p:cNvPr id="4" name="Foliennummernplatzhalter 3"/>
          <p:cNvSpPr>
            <a:spLocks noGrp="1"/>
          </p:cNvSpPr>
          <p:nvPr>
            <p:ph type="sldNum" sz="quarter" idx="10"/>
          </p:nvPr>
        </p:nvSpPr>
        <p:spPr/>
        <p:txBody>
          <a:bodyPr/>
          <a:lstStyle/>
          <a:p>
            <a:pPr>
              <a:defRPr/>
            </a:pPr>
            <a:fld id="{6D7CDF92-C491-D84C-B678-3FC272397281}" type="slidenum">
              <a:rPr lang="de-DE" smtClean="0"/>
              <a:pPr>
                <a:defRPr/>
              </a:pPr>
              <a:t>17</a:t>
            </a:fld>
            <a:endParaRPr lang="de-DE"/>
          </a:p>
        </p:txBody>
      </p:sp>
    </p:spTree>
    <p:extLst>
      <p:ext uri="{BB962C8B-B14F-4D97-AF65-F5344CB8AC3E}">
        <p14:creationId xmlns:p14="http://schemas.microsoft.com/office/powerpoint/2010/main" val="304134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18</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4157732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ea typeface="ＭＳ Ｐゴシック" pitchFamily="8" charset="-128"/>
              <a:cs typeface="ＭＳ Ｐゴシック" pitchFamily="8" charset="-128"/>
            </a:endParaRPr>
          </a:p>
        </p:txBody>
      </p:sp>
      <p:sp>
        <p:nvSpPr>
          <p:cNvPr id="4" name="Foliennummernplatzhalter 3"/>
          <p:cNvSpPr>
            <a:spLocks noGrp="1"/>
          </p:cNvSpPr>
          <p:nvPr>
            <p:ph type="sldNum" sz="quarter" idx="10"/>
          </p:nvPr>
        </p:nvSpPr>
        <p:spPr/>
        <p:txBody>
          <a:bodyPr/>
          <a:lstStyle/>
          <a:p>
            <a:pPr>
              <a:defRPr/>
            </a:pPr>
            <a:fld id="{6D7CDF92-C491-D84C-B678-3FC272397281}" type="slidenum">
              <a:rPr lang="de-DE" smtClean="0"/>
              <a:pPr>
                <a:defRPr/>
              </a:pPr>
              <a:t>19</a:t>
            </a:fld>
            <a:endParaRPr lang="de-DE"/>
          </a:p>
        </p:txBody>
      </p:sp>
    </p:spTree>
    <p:extLst>
      <p:ext uri="{BB962C8B-B14F-4D97-AF65-F5344CB8AC3E}">
        <p14:creationId xmlns:p14="http://schemas.microsoft.com/office/powerpoint/2010/main" val="305555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2</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24026662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20</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3539071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ea typeface="ＭＳ Ｐゴシック" pitchFamily="8" charset="-128"/>
              <a:cs typeface="ＭＳ Ｐゴシック" pitchFamily="8" charset="-128"/>
            </a:endParaRPr>
          </a:p>
        </p:txBody>
      </p:sp>
      <p:sp>
        <p:nvSpPr>
          <p:cNvPr id="4" name="Foliennummernplatzhalter 3"/>
          <p:cNvSpPr>
            <a:spLocks noGrp="1"/>
          </p:cNvSpPr>
          <p:nvPr>
            <p:ph type="sldNum" sz="quarter" idx="10"/>
          </p:nvPr>
        </p:nvSpPr>
        <p:spPr/>
        <p:txBody>
          <a:bodyPr/>
          <a:lstStyle/>
          <a:p>
            <a:pPr>
              <a:defRPr/>
            </a:pPr>
            <a:fld id="{6D7CDF92-C491-D84C-B678-3FC272397281}" type="slidenum">
              <a:rPr lang="de-DE" smtClean="0"/>
              <a:pPr>
                <a:defRPr/>
              </a:pPr>
              <a:t>3</a:t>
            </a:fld>
            <a:endParaRPr lang="de-DE"/>
          </a:p>
        </p:txBody>
      </p:sp>
    </p:spTree>
    <p:extLst>
      <p:ext uri="{BB962C8B-B14F-4D97-AF65-F5344CB8AC3E}">
        <p14:creationId xmlns:p14="http://schemas.microsoft.com/office/powerpoint/2010/main" val="278657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lienbildplatzhalter 1">
            <a:extLst>
              <a:ext uri="{FF2B5EF4-FFF2-40B4-BE49-F238E27FC236}">
                <a16:creationId xmlns:a16="http://schemas.microsoft.com/office/drawing/2014/main" id="{4E30DB55-2758-D444-8F8C-AC3ADFAFE61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izenplatzhalter 2">
            <a:extLst>
              <a:ext uri="{FF2B5EF4-FFF2-40B4-BE49-F238E27FC236}">
                <a16:creationId xmlns:a16="http://schemas.microsoft.com/office/drawing/2014/main" id="{CD93E48F-09CE-6C48-A940-8DAA4822CE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a-DK" dirty="0">
              <a:ea typeface="ＭＳ Ｐゴシック" panose="020B0600070205080204" pitchFamily="34" charset="-128"/>
            </a:endParaRPr>
          </a:p>
        </p:txBody>
      </p:sp>
      <p:sp>
        <p:nvSpPr>
          <p:cNvPr id="27652" name="Foliennummernplatzhalter 3">
            <a:extLst>
              <a:ext uri="{FF2B5EF4-FFF2-40B4-BE49-F238E27FC236}">
                <a16:creationId xmlns:a16="http://schemas.microsoft.com/office/drawing/2014/main" id="{485583B6-3224-4D45-874C-B599CA01B4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4006FDCE-5C73-E44D-A238-6CC82AF7F229}" type="slidenum">
              <a:rPr lang="de-DE" altLang="da-DK" sz="1200">
                <a:latin typeface="Calibri" panose="020F0502020204030204" pitchFamily="34" charset="0"/>
              </a:rPr>
              <a:pPr eaLnBrk="1" hangingPunct="1"/>
              <a:t>4</a:t>
            </a:fld>
            <a:endParaRPr lang="de-DE" altLang="da-DK" sz="1200">
              <a:latin typeface="Calibri" panose="020F0502020204030204" pitchFamily="34" charset="0"/>
            </a:endParaRPr>
          </a:p>
        </p:txBody>
      </p:sp>
    </p:spTree>
    <p:extLst>
      <p:ext uri="{BB962C8B-B14F-4D97-AF65-F5344CB8AC3E}">
        <p14:creationId xmlns:p14="http://schemas.microsoft.com/office/powerpoint/2010/main" val="1898429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lienbildplatzhalter 1">
            <a:extLst>
              <a:ext uri="{FF2B5EF4-FFF2-40B4-BE49-F238E27FC236}">
                <a16:creationId xmlns:a16="http://schemas.microsoft.com/office/drawing/2014/main" id="{DFBB9FAC-B12D-F941-8793-A084F687D79B}"/>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izenplatzhalter 2">
            <a:extLst>
              <a:ext uri="{FF2B5EF4-FFF2-40B4-BE49-F238E27FC236}">
                <a16:creationId xmlns:a16="http://schemas.microsoft.com/office/drawing/2014/main" id="{6905EBB6-6052-044D-9F40-6E3A72976D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DE" altLang="da-DK" dirty="0">
              <a:ea typeface="ＭＳ Ｐゴシック" panose="020B0600070205080204" pitchFamily="34" charset="-128"/>
            </a:endParaRPr>
          </a:p>
        </p:txBody>
      </p:sp>
      <p:sp>
        <p:nvSpPr>
          <p:cNvPr id="25604" name="Foliennummernplatzhalter 3">
            <a:extLst>
              <a:ext uri="{FF2B5EF4-FFF2-40B4-BE49-F238E27FC236}">
                <a16:creationId xmlns:a16="http://schemas.microsoft.com/office/drawing/2014/main" id="{513F27E9-5290-E646-9AE8-DAB8CB409F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B0299ABD-310F-E640-9D7E-960327FCF4D4}" type="slidenum">
              <a:rPr lang="de-DE" altLang="da-DK" sz="1200">
                <a:latin typeface="Calibri" panose="020F0502020204030204" pitchFamily="34" charset="0"/>
              </a:rPr>
              <a:pPr eaLnBrk="1" hangingPunct="1"/>
              <a:t>5</a:t>
            </a:fld>
            <a:endParaRPr lang="de-DE" altLang="da-DK" sz="1200">
              <a:latin typeface="Calibri" panose="020F0502020204030204" pitchFamily="34" charset="0"/>
            </a:endParaRPr>
          </a:p>
        </p:txBody>
      </p:sp>
    </p:spTree>
    <p:extLst>
      <p:ext uri="{BB962C8B-B14F-4D97-AF65-F5344CB8AC3E}">
        <p14:creationId xmlns:p14="http://schemas.microsoft.com/office/powerpoint/2010/main" val="1125011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lienbildplatzhalter 1">
            <a:extLst>
              <a:ext uri="{FF2B5EF4-FFF2-40B4-BE49-F238E27FC236}">
                <a16:creationId xmlns:a16="http://schemas.microsoft.com/office/drawing/2014/main" id="{9F9D96E0-63DA-B449-8A6D-2AEAB9094FD5}"/>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izenplatzhalter 2">
            <a:extLst>
              <a:ext uri="{FF2B5EF4-FFF2-40B4-BE49-F238E27FC236}">
                <a16:creationId xmlns:a16="http://schemas.microsoft.com/office/drawing/2014/main" id="{04248A97-EE67-D84E-82FB-40EE7D634CF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a-DK" altLang="da-DK">
              <a:ea typeface="ＭＳ Ｐゴシック" panose="020B0600070205080204" pitchFamily="34" charset="-128"/>
            </a:endParaRPr>
          </a:p>
        </p:txBody>
      </p:sp>
      <p:sp>
        <p:nvSpPr>
          <p:cNvPr id="33796" name="Foliennummernplatzhalter 3">
            <a:extLst>
              <a:ext uri="{FF2B5EF4-FFF2-40B4-BE49-F238E27FC236}">
                <a16:creationId xmlns:a16="http://schemas.microsoft.com/office/drawing/2014/main" id="{0B7F39D6-99EB-5A41-BAE5-392FAC6E6BA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FB683CDB-176B-624B-AED0-5796224421D0}" type="slidenum">
              <a:rPr lang="de-DE" altLang="da-DK" sz="1200">
                <a:latin typeface="Calibri" panose="020F0502020204030204" pitchFamily="34" charset="0"/>
              </a:rPr>
              <a:pPr eaLnBrk="1" hangingPunct="1"/>
              <a:t>6</a:t>
            </a:fld>
            <a:endParaRPr lang="de-DE" altLang="da-DK" sz="1200">
              <a:latin typeface="Calibri" panose="020F0502020204030204" pitchFamily="34" charset="0"/>
            </a:endParaRPr>
          </a:p>
        </p:txBody>
      </p:sp>
    </p:spTree>
    <p:extLst>
      <p:ext uri="{BB962C8B-B14F-4D97-AF65-F5344CB8AC3E}">
        <p14:creationId xmlns:p14="http://schemas.microsoft.com/office/powerpoint/2010/main" val="58317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lienbildplatzhalter 1">
            <a:extLst>
              <a:ext uri="{FF2B5EF4-FFF2-40B4-BE49-F238E27FC236}">
                <a16:creationId xmlns:a16="http://schemas.microsoft.com/office/drawing/2014/main" id="{11B562A9-9234-5248-AF0F-0BB1990CFD6D}"/>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izenplatzhalter 2">
            <a:extLst>
              <a:ext uri="{FF2B5EF4-FFF2-40B4-BE49-F238E27FC236}">
                <a16:creationId xmlns:a16="http://schemas.microsoft.com/office/drawing/2014/main" id="{82CF7DBE-B7E9-7B45-9767-59E857725F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de-DE" altLang="da-DK">
                <a:ea typeface="ＭＳ Ｐゴシック" panose="020B0600070205080204" pitchFamily="34" charset="-128"/>
              </a:rPr>
              <a:t>Further evidence that emotions are involved: Trapdoor manipulation; </a:t>
            </a:r>
          </a:p>
        </p:txBody>
      </p:sp>
      <p:sp>
        <p:nvSpPr>
          <p:cNvPr id="41988" name="Foliennummernplatzhalter 3">
            <a:extLst>
              <a:ext uri="{FF2B5EF4-FFF2-40B4-BE49-F238E27FC236}">
                <a16:creationId xmlns:a16="http://schemas.microsoft.com/office/drawing/2014/main" id="{5AEF86BE-CEBA-3F4E-90DE-3D27B1E264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cs typeface="Arial" panose="020B0604020202020204" pitchFamily="34" charset="0"/>
              </a:defRPr>
            </a:lvl1pPr>
            <a:lvl2pPr marL="37931725" indent="-37474525" eaLnBrk="0" hangingPunct="0">
              <a:defRPr sz="2400">
                <a:solidFill>
                  <a:schemeClr val="tx1"/>
                </a:solidFill>
                <a:latin typeface="Arial" panose="020B0604020202020204" pitchFamily="34" charset="0"/>
                <a:cs typeface="Arial" panose="020B0604020202020204" pitchFamily="34" charset="0"/>
              </a:defRPr>
            </a:lvl2pPr>
            <a:lvl3pPr eaLnBrk="0" hangingPunct="0">
              <a:defRPr sz="2400">
                <a:solidFill>
                  <a:schemeClr val="tx1"/>
                </a:solidFill>
                <a:latin typeface="Arial" panose="020B0604020202020204" pitchFamily="34" charset="0"/>
                <a:cs typeface="Arial" panose="020B0604020202020204" pitchFamily="34" charset="0"/>
              </a:defRPr>
            </a:lvl3pPr>
            <a:lvl4pPr eaLnBrk="0" hangingPunct="0">
              <a:defRPr sz="2400">
                <a:solidFill>
                  <a:schemeClr val="tx1"/>
                </a:solidFill>
                <a:latin typeface="Arial" panose="020B0604020202020204" pitchFamily="34" charset="0"/>
                <a:cs typeface="Arial" panose="020B0604020202020204" pitchFamily="34" charset="0"/>
              </a:defRPr>
            </a:lvl4pPr>
            <a:lvl5pPr eaLnBrk="0" hangingPunct="0">
              <a:defRPr sz="2400">
                <a:solidFill>
                  <a:schemeClr val="tx1"/>
                </a:solidFill>
                <a:latin typeface="Arial" panose="020B0604020202020204" pitchFamily="34" charset="0"/>
                <a:cs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eaLnBrk="1" hangingPunct="1"/>
            <a:fld id="{8559DF1C-9591-BF41-A2CC-02F1278FE3B4}" type="slidenum">
              <a:rPr lang="de-DE" altLang="da-DK" sz="1200">
                <a:latin typeface="Calibri" panose="020F0502020204030204" pitchFamily="34" charset="0"/>
              </a:rPr>
              <a:pPr eaLnBrk="1" hangingPunct="1"/>
              <a:t>7</a:t>
            </a:fld>
            <a:endParaRPr lang="de-DE" altLang="da-DK" sz="1200">
              <a:latin typeface="Calibri" panose="020F0502020204030204" pitchFamily="34" charset="0"/>
            </a:endParaRPr>
          </a:p>
        </p:txBody>
      </p:sp>
    </p:spTree>
    <p:extLst>
      <p:ext uri="{BB962C8B-B14F-4D97-AF65-F5344CB8AC3E}">
        <p14:creationId xmlns:p14="http://schemas.microsoft.com/office/powerpoint/2010/main" val="2808525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lienbildplatzhalter 1"/>
          <p:cNvSpPr>
            <a:spLocks noGrp="1" noRot="1" noChangeAspect="1"/>
          </p:cNvSpPr>
          <p:nvPr>
            <p:ph type="sldImg"/>
          </p:nvPr>
        </p:nvSpPr>
        <p:spPr bwMode="auto">
          <a:noFill/>
          <a:ln>
            <a:solidFill>
              <a:srgbClr val="000000"/>
            </a:solidFill>
            <a:miter lim="800000"/>
            <a:headEnd/>
            <a:tailEnd/>
          </a:ln>
        </p:spPr>
      </p:sp>
      <p:sp>
        <p:nvSpPr>
          <p:cNvPr id="35843" name="Notizenplatzhalter 2"/>
          <p:cNvSpPr>
            <a:spLocks noGrp="1"/>
          </p:cNvSpPr>
          <p:nvPr>
            <p:ph type="body" idx="1"/>
          </p:nvPr>
        </p:nvSpPr>
        <p:spPr bwMode="auto">
          <a:noFill/>
        </p:spPr>
        <p:txBody>
          <a:bodyPr/>
          <a:lstStyle/>
          <a:p>
            <a:pPr marL="171450" indent="-171450">
              <a:buFontTx/>
              <a:buChar cha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a:p>
            <a:pPr marL="171450" marR="0" lvl="0" indent="-171450" algn="l" defTabSz="457200" rtl="0" eaLnBrk="1" fontAlgn="auto" latinLnBrk="0" hangingPunct="1">
              <a:lnSpc>
                <a:spcPct val="100000"/>
              </a:lnSpc>
              <a:spcBef>
                <a:spcPts val="0"/>
              </a:spcBef>
              <a:spcAft>
                <a:spcPts val="0"/>
              </a:spcAft>
              <a:buClrTx/>
              <a:buSzTx/>
              <a:buFontTx/>
              <a:buChar char="-"/>
              <a:tabLst/>
              <a:defRPr/>
            </a:pPr>
            <a:endParaRPr lang="de-DE" baseline="0" dirty="0">
              <a:ea typeface="ＭＳ Ｐゴシック" pitchFamily="8" charset="-128"/>
              <a:cs typeface="ＭＳ Ｐゴシック" pitchFamily="8" charset="-128"/>
            </a:endParaRPr>
          </a:p>
        </p:txBody>
      </p:sp>
      <p:sp>
        <p:nvSpPr>
          <p:cNvPr id="35844" name="Foliennummernplatzhalter 3"/>
          <p:cNvSpPr>
            <a:spLocks noGrp="1"/>
          </p:cNvSpPr>
          <p:nvPr>
            <p:ph type="sldNum" sz="quarter" idx="5"/>
          </p:nvPr>
        </p:nvSpPr>
        <p:spPr bwMode="auto">
          <a:noFill/>
          <a:ln>
            <a:miter lim="800000"/>
            <a:headEnd/>
            <a:tailEnd/>
          </a:ln>
        </p:spPr>
        <p:txBody>
          <a:bodyPr/>
          <a:lstStyle/>
          <a:p>
            <a:fld id="{CA6E41D9-7C08-2342-8126-59886016216B}" type="slidenum">
              <a:rPr lang="de-DE" smtClean="0">
                <a:latin typeface="Calibri" pitchFamily="8" charset="0"/>
                <a:ea typeface="Arial" pitchFamily="8" charset="0"/>
                <a:cs typeface="Arial" pitchFamily="8" charset="0"/>
              </a:rPr>
              <a:pPr/>
              <a:t>8</a:t>
            </a:fld>
            <a:endParaRPr lang="de-DE">
              <a:latin typeface="Calibri" pitchFamily="8" charset="0"/>
              <a:ea typeface="Arial" pitchFamily="8" charset="0"/>
              <a:cs typeface="Arial" pitchFamily="8" charset="0"/>
            </a:endParaRPr>
          </a:p>
        </p:txBody>
      </p:sp>
    </p:spTree>
    <p:extLst>
      <p:ext uri="{BB962C8B-B14F-4D97-AF65-F5344CB8AC3E}">
        <p14:creationId xmlns:p14="http://schemas.microsoft.com/office/powerpoint/2010/main" val="184062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ea typeface="ＭＳ Ｐゴシック" pitchFamily="8" charset="-128"/>
              <a:cs typeface="ＭＳ Ｐゴシック" pitchFamily="8" charset="-128"/>
            </a:endParaRPr>
          </a:p>
        </p:txBody>
      </p:sp>
      <p:sp>
        <p:nvSpPr>
          <p:cNvPr id="4" name="Foliennummernplatzhalter 3"/>
          <p:cNvSpPr>
            <a:spLocks noGrp="1"/>
          </p:cNvSpPr>
          <p:nvPr>
            <p:ph type="sldNum" sz="quarter" idx="10"/>
          </p:nvPr>
        </p:nvSpPr>
        <p:spPr/>
        <p:txBody>
          <a:bodyPr/>
          <a:lstStyle/>
          <a:p>
            <a:pPr>
              <a:defRPr/>
            </a:pPr>
            <a:fld id="{6D7CDF92-C491-D84C-B678-3FC272397281}" type="slidenum">
              <a:rPr lang="de-DE" smtClean="0"/>
              <a:pPr>
                <a:defRPr/>
              </a:pPr>
              <a:t>9</a:t>
            </a:fld>
            <a:endParaRPr lang="de-DE"/>
          </a:p>
        </p:txBody>
      </p:sp>
    </p:spTree>
    <p:extLst>
      <p:ext uri="{BB962C8B-B14F-4D97-AF65-F5344CB8AC3E}">
        <p14:creationId xmlns:p14="http://schemas.microsoft.com/office/powerpoint/2010/main" val="143394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A85E5-DF78-894E-BFB5-10ED6E2DC3B5}"/>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DK"/>
          </a:p>
        </p:txBody>
      </p:sp>
      <p:sp>
        <p:nvSpPr>
          <p:cNvPr id="3" name="Subtitle 2">
            <a:extLst>
              <a:ext uri="{FF2B5EF4-FFF2-40B4-BE49-F238E27FC236}">
                <a16:creationId xmlns:a16="http://schemas.microsoft.com/office/drawing/2014/main" id="{FC7F2458-86E4-0543-BFDB-CB9CA955374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347FB076-6FA7-A942-A65E-3F2AF2E4E3C2}"/>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8EE03695-BA62-F84D-979D-8C3D3367223E}"/>
              </a:ext>
            </a:extLst>
          </p:cNvPr>
          <p:cNvSpPr>
            <a:spLocks noGrp="1"/>
          </p:cNvSpPr>
          <p:nvPr>
            <p:ph type="ftr" sz="quarter" idx="11"/>
          </p:nvPr>
        </p:nvSpPr>
        <p:spPr/>
        <p:txBody>
          <a:bodyPr/>
          <a:lstStyle/>
          <a:p>
            <a:pPr>
              <a:defRPr/>
            </a:pPr>
            <a:endParaRPr lang="da-DK" dirty="0"/>
          </a:p>
        </p:txBody>
      </p:sp>
      <p:sp>
        <p:nvSpPr>
          <p:cNvPr id="6" name="Slide Number Placeholder 5">
            <a:extLst>
              <a:ext uri="{FF2B5EF4-FFF2-40B4-BE49-F238E27FC236}">
                <a16:creationId xmlns:a16="http://schemas.microsoft.com/office/drawing/2014/main" id="{AC04A0BB-8801-D24E-93C2-9E1FAEF78207}"/>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1498742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D7E3-F55A-134E-AA11-6E448918DA3D}"/>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16E19A09-EFE6-BA45-B130-9B814C50159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2CA66EBB-A1BE-BD4D-8EFB-B59A1D28AB3F}"/>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94293C45-6FDA-7449-91AA-A27DA17153CD}"/>
              </a:ext>
            </a:extLst>
          </p:cNvPr>
          <p:cNvSpPr>
            <a:spLocks noGrp="1"/>
          </p:cNvSpPr>
          <p:nvPr>
            <p:ph type="ftr" sz="quarter" idx="11"/>
          </p:nvPr>
        </p:nvSpPr>
        <p:spPr/>
        <p:txBody>
          <a:bodyPr/>
          <a:lstStyle/>
          <a:p>
            <a:pPr>
              <a:defRPr/>
            </a:pPr>
            <a:endParaRPr lang="da-DK" dirty="0"/>
          </a:p>
        </p:txBody>
      </p:sp>
      <p:sp>
        <p:nvSpPr>
          <p:cNvPr id="6" name="Slide Number Placeholder 5">
            <a:extLst>
              <a:ext uri="{FF2B5EF4-FFF2-40B4-BE49-F238E27FC236}">
                <a16:creationId xmlns:a16="http://schemas.microsoft.com/office/drawing/2014/main" id="{F96697CE-1678-6B49-9155-AA81111606B7}"/>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4020291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BF220-4007-2148-8EE8-06962B596312}"/>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48E730A2-D93B-C148-8CB7-AA181FB2A90D}"/>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044F3CDA-BB17-2E4C-BEA1-A992EC1EB107}"/>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14A0BFCC-664A-DF47-95C2-AA17D0098456}"/>
              </a:ext>
            </a:extLst>
          </p:cNvPr>
          <p:cNvSpPr>
            <a:spLocks noGrp="1"/>
          </p:cNvSpPr>
          <p:nvPr>
            <p:ph type="ftr" sz="quarter" idx="11"/>
          </p:nvPr>
        </p:nvSpPr>
        <p:spPr/>
        <p:txBody>
          <a:bodyPr/>
          <a:lstStyle/>
          <a:p>
            <a:pPr>
              <a:defRPr/>
            </a:pPr>
            <a:endParaRPr lang="da-DK" dirty="0"/>
          </a:p>
        </p:txBody>
      </p:sp>
      <p:sp>
        <p:nvSpPr>
          <p:cNvPr id="6" name="Slide Number Placeholder 5">
            <a:extLst>
              <a:ext uri="{FF2B5EF4-FFF2-40B4-BE49-F238E27FC236}">
                <a16:creationId xmlns:a16="http://schemas.microsoft.com/office/drawing/2014/main" id="{2679538A-5DBD-E448-8056-1958D70FA537}"/>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82256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8E914-0D52-AF45-9AF8-DC32244EA3D1}"/>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6BCC9543-DF67-B844-8E00-AC2170A92D7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52E209A9-3BE5-BE40-9305-DD0E9E396260}"/>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6091820A-8553-744D-A695-7F792D34E539}"/>
              </a:ext>
            </a:extLst>
          </p:cNvPr>
          <p:cNvSpPr>
            <a:spLocks noGrp="1"/>
          </p:cNvSpPr>
          <p:nvPr>
            <p:ph type="ftr" sz="quarter" idx="11"/>
          </p:nvPr>
        </p:nvSpPr>
        <p:spPr/>
        <p:txBody>
          <a:bodyPr/>
          <a:lstStyle/>
          <a:p>
            <a:pPr>
              <a:defRPr/>
            </a:pPr>
            <a:endParaRPr lang="da-DK" dirty="0"/>
          </a:p>
        </p:txBody>
      </p:sp>
      <p:sp>
        <p:nvSpPr>
          <p:cNvPr id="6" name="Slide Number Placeholder 5">
            <a:extLst>
              <a:ext uri="{FF2B5EF4-FFF2-40B4-BE49-F238E27FC236}">
                <a16:creationId xmlns:a16="http://schemas.microsoft.com/office/drawing/2014/main" id="{3FFBB4B3-2998-324F-8578-18B78937D549}"/>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1937572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4CA06-15DD-9F4D-AECD-A4FFE9A8B292}"/>
              </a:ext>
            </a:extLst>
          </p:cNvPr>
          <p:cNvSpPr>
            <a:spLocks noGrp="1"/>
          </p:cNvSpPr>
          <p:nvPr>
            <p:ph type="title"/>
          </p:nvPr>
        </p:nvSpPr>
        <p:spPr>
          <a:xfrm>
            <a:off x="623888" y="1709739"/>
            <a:ext cx="7886700" cy="2852737"/>
          </a:xfrm>
        </p:spPr>
        <p:txBody>
          <a:bodyPr anchor="b"/>
          <a:lstStyle>
            <a:lvl1pPr>
              <a:defRPr sz="45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09FE46F7-7EAB-044A-964E-5EBAD81AB7BF}"/>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D7F775-8663-B14D-9F61-05DC98F9A6CC}"/>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42B4C034-2884-8943-B6F1-A9DB69DA3D7A}"/>
              </a:ext>
            </a:extLst>
          </p:cNvPr>
          <p:cNvSpPr>
            <a:spLocks noGrp="1"/>
          </p:cNvSpPr>
          <p:nvPr>
            <p:ph type="ftr" sz="quarter" idx="11"/>
          </p:nvPr>
        </p:nvSpPr>
        <p:spPr/>
        <p:txBody>
          <a:bodyPr/>
          <a:lstStyle/>
          <a:p>
            <a:pPr>
              <a:defRPr/>
            </a:pPr>
            <a:endParaRPr lang="da-DK" dirty="0"/>
          </a:p>
        </p:txBody>
      </p:sp>
      <p:sp>
        <p:nvSpPr>
          <p:cNvPr id="6" name="Slide Number Placeholder 5">
            <a:extLst>
              <a:ext uri="{FF2B5EF4-FFF2-40B4-BE49-F238E27FC236}">
                <a16:creationId xmlns:a16="http://schemas.microsoft.com/office/drawing/2014/main" id="{DBA9FE7F-39EC-634B-805E-ACB781C7E761}"/>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3138406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5A3A0-E661-D843-BC19-D32F92040BF4}"/>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51316994-E729-A94D-905C-1B5C2D7F1AD6}"/>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65863CCF-1B73-A34C-9B2A-6CCD25ACFE76}"/>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22D45487-B09E-644B-BC9C-EE9B8EFBC770}"/>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6" name="Footer Placeholder 5">
            <a:extLst>
              <a:ext uri="{FF2B5EF4-FFF2-40B4-BE49-F238E27FC236}">
                <a16:creationId xmlns:a16="http://schemas.microsoft.com/office/drawing/2014/main" id="{CB010FE9-AE5D-824C-A1E9-607F24A7875A}"/>
              </a:ext>
            </a:extLst>
          </p:cNvPr>
          <p:cNvSpPr>
            <a:spLocks noGrp="1"/>
          </p:cNvSpPr>
          <p:nvPr>
            <p:ph type="ftr" sz="quarter" idx="11"/>
          </p:nvPr>
        </p:nvSpPr>
        <p:spPr/>
        <p:txBody>
          <a:bodyPr/>
          <a:lstStyle/>
          <a:p>
            <a:pPr>
              <a:defRPr/>
            </a:pPr>
            <a:endParaRPr lang="da-DK" dirty="0"/>
          </a:p>
        </p:txBody>
      </p:sp>
      <p:sp>
        <p:nvSpPr>
          <p:cNvPr id="7" name="Slide Number Placeholder 6">
            <a:extLst>
              <a:ext uri="{FF2B5EF4-FFF2-40B4-BE49-F238E27FC236}">
                <a16:creationId xmlns:a16="http://schemas.microsoft.com/office/drawing/2014/main" id="{A7017DCA-5A43-9F4A-89C1-9BB9D72DFB29}"/>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351177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85FDF-281D-7843-968B-EB67D6C8DB7B}"/>
              </a:ext>
            </a:extLst>
          </p:cNvPr>
          <p:cNvSpPr>
            <a:spLocks noGrp="1"/>
          </p:cNvSpPr>
          <p:nvPr>
            <p:ph type="title"/>
          </p:nvPr>
        </p:nvSpPr>
        <p:spPr>
          <a:xfrm>
            <a:off x="629841" y="365126"/>
            <a:ext cx="78867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58CE2313-40BE-584A-898E-3F4D36C62ABB}"/>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E4084799-6479-9947-A5EF-6464805F0D24}"/>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E11D7011-75F5-3947-A446-2F3420E02E7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6A3F24E2-98D5-8D4B-93D2-F77DD93CA842}"/>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DAFB9419-5A93-4444-9E0D-0FD5FCE406FC}"/>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8" name="Footer Placeholder 7">
            <a:extLst>
              <a:ext uri="{FF2B5EF4-FFF2-40B4-BE49-F238E27FC236}">
                <a16:creationId xmlns:a16="http://schemas.microsoft.com/office/drawing/2014/main" id="{5D60B954-1965-9F41-87B5-D548BEB9E89D}"/>
              </a:ext>
            </a:extLst>
          </p:cNvPr>
          <p:cNvSpPr>
            <a:spLocks noGrp="1"/>
          </p:cNvSpPr>
          <p:nvPr>
            <p:ph type="ftr" sz="quarter" idx="11"/>
          </p:nvPr>
        </p:nvSpPr>
        <p:spPr/>
        <p:txBody>
          <a:bodyPr/>
          <a:lstStyle/>
          <a:p>
            <a:pPr>
              <a:defRPr/>
            </a:pPr>
            <a:endParaRPr lang="da-DK" dirty="0"/>
          </a:p>
        </p:txBody>
      </p:sp>
      <p:sp>
        <p:nvSpPr>
          <p:cNvPr id="9" name="Slide Number Placeholder 8">
            <a:extLst>
              <a:ext uri="{FF2B5EF4-FFF2-40B4-BE49-F238E27FC236}">
                <a16:creationId xmlns:a16="http://schemas.microsoft.com/office/drawing/2014/main" id="{7878E55F-BEA7-9442-9FDF-6E8B031D590A}"/>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141957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20CC-BB9A-A249-B9B1-A89F15FBAD80}"/>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CEE85490-12B3-6D42-8610-8996013D24A5}"/>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4" name="Footer Placeholder 3">
            <a:extLst>
              <a:ext uri="{FF2B5EF4-FFF2-40B4-BE49-F238E27FC236}">
                <a16:creationId xmlns:a16="http://schemas.microsoft.com/office/drawing/2014/main" id="{23FA4AF9-A5BB-3643-903B-D7BF7C3FE1B4}"/>
              </a:ext>
            </a:extLst>
          </p:cNvPr>
          <p:cNvSpPr>
            <a:spLocks noGrp="1"/>
          </p:cNvSpPr>
          <p:nvPr>
            <p:ph type="ftr" sz="quarter" idx="11"/>
          </p:nvPr>
        </p:nvSpPr>
        <p:spPr/>
        <p:txBody>
          <a:bodyPr/>
          <a:lstStyle/>
          <a:p>
            <a:pPr>
              <a:defRPr/>
            </a:pPr>
            <a:endParaRPr lang="da-DK" dirty="0"/>
          </a:p>
        </p:txBody>
      </p:sp>
      <p:sp>
        <p:nvSpPr>
          <p:cNvPr id="5" name="Slide Number Placeholder 4">
            <a:extLst>
              <a:ext uri="{FF2B5EF4-FFF2-40B4-BE49-F238E27FC236}">
                <a16:creationId xmlns:a16="http://schemas.microsoft.com/office/drawing/2014/main" id="{49AE6E72-B853-9C45-8D09-46FDA12D44DA}"/>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568965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8B1DC-EEDC-2448-AF2C-22A143CB3565}"/>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3" name="Footer Placeholder 2">
            <a:extLst>
              <a:ext uri="{FF2B5EF4-FFF2-40B4-BE49-F238E27FC236}">
                <a16:creationId xmlns:a16="http://schemas.microsoft.com/office/drawing/2014/main" id="{0C2760C5-BCA4-1A4E-B394-4B68378D01E0}"/>
              </a:ext>
            </a:extLst>
          </p:cNvPr>
          <p:cNvSpPr>
            <a:spLocks noGrp="1"/>
          </p:cNvSpPr>
          <p:nvPr>
            <p:ph type="ftr" sz="quarter" idx="11"/>
          </p:nvPr>
        </p:nvSpPr>
        <p:spPr/>
        <p:txBody>
          <a:bodyPr/>
          <a:lstStyle/>
          <a:p>
            <a:pPr>
              <a:defRPr/>
            </a:pPr>
            <a:endParaRPr lang="da-DK" dirty="0"/>
          </a:p>
        </p:txBody>
      </p:sp>
      <p:sp>
        <p:nvSpPr>
          <p:cNvPr id="4" name="Slide Number Placeholder 3">
            <a:extLst>
              <a:ext uri="{FF2B5EF4-FFF2-40B4-BE49-F238E27FC236}">
                <a16:creationId xmlns:a16="http://schemas.microsoft.com/office/drawing/2014/main" id="{A65C57A8-553C-FC43-92B6-587A7CD10470}"/>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1952704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96AE2-9A30-9343-AFC4-E6425F060A9C}"/>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568E4859-3F95-2D45-9655-7932F3EF5A9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FAE25857-D2F9-E844-8968-8820524D82A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14FA8DD8-24BA-7B46-9213-9EEB52D6B243}"/>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6" name="Footer Placeholder 5">
            <a:extLst>
              <a:ext uri="{FF2B5EF4-FFF2-40B4-BE49-F238E27FC236}">
                <a16:creationId xmlns:a16="http://schemas.microsoft.com/office/drawing/2014/main" id="{B5967F90-9333-6D48-9A9E-9A5DAC215AF0}"/>
              </a:ext>
            </a:extLst>
          </p:cNvPr>
          <p:cNvSpPr>
            <a:spLocks noGrp="1"/>
          </p:cNvSpPr>
          <p:nvPr>
            <p:ph type="ftr" sz="quarter" idx="11"/>
          </p:nvPr>
        </p:nvSpPr>
        <p:spPr/>
        <p:txBody>
          <a:bodyPr/>
          <a:lstStyle/>
          <a:p>
            <a:pPr>
              <a:defRPr/>
            </a:pPr>
            <a:endParaRPr lang="da-DK" dirty="0"/>
          </a:p>
        </p:txBody>
      </p:sp>
      <p:sp>
        <p:nvSpPr>
          <p:cNvPr id="7" name="Slide Number Placeholder 6">
            <a:extLst>
              <a:ext uri="{FF2B5EF4-FFF2-40B4-BE49-F238E27FC236}">
                <a16:creationId xmlns:a16="http://schemas.microsoft.com/office/drawing/2014/main" id="{51EF8F35-694B-D24A-A79E-1F6793EEFF92}"/>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3950284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A064-CC20-D345-9418-7B248A170473}"/>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2A38675E-458E-D147-BFA6-47582DBFCB95}"/>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DK"/>
          </a:p>
        </p:txBody>
      </p:sp>
      <p:sp>
        <p:nvSpPr>
          <p:cNvPr id="4" name="Text Placeholder 3">
            <a:extLst>
              <a:ext uri="{FF2B5EF4-FFF2-40B4-BE49-F238E27FC236}">
                <a16:creationId xmlns:a16="http://schemas.microsoft.com/office/drawing/2014/main" id="{CC184DA5-92B0-6242-87B6-5B6FAF285E9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4179696-766B-8C43-AD30-ED723B3639CF}"/>
              </a:ext>
            </a:extLst>
          </p:cNvPr>
          <p:cNvSpPr>
            <a:spLocks noGrp="1"/>
          </p:cNvSpPr>
          <p:nvPr>
            <p:ph type="dt" sz="half" idx="10"/>
          </p:nvPr>
        </p:nvSpPr>
        <p:spPr/>
        <p:txBody>
          <a:bodyPr/>
          <a:lstStyle/>
          <a:p>
            <a:pPr>
              <a:defRPr/>
            </a:pPr>
            <a:fld id="{2B88FBDE-89D1-B145-9990-EEAA96A6DAA6}" type="datetime1">
              <a:rPr lang="da-DK" smtClean="0"/>
              <a:pPr>
                <a:defRPr/>
              </a:pPr>
              <a:t>27.06.2022</a:t>
            </a:fld>
            <a:endParaRPr lang="da-DK" dirty="0"/>
          </a:p>
        </p:txBody>
      </p:sp>
      <p:sp>
        <p:nvSpPr>
          <p:cNvPr id="6" name="Footer Placeholder 5">
            <a:extLst>
              <a:ext uri="{FF2B5EF4-FFF2-40B4-BE49-F238E27FC236}">
                <a16:creationId xmlns:a16="http://schemas.microsoft.com/office/drawing/2014/main" id="{645F6D86-EB67-3441-9CB2-9174E7EE36F3}"/>
              </a:ext>
            </a:extLst>
          </p:cNvPr>
          <p:cNvSpPr>
            <a:spLocks noGrp="1"/>
          </p:cNvSpPr>
          <p:nvPr>
            <p:ph type="ftr" sz="quarter" idx="11"/>
          </p:nvPr>
        </p:nvSpPr>
        <p:spPr/>
        <p:txBody>
          <a:bodyPr/>
          <a:lstStyle/>
          <a:p>
            <a:pPr>
              <a:defRPr/>
            </a:pPr>
            <a:endParaRPr lang="da-DK" dirty="0"/>
          </a:p>
        </p:txBody>
      </p:sp>
      <p:sp>
        <p:nvSpPr>
          <p:cNvPr id="7" name="Slide Number Placeholder 6">
            <a:extLst>
              <a:ext uri="{FF2B5EF4-FFF2-40B4-BE49-F238E27FC236}">
                <a16:creationId xmlns:a16="http://schemas.microsoft.com/office/drawing/2014/main" id="{1F086B4A-F565-2242-86E8-6BC07354B7E8}"/>
              </a:ext>
            </a:extLst>
          </p:cNvPr>
          <p:cNvSpPr>
            <a:spLocks noGrp="1"/>
          </p:cNvSpPr>
          <p:nvPr>
            <p:ph type="sldNum" sz="quarter" idx="12"/>
          </p:nvPr>
        </p:nvSpPr>
        <p:spPr/>
        <p:txBody>
          <a:body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3425660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5FD406-4A3B-B344-8962-8070F686AA0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84F428CE-F052-594A-ABA9-27863B2F018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4EFE0997-967E-A64A-B51B-AC7E543FD41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2B88FBDE-89D1-B145-9990-EEAA96A6DAA6}" type="datetime1">
              <a:rPr lang="da-DK" smtClean="0"/>
              <a:pPr>
                <a:defRPr/>
              </a:pPr>
              <a:t>27.06.2022</a:t>
            </a:fld>
            <a:endParaRPr lang="da-DK" dirty="0"/>
          </a:p>
        </p:txBody>
      </p:sp>
      <p:sp>
        <p:nvSpPr>
          <p:cNvPr id="5" name="Footer Placeholder 4">
            <a:extLst>
              <a:ext uri="{FF2B5EF4-FFF2-40B4-BE49-F238E27FC236}">
                <a16:creationId xmlns:a16="http://schemas.microsoft.com/office/drawing/2014/main" id="{2F9871CA-4599-A749-AD0E-755FCC11C68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da-DK" dirty="0"/>
          </a:p>
        </p:txBody>
      </p:sp>
      <p:sp>
        <p:nvSpPr>
          <p:cNvPr id="6" name="Slide Number Placeholder 5">
            <a:extLst>
              <a:ext uri="{FF2B5EF4-FFF2-40B4-BE49-F238E27FC236}">
                <a16:creationId xmlns:a16="http://schemas.microsoft.com/office/drawing/2014/main" id="{B448AD1A-4F18-554B-911C-E66B529AF088}"/>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122345C-7FE3-4B4A-9F82-472CEC7D60C1}" type="slidenum">
              <a:rPr lang="da-DK" smtClean="0"/>
              <a:pPr>
                <a:defRPr/>
              </a:pPr>
              <a:t>‹#›</a:t>
            </a:fld>
            <a:endParaRPr lang="da-DK" dirty="0"/>
          </a:p>
        </p:txBody>
      </p:sp>
    </p:spTree>
    <p:extLst>
      <p:ext uri="{BB962C8B-B14F-4D97-AF65-F5344CB8AC3E}">
        <p14:creationId xmlns:p14="http://schemas.microsoft.com/office/powerpoint/2010/main" val="2306323627"/>
      </p:ext>
    </p:extLst>
  </p:cSld>
  <p:clrMap bg1="lt1" tx1="dk1" bg2="lt2" tx2="dk2" accent1="accent1" accent2="accent2" accent3="accent3" accent4="accent4" accent5="accent5" accent6="accent6" hlink="hlink" folHlink="folHlink"/>
  <p:sldLayoutIdLst>
    <p:sldLayoutId id="2147485104" r:id="rId1"/>
    <p:sldLayoutId id="2147485105" r:id="rId2"/>
    <p:sldLayoutId id="2147485106" r:id="rId3"/>
    <p:sldLayoutId id="2147485107" r:id="rId4"/>
    <p:sldLayoutId id="2147485108" r:id="rId5"/>
    <p:sldLayoutId id="2147485109" r:id="rId6"/>
    <p:sldLayoutId id="2147485110" r:id="rId7"/>
    <p:sldLayoutId id="2147485111" r:id="rId8"/>
    <p:sldLayoutId id="2147485112" r:id="rId9"/>
    <p:sldLayoutId id="2147485113" r:id="rId10"/>
    <p:sldLayoutId id="214748511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DK"/>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hnmichael.cogsci@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975528"/>
            <a:ext cx="9144000" cy="914400"/>
          </a:xfrm>
        </p:spPr>
        <p:txBody>
          <a:bodyPr>
            <a:noAutofit/>
          </a:bodyPr>
          <a:lstStyle/>
          <a:p>
            <a:pPr algn="ctr"/>
            <a:r>
              <a:rPr lang="da-DK" sz="4800" dirty="0">
                <a:latin typeface="Tw Cen MT" panose="020B0602020104020603" pitchFamily="34" charset="77"/>
              </a:rPr>
              <a:t>Intuitive and </a:t>
            </a:r>
            <a:r>
              <a:rPr lang="da-DK" sz="4800" dirty="0" err="1">
                <a:latin typeface="Tw Cen MT" panose="020B0602020104020603" pitchFamily="34" charset="77"/>
              </a:rPr>
              <a:t>Reflective</a:t>
            </a:r>
            <a:r>
              <a:rPr lang="da-DK" sz="4800" dirty="0">
                <a:latin typeface="Tw Cen MT" panose="020B0602020104020603" pitchFamily="34" charset="77"/>
              </a:rPr>
              <a:t> Moral Reasoning </a:t>
            </a:r>
            <a:r>
              <a:rPr lang="da-DK" sz="4800" dirty="0" err="1">
                <a:latin typeface="Tw Cen MT" panose="020B0602020104020603" pitchFamily="34" charset="77"/>
              </a:rPr>
              <a:t>Across</a:t>
            </a:r>
            <a:r>
              <a:rPr lang="da-DK" sz="4800" dirty="0">
                <a:latin typeface="Tw Cen MT" panose="020B0602020104020603" pitchFamily="34" charset="77"/>
              </a:rPr>
              <a:t> </a:t>
            </a:r>
            <a:r>
              <a:rPr lang="da-DK" sz="4800" dirty="0" err="1">
                <a:latin typeface="Tw Cen MT" panose="020B0602020104020603" pitchFamily="34" charset="77"/>
              </a:rPr>
              <a:t>Cultures</a:t>
            </a:r>
            <a:endParaRPr lang="da-DK" sz="4400" dirty="0">
              <a:latin typeface="Tw Cen MT" panose="020B0602020104020603" pitchFamily="34" charset="77"/>
            </a:endParaRPr>
          </a:p>
        </p:txBody>
      </p:sp>
      <p:sp>
        <p:nvSpPr>
          <p:cNvPr id="8" name="Textfeld 7"/>
          <p:cNvSpPr txBox="1"/>
          <p:nvPr/>
        </p:nvSpPr>
        <p:spPr>
          <a:xfrm>
            <a:off x="0" y="3854920"/>
            <a:ext cx="9144000" cy="461665"/>
          </a:xfrm>
          <a:prstGeom prst="rect">
            <a:avLst/>
          </a:prstGeom>
          <a:noFill/>
        </p:spPr>
        <p:txBody>
          <a:bodyPr wrap="square" rtlCol="0">
            <a:spAutoFit/>
          </a:bodyPr>
          <a:lstStyle/>
          <a:p>
            <a:pPr algn="ctr"/>
            <a:r>
              <a:rPr lang="da-DK" sz="2400" dirty="0"/>
              <a:t>John Michael &amp; Steve </a:t>
            </a:r>
            <a:r>
              <a:rPr lang="da-DK" sz="2400" dirty="0" err="1"/>
              <a:t>Butterfill</a:t>
            </a:r>
            <a:endParaRPr lang="da-DK" sz="2400" dirty="0">
              <a:hlinkClick r:id="rId3"/>
            </a:endParaRPr>
          </a:p>
        </p:txBody>
      </p:sp>
      <p:sp>
        <p:nvSpPr>
          <p:cNvPr id="9" name="Textfeld 8"/>
          <p:cNvSpPr txBox="1"/>
          <p:nvPr/>
        </p:nvSpPr>
        <p:spPr>
          <a:xfrm>
            <a:off x="1079500" y="6362700"/>
            <a:ext cx="184666" cy="369332"/>
          </a:xfrm>
          <a:prstGeom prst="rect">
            <a:avLst/>
          </a:prstGeom>
          <a:noFill/>
        </p:spPr>
        <p:txBody>
          <a:bodyPr wrap="none" rtlCol="0">
            <a:spAutoFit/>
          </a:bodyPr>
          <a:lstStyle/>
          <a:p>
            <a:endParaRPr lang="en-US" dirty="0"/>
          </a:p>
        </p:txBody>
      </p:sp>
      <p:grpSp>
        <p:nvGrpSpPr>
          <p:cNvPr id="12" name="Group 7">
            <a:extLst>
              <a:ext uri="{FF2B5EF4-FFF2-40B4-BE49-F238E27FC236}">
                <a16:creationId xmlns:a16="http://schemas.microsoft.com/office/drawing/2014/main" id="{90DC26CF-DC3D-A044-B9CC-A4114E2EDF7A}"/>
              </a:ext>
            </a:extLst>
          </p:cNvPr>
          <p:cNvGrpSpPr/>
          <p:nvPr/>
        </p:nvGrpSpPr>
        <p:grpSpPr>
          <a:xfrm>
            <a:off x="785961" y="3321361"/>
            <a:ext cx="7572078" cy="50800"/>
            <a:chOff x="936922" y="1417638"/>
            <a:chExt cx="7572078" cy="50800"/>
          </a:xfrm>
        </p:grpSpPr>
        <p:cxnSp>
          <p:nvCxnSpPr>
            <p:cNvPr id="13" name="Straight Connector 8">
              <a:extLst>
                <a:ext uri="{FF2B5EF4-FFF2-40B4-BE49-F238E27FC236}">
                  <a16:creationId xmlns:a16="http://schemas.microsoft.com/office/drawing/2014/main" id="{1A32C274-87D1-B743-A3A3-E5853D6B2410}"/>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0">
              <a:extLst>
                <a:ext uri="{FF2B5EF4-FFF2-40B4-BE49-F238E27FC236}">
                  <a16:creationId xmlns:a16="http://schemas.microsoft.com/office/drawing/2014/main" id="{A754E9B2-DFBC-B649-8D27-AC820793F0B9}"/>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0225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idx="4294967295"/>
          </p:nvPr>
        </p:nvSpPr>
        <p:spPr>
          <a:xfrm>
            <a:off x="319088" y="193340"/>
            <a:ext cx="9613900" cy="792162"/>
          </a:xfrm>
        </p:spPr>
        <p:txBody>
          <a:bodyPr>
            <a:noAutofit/>
          </a:bodyPr>
          <a:lstStyle/>
          <a:p>
            <a:r>
              <a:rPr lang="da-DK" sz="3200" dirty="0">
                <a:solidFill>
                  <a:schemeClr val="tx1"/>
                </a:solidFill>
                <a:latin typeface="Tw Cen MT" panose="020B0602020104020603" pitchFamily="34" charset="77"/>
              </a:rPr>
              <a:t>Dual </a:t>
            </a:r>
            <a:r>
              <a:rPr lang="da-DK" sz="3200" dirty="0" err="1">
                <a:solidFill>
                  <a:schemeClr val="tx1"/>
                </a:solidFill>
                <a:latin typeface="Tw Cen MT" panose="020B0602020104020603" pitchFamily="34" charset="77"/>
              </a:rPr>
              <a:t>process</a:t>
            </a:r>
            <a:r>
              <a:rPr lang="da-DK" sz="3200" dirty="0">
                <a:solidFill>
                  <a:schemeClr val="tx1"/>
                </a:solidFill>
                <a:latin typeface="Tw Cen MT" panose="020B0602020104020603" pitchFamily="34" charset="77"/>
              </a:rPr>
              <a:t> </a:t>
            </a:r>
            <a:r>
              <a:rPr lang="da-DK" sz="3200" dirty="0" err="1">
                <a:solidFill>
                  <a:schemeClr val="tx1"/>
                </a:solidFill>
                <a:latin typeface="Tw Cen MT" panose="020B0602020104020603" pitchFamily="34" charset="77"/>
              </a:rPr>
              <a:t>theories</a:t>
            </a:r>
            <a:r>
              <a:rPr lang="da-DK" sz="3200" dirty="0">
                <a:solidFill>
                  <a:schemeClr val="tx1"/>
                </a:solidFill>
                <a:latin typeface="Tw Cen MT" panose="020B0602020104020603" pitchFamily="34" charset="77"/>
              </a:rPr>
              <a:t> and moral </a:t>
            </a:r>
            <a:r>
              <a:rPr lang="da-DK" sz="3200" dirty="0" err="1">
                <a:solidFill>
                  <a:schemeClr val="tx1"/>
                </a:solidFill>
                <a:latin typeface="Tw Cen MT" panose="020B0602020104020603" pitchFamily="34" charset="77"/>
              </a:rPr>
              <a:t>cognition</a:t>
            </a:r>
            <a:endParaRPr lang="de-DE" sz="3200" dirty="0">
              <a:solidFill>
                <a:schemeClr val="tx1"/>
              </a:solidFill>
              <a:latin typeface="Tw Cen MT" panose="020B0602020104020603" pitchFamily="34" charset="77"/>
              <a:ea typeface="ＭＳ Ｐゴシック" pitchFamily="8" charset="-128"/>
              <a:cs typeface="ＭＳ Ｐゴシック" pitchFamily="8" charset="-128"/>
            </a:endParaRPr>
          </a:p>
        </p:txBody>
      </p:sp>
      <p:sp>
        <p:nvSpPr>
          <p:cNvPr id="34820" name="Inhaltsplatzhalter 9"/>
          <p:cNvSpPr>
            <a:spLocks noGrp="1"/>
          </p:cNvSpPr>
          <p:nvPr>
            <p:ph idx="4294967295"/>
          </p:nvPr>
        </p:nvSpPr>
        <p:spPr>
          <a:xfrm>
            <a:off x="736600" y="1600200"/>
            <a:ext cx="8407400" cy="4525963"/>
          </a:xfrm>
        </p:spPr>
        <p:txBody>
          <a:bodyPr>
            <a:noAutofit/>
          </a:bodyPr>
          <a:lstStyle/>
          <a:p>
            <a:pPr>
              <a:buNone/>
            </a:pPr>
            <a:endParaRPr lang="en-GB" sz="28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5" name="Group 7">
            <a:extLst>
              <a:ext uri="{FF2B5EF4-FFF2-40B4-BE49-F238E27FC236}">
                <a16:creationId xmlns:a16="http://schemas.microsoft.com/office/drawing/2014/main" id="{10552877-2722-E14D-8AA3-34489304DEC4}"/>
              </a:ext>
            </a:extLst>
          </p:cNvPr>
          <p:cNvGrpSpPr/>
          <p:nvPr/>
        </p:nvGrpSpPr>
        <p:grpSpPr>
          <a:xfrm>
            <a:off x="785961" y="1161378"/>
            <a:ext cx="7572078" cy="50800"/>
            <a:chOff x="936922" y="1417638"/>
            <a:chExt cx="7572078" cy="50800"/>
          </a:xfrm>
        </p:grpSpPr>
        <p:cxnSp>
          <p:nvCxnSpPr>
            <p:cNvPr id="6" name="Straight Connector 8">
              <a:extLst>
                <a:ext uri="{FF2B5EF4-FFF2-40B4-BE49-F238E27FC236}">
                  <a16:creationId xmlns:a16="http://schemas.microsoft.com/office/drawing/2014/main" id="{8FFFF86B-77DD-F04A-9DD1-6B450A994ED2}"/>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D0E7B016-8BA1-494D-B62B-9C190BD88266}"/>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4E20D5E2-597F-F142-84F2-0A73A1D1900B}"/>
              </a:ext>
            </a:extLst>
          </p:cNvPr>
          <p:cNvSpPr/>
          <p:nvPr/>
        </p:nvSpPr>
        <p:spPr>
          <a:xfrm>
            <a:off x="2286000" y="-9174450"/>
            <a:ext cx="4572000" cy="2308324"/>
          </a:xfrm>
          <a:prstGeom prst="rect">
            <a:avLst/>
          </a:prstGeom>
        </p:spPr>
        <p:txBody>
          <a:bodyPr>
            <a:spAutoFit/>
          </a:bodyPr>
          <a:lstStyle/>
          <a:p>
            <a:pPr>
              <a:buNone/>
            </a:pPr>
            <a:r>
              <a:rPr lang="en-US" sz="2400" dirty="0">
                <a:latin typeface="Tw Cen MT" panose="020B0602020104020603" pitchFamily="34" charset="77"/>
                <a:ea typeface="ＭＳ Ｐゴシック" pitchFamily="8" charset="-128"/>
                <a:cs typeface="ＭＳ Ｐゴシック" pitchFamily="8" charset="-128"/>
              </a:rPr>
              <a:t>	A is now </a:t>
            </a:r>
            <a:r>
              <a:rPr lang="en-US" sz="2400" b="1" dirty="0">
                <a:solidFill>
                  <a:schemeClr val="tx2"/>
                </a:solidFill>
                <a:latin typeface="Tw Cen MT" panose="020B0602020104020603" pitchFamily="34" charset="77"/>
                <a:ea typeface="ＭＳ Ｐゴシック" pitchFamily="8" charset="-128"/>
                <a:cs typeface="ＭＳ Ｐゴシック" pitchFamily="8" charset="-128"/>
              </a:rPr>
              <a:t>entitled</a:t>
            </a:r>
            <a:r>
              <a:rPr lang="en-US" sz="2400" dirty="0">
                <a:latin typeface="Tw Cen MT" panose="020B0602020104020603" pitchFamily="34" charset="77"/>
                <a:ea typeface="ＭＳ Ｐゴシック" pitchFamily="8" charset="-128"/>
                <a:cs typeface="ＭＳ Ｐゴシック" pitchFamily="8" charset="-128"/>
              </a:rPr>
              <a:t> to expect B to do X and to rely on that expectation.</a:t>
            </a:r>
          </a:p>
          <a:p>
            <a:pPr>
              <a:buNone/>
            </a:pPr>
            <a:endParaRPr lang="en-US" sz="2400" dirty="0">
              <a:latin typeface="Tw Cen MT" panose="020B0602020104020603" pitchFamily="34" charset="77"/>
              <a:ea typeface="ＭＳ Ｐゴシック" pitchFamily="8" charset="-128"/>
              <a:cs typeface="ＭＳ Ｐゴシック" pitchFamily="8" charset="-128"/>
            </a:endParaRPr>
          </a:p>
          <a:p>
            <a:pPr>
              <a:buNone/>
            </a:pPr>
            <a:r>
              <a:rPr lang="en-US" sz="2400" b="1" dirty="0">
                <a:solidFill>
                  <a:schemeClr val="tx2"/>
                </a:solidFill>
                <a:latin typeface="Tw Cen MT" panose="020B0602020104020603" pitchFamily="34" charset="77"/>
                <a:ea typeface="ＭＳ Ｐゴシック" pitchFamily="8" charset="-128"/>
                <a:cs typeface="ＭＳ Ｐゴシック" pitchFamily="8" charset="-128"/>
              </a:rPr>
              <a:t>	</a:t>
            </a:r>
            <a:r>
              <a:rPr lang="en-US" sz="2400" dirty="0">
                <a:latin typeface="Tw Cen MT" panose="020B0602020104020603" pitchFamily="34" charset="77"/>
                <a:ea typeface="ＭＳ Ｐゴシック" pitchFamily="8" charset="-128"/>
                <a:cs typeface="ＭＳ Ｐゴシック" pitchFamily="8" charset="-128"/>
              </a:rPr>
              <a:t>B has an </a:t>
            </a:r>
            <a:r>
              <a:rPr lang="en-US" sz="2400" b="1" dirty="0">
                <a:solidFill>
                  <a:schemeClr val="tx2"/>
                </a:solidFill>
                <a:latin typeface="Tw Cen MT" panose="020B0602020104020603" pitchFamily="34" charset="77"/>
                <a:ea typeface="ＭＳ Ｐゴシック" pitchFamily="8" charset="-128"/>
                <a:cs typeface="ＭＳ Ｐゴシック" pitchFamily="8" charset="-128"/>
              </a:rPr>
              <a:t>obligation </a:t>
            </a:r>
            <a:r>
              <a:rPr lang="en-US" sz="2400" dirty="0">
                <a:latin typeface="Tw Cen MT" panose="020B0602020104020603" pitchFamily="34" charset="77"/>
                <a:ea typeface="ＭＳ Ｐゴシック" pitchFamily="8" charset="-128"/>
                <a:cs typeface="ＭＳ Ｐゴシック" pitchFamily="8" charset="-128"/>
              </a:rPr>
              <a:t>to A to do X.</a:t>
            </a:r>
            <a:endParaRPr lang="en-DK" sz="2400" dirty="0">
              <a:latin typeface="Tw Cen MT" panose="020B0602020104020603" pitchFamily="34" charset="77"/>
            </a:endParaRPr>
          </a:p>
        </p:txBody>
      </p:sp>
      <p:pic>
        <p:nvPicPr>
          <p:cNvPr id="4" name="Picture 3">
            <a:extLst>
              <a:ext uri="{FF2B5EF4-FFF2-40B4-BE49-F238E27FC236}">
                <a16:creationId xmlns:a16="http://schemas.microsoft.com/office/drawing/2014/main" id="{9293DA92-2CE0-25CF-687D-AABA9DED1E82}"/>
              </a:ext>
            </a:extLst>
          </p:cNvPr>
          <p:cNvPicPr>
            <a:picLocks noChangeAspect="1"/>
          </p:cNvPicPr>
          <p:nvPr/>
        </p:nvPicPr>
        <p:blipFill>
          <a:blip r:embed="rId3"/>
          <a:stretch>
            <a:fillRect/>
          </a:stretch>
        </p:blipFill>
        <p:spPr>
          <a:xfrm>
            <a:off x="0" y="193340"/>
            <a:ext cx="9144000" cy="5735518"/>
          </a:xfrm>
          <a:prstGeom prst="rect">
            <a:avLst/>
          </a:prstGeom>
        </p:spPr>
      </p:pic>
    </p:spTree>
    <p:extLst>
      <p:ext uri="{BB962C8B-B14F-4D97-AF65-F5344CB8AC3E}">
        <p14:creationId xmlns:p14="http://schemas.microsoft.com/office/powerpoint/2010/main" val="2844819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r>
              <a:rPr lang="en-GB" sz="2000" dirty="0">
                <a:latin typeface="Tw Cen MT" panose="020B0602020104020603" pitchFamily="34" charset="77"/>
              </a:rPr>
              <a:t>Due to an accident there are 11 miners stuck in one of the shafts of a copper mine. They are almost out of oxygen and will die if nothing is done. You are the leader of the rescue team. </a:t>
            </a:r>
          </a:p>
          <a:p>
            <a:r>
              <a:rPr lang="en-GB" sz="2000" dirty="0">
                <a:latin typeface="Tw Cen MT" panose="020B0602020104020603" pitchFamily="34" charset="77"/>
              </a:rPr>
              <a:t>The only way for you to save the miners is to activate an emergency circuit that will transfer oxygen from a nearby shaft into the shaft where the 11 miners are stuck. </a:t>
            </a:r>
          </a:p>
          <a:p>
            <a:r>
              <a:rPr lang="en-GB" sz="2000" b="1" dirty="0">
                <a:latin typeface="Tw Cen MT" panose="020B0602020104020603" pitchFamily="34" charset="77"/>
              </a:rPr>
              <a:t>However, your team notices that there are 3 other miners trapped in the nearby shaft. If you activate the emergency circuit to transfer the oxygen, these 3 miners will be killed, but the 11 miners will be saved. </a:t>
            </a:r>
            <a:endParaRPr lang="en-GB" sz="2000" dirty="0">
              <a:latin typeface="Tw Cen MT" panose="020B0602020104020603" pitchFamily="34" charset="77"/>
            </a:endParaRPr>
          </a:p>
          <a:p>
            <a:r>
              <a:rPr lang="en-GB" sz="2000" b="1" dirty="0">
                <a:latin typeface="Tw Cen MT" panose="020B0602020104020603" pitchFamily="34" charset="77"/>
              </a:rPr>
              <a:t>Would you activate the emergency circuit? </a:t>
            </a:r>
          </a:p>
          <a:p>
            <a:pPr marL="0" indent="0">
              <a:buNone/>
            </a:pPr>
            <a:r>
              <a:rPr lang="en-GB" sz="2000" dirty="0">
                <a:latin typeface="Tw Cen MT" panose="020B0602020104020603" pitchFamily="34" charset="77"/>
              </a:rPr>
              <a:t>X </a:t>
            </a:r>
            <a:r>
              <a:rPr lang="en-GB" sz="2000" b="1" dirty="0">
                <a:latin typeface="Tw Cen MT" panose="020B0602020104020603" pitchFamily="34" charset="77"/>
              </a:rPr>
              <a:t>Yes</a:t>
            </a:r>
            <a:br>
              <a:rPr lang="en-GB" sz="2000" b="1" dirty="0">
                <a:latin typeface="Tw Cen MT" panose="020B0602020104020603" pitchFamily="34" charset="77"/>
              </a:rPr>
            </a:br>
            <a:r>
              <a:rPr lang="en-GB" sz="2000" dirty="0">
                <a:latin typeface="Tw Cen MT" panose="020B0602020104020603" pitchFamily="34" charset="77"/>
              </a:rPr>
              <a:t>X </a:t>
            </a:r>
            <a:r>
              <a:rPr lang="en-GB" sz="2000" b="1" dirty="0">
                <a:latin typeface="Tw Cen MT" panose="020B0602020104020603" pitchFamily="34" charset="77"/>
              </a:rPr>
              <a:t>No </a:t>
            </a:r>
            <a:endParaRPr lang="en-GB" sz="2000" dirty="0">
              <a:latin typeface="Tw Cen MT" panose="020B0602020104020603" pitchFamily="34" charset="77"/>
            </a:endParaRPr>
          </a:p>
          <a:p>
            <a:pPr>
              <a:buNone/>
            </a:pPr>
            <a:endParaRPr lang="en-GB" sz="2000" dirty="0">
              <a:latin typeface="Tw Cen MT" panose="020B0602020104020603" pitchFamily="34" charset="77"/>
            </a:endParaRPr>
          </a:p>
          <a:p>
            <a:pPr>
              <a:buNone/>
            </a:pPr>
            <a:r>
              <a:rPr lang="en-GB" sz="2000" dirty="0">
                <a:latin typeface="Tw Cen MT" panose="020B0602020104020603" pitchFamily="34" charset="77"/>
                <a:sym typeface="Wingdings" pitchFamily="2" charset="2"/>
              </a:rPr>
              <a:t>Each participant did 4 of these</a:t>
            </a:r>
            <a:endParaRPr lang="en-GB" sz="2000" dirty="0">
              <a:latin typeface="Tw Cen MT" panose="020B0602020104020603" pitchFamily="34" charset="77"/>
            </a:endParaRPr>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err="1">
                <a:solidFill>
                  <a:schemeClr val="tx1"/>
                </a:solidFill>
                <a:latin typeface="Tw Cen MT" panose="020B0602020104020603" pitchFamily="34" charset="77"/>
              </a:rPr>
              <a:t>Conflict</a:t>
            </a:r>
            <a:r>
              <a:rPr lang="da-DK" sz="3200" dirty="0">
                <a:solidFill>
                  <a:schemeClr val="tx1"/>
                </a:solidFill>
                <a:latin typeface="Tw Cen MT" panose="020B0602020104020603" pitchFamily="34" charset="77"/>
              </a:rPr>
              <a:t> Trials (</a:t>
            </a:r>
            <a:r>
              <a:rPr lang="da-DK" sz="3200" dirty="0" err="1">
                <a:solidFill>
                  <a:schemeClr val="tx1"/>
                </a:solidFill>
                <a:latin typeface="Tw Cen MT" panose="020B0602020104020603" pitchFamily="34" charset="77"/>
              </a:rPr>
              <a:t>Study</a:t>
            </a:r>
            <a:r>
              <a:rPr lang="da-DK" sz="3200" dirty="0">
                <a:solidFill>
                  <a:schemeClr val="tx1"/>
                </a:solidFill>
                <a:latin typeface="Tw Cen MT" panose="020B0602020104020603" pitchFamily="34" charset="77"/>
              </a:rPr>
              <a:t> 1)</a:t>
            </a:r>
            <a:endParaRPr lang="en-AT" sz="3200" dirty="0"/>
          </a:p>
        </p:txBody>
      </p:sp>
    </p:spTree>
    <p:extLst>
      <p:ext uri="{BB962C8B-B14F-4D97-AF65-F5344CB8AC3E}">
        <p14:creationId xmlns:p14="http://schemas.microsoft.com/office/powerpoint/2010/main" val="1456060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r>
              <a:rPr lang="en-GB" sz="2000" dirty="0">
                <a:latin typeface="Tw Cen MT" panose="020B0602020104020603" pitchFamily="34" charset="77"/>
              </a:rPr>
              <a:t>Due to an accident there are 3 miners stuck in one of the shafts of a copper mine. They are almost out of oxygen and will die if nothing is done. You are the leader of the rescue team. </a:t>
            </a:r>
          </a:p>
          <a:p>
            <a:r>
              <a:rPr lang="en-GB" sz="2000" dirty="0">
                <a:latin typeface="Tw Cen MT" panose="020B0602020104020603" pitchFamily="34" charset="77"/>
              </a:rPr>
              <a:t>The only way for you to save the miners is to activate an emergency circuit that will transfer oxygen from a nearby shaft into the shaft where the 11 miners are stuck. </a:t>
            </a:r>
          </a:p>
          <a:p>
            <a:r>
              <a:rPr lang="en-GB" sz="2000" b="1" dirty="0">
                <a:latin typeface="Tw Cen MT" panose="020B0602020104020603" pitchFamily="34" charset="77"/>
              </a:rPr>
              <a:t>However, your team notices that there are 11 other miners trapped in the nearby shaft. If you activate the emergency circuit to transfer the oxygen, these 11 miners will be killed, but the 3 miners will be saved. </a:t>
            </a:r>
            <a:endParaRPr lang="en-GB" sz="2000" dirty="0">
              <a:latin typeface="Tw Cen MT" panose="020B0602020104020603" pitchFamily="34" charset="77"/>
            </a:endParaRPr>
          </a:p>
          <a:p>
            <a:r>
              <a:rPr lang="en-GB" sz="2000" b="1" dirty="0">
                <a:latin typeface="Tw Cen MT" panose="020B0602020104020603" pitchFamily="34" charset="77"/>
              </a:rPr>
              <a:t>Would you activate the emergency circuit? </a:t>
            </a:r>
          </a:p>
          <a:p>
            <a:pPr marL="0" indent="0">
              <a:buNone/>
            </a:pPr>
            <a:r>
              <a:rPr lang="en-GB" sz="2000" dirty="0">
                <a:latin typeface="Tw Cen MT" panose="020B0602020104020603" pitchFamily="34" charset="77"/>
              </a:rPr>
              <a:t>X </a:t>
            </a:r>
            <a:r>
              <a:rPr lang="en-GB" sz="2000" b="1" dirty="0">
                <a:latin typeface="Tw Cen MT" panose="020B0602020104020603" pitchFamily="34" charset="77"/>
              </a:rPr>
              <a:t>Yes</a:t>
            </a:r>
            <a:br>
              <a:rPr lang="en-GB" sz="2000" b="1" dirty="0">
                <a:latin typeface="Tw Cen MT" panose="020B0602020104020603" pitchFamily="34" charset="77"/>
              </a:rPr>
            </a:br>
            <a:r>
              <a:rPr lang="en-GB" sz="2000" dirty="0">
                <a:latin typeface="Tw Cen MT" panose="020B0602020104020603" pitchFamily="34" charset="77"/>
              </a:rPr>
              <a:t>X </a:t>
            </a:r>
            <a:r>
              <a:rPr lang="en-GB" sz="2000" b="1" dirty="0">
                <a:latin typeface="Tw Cen MT" panose="020B0602020104020603" pitchFamily="34" charset="77"/>
              </a:rPr>
              <a:t>No </a:t>
            </a:r>
            <a:endParaRPr lang="en-GB" sz="2000" dirty="0">
              <a:latin typeface="Tw Cen MT" panose="020B0602020104020603" pitchFamily="34" charset="77"/>
            </a:endParaRPr>
          </a:p>
          <a:p>
            <a:pPr>
              <a:buNone/>
            </a:pPr>
            <a:endParaRPr lang="en-GB" sz="2000" dirty="0">
              <a:latin typeface="Tw Cen MT" panose="020B0602020104020603" pitchFamily="34" charset="77"/>
            </a:endParaRPr>
          </a:p>
          <a:p>
            <a:pPr>
              <a:buNone/>
            </a:pPr>
            <a:r>
              <a:rPr lang="en-GB" sz="2000" dirty="0">
                <a:latin typeface="Tw Cen MT" panose="020B0602020104020603" pitchFamily="34" charset="77"/>
                <a:sym typeface="Wingdings" pitchFamily="2" charset="2"/>
              </a:rPr>
              <a:t>Each participant did 4 of these</a:t>
            </a: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a:solidFill>
                  <a:schemeClr val="tx1"/>
                </a:solidFill>
                <a:latin typeface="Tw Cen MT" panose="020B0602020104020603" pitchFamily="34" charset="77"/>
              </a:rPr>
              <a:t>No-</a:t>
            </a:r>
            <a:r>
              <a:rPr lang="da-DK" sz="3200" dirty="0" err="1">
                <a:solidFill>
                  <a:schemeClr val="tx1"/>
                </a:solidFill>
                <a:latin typeface="Tw Cen MT" panose="020B0602020104020603" pitchFamily="34" charset="77"/>
              </a:rPr>
              <a:t>Conflict</a:t>
            </a:r>
            <a:r>
              <a:rPr lang="da-DK" sz="3200" dirty="0">
                <a:latin typeface="Tw Cen MT" panose="020B0602020104020603" pitchFamily="34" charset="77"/>
              </a:rPr>
              <a:t> Trials (</a:t>
            </a:r>
            <a:r>
              <a:rPr lang="da-DK" sz="3200" dirty="0" err="1">
                <a:latin typeface="Tw Cen MT" panose="020B0602020104020603" pitchFamily="34" charset="77"/>
              </a:rPr>
              <a:t>Study</a:t>
            </a:r>
            <a:r>
              <a:rPr lang="da-DK" sz="3200" dirty="0">
                <a:latin typeface="Tw Cen MT" panose="020B0602020104020603" pitchFamily="34" charset="77"/>
              </a:rPr>
              <a:t> 1)</a:t>
            </a:r>
            <a:endParaRPr lang="en-AT" sz="3200" dirty="0"/>
          </a:p>
        </p:txBody>
      </p:sp>
    </p:spTree>
    <p:extLst>
      <p:ext uri="{BB962C8B-B14F-4D97-AF65-F5344CB8AC3E}">
        <p14:creationId xmlns:p14="http://schemas.microsoft.com/office/powerpoint/2010/main" val="1928412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pPr marL="0" indent="0">
              <a:buNone/>
            </a:pPr>
            <a:endParaRPr lang="en-GB" dirty="0"/>
          </a:p>
          <a:p>
            <a:r>
              <a:rPr lang="en-GB" sz="2400" dirty="0">
                <a:latin typeface="Tw Cen MT" panose="020B0602020104020603" pitchFamily="34" charset="77"/>
              </a:rPr>
              <a:t>Dot Matrix Presentation (cognitive load): 2000 </a:t>
            </a:r>
            <a:r>
              <a:rPr lang="en-GB" sz="2400" dirty="0" err="1">
                <a:latin typeface="Tw Cen MT" panose="020B0602020104020603" pitchFamily="34" charset="77"/>
              </a:rPr>
              <a:t>ms</a:t>
            </a:r>
            <a:endParaRPr lang="en-GB" sz="2400" dirty="0">
              <a:latin typeface="Tw Cen MT" panose="020B0602020104020603" pitchFamily="34" charset="77"/>
            </a:endParaRPr>
          </a:p>
          <a:p>
            <a:r>
              <a:rPr lang="en-GB" sz="2400" dirty="0">
                <a:latin typeface="Tw Cen MT" panose="020B0602020104020603" pitchFamily="34" charset="77"/>
              </a:rPr>
              <a:t>Reasoning Problem(first half): no time limit</a:t>
            </a:r>
          </a:p>
          <a:p>
            <a:r>
              <a:rPr lang="en-GB" sz="2400" dirty="0">
                <a:latin typeface="Tw Cen MT" panose="020B0602020104020603" pitchFamily="34" charset="77"/>
              </a:rPr>
              <a:t>Reasoning Problem(second half): 12 sec</a:t>
            </a:r>
          </a:p>
          <a:p>
            <a:r>
              <a:rPr lang="en-GB" sz="2400" dirty="0">
                <a:latin typeface="Tw Cen MT" panose="020B0602020104020603" pitchFamily="34" charset="77"/>
              </a:rPr>
              <a:t>Confidence Rating</a:t>
            </a:r>
          </a:p>
          <a:p>
            <a:r>
              <a:rPr lang="en-GB" sz="2400" dirty="0">
                <a:latin typeface="Tw Cen MT" panose="020B0602020104020603" pitchFamily="34" charset="77"/>
              </a:rPr>
              <a:t>Dot Matrix Options</a:t>
            </a:r>
          </a:p>
          <a:p>
            <a:r>
              <a:rPr lang="en-GB" sz="2400" dirty="0">
                <a:latin typeface="Tw Cen MT" panose="020B0602020104020603" pitchFamily="34" charset="77"/>
              </a:rPr>
              <a:t>Reasoning Problem(full): no time limit</a:t>
            </a:r>
          </a:p>
          <a:p>
            <a:r>
              <a:rPr lang="en-GB" sz="2400" dirty="0">
                <a:latin typeface="Tw Cen MT" panose="020B0602020104020603" pitchFamily="34" charset="77"/>
              </a:rPr>
              <a:t>Confidence Rating</a:t>
            </a:r>
          </a:p>
          <a:p>
            <a:pPr marL="0" indent="0">
              <a:buNone/>
            </a:pPr>
            <a:endParaRPr lang="en-GB" sz="2000" dirty="0"/>
          </a:p>
          <a:p>
            <a:pPr marL="0" indent="0">
              <a:buNone/>
            </a:pPr>
            <a:endParaRPr lang="en-GB" sz="2000" dirty="0"/>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a:solidFill>
                  <a:schemeClr val="tx1"/>
                </a:solidFill>
                <a:latin typeface="Tw Cen MT" panose="020B0602020104020603" pitchFamily="34" charset="77"/>
              </a:rPr>
              <a:t>Trial </a:t>
            </a:r>
            <a:r>
              <a:rPr lang="da-DK" sz="3200" dirty="0" err="1">
                <a:solidFill>
                  <a:schemeClr val="tx1"/>
                </a:solidFill>
                <a:latin typeface="Tw Cen MT" panose="020B0602020104020603" pitchFamily="34" charset="77"/>
              </a:rPr>
              <a:t>Structure</a:t>
            </a:r>
            <a:endParaRPr lang="en-AT" sz="3200" dirty="0"/>
          </a:p>
        </p:txBody>
      </p:sp>
    </p:spTree>
    <p:extLst>
      <p:ext uri="{BB962C8B-B14F-4D97-AF65-F5344CB8AC3E}">
        <p14:creationId xmlns:p14="http://schemas.microsoft.com/office/powerpoint/2010/main" val="3521076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r>
              <a:rPr lang="en-GB" dirty="0"/>
              <a:t>Due to an accident there are 11 miners stuck in one of the shafts of a copper mine. They are almost out of oxygen and will die if nothing is done. You are the leader of the rescue team. </a:t>
            </a:r>
            <a:endParaRPr lang="en-GB" sz="2000" dirty="0"/>
          </a:p>
          <a:p>
            <a:r>
              <a:rPr lang="en-GB" dirty="0"/>
              <a:t>The only way for you to save the miners is to activate an emergency circuit that will transfer oxygen from a nearby shaft into the shaft where the 11 miners are stuck. </a:t>
            </a:r>
            <a:endParaRPr lang="en-GB" sz="2000" dirty="0"/>
          </a:p>
          <a:p>
            <a:r>
              <a:rPr lang="en-GB" b="1" dirty="0"/>
              <a:t>However, your team notices that your own </a:t>
            </a:r>
            <a:r>
              <a:rPr lang="en-GB" b="1" dirty="0">
                <a:solidFill>
                  <a:srgbClr val="FF0000"/>
                </a:solidFill>
              </a:rPr>
              <a:t>father</a:t>
            </a:r>
            <a:r>
              <a:rPr lang="en-GB" b="1" dirty="0"/>
              <a:t> and two other miners are trapped in the nearby shaft. If you activate the emergency circuit to transfer the oxygen, your father and the two other miners will be killed, but the 11 miners will be saved. </a:t>
            </a:r>
            <a:endParaRPr lang="en-GB" sz="2000" dirty="0"/>
          </a:p>
          <a:p>
            <a:r>
              <a:rPr lang="en-GB" b="1" dirty="0"/>
              <a:t>Would you activate the emergency circuit? </a:t>
            </a:r>
          </a:p>
          <a:p>
            <a:pPr marL="0" indent="0">
              <a:buNone/>
            </a:pPr>
            <a:r>
              <a:rPr lang="en-GB" dirty="0"/>
              <a:t>X </a:t>
            </a:r>
            <a:r>
              <a:rPr lang="en-GB" b="1" dirty="0"/>
              <a:t>Yes</a:t>
            </a:r>
            <a:br>
              <a:rPr lang="en-GB" b="1" dirty="0"/>
            </a:br>
            <a:r>
              <a:rPr lang="en-GB" dirty="0"/>
              <a:t>X </a:t>
            </a:r>
            <a:r>
              <a:rPr lang="en-GB" b="1" dirty="0"/>
              <a:t>No </a:t>
            </a:r>
            <a:endParaRPr lang="en-GB" sz="2000" dirty="0"/>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err="1">
                <a:solidFill>
                  <a:schemeClr val="tx1"/>
                </a:solidFill>
                <a:latin typeface="Tw Cen MT" panose="020B0602020104020603" pitchFamily="34" charset="77"/>
              </a:rPr>
              <a:t>Conflict</a:t>
            </a:r>
            <a:r>
              <a:rPr lang="da-DK" sz="3200" dirty="0">
                <a:latin typeface="Tw Cen MT" panose="020B0602020104020603" pitchFamily="34" charset="77"/>
              </a:rPr>
              <a:t> Trials (</a:t>
            </a:r>
            <a:r>
              <a:rPr lang="da-DK" sz="3200" dirty="0" err="1">
                <a:latin typeface="Tw Cen MT" panose="020B0602020104020603" pitchFamily="34" charset="77"/>
              </a:rPr>
              <a:t>Study</a:t>
            </a:r>
            <a:r>
              <a:rPr lang="da-DK" sz="3200" dirty="0">
                <a:latin typeface="Tw Cen MT" panose="020B0602020104020603" pitchFamily="34" charset="77"/>
              </a:rPr>
              <a:t> 2)</a:t>
            </a:r>
            <a:endParaRPr lang="en-AT" sz="3200" dirty="0"/>
          </a:p>
        </p:txBody>
      </p:sp>
    </p:spTree>
    <p:extLst>
      <p:ext uri="{BB962C8B-B14F-4D97-AF65-F5344CB8AC3E}">
        <p14:creationId xmlns:p14="http://schemas.microsoft.com/office/powerpoint/2010/main" val="3553853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pPr marL="0" indent="0">
              <a:buNone/>
            </a:pPr>
            <a:endParaRPr lang="en-GB" dirty="0"/>
          </a:p>
          <a:p>
            <a:pPr marL="0" indent="0">
              <a:buNone/>
            </a:pPr>
            <a:endParaRPr lang="en-GB" sz="2000" dirty="0"/>
          </a:p>
          <a:p>
            <a:pPr marL="0" indent="0">
              <a:buNone/>
            </a:pPr>
            <a:endParaRPr lang="en-GB" sz="2000" dirty="0"/>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err="1">
                <a:solidFill>
                  <a:schemeClr val="tx1"/>
                </a:solidFill>
                <a:latin typeface="Tw Cen MT" panose="020B0602020104020603" pitchFamily="34" charset="77"/>
              </a:rPr>
              <a:t>Results</a:t>
            </a:r>
            <a:endParaRPr lang="en-AT" sz="3200" dirty="0"/>
          </a:p>
        </p:txBody>
      </p:sp>
      <p:pic>
        <p:nvPicPr>
          <p:cNvPr id="3" name="Picture 2">
            <a:extLst>
              <a:ext uri="{FF2B5EF4-FFF2-40B4-BE49-F238E27FC236}">
                <a16:creationId xmlns:a16="http://schemas.microsoft.com/office/drawing/2014/main" id="{1BB45633-1EAA-0175-1677-A76D45CE473C}"/>
              </a:ext>
            </a:extLst>
          </p:cNvPr>
          <p:cNvPicPr>
            <a:picLocks noChangeAspect="1"/>
          </p:cNvPicPr>
          <p:nvPr/>
        </p:nvPicPr>
        <p:blipFill>
          <a:blip r:embed="rId3"/>
          <a:stretch>
            <a:fillRect/>
          </a:stretch>
        </p:blipFill>
        <p:spPr>
          <a:xfrm>
            <a:off x="120650" y="1276350"/>
            <a:ext cx="8902700" cy="4305300"/>
          </a:xfrm>
          <a:prstGeom prst="rect">
            <a:avLst/>
          </a:prstGeom>
        </p:spPr>
      </p:pic>
    </p:spTree>
    <p:extLst>
      <p:ext uri="{BB962C8B-B14F-4D97-AF65-F5344CB8AC3E}">
        <p14:creationId xmlns:p14="http://schemas.microsoft.com/office/powerpoint/2010/main" val="4242001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pPr marL="0" indent="0">
              <a:buNone/>
            </a:pPr>
            <a:endParaRPr lang="en-GB" dirty="0"/>
          </a:p>
          <a:p>
            <a:pPr marL="0" indent="0">
              <a:buNone/>
            </a:pPr>
            <a:endParaRPr lang="en-GB" sz="2000" dirty="0"/>
          </a:p>
          <a:p>
            <a:pPr marL="0" indent="0">
              <a:buNone/>
            </a:pPr>
            <a:endParaRPr lang="en-GB" sz="2000" dirty="0"/>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err="1">
                <a:solidFill>
                  <a:schemeClr val="tx1"/>
                </a:solidFill>
                <a:latin typeface="Tw Cen MT" panose="020B0602020104020603" pitchFamily="34" charset="77"/>
              </a:rPr>
              <a:t>Results</a:t>
            </a:r>
            <a:endParaRPr lang="en-AT" sz="3200" dirty="0"/>
          </a:p>
        </p:txBody>
      </p:sp>
      <p:pic>
        <p:nvPicPr>
          <p:cNvPr id="4" name="Picture 3">
            <a:extLst>
              <a:ext uri="{FF2B5EF4-FFF2-40B4-BE49-F238E27FC236}">
                <a16:creationId xmlns:a16="http://schemas.microsoft.com/office/drawing/2014/main" id="{C03A0D76-587A-9793-21F1-8B9F174554CB}"/>
              </a:ext>
            </a:extLst>
          </p:cNvPr>
          <p:cNvPicPr>
            <a:picLocks noChangeAspect="1"/>
          </p:cNvPicPr>
          <p:nvPr/>
        </p:nvPicPr>
        <p:blipFill>
          <a:blip r:embed="rId3"/>
          <a:stretch>
            <a:fillRect/>
          </a:stretch>
        </p:blipFill>
        <p:spPr>
          <a:xfrm>
            <a:off x="260350" y="1517296"/>
            <a:ext cx="8623300" cy="4394200"/>
          </a:xfrm>
          <a:prstGeom prst="rect">
            <a:avLst/>
          </a:prstGeom>
        </p:spPr>
      </p:pic>
    </p:spTree>
    <p:extLst>
      <p:ext uri="{BB962C8B-B14F-4D97-AF65-F5344CB8AC3E}">
        <p14:creationId xmlns:p14="http://schemas.microsoft.com/office/powerpoint/2010/main" val="148026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71600" y="1412776"/>
            <a:ext cx="7772400" cy="1330424"/>
          </a:xfrm>
        </p:spPr>
        <p:txBody>
          <a:bodyPr>
            <a:normAutofit/>
          </a:bodyPr>
          <a:lstStyle/>
          <a:p>
            <a:r>
              <a:rPr lang="en-US" sz="3600" dirty="0">
                <a:latin typeface="Tw Cen MT" panose="020B0602020104020603" pitchFamily="34" charset="77"/>
              </a:rPr>
              <a:t>3. Proposed Study</a:t>
            </a:r>
          </a:p>
        </p:txBody>
      </p:sp>
      <p:sp>
        <p:nvSpPr>
          <p:cNvPr id="3" name="Inhaltsplatzhalter 2"/>
          <p:cNvSpPr>
            <a:spLocks noGrp="1"/>
          </p:cNvSpPr>
          <p:nvPr>
            <p:ph type="body" idx="1"/>
          </p:nvPr>
        </p:nvSpPr>
        <p:spPr/>
        <p:txBody>
          <a:bodyPr/>
          <a:lstStyle/>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p:txBody>
      </p:sp>
      <p:grpSp>
        <p:nvGrpSpPr>
          <p:cNvPr id="4" name="Group 7">
            <a:extLst>
              <a:ext uri="{FF2B5EF4-FFF2-40B4-BE49-F238E27FC236}">
                <a16:creationId xmlns:a16="http://schemas.microsoft.com/office/drawing/2014/main" id="{0F388769-52DB-7B4D-A807-951230B3C41C}"/>
              </a:ext>
            </a:extLst>
          </p:cNvPr>
          <p:cNvGrpSpPr/>
          <p:nvPr/>
        </p:nvGrpSpPr>
        <p:grpSpPr>
          <a:xfrm>
            <a:off x="1371600" y="2924944"/>
            <a:ext cx="7572078" cy="50800"/>
            <a:chOff x="936922" y="1417638"/>
            <a:chExt cx="7572078" cy="50800"/>
          </a:xfrm>
        </p:grpSpPr>
        <p:cxnSp>
          <p:nvCxnSpPr>
            <p:cNvPr id="6" name="Straight Connector 8">
              <a:extLst>
                <a:ext uri="{FF2B5EF4-FFF2-40B4-BE49-F238E27FC236}">
                  <a16:creationId xmlns:a16="http://schemas.microsoft.com/office/drawing/2014/main" id="{37725D50-48E2-4846-9729-6F96D16D12BA}"/>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239E94FB-9668-7C44-BA65-6EDEBDF47FE2}"/>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11786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pPr>
              <a:buNone/>
            </a:pPr>
            <a:r>
              <a:rPr lang="en-GB" sz="2000" dirty="0">
                <a:latin typeface="Tw Cen MT" panose="020B0602020104020603" pitchFamily="34" charset="77"/>
              </a:rPr>
              <a:t>What differences should we expect if we replicate the study in a more interdependent/collectivist culture?</a:t>
            </a:r>
          </a:p>
          <a:p>
            <a:pPr>
              <a:buNone/>
            </a:pPr>
            <a:r>
              <a:rPr lang="en-GB" sz="2000" dirty="0">
                <a:latin typeface="Tw Cen MT" panose="020B0602020104020603" pitchFamily="34" charset="77"/>
              </a:rPr>
              <a:t>Prediction: More </a:t>
            </a:r>
            <a:r>
              <a:rPr lang="en-GB" sz="2000" dirty="0" err="1">
                <a:latin typeface="Tw Cen MT" panose="020B0602020104020603" pitchFamily="34" charset="77"/>
              </a:rPr>
              <a:t>favoritism</a:t>
            </a:r>
            <a:r>
              <a:rPr lang="en-GB" sz="2000" dirty="0">
                <a:latin typeface="Tw Cen MT" panose="020B0602020104020603" pitchFamily="34" charset="77"/>
              </a:rPr>
              <a:t>/tribalism (presence of a family member should matter more) in more interdependent cultures</a:t>
            </a:r>
          </a:p>
          <a:p>
            <a:pPr>
              <a:buNone/>
            </a:pPr>
            <a:r>
              <a:rPr lang="en-GB" sz="2000" dirty="0">
                <a:latin typeface="Tw Cen MT" panose="020B0602020104020603" pitchFamily="34" charset="77"/>
              </a:rPr>
              <a:t>If we observe cultural differences, should we expect to see them in the quick, intuitive responses? In the reflective responses? Both?</a:t>
            </a: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04602" y="133372"/>
            <a:ext cx="7458447" cy="1077218"/>
          </a:xfrm>
          <a:prstGeom prst="rect">
            <a:avLst/>
          </a:prstGeom>
          <a:noFill/>
        </p:spPr>
        <p:txBody>
          <a:bodyPr wrap="square">
            <a:spAutoFit/>
          </a:bodyPr>
          <a:lstStyle/>
          <a:p>
            <a:r>
              <a:rPr lang="da-DK" sz="3200" dirty="0">
                <a:solidFill>
                  <a:schemeClr val="tx1"/>
                </a:solidFill>
                <a:latin typeface="Tw Cen MT" panose="020B0602020104020603" pitchFamily="34" charset="77"/>
              </a:rPr>
              <a:t>Intuitive and </a:t>
            </a:r>
            <a:r>
              <a:rPr lang="da-DK" sz="3200" dirty="0" err="1">
                <a:solidFill>
                  <a:schemeClr val="tx1"/>
                </a:solidFill>
                <a:latin typeface="Tw Cen MT" panose="020B0602020104020603" pitchFamily="34" charset="77"/>
              </a:rPr>
              <a:t>Reflective</a:t>
            </a:r>
            <a:r>
              <a:rPr lang="da-DK" sz="3200" dirty="0">
                <a:solidFill>
                  <a:schemeClr val="tx1"/>
                </a:solidFill>
                <a:latin typeface="Tw Cen MT" panose="020B0602020104020603" pitchFamily="34" charset="77"/>
              </a:rPr>
              <a:t> Moral </a:t>
            </a:r>
            <a:r>
              <a:rPr lang="da-DK" sz="3200" dirty="0" err="1">
                <a:solidFill>
                  <a:schemeClr val="tx1"/>
                </a:solidFill>
                <a:latin typeface="Tw Cen MT" panose="020B0602020104020603" pitchFamily="34" charset="77"/>
              </a:rPr>
              <a:t>Judgments</a:t>
            </a:r>
            <a:r>
              <a:rPr lang="da-DK" sz="3200" dirty="0">
                <a:solidFill>
                  <a:schemeClr val="tx1"/>
                </a:solidFill>
                <a:latin typeface="Tw Cen MT" panose="020B0602020104020603" pitchFamily="34" charset="77"/>
              </a:rPr>
              <a:t> </a:t>
            </a:r>
            <a:r>
              <a:rPr lang="da-DK" sz="3200" dirty="0" err="1">
                <a:solidFill>
                  <a:schemeClr val="tx1"/>
                </a:solidFill>
                <a:latin typeface="Tw Cen MT" panose="020B0602020104020603" pitchFamily="34" charset="77"/>
              </a:rPr>
              <a:t>Across</a:t>
            </a:r>
            <a:r>
              <a:rPr lang="da-DK" sz="3200" dirty="0">
                <a:solidFill>
                  <a:schemeClr val="tx1"/>
                </a:solidFill>
                <a:latin typeface="Tw Cen MT" panose="020B0602020104020603" pitchFamily="34" charset="77"/>
              </a:rPr>
              <a:t> </a:t>
            </a:r>
            <a:r>
              <a:rPr lang="da-DK" sz="3200" dirty="0" err="1">
                <a:solidFill>
                  <a:schemeClr val="tx1"/>
                </a:solidFill>
                <a:latin typeface="Tw Cen MT" panose="020B0602020104020603" pitchFamily="34" charset="77"/>
              </a:rPr>
              <a:t>Cultures</a:t>
            </a:r>
            <a:endParaRPr lang="en-AT" sz="3200" dirty="0"/>
          </a:p>
        </p:txBody>
      </p:sp>
    </p:spTree>
    <p:extLst>
      <p:ext uri="{BB962C8B-B14F-4D97-AF65-F5344CB8AC3E}">
        <p14:creationId xmlns:p14="http://schemas.microsoft.com/office/powerpoint/2010/main" val="2529937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71600" y="1412776"/>
            <a:ext cx="7772400" cy="1330424"/>
          </a:xfrm>
        </p:spPr>
        <p:txBody>
          <a:bodyPr>
            <a:normAutofit/>
          </a:bodyPr>
          <a:lstStyle/>
          <a:p>
            <a:r>
              <a:rPr lang="en-US" sz="3600" dirty="0">
                <a:latin typeface="Tw Cen MT" panose="020B0602020104020603" pitchFamily="34" charset="77"/>
              </a:rPr>
              <a:t>4. Open Questions</a:t>
            </a:r>
          </a:p>
        </p:txBody>
      </p:sp>
      <p:sp>
        <p:nvSpPr>
          <p:cNvPr id="3" name="Inhaltsplatzhalter 2"/>
          <p:cNvSpPr>
            <a:spLocks noGrp="1"/>
          </p:cNvSpPr>
          <p:nvPr>
            <p:ph type="body" idx="1"/>
          </p:nvPr>
        </p:nvSpPr>
        <p:spPr/>
        <p:txBody>
          <a:bodyPr/>
          <a:lstStyle/>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p:txBody>
      </p:sp>
      <p:grpSp>
        <p:nvGrpSpPr>
          <p:cNvPr id="4" name="Group 7">
            <a:extLst>
              <a:ext uri="{FF2B5EF4-FFF2-40B4-BE49-F238E27FC236}">
                <a16:creationId xmlns:a16="http://schemas.microsoft.com/office/drawing/2014/main" id="{0F388769-52DB-7B4D-A807-951230B3C41C}"/>
              </a:ext>
            </a:extLst>
          </p:cNvPr>
          <p:cNvGrpSpPr/>
          <p:nvPr/>
        </p:nvGrpSpPr>
        <p:grpSpPr>
          <a:xfrm>
            <a:off x="1371600" y="2924944"/>
            <a:ext cx="7572078" cy="50800"/>
            <a:chOff x="936922" y="1417638"/>
            <a:chExt cx="7572078" cy="50800"/>
          </a:xfrm>
        </p:grpSpPr>
        <p:cxnSp>
          <p:nvCxnSpPr>
            <p:cNvPr id="6" name="Straight Connector 8">
              <a:extLst>
                <a:ext uri="{FF2B5EF4-FFF2-40B4-BE49-F238E27FC236}">
                  <a16:creationId xmlns:a16="http://schemas.microsoft.com/office/drawing/2014/main" id="{37725D50-48E2-4846-9729-6F96D16D12BA}"/>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239E94FB-9668-7C44-BA65-6EDEBDF47FE2}"/>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17321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idx="4294967295"/>
          </p:nvPr>
        </p:nvSpPr>
        <p:spPr>
          <a:xfrm>
            <a:off x="133350" y="394616"/>
            <a:ext cx="9613900" cy="792162"/>
          </a:xfrm>
        </p:spPr>
        <p:txBody>
          <a:bodyPr>
            <a:noAutofit/>
          </a:bodyPr>
          <a:lstStyle/>
          <a:p>
            <a:r>
              <a:rPr lang="da-DK" sz="3200" dirty="0">
                <a:solidFill>
                  <a:schemeClr val="tx1"/>
                </a:solidFill>
                <a:latin typeface="Tw Cen MT" panose="020B0602020104020603" pitchFamily="34" charset="77"/>
              </a:rPr>
              <a:t>	</a:t>
            </a:r>
            <a:r>
              <a:rPr lang="da-DK" sz="3200" dirty="0" err="1">
                <a:solidFill>
                  <a:schemeClr val="tx1"/>
                </a:solidFill>
                <a:latin typeface="Tw Cen MT" panose="020B0602020104020603" pitchFamily="34" charset="77"/>
              </a:rPr>
              <a:t>Overview</a:t>
            </a:r>
            <a:endParaRPr lang="de-DE" sz="3200" dirty="0">
              <a:solidFill>
                <a:schemeClr val="tx1"/>
              </a:solidFill>
              <a:latin typeface="Tw Cen MT" panose="020B0602020104020603" pitchFamily="34" charset="77"/>
              <a:ea typeface="ＭＳ Ｐゴシック" pitchFamily="8" charset="-128"/>
              <a:cs typeface="ＭＳ Ｐゴシック" pitchFamily="8" charset="-128"/>
            </a:endParaRPr>
          </a:p>
        </p:txBody>
      </p:sp>
      <p:sp>
        <p:nvSpPr>
          <p:cNvPr id="34820" name="Inhaltsplatzhalter 9"/>
          <p:cNvSpPr>
            <a:spLocks noGrp="1"/>
          </p:cNvSpPr>
          <p:nvPr>
            <p:ph idx="4294967295"/>
          </p:nvPr>
        </p:nvSpPr>
        <p:spPr>
          <a:xfrm>
            <a:off x="736600" y="1600200"/>
            <a:ext cx="8407400" cy="4525963"/>
          </a:xfrm>
        </p:spPr>
        <p:txBody>
          <a:bodyPr>
            <a:noAutofit/>
          </a:bodyPr>
          <a:lstStyle/>
          <a:p>
            <a:pPr marL="0" indent="0">
              <a:buNone/>
            </a:pPr>
            <a:endParaRPr lang="en-GB" sz="2000" dirty="0">
              <a:latin typeface="Tw Cen MT" panose="020B0602020104020603" pitchFamily="34" charset="77"/>
            </a:endParaRPr>
          </a:p>
          <a:p>
            <a:pPr marL="514350" indent="-514350">
              <a:buAutoNum type="arabicPeriod"/>
            </a:pPr>
            <a:r>
              <a:rPr lang="en-US" sz="3200" dirty="0">
                <a:latin typeface="Tw Cen MT" panose="020B0602020104020603" pitchFamily="34" charset="77"/>
                <a:ea typeface="ＭＳ Ｐゴシック" pitchFamily="8" charset="-128"/>
                <a:cs typeface="ＭＳ Ｐゴシック" pitchFamily="8" charset="-128"/>
              </a:rPr>
              <a:t>Some Background</a:t>
            </a:r>
          </a:p>
          <a:p>
            <a:pPr marL="514350" indent="-514350">
              <a:buAutoNum type="arabicPeriod"/>
            </a:pPr>
            <a:r>
              <a:rPr lang="en-US" sz="3200" dirty="0">
                <a:latin typeface="Tw Cen MT" panose="020B0602020104020603" pitchFamily="34" charset="77"/>
                <a:ea typeface="ＭＳ Ｐゴシック" pitchFamily="8" charset="-128"/>
                <a:cs typeface="ＭＳ Ｐゴシック" pitchFamily="8" charset="-128"/>
              </a:rPr>
              <a:t>The Bago &amp; De </a:t>
            </a:r>
            <a:r>
              <a:rPr lang="en-US" sz="3200" dirty="0" err="1">
                <a:latin typeface="Tw Cen MT" panose="020B0602020104020603" pitchFamily="34" charset="77"/>
                <a:ea typeface="ＭＳ Ｐゴシック" pitchFamily="8" charset="-128"/>
                <a:cs typeface="ＭＳ Ｐゴシック" pitchFamily="8" charset="-128"/>
              </a:rPr>
              <a:t>Neys</a:t>
            </a:r>
            <a:r>
              <a:rPr lang="en-US" sz="3200" dirty="0">
                <a:latin typeface="Tw Cen MT" panose="020B0602020104020603" pitchFamily="34" charset="77"/>
                <a:ea typeface="ＭＳ Ｐゴシック" pitchFamily="8" charset="-128"/>
                <a:cs typeface="ＭＳ Ｐゴシック" pitchFamily="8" charset="-128"/>
              </a:rPr>
              <a:t> Study</a:t>
            </a:r>
          </a:p>
          <a:p>
            <a:pPr marL="514350" indent="-514350">
              <a:buAutoNum type="arabicPeriod"/>
            </a:pPr>
            <a:r>
              <a:rPr lang="en-US" sz="3200" dirty="0">
                <a:latin typeface="Tw Cen MT" panose="020B0602020104020603" pitchFamily="34" charset="77"/>
                <a:ea typeface="ＭＳ Ｐゴシック" pitchFamily="8" charset="-128"/>
                <a:cs typeface="ＭＳ Ｐゴシック" pitchFamily="8" charset="-128"/>
              </a:rPr>
              <a:t>Proposed Study</a:t>
            </a:r>
          </a:p>
          <a:p>
            <a:pPr marL="514350" indent="-514350">
              <a:buAutoNum type="arabicPeriod"/>
            </a:pPr>
            <a:r>
              <a:rPr lang="en-US" sz="3200" dirty="0">
                <a:latin typeface="Tw Cen MT" panose="020B0602020104020603" pitchFamily="34" charset="77"/>
                <a:ea typeface="ＭＳ Ｐゴシック" pitchFamily="8" charset="-128"/>
                <a:cs typeface="ＭＳ Ｐゴシック" pitchFamily="8" charset="-128"/>
              </a:rPr>
              <a:t>Questions…</a:t>
            </a:r>
          </a:p>
          <a:p>
            <a:pPr marL="0" indent="0">
              <a:buNone/>
            </a:pPr>
            <a:endParaRPr lang="en-GB" sz="2000" dirty="0">
              <a:latin typeface="Tw Cen MT" panose="020B0602020104020603" pitchFamily="34" charset="77"/>
            </a:endParaRPr>
          </a:p>
          <a:p>
            <a:pPr marL="0" indent="0">
              <a:buNone/>
            </a:pPr>
            <a:endParaRPr lang="en-GB" sz="2000" dirty="0">
              <a:latin typeface="Tw Cen MT" panose="020B0602020104020603" pitchFamily="34" charset="77"/>
            </a:endParaRPr>
          </a:p>
          <a:p>
            <a:pPr marL="0" indent="0">
              <a:buNone/>
            </a:pPr>
            <a:endParaRPr lang="en-GB" sz="2000" dirty="0">
              <a:latin typeface="Tw Cen MT" panose="020B0602020104020603" pitchFamily="34" charset="77"/>
            </a:endParaRPr>
          </a:p>
          <a:p>
            <a:pPr marL="0" indent="0">
              <a:buNone/>
            </a:pPr>
            <a:endParaRPr lang="en-GB" sz="2000" dirty="0">
              <a:latin typeface="Tw Cen MT" panose="020B0602020104020603" pitchFamily="34" charset="77"/>
            </a:endParaRPr>
          </a:p>
          <a:p>
            <a:pPr lvl="1">
              <a:buFont typeface="Courier New" panose="02070309020205020404" pitchFamily="49" charset="0"/>
              <a:buChar char="o"/>
            </a:pPr>
            <a:endParaRPr lang="en-GB" sz="2000" dirty="0">
              <a:latin typeface="Tw Cen MT" panose="020B0602020104020603" pitchFamily="34" charset="77"/>
            </a:endParaRPr>
          </a:p>
          <a:p>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5" name="Group 7">
            <a:extLst>
              <a:ext uri="{FF2B5EF4-FFF2-40B4-BE49-F238E27FC236}">
                <a16:creationId xmlns:a16="http://schemas.microsoft.com/office/drawing/2014/main" id="{10552877-2722-E14D-8AA3-34489304DEC4}"/>
              </a:ext>
            </a:extLst>
          </p:cNvPr>
          <p:cNvGrpSpPr/>
          <p:nvPr/>
        </p:nvGrpSpPr>
        <p:grpSpPr>
          <a:xfrm>
            <a:off x="785961" y="1161378"/>
            <a:ext cx="7572078" cy="50800"/>
            <a:chOff x="936922" y="1417638"/>
            <a:chExt cx="7572078" cy="50800"/>
          </a:xfrm>
        </p:grpSpPr>
        <p:cxnSp>
          <p:nvCxnSpPr>
            <p:cNvPr id="6" name="Straight Connector 8">
              <a:extLst>
                <a:ext uri="{FF2B5EF4-FFF2-40B4-BE49-F238E27FC236}">
                  <a16:creationId xmlns:a16="http://schemas.microsoft.com/office/drawing/2014/main" id="{8FFFF86B-77DD-F04A-9DD1-6B450A994ED2}"/>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D0E7B016-8BA1-494D-B62B-9C190BD88266}"/>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63488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Inhaltsplatzhalter 9"/>
          <p:cNvSpPr>
            <a:spLocks noGrp="1"/>
          </p:cNvSpPr>
          <p:nvPr>
            <p:ph idx="4294967295"/>
          </p:nvPr>
        </p:nvSpPr>
        <p:spPr>
          <a:xfrm>
            <a:off x="736600" y="1600200"/>
            <a:ext cx="8407400" cy="4525963"/>
          </a:xfrm>
        </p:spPr>
        <p:txBody>
          <a:bodyPr>
            <a:noAutofit/>
          </a:bodyPr>
          <a:lstStyle/>
          <a:p>
            <a:r>
              <a:rPr lang="en-GB" sz="2000" dirty="0">
                <a:latin typeface="Tw Cen MT" panose="020B0602020104020603" pitchFamily="34" charset="77"/>
              </a:rPr>
              <a:t>What cultures?</a:t>
            </a:r>
          </a:p>
          <a:p>
            <a:r>
              <a:rPr lang="en-GB" sz="2000" dirty="0">
                <a:latin typeface="Tw Cen MT" panose="020B0602020104020603" pitchFamily="34" charset="77"/>
              </a:rPr>
              <a:t>Replicate study 2 only across cultures, or incorporate the presence/absence of a family member as a factor?</a:t>
            </a:r>
          </a:p>
          <a:p>
            <a:r>
              <a:rPr lang="en-GB" sz="2000" dirty="0">
                <a:latin typeface="Tw Cen MT" panose="020B0602020104020603" pitchFamily="34" charset="77"/>
              </a:rPr>
              <a:t>What kind of analyses should we do? Or how might we want to change the design/measures, given that we are adding a factor (culture)? </a:t>
            </a:r>
          </a:p>
          <a:p>
            <a:r>
              <a:rPr lang="en-GB" sz="2000" dirty="0">
                <a:latin typeface="Tw Cen MT" panose="020B0602020104020603" pitchFamily="34" charset="77"/>
              </a:rPr>
              <a:t>Ethics</a:t>
            </a:r>
          </a:p>
          <a:p>
            <a:r>
              <a:rPr lang="en-GB" sz="2000" dirty="0">
                <a:latin typeface="Tw Cen MT" panose="020B0602020104020603" pitchFamily="34" charset="77"/>
              </a:rPr>
              <a:t>Funding</a:t>
            </a:r>
          </a:p>
          <a:p>
            <a:r>
              <a:rPr lang="en-GB" sz="2000" dirty="0">
                <a:latin typeface="Tw Cen MT" panose="020B0602020104020603" pitchFamily="34" charset="77"/>
              </a:rPr>
              <a:t>Qualtrics license</a:t>
            </a:r>
          </a:p>
          <a:p>
            <a:pPr>
              <a:buNone/>
            </a:pPr>
            <a:endParaRPr lang="en-GB" sz="20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10" name="Group 7">
            <a:extLst>
              <a:ext uri="{FF2B5EF4-FFF2-40B4-BE49-F238E27FC236}">
                <a16:creationId xmlns:a16="http://schemas.microsoft.com/office/drawing/2014/main" id="{D2D61BFF-BA84-70D6-2731-D844DEE07AA1}"/>
              </a:ext>
            </a:extLst>
          </p:cNvPr>
          <p:cNvGrpSpPr/>
          <p:nvPr/>
        </p:nvGrpSpPr>
        <p:grpSpPr>
          <a:xfrm>
            <a:off x="785961" y="1161378"/>
            <a:ext cx="7572078" cy="50800"/>
            <a:chOff x="936922" y="1417638"/>
            <a:chExt cx="7572078" cy="50800"/>
          </a:xfrm>
        </p:grpSpPr>
        <p:cxnSp>
          <p:nvCxnSpPr>
            <p:cNvPr id="11" name="Straight Connector 8">
              <a:extLst>
                <a:ext uri="{FF2B5EF4-FFF2-40B4-BE49-F238E27FC236}">
                  <a16:creationId xmlns:a16="http://schemas.microsoft.com/office/drawing/2014/main" id="{059FECAF-C227-9C6A-6C16-E750AD6F9DD3}"/>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0">
              <a:extLst>
                <a:ext uri="{FF2B5EF4-FFF2-40B4-BE49-F238E27FC236}">
                  <a16:creationId xmlns:a16="http://schemas.microsoft.com/office/drawing/2014/main" id="{57FF3D8D-27F4-A2FB-EF4B-4594C962D6C7}"/>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14" name="TextBox 13">
            <a:extLst>
              <a:ext uri="{FF2B5EF4-FFF2-40B4-BE49-F238E27FC236}">
                <a16:creationId xmlns:a16="http://schemas.microsoft.com/office/drawing/2014/main" id="{4F5BA719-6FA2-6BD7-3480-DEB214A38D42}"/>
              </a:ext>
            </a:extLst>
          </p:cNvPr>
          <p:cNvSpPr txBox="1"/>
          <p:nvPr/>
        </p:nvSpPr>
        <p:spPr>
          <a:xfrm>
            <a:off x="785961" y="632780"/>
            <a:ext cx="4612004" cy="584775"/>
          </a:xfrm>
          <a:prstGeom prst="rect">
            <a:avLst/>
          </a:prstGeom>
          <a:noFill/>
        </p:spPr>
        <p:txBody>
          <a:bodyPr wrap="square">
            <a:spAutoFit/>
          </a:bodyPr>
          <a:lstStyle/>
          <a:p>
            <a:r>
              <a:rPr lang="da-DK" sz="3200" dirty="0">
                <a:solidFill>
                  <a:schemeClr val="tx1"/>
                </a:solidFill>
                <a:latin typeface="Tw Cen MT" panose="020B0602020104020603" pitchFamily="34" charset="77"/>
              </a:rPr>
              <a:t>Cross-</a:t>
            </a:r>
            <a:r>
              <a:rPr lang="da-DK" sz="3200" dirty="0" err="1">
                <a:solidFill>
                  <a:schemeClr val="tx1"/>
                </a:solidFill>
                <a:latin typeface="Tw Cen MT" panose="020B0602020104020603" pitchFamily="34" charset="77"/>
              </a:rPr>
              <a:t>Cultural</a:t>
            </a:r>
            <a:r>
              <a:rPr lang="da-DK" sz="3200" dirty="0">
                <a:solidFill>
                  <a:schemeClr val="tx1"/>
                </a:solidFill>
                <a:latin typeface="Tw Cen MT" panose="020B0602020104020603" pitchFamily="34" charset="77"/>
              </a:rPr>
              <a:t> </a:t>
            </a:r>
            <a:endParaRPr lang="en-AT" sz="3200" dirty="0"/>
          </a:p>
        </p:txBody>
      </p:sp>
    </p:spTree>
    <p:extLst>
      <p:ext uri="{BB962C8B-B14F-4D97-AF65-F5344CB8AC3E}">
        <p14:creationId xmlns:p14="http://schemas.microsoft.com/office/powerpoint/2010/main" val="1252623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71600" y="1412776"/>
            <a:ext cx="7772400" cy="1330424"/>
          </a:xfrm>
        </p:spPr>
        <p:txBody>
          <a:bodyPr>
            <a:normAutofit/>
          </a:bodyPr>
          <a:lstStyle/>
          <a:p>
            <a:r>
              <a:rPr lang="en-US" sz="3600" dirty="0">
                <a:latin typeface="Tw Cen MT" panose="020B0602020104020603" pitchFamily="34" charset="77"/>
              </a:rPr>
              <a:t>1. Some Background </a:t>
            </a:r>
          </a:p>
        </p:txBody>
      </p:sp>
      <p:sp>
        <p:nvSpPr>
          <p:cNvPr id="3" name="Inhaltsplatzhalter 2"/>
          <p:cNvSpPr>
            <a:spLocks noGrp="1"/>
          </p:cNvSpPr>
          <p:nvPr>
            <p:ph type="body" idx="1"/>
          </p:nvPr>
        </p:nvSpPr>
        <p:spPr/>
        <p:txBody>
          <a:bodyPr/>
          <a:lstStyle/>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p:txBody>
      </p:sp>
      <p:grpSp>
        <p:nvGrpSpPr>
          <p:cNvPr id="4" name="Group 7">
            <a:extLst>
              <a:ext uri="{FF2B5EF4-FFF2-40B4-BE49-F238E27FC236}">
                <a16:creationId xmlns:a16="http://schemas.microsoft.com/office/drawing/2014/main" id="{0F388769-52DB-7B4D-A807-951230B3C41C}"/>
              </a:ext>
            </a:extLst>
          </p:cNvPr>
          <p:cNvGrpSpPr/>
          <p:nvPr/>
        </p:nvGrpSpPr>
        <p:grpSpPr>
          <a:xfrm>
            <a:off x="1371600" y="2924944"/>
            <a:ext cx="7572078" cy="50800"/>
            <a:chOff x="936922" y="1417638"/>
            <a:chExt cx="7572078" cy="50800"/>
          </a:xfrm>
        </p:grpSpPr>
        <p:cxnSp>
          <p:nvCxnSpPr>
            <p:cNvPr id="6" name="Straight Connector 8">
              <a:extLst>
                <a:ext uri="{FF2B5EF4-FFF2-40B4-BE49-F238E27FC236}">
                  <a16:creationId xmlns:a16="http://schemas.microsoft.com/office/drawing/2014/main" id="{37725D50-48E2-4846-9729-6F96D16D12BA}"/>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239E94FB-9668-7C44-BA65-6EDEBDF47FE2}"/>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7779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Inhaltsplatzhalter 2">
            <a:extLst>
              <a:ext uri="{FF2B5EF4-FFF2-40B4-BE49-F238E27FC236}">
                <a16:creationId xmlns:a16="http://schemas.microsoft.com/office/drawing/2014/main" id="{711C9EC4-A4E6-6A49-ABEA-63713189A699}"/>
              </a:ext>
            </a:extLst>
          </p:cNvPr>
          <p:cNvSpPr>
            <a:spLocks noGrp="1"/>
          </p:cNvSpPr>
          <p:nvPr>
            <p:ph idx="4294967295"/>
          </p:nvPr>
        </p:nvSpPr>
        <p:spPr>
          <a:xfrm>
            <a:off x="457200" y="1204332"/>
            <a:ext cx="8229600" cy="4921831"/>
          </a:xfrm>
        </p:spPr>
        <p:txBody>
          <a:bodyPr/>
          <a:lstStyle/>
          <a:p>
            <a:pPr marL="457200" indent="-457200" eaLnBrk="1" hangingPunct="1">
              <a:buFont typeface="Wingdings" pitchFamily="2" charset="2"/>
              <a:buNone/>
            </a:pPr>
            <a:r>
              <a:rPr lang="en-US" altLang="da-DK" sz="2400" b="1" dirty="0">
                <a:latin typeface="Tw Cen MT" panose="020B0602020104020603" pitchFamily="34" charset="77"/>
                <a:ea typeface="ＭＳ Ｐゴシック" panose="020B0600070205080204" pitchFamily="34" charset="-128"/>
              </a:rPr>
              <a:t>Deontology</a:t>
            </a:r>
            <a:r>
              <a:rPr lang="en-US" altLang="da-DK" sz="2400" dirty="0">
                <a:latin typeface="Tw Cen MT" panose="020B0602020104020603" pitchFamily="34" charset="77"/>
                <a:ea typeface="ＭＳ Ｐゴシック" panose="020B0600070205080204" pitchFamily="34" charset="-128"/>
              </a:rPr>
              <a:t>: Rightness or wrongness derives from the behavior itself.</a:t>
            </a: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r>
              <a:rPr lang="en-US" altLang="da-DK" sz="2400" dirty="0">
                <a:latin typeface="Tw Cen MT" panose="020B0602020104020603" pitchFamily="34" charset="77"/>
                <a:ea typeface="ＭＳ Ｐゴシック" panose="020B0600070205080204" pitchFamily="34" charset="-128"/>
              </a:rPr>
              <a:t>										Kant</a:t>
            </a:r>
          </a:p>
          <a:p>
            <a:pPr marL="457200" indent="-457200" eaLnBrk="1" hangingPunct="1">
              <a:buFont typeface="Wingdings" pitchFamily="2" charset="2"/>
              <a:buNone/>
            </a:pPr>
            <a:r>
              <a:rPr lang="en-US" altLang="da-DK" sz="2400" dirty="0">
                <a:latin typeface="Tw Cen MT" panose="020B0602020104020603" pitchFamily="34" charset="77"/>
                <a:ea typeface="ＭＳ Ｐゴシック" panose="020B0600070205080204" pitchFamily="34" charset="-128"/>
              </a:rPr>
              <a:t>	</a:t>
            </a:r>
          </a:p>
          <a:p>
            <a:pPr marL="457200" indent="-457200" eaLnBrk="1" hangingPunct="1">
              <a:buFont typeface="Wingdings" pitchFamily="2" charset="2"/>
              <a:buNone/>
            </a:pPr>
            <a:r>
              <a:rPr lang="en-US" altLang="da-DK" sz="2400" dirty="0">
                <a:latin typeface="Tw Cen MT" panose="020B0602020104020603" pitchFamily="34" charset="77"/>
                <a:ea typeface="ＭＳ Ｐゴシック" panose="020B0600070205080204" pitchFamily="34" charset="-128"/>
              </a:rPr>
              <a:t>Always wrong to lie, </a:t>
            </a:r>
          </a:p>
          <a:p>
            <a:pPr marL="457200" indent="-457200" eaLnBrk="1" hangingPunct="1">
              <a:buFont typeface="Wingdings" pitchFamily="2" charset="2"/>
              <a:buNone/>
            </a:pPr>
            <a:r>
              <a:rPr lang="en-US" altLang="da-DK" sz="2400" dirty="0">
                <a:latin typeface="Tw Cen MT" panose="020B0602020104020603" pitchFamily="34" charset="77"/>
                <a:ea typeface="ＭＳ Ｐゴシック" panose="020B0600070205080204" pitchFamily="34" charset="-128"/>
              </a:rPr>
              <a:t>break promises, kill, </a:t>
            </a:r>
            <a:r>
              <a:rPr lang="en-US" altLang="da-DK" sz="2400" dirty="0" err="1">
                <a:latin typeface="Tw Cen MT" panose="020B0602020104020603" pitchFamily="34" charset="77"/>
                <a:ea typeface="ＭＳ Ｐゴシック" panose="020B0600070205080204" pitchFamily="34" charset="-128"/>
              </a:rPr>
              <a:t>etc</a:t>
            </a: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p:txBody>
      </p:sp>
      <p:pic>
        <p:nvPicPr>
          <p:cNvPr id="26628" name="Bild 3">
            <a:extLst>
              <a:ext uri="{FF2B5EF4-FFF2-40B4-BE49-F238E27FC236}">
                <a16:creationId xmlns:a16="http://schemas.microsoft.com/office/drawing/2014/main" id="{32550D39-D641-B54F-95AD-AA0D671BC60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068960"/>
            <a:ext cx="25400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44620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Inhaltsplatzhalter 2">
            <a:extLst>
              <a:ext uri="{FF2B5EF4-FFF2-40B4-BE49-F238E27FC236}">
                <a16:creationId xmlns:a16="http://schemas.microsoft.com/office/drawing/2014/main" id="{95B361E2-82CA-E64D-A878-CCC447F2E80A}"/>
              </a:ext>
            </a:extLst>
          </p:cNvPr>
          <p:cNvSpPr>
            <a:spLocks noGrp="1"/>
          </p:cNvSpPr>
          <p:nvPr>
            <p:ph idx="4294967295"/>
          </p:nvPr>
        </p:nvSpPr>
        <p:spPr>
          <a:xfrm>
            <a:off x="457200" y="1166018"/>
            <a:ext cx="8229600" cy="4525963"/>
          </a:xfrm>
        </p:spPr>
        <p:txBody>
          <a:bodyPr/>
          <a:lstStyle/>
          <a:p>
            <a:pPr marL="457200" indent="-457200" eaLnBrk="1" hangingPunct="1">
              <a:buFont typeface="Wingdings" pitchFamily="2" charset="2"/>
              <a:buNone/>
            </a:pPr>
            <a:r>
              <a:rPr lang="en-US" altLang="da-DK" sz="2400" b="1" dirty="0">
                <a:latin typeface="Tw Cen MT" panose="020B0602020104020603" pitchFamily="34" charset="77"/>
                <a:ea typeface="ＭＳ Ｐゴシック" panose="020B0600070205080204" pitchFamily="34" charset="-128"/>
              </a:rPr>
              <a:t>Consequentialism</a:t>
            </a:r>
            <a:r>
              <a:rPr lang="en-US" altLang="da-DK" sz="2400" dirty="0">
                <a:latin typeface="Tw Cen MT" panose="020B0602020104020603" pitchFamily="34" charset="77"/>
                <a:ea typeface="ＭＳ Ｐゴシック" panose="020B0600070205080204" pitchFamily="34" charset="-128"/>
              </a:rPr>
              <a:t>: “The ends justify the means”</a:t>
            </a:r>
          </a:p>
          <a:p>
            <a:pPr marL="457200" indent="-457200" eaLnBrk="1" hangingPunct="1">
              <a:buFont typeface="Wingdings" pitchFamily="2" charset="2"/>
              <a:buNone/>
            </a:pPr>
            <a:r>
              <a:rPr lang="en-US" altLang="da-DK" sz="2400" b="1" dirty="0">
                <a:latin typeface="Tw Cen MT" panose="020B0602020104020603" pitchFamily="34" charset="77"/>
                <a:ea typeface="ＭＳ Ｐゴシック" panose="020B0600070205080204" pitchFamily="34" charset="-128"/>
              </a:rPr>
              <a:t>Utilitarianism</a:t>
            </a:r>
            <a:r>
              <a:rPr lang="en-US" altLang="da-DK" sz="2400" dirty="0">
                <a:latin typeface="Tw Cen MT" panose="020B0602020104020603" pitchFamily="34" charset="77"/>
                <a:ea typeface="ＭＳ Ｐゴシック" panose="020B0600070205080204" pitchFamily="34" charset="-128"/>
              </a:rPr>
              <a:t>: “The greatest possible good to the greatest number of people”</a:t>
            </a:r>
          </a:p>
          <a:p>
            <a:pPr marL="457200" indent="-457200">
              <a:buNone/>
            </a:pPr>
            <a:r>
              <a:rPr lang="en-US" altLang="da-DK" sz="2400" dirty="0">
                <a:latin typeface="Tw Cen MT" panose="020B0602020104020603" pitchFamily="34" charset="77"/>
                <a:ea typeface="ＭＳ Ｐゴシック" panose="020B0600070205080204" pitchFamily="34" charset="-128"/>
                <a:sym typeface="Wingdings" pitchFamily="2" charset="2"/>
              </a:rPr>
              <a:t></a:t>
            </a:r>
            <a:r>
              <a:rPr lang="en-US" altLang="da-DK" sz="2400" dirty="0">
                <a:latin typeface="Tw Cen MT" panose="020B0602020104020603" pitchFamily="34" charset="77"/>
                <a:ea typeface="ＭＳ Ｐゴシック" panose="020B0600070205080204" pitchFamily="34" charset="-128"/>
              </a:rPr>
              <a:t>Sometimes may be ok to lie, break promises, kill, </a:t>
            </a:r>
            <a:r>
              <a:rPr lang="en-US" altLang="da-DK" sz="2400" dirty="0" err="1">
                <a:latin typeface="Tw Cen MT" panose="020B0602020104020603" pitchFamily="34" charset="77"/>
                <a:ea typeface="ＭＳ Ｐゴシック" panose="020B0600070205080204" pitchFamily="34" charset="-128"/>
              </a:rPr>
              <a:t>etc</a:t>
            </a: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r>
              <a:rPr lang="en-US" altLang="da-DK" sz="2400" dirty="0">
                <a:latin typeface="Tw Cen MT" panose="020B0602020104020603" pitchFamily="34" charset="77"/>
                <a:ea typeface="ＭＳ Ｐゴシック" panose="020B0600070205080204" pitchFamily="34" charset="-128"/>
              </a:rPr>
              <a:t>Jeremy Bentham						J.S. Mill</a:t>
            </a: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a:p>
            <a:pPr marL="457200" indent="-457200" eaLnBrk="1" hangingPunct="1">
              <a:buFont typeface="Wingdings" pitchFamily="2" charset="2"/>
              <a:buNone/>
            </a:pPr>
            <a:endParaRPr lang="en-US" altLang="da-DK" sz="2400" dirty="0">
              <a:latin typeface="Tw Cen MT" panose="020B0602020104020603" pitchFamily="34" charset="77"/>
              <a:ea typeface="ＭＳ Ｐゴシック" panose="020B0600070205080204" pitchFamily="34" charset="-128"/>
            </a:endParaRPr>
          </a:p>
        </p:txBody>
      </p:sp>
      <p:pic>
        <p:nvPicPr>
          <p:cNvPr id="24580" name="Bild 3">
            <a:extLst>
              <a:ext uri="{FF2B5EF4-FFF2-40B4-BE49-F238E27FC236}">
                <a16:creationId xmlns:a16="http://schemas.microsoft.com/office/drawing/2014/main" id="{77C4EB7A-D54D-214B-86F0-6C3F2D2C254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1190" y="3954810"/>
            <a:ext cx="1603562" cy="227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Bild 4">
            <a:extLst>
              <a:ext uri="{FF2B5EF4-FFF2-40B4-BE49-F238E27FC236}">
                <a16:creationId xmlns:a16="http://schemas.microsoft.com/office/drawing/2014/main" id="{A841DECE-1CE0-A840-B94F-EA4A464D3F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104" y="3806417"/>
            <a:ext cx="2090917" cy="256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4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Inhaltsplatzhalter 2">
            <a:extLst>
              <a:ext uri="{FF2B5EF4-FFF2-40B4-BE49-F238E27FC236}">
                <a16:creationId xmlns:a16="http://schemas.microsoft.com/office/drawing/2014/main" id="{EBD9C027-0843-D445-8BC0-16D06AC0CA81}"/>
              </a:ext>
            </a:extLst>
          </p:cNvPr>
          <p:cNvSpPr>
            <a:spLocks noGrp="1"/>
          </p:cNvSpPr>
          <p:nvPr>
            <p:ph idx="4294967295"/>
          </p:nvPr>
        </p:nvSpPr>
        <p:spPr/>
        <p:txBody>
          <a:bodyPr/>
          <a:lstStyle/>
          <a:p>
            <a:pPr marL="457200" indent="-457200">
              <a:buNone/>
            </a:pPr>
            <a:r>
              <a:rPr lang="en-US" altLang="da-DK" sz="2400" dirty="0">
                <a:latin typeface="Tw Cen MT" panose="020B0602020104020603" pitchFamily="34" charset="77"/>
                <a:ea typeface="ＭＳ Ｐゴシック" panose="020B0600070205080204" pitchFamily="34" charset="-128"/>
              </a:rPr>
              <a:t>Deontological versus Utilitarian intuitions</a:t>
            </a:r>
          </a:p>
        </p:txBody>
      </p:sp>
      <p:pic>
        <p:nvPicPr>
          <p:cNvPr id="32772" name="Bild 4">
            <a:extLst>
              <a:ext uri="{FF2B5EF4-FFF2-40B4-BE49-F238E27FC236}">
                <a16:creationId xmlns:a16="http://schemas.microsoft.com/office/drawing/2014/main" id="{3FB53530-4BA7-D64D-ACE9-45FECD6C267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29845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Bild 5">
            <a:extLst>
              <a:ext uri="{FF2B5EF4-FFF2-40B4-BE49-F238E27FC236}">
                <a16:creationId xmlns:a16="http://schemas.microsoft.com/office/drawing/2014/main" id="{C41EC9D7-D972-A345-9A27-E27D0910D4C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2438400"/>
            <a:ext cx="18288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103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Inhaltsplatzhalter 2">
            <a:extLst>
              <a:ext uri="{FF2B5EF4-FFF2-40B4-BE49-F238E27FC236}">
                <a16:creationId xmlns:a16="http://schemas.microsoft.com/office/drawing/2014/main" id="{87AD95F0-1C68-BB47-A5FC-87307F8D9E79}"/>
              </a:ext>
            </a:extLst>
          </p:cNvPr>
          <p:cNvSpPr>
            <a:spLocks noGrp="1"/>
          </p:cNvSpPr>
          <p:nvPr>
            <p:ph idx="4294967295"/>
          </p:nvPr>
        </p:nvSpPr>
        <p:spPr/>
        <p:txBody>
          <a:bodyPr>
            <a:noAutofit/>
          </a:bodyPr>
          <a:lstStyle/>
          <a:p>
            <a:pPr marL="457200" indent="-457200" eaLnBrk="1" hangingPunct="1">
              <a:buFont typeface="Wingdings" pitchFamily="2" charset="2"/>
              <a:buNone/>
            </a:pPr>
            <a:r>
              <a:rPr lang="en-US" altLang="da-DK" sz="1800" dirty="0">
                <a:ea typeface="ＭＳ Ｐゴシック" panose="020B0600070205080204" pitchFamily="34" charset="-128"/>
              </a:rPr>
              <a:t>	Imaging Studies and the Trolley Dilemma  </a:t>
            </a:r>
          </a:p>
          <a:p>
            <a:pPr marL="457200" indent="-457200" eaLnBrk="1" hangingPunct="1">
              <a:buFont typeface="Wingdings" pitchFamily="2" charset="2"/>
              <a:buNone/>
            </a:pPr>
            <a:endParaRPr lang="en-US" altLang="da-DK" sz="1800" dirty="0">
              <a:ea typeface="ＭＳ Ｐゴシック" panose="020B0600070205080204" pitchFamily="34" charset="-128"/>
            </a:endParaRPr>
          </a:p>
          <a:p>
            <a:pPr marL="457200" indent="-457200">
              <a:buNone/>
            </a:pPr>
            <a:r>
              <a:rPr lang="en-US" altLang="da-DK" sz="1800" dirty="0">
                <a:ea typeface="ＭＳ Ｐゴシック" panose="020B0600070205080204" pitchFamily="34" charset="-128"/>
              </a:rPr>
              <a:t>	</a:t>
            </a:r>
            <a:endParaRPr lang="en-US" altLang="da-DK" sz="1800" b="1" dirty="0">
              <a:ea typeface="ＭＳ Ｐゴシック" panose="020B0600070205080204" pitchFamily="34" charset="-128"/>
            </a:endParaRPr>
          </a:p>
          <a:p>
            <a:pPr marL="457200" indent="-457200">
              <a:buNone/>
            </a:pPr>
            <a:r>
              <a:rPr lang="en-US" altLang="da-DK" sz="1800" b="1" dirty="0">
                <a:ea typeface="ＭＳ Ｐゴシック" panose="020B0600070205080204" pitchFamily="34" charset="-128"/>
              </a:rPr>
              <a:t>Not pushing the large man:</a:t>
            </a:r>
          </a:p>
          <a:p>
            <a:pPr marL="457200" indent="-457200">
              <a:buNone/>
            </a:pPr>
            <a:r>
              <a:rPr lang="en-US" altLang="da-DK" sz="1800" dirty="0">
                <a:ea typeface="ＭＳ Ｐゴシック" panose="020B0600070205080204" pitchFamily="34" charset="-128"/>
              </a:rPr>
              <a:t>	Greater activation in areas involved in the production of emotionally backed moral judgments, integration of emotion into decision-making and planning (medial frontal gyrus), representation of reward and punishment (Orbitofrontal and ventromedial areas), affective representation (posterior cingulate and STS)</a:t>
            </a:r>
          </a:p>
          <a:p>
            <a:pPr marL="457200" indent="-457200">
              <a:buNone/>
            </a:pPr>
            <a:r>
              <a:rPr lang="en-US" altLang="da-DK" sz="1800" dirty="0">
                <a:ea typeface="ＭＳ Ｐゴシック" panose="020B0600070205080204" pitchFamily="34" charset="-128"/>
              </a:rPr>
              <a:t>	</a:t>
            </a:r>
          </a:p>
          <a:p>
            <a:pPr marL="457200" indent="-457200" eaLnBrk="1" hangingPunct="1">
              <a:buFont typeface="Wingdings" pitchFamily="2" charset="2"/>
              <a:buNone/>
            </a:pPr>
            <a:endParaRPr lang="en-US" altLang="da-DK" sz="1800" dirty="0">
              <a:ea typeface="ＭＳ Ｐゴシック" panose="020B0600070205080204" pitchFamily="34" charset="-128"/>
            </a:endParaRPr>
          </a:p>
          <a:p>
            <a:pPr marL="457200" indent="-457200" eaLnBrk="1" hangingPunct="1">
              <a:buFont typeface="Wingdings" pitchFamily="2" charset="2"/>
              <a:buNone/>
            </a:pPr>
            <a:r>
              <a:rPr lang="en-US" altLang="da-DK" sz="1800" b="1" dirty="0">
                <a:ea typeface="ＭＳ Ｐゴシック" panose="020B0600070205080204" pitchFamily="34" charset="-128"/>
              </a:rPr>
              <a:t>Pushing the large man:</a:t>
            </a:r>
          </a:p>
          <a:p>
            <a:pPr marL="457200" indent="-457200" eaLnBrk="1" hangingPunct="1">
              <a:buFont typeface="Wingdings" pitchFamily="2" charset="2"/>
              <a:buNone/>
            </a:pPr>
            <a:r>
              <a:rPr lang="en-US" altLang="da-DK" sz="1800" dirty="0">
                <a:ea typeface="ＭＳ Ｐゴシック" panose="020B0600070205080204" pitchFamily="34" charset="-128"/>
              </a:rPr>
              <a:t>	Areas associated with working memory and inferential reasoning (dorsolateral prefrontal cortex) involved in the impersonal moral judgments. </a:t>
            </a:r>
          </a:p>
          <a:p>
            <a:pPr marL="457200" indent="-457200" eaLnBrk="1" hangingPunct="1">
              <a:buFont typeface="Wingdings" pitchFamily="2" charset="2"/>
              <a:buNone/>
            </a:pPr>
            <a:endParaRPr lang="en-US" altLang="da-DK" sz="1800" dirty="0">
              <a:ea typeface="ＭＳ Ｐゴシック" panose="020B0600070205080204" pitchFamily="34" charset="-128"/>
            </a:endParaRPr>
          </a:p>
          <a:p>
            <a:pPr marL="457200" indent="-457200" eaLnBrk="1" hangingPunct="1">
              <a:buFont typeface="Wingdings" pitchFamily="2" charset="2"/>
              <a:buNone/>
            </a:pPr>
            <a:endParaRPr lang="en-US" altLang="da-DK" sz="1800" dirty="0">
              <a:ea typeface="ＭＳ Ｐゴシック" panose="020B0600070205080204" pitchFamily="34" charset="-128"/>
            </a:endParaRPr>
          </a:p>
          <a:p>
            <a:pPr marL="457200" indent="-457200" eaLnBrk="1" hangingPunct="1">
              <a:buFont typeface="Wingdings" pitchFamily="2" charset="2"/>
              <a:buNone/>
            </a:pPr>
            <a:r>
              <a:rPr lang="en-US" altLang="da-DK" sz="1800" dirty="0">
                <a:ea typeface="ＭＳ Ｐゴシック" panose="020B0600070205080204" pitchFamily="34" charset="-128"/>
              </a:rPr>
              <a:t>	</a:t>
            </a:r>
          </a:p>
          <a:p>
            <a:pPr marL="457200" indent="-457200" eaLnBrk="1" hangingPunct="1">
              <a:buFont typeface="Wingdings" pitchFamily="2" charset="2"/>
              <a:buNone/>
            </a:pPr>
            <a:r>
              <a:rPr lang="en-US" altLang="da-DK" sz="1800" dirty="0">
                <a:ea typeface="ＭＳ Ｐゴシック" panose="020B0600070205080204" pitchFamily="34" charset="-128"/>
              </a:rPr>
              <a:t>	</a:t>
            </a:r>
            <a:endParaRPr lang="de-DE" altLang="da-DK" sz="1800" dirty="0">
              <a:ea typeface="ＭＳ Ｐゴシック" panose="020B0600070205080204" pitchFamily="34" charset="-128"/>
            </a:endParaRPr>
          </a:p>
          <a:p>
            <a:pPr marL="457200" indent="-457200" eaLnBrk="1" hangingPunct="1">
              <a:buFont typeface="Wingdings" pitchFamily="2" charset="2"/>
              <a:buNone/>
            </a:pPr>
            <a:endParaRPr lang="en-US" altLang="da-DK" sz="1800" dirty="0">
              <a:ea typeface="ＭＳ Ｐゴシック" panose="020B0600070205080204" pitchFamily="34" charset="-128"/>
            </a:endParaRPr>
          </a:p>
        </p:txBody>
      </p:sp>
      <p:pic>
        <p:nvPicPr>
          <p:cNvPr id="3" name="Picture 2">
            <a:extLst>
              <a:ext uri="{FF2B5EF4-FFF2-40B4-BE49-F238E27FC236}">
                <a16:creationId xmlns:a16="http://schemas.microsoft.com/office/drawing/2014/main" id="{24F824AC-1036-B991-536D-52E4205F2D42}"/>
              </a:ext>
            </a:extLst>
          </p:cNvPr>
          <p:cNvPicPr>
            <a:picLocks noChangeAspect="1"/>
          </p:cNvPicPr>
          <p:nvPr/>
        </p:nvPicPr>
        <p:blipFill>
          <a:blip r:embed="rId3"/>
          <a:stretch>
            <a:fillRect/>
          </a:stretch>
        </p:blipFill>
        <p:spPr>
          <a:xfrm>
            <a:off x="0" y="0"/>
            <a:ext cx="9144000" cy="2376881"/>
          </a:xfrm>
          <a:prstGeom prst="rect">
            <a:avLst/>
          </a:prstGeom>
        </p:spPr>
      </p:pic>
    </p:spTree>
    <p:extLst>
      <p:ext uri="{BB962C8B-B14F-4D97-AF65-F5344CB8AC3E}">
        <p14:creationId xmlns:p14="http://schemas.microsoft.com/office/powerpoint/2010/main" val="844624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el 1"/>
          <p:cNvSpPr>
            <a:spLocks noGrp="1"/>
          </p:cNvSpPr>
          <p:nvPr>
            <p:ph type="title" idx="4294967295"/>
          </p:nvPr>
        </p:nvSpPr>
        <p:spPr>
          <a:xfrm>
            <a:off x="319088" y="193340"/>
            <a:ext cx="9613900" cy="792162"/>
          </a:xfrm>
        </p:spPr>
        <p:txBody>
          <a:bodyPr>
            <a:noAutofit/>
          </a:bodyPr>
          <a:lstStyle/>
          <a:p>
            <a:r>
              <a:rPr lang="da-DK" sz="3200" dirty="0">
                <a:solidFill>
                  <a:schemeClr val="tx1"/>
                </a:solidFill>
                <a:latin typeface="Tw Cen MT" panose="020B0602020104020603" pitchFamily="34" charset="77"/>
              </a:rPr>
              <a:t>Dual </a:t>
            </a:r>
            <a:r>
              <a:rPr lang="da-DK" sz="3200" dirty="0" err="1">
                <a:solidFill>
                  <a:schemeClr val="tx1"/>
                </a:solidFill>
                <a:latin typeface="Tw Cen MT" panose="020B0602020104020603" pitchFamily="34" charset="77"/>
              </a:rPr>
              <a:t>process</a:t>
            </a:r>
            <a:r>
              <a:rPr lang="da-DK" sz="3200" dirty="0">
                <a:solidFill>
                  <a:schemeClr val="tx1"/>
                </a:solidFill>
                <a:latin typeface="Tw Cen MT" panose="020B0602020104020603" pitchFamily="34" charset="77"/>
              </a:rPr>
              <a:t> </a:t>
            </a:r>
            <a:r>
              <a:rPr lang="da-DK" sz="3200" dirty="0" err="1">
                <a:solidFill>
                  <a:schemeClr val="tx1"/>
                </a:solidFill>
                <a:latin typeface="Tw Cen MT" panose="020B0602020104020603" pitchFamily="34" charset="77"/>
              </a:rPr>
              <a:t>theories</a:t>
            </a:r>
            <a:r>
              <a:rPr lang="da-DK" sz="3200" dirty="0">
                <a:solidFill>
                  <a:schemeClr val="tx1"/>
                </a:solidFill>
                <a:latin typeface="Tw Cen MT" panose="020B0602020104020603" pitchFamily="34" charset="77"/>
              </a:rPr>
              <a:t> and moral </a:t>
            </a:r>
            <a:r>
              <a:rPr lang="da-DK" sz="3200" dirty="0" err="1">
                <a:solidFill>
                  <a:schemeClr val="tx1"/>
                </a:solidFill>
                <a:latin typeface="Tw Cen MT" panose="020B0602020104020603" pitchFamily="34" charset="77"/>
              </a:rPr>
              <a:t>cognition</a:t>
            </a:r>
            <a:endParaRPr lang="de-DE" sz="3200" dirty="0">
              <a:solidFill>
                <a:schemeClr val="tx1"/>
              </a:solidFill>
              <a:latin typeface="Tw Cen MT" panose="020B0602020104020603" pitchFamily="34" charset="77"/>
              <a:ea typeface="ＭＳ Ｐゴシック" pitchFamily="8" charset="-128"/>
              <a:cs typeface="ＭＳ Ｐゴシック" pitchFamily="8" charset="-128"/>
            </a:endParaRPr>
          </a:p>
        </p:txBody>
      </p:sp>
      <p:sp>
        <p:nvSpPr>
          <p:cNvPr id="34820" name="Inhaltsplatzhalter 9"/>
          <p:cNvSpPr>
            <a:spLocks noGrp="1"/>
          </p:cNvSpPr>
          <p:nvPr>
            <p:ph idx="4294967295"/>
          </p:nvPr>
        </p:nvSpPr>
        <p:spPr>
          <a:xfrm>
            <a:off x="736600" y="1600200"/>
            <a:ext cx="8407400" cy="4525963"/>
          </a:xfrm>
        </p:spPr>
        <p:txBody>
          <a:bodyPr>
            <a:noAutofit/>
          </a:bodyPr>
          <a:lstStyle/>
          <a:p>
            <a:pPr>
              <a:buNone/>
            </a:pPr>
            <a:r>
              <a:rPr lang="en-US" sz="2800" dirty="0">
                <a:latin typeface="Tw Cen MT" panose="020B0602020104020603" pitchFamily="34" charset="77"/>
                <a:ea typeface="ＭＳ Ｐゴシック" pitchFamily="8" charset="-128"/>
                <a:cs typeface="ＭＳ Ｐゴシック" pitchFamily="8" charset="-128"/>
              </a:rPr>
              <a:t>Dual process theories:</a:t>
            </a:r>
          </a:p>
          <a:p>
            <a:pPr>
              <a:buNone/>
            </a:pPr>
            <a:r>
              <a:rPr lang="en-GB" dirty="0"/>
              <a:t>Fast, effortless, and </a:t>
            </a:r>
            <a:r>
              <a:rPr lang="en-GB" dirty="0">
                <a:solidFill>
                  <a:srgbClr val="FF0000"/>
                </a:solidFill>
              </a:rPr>
              <a:t>intuitive</a:t>
            </a:r>
            <a:r>
              <a:rPr lang="en-GB" dirty="0"/>
              <a:t> (i.e., so-called “System 1”) vs. slow, cognitively demanding, </a:t>
            </a:r>
            <a:r>
              <a:rPr lang="en-GB" dirty="0">
                <a:solidFill>
                  <a:srgbClr val="FF0000"/>
                </a:solidFill>
              </a:rPr>
              <a:t>deliberate</a:t>
            </a:r>
            <a:r>
              <a:rPr lang="en-GB" dirty="0"/>
              <a:t> (i.e., so-called “System 2”) processing on the other. </a:t>
            </a:r>
            <a:endParaRPr lang="en-GB" sz="2800" dirty="0"/>
          </a:p>
          <a:p>
            <a:pPr>
              <a:buNone/>
            </a:pPr>
            <a:endParaRPr lang="en-US" sz="2800" dirty="0">
              <a:latin typeface="Tw Cen MT" panose="020B0602020104020603" pitchFamily="34" charset="77"/>
              <a:ea typeface="ＭＳ Ｐゴシック" pitchFamily="8" charset="-128"/>
              <a:cs typeface="ＭＳ Ｐゴシック" pitchFamily="8" charset="-128"/>
            </a:endParaRPr>
          </a:p>
          <a:p>
            <a:pPr>
              <a:buNone/>
            </a:pPr>
            <a:r>
              <a:rPr lang="en-US" sz="2800" dirty="0">
                <a:latin typeface="Tw Cen MT" panose="020B0602020104020603" pitchFamily="34" charset="77"/>
                <a:ea typeface="ＭＳ Ｐゴシック" pitchFamily="8" charset="-128"/>
                <a:cs typeface="ＭＳ Ｐゴシック" pitchFamily="8" charset="-128"/>
              </a:rPr>
              <a:t>Greene, Haidt, and others:</a:t>
            </a:r>
          </a:p>
          <a:p>
            <a:pPr>
              <a:buNone/>
            </a:pPr>
            <a:r>
              <a:rPr lang="en-GB" dirty="0"/>
              <a:t>System 1 processing </a:t>
            </a:r>
            <a:r>
              <a:rPr lang="en-GB" dirty="0">
                <a:sym typeface="Wingdings" pitchFamily="2" charset="2"/>
              </a:rPr>
              <a:t> </a:t>
            </a:r>
            <a:r>
              <a:rPr lang="en-GB" dirty="0"/>
              <a:t>deontological judgments </a:t>
            </a:r>
          </a:p>
          <a:p>
            <a:pPr>
              <a:buNone/>
            </a:pPr>
            <a:r>
              <a:rPr lang="en-GB" dirty="0"/>
              <a:t>System 2 processing </a:t>
            </a:r>
            <a:r>
              <a:rPr lang="en-GB" dirty="0">
                <a:sym typeface="Wingdings" pitchFamily="2" charset="2"/>
              </a:rPr>
              <a:t></a:t>
            </a:r>
            <a:r>
              <a:rPr lang="en-GB" dirty="0"/>
              <a:t> utilitarian judgments </a:t>
            </a:r>
          </a:p>
          <a:p>
            <a:pPr>
              <a:buNone/>
            </a:pPr>
            <a:endParaRPr lang="en-GB" dirty="0"/>
          </a:p>
          <a:p>
            <a:pPr>
              <a:buNone/>
            </a:pPr>
            <a:r>
              <a:rPr lang="en-GB" dirty="0"/>
              <a:t>A core idea is that giving a utilitarian response to moral dilemmas requires that one engages in System 2 thinking and allocates cognitive resources to </a:t>
            </a:r>
            <a:r>
              <a:rPr lang="en-GB" b="1" dirty="0"/>
              <a:t>override</a:t>
            </a:r>
            <a:r>
              <a:rPr lang="en-GB" dirty="0"/>
              <a:t> an intuitively cued intuitive System 1 response that primes us not to harm others </a:t>
            </a:r>
            <a:endParaRPr lang="en-GB" sz="2800" dirty="0"/>
          </a:p>
          <a:p>
            <a:pPr>
              <a:buNone/>
            </a:pPr>
            <a:endParaRPr lang="en-GB" sz="2800" dirty="0">
              <a:latin typeface="Tw Cen MT" panose="020B0602020104020603" pitchFamily="34" charset="77"/>
            </a:endParaRPr>
          </a:p>
        </p:txBody>
      </p:sp>
      <p:sp>
        <p:nvSpPr>
          <p:cNvPr id="34819" name="Textfeld 4"/>
          <p:cNvSpPr txBox="1">
            <a:spLocks noChangeArrowheads="1"/>
          </p:cNvSpPr>
          <p:nvPr/>
        </p:nvSpPr>
        <p:spPr bwMode="auto">
          <a:xfrm>
            <a:off x="4941888" y="3589338"/>
            <a:ext cx="184150" cy="369887"/>
          </a:xfrm>
          <a:prstGeom prst="rect">
            <a:avLst/>
          </a:prstGeom>
          <a:noFill/>
          <a:ln w="9525">
            <a:noFill/>
            <a:miter lim="800000"/>
            <a:headEnd/>
            <a:tailEnd/>
          </a:ln>
        </p:spPr>
        <p:txBody>
          <a:bodyPr wrap="none">
            <a:prstTxWarp prst="textNoShape">
              <a:avLst/>
            </a:prstTxWarp>
            <a:spAutoFit/>
          </a:bodyPr>
          <a:lstStyle/>
          <a:p>
            <a:endParaRPr lang="de-DE" sz="1800"/>
          </a:p>
        </p:txBody>
      </p:sp>
      <p:grpSp>
        <p:nvGrpSpPr>
          <p:cNvPr id="5" name="Group 7">
            <a:extLst>
              <a:ext uri="{FF2B5EF4-FFF2-40B4-BE49-F238E27FC236}">
                <a16:creationId xmlns:a16="http://schemas.microsoft.com/office/drawing/2014/main" id="{10552877-2722-E14D-8AA3-34489304DEC4}"/>
              </a:ext>
            </a:extLst>
          </p:cNvPr>
          <p:cNvGrpSpPr/>
          <p:nvPr/>
        </p:nvGrpSpPr>
        <p:grpSpPr>
          <a:xfrm>
            <a:off x="785961" y="1161378"/>
            <a:ext cx="7572078" cy="50800"/>
            <a:chOff x="936922" y="1417638"/>
            <a:chExt cx="7572078" cy="50800"/>
          </a:xfrm>
        </p:grpSpPr>
        <p:cxnSp>
          <p:nvCxnSpPr>
            <p:cNvPr id="6" name="Straight Connector 8">
              <a:extLst>
                <a:ext uri="{FF2B5EF4-FFF2-40B4-BE49-F238E27FC236}">
                  <a16:creationId xmlns:a16="http://schemas.microsoft.com/office/drawing/2014/main" id="{8FFFF86B-77DD-F04A-9DD1-6B450A994ED2}"/>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D0E7B016-8BA1-494D-B62B-9C190BD88266}"/>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4E20D5E2-597F-F142-84F2-0A73A1D1900B}"/>
              </a:ext>
            </a:extLst>
          </p:cNvPr>
          <p:cNvSpPr/>
          <p:nvPr/>
        </p:nvSpPr>
        <p:spPr>
          <a:xfrm>
            <a:off x="2286000" y="-9174450"/>
            <a:ext cx="4572000" cy="2308324"/>
          </a:xfrm>
          <a:prstGeom prst="rect">
            <a:avLst/>
          </a:prstGeom>
        </p:spPr>
        <p:txBody>
          <a:bodyPr>
            <a:spAutoFit/>
          </a:bodyPr>
          <a:lstStyle/>
          <a:p>
            <a:pPr>
              <a:buNone/>
            </a:pPr>
            <a:r>
              <a:rPr lang="en-US" sz="2400" dirty="0">
                <a:latin typeface="Tw Cen MT" panose="020B0602020104020603" pitchFamily="34" charset="77"/>
                <a:ea typeface="ＭＳ Ｐゴシック" pitchFamily="8" charset="-128"/>
                <a:cs typeface="ＭＳ Ｐゴシック" pitchFamily="8" charset="-128"/>
              </a:rPr>
              <a:t>	A is now </a:t>
            </a:r>
            <a:r>
              <a:rPr lang="en-US" sz="2400" b="1" dirty="0">
                <a:solidFill>
                  <a:schemeClr val="tx2"/>
                </a:solidFill>
                <a:latin typeface="Tw Cen MT" panose="020B0602020104020603" pitchFamily="34" charset="77"/>
                <a:ea typeface="ＭＳ Ｐゴシック" pitchFamily="8" charset="-128"/>
                <a:cs typeface="ＭＳ Ｐゴシック" pitchFamily="8" charset="-128"/>
              </a:rPr>
              <a:t>entitled</a:t>
            </a:r>
            <a:r>
              <a:rPr lang="en-US" sz="2400" dirty="0">
                <a:latin typeface="Tw Cen MT" panose="020B0602020104020603" pitchFamily="34" charset="77"/>
                <a:ea typeface="ＭＳ Ｐゴシック" pitchFamily="8" charset="-128"/>
                <a:cs typeface="ＭＳ Ｐゴシック" pitchFamily="8" charset="-128"/>
              </a:rPr>
              <a:t> to expect B to do X and to rely on that expectation.</a:t>
            </a:r>
          </a:p>
          <a:p>
            <a:pPr>
              <a:buNone/>
            </a:pPr>
            <a:endParaRPr lang="en-US" sz="2400" dirty="0">
              <a:latin typeface="Tw Cen MT" panose="020B0602020104020603" pitchFamily="34" charset="77"/>
              <a:ea typeface="ＭＳ Ｐゴシック" pitchFamily="8" charset="-128"/>
              <a:cs typeface="ＭＳ Ｐゴシック" pitchFamily="8" charset="-128"/>
            </a:endParaRPr>
          </a:p>
          <a:p>
            <a:pPr>
              <a:buNone/>
            </a:pPr>
            <a:r>
              <a:rPr lang="en-US" sz="2400" b="1" dirty="0">
                <a:solidFill>
                  <a:schemeClr val="tx2"/>
                </a:solidFill>
                <a:latin typeface="Tw Cen MT" panose="020B0602020104020603" pitchFamily="34" charset="77"/>
                <a:ea typeface="ＭＳ Ｐゴシック" pitchFamily="8" charset="-128"/>
                <a:cs typeface="ＭＳ Ｐゴシック" pitchFamily="8" charset="-128"/>
              </a:rPr>
              <a:t>	</a:t>
            </a:r>
            <a:r>
              <a:rPr lang="en-US" sz="2400" dirty="0">
                <a:latin typeface="Tw Cen MT" panose="020B0602020104020603" pitchFamily="34" charset="77"/>
                <a:ea typeface="ＭＳ Ｐゴシック" pitchFamily="8" charset="-128"/>
                <a:cs typeface="ＭＳ Ｐゴシック" pitchFamily="8" charset="-128"/>
              </a:rPr>
              <a:t>B has an </a:t>
            </a:r>
            <a:r>
              <a:rPr lang="en-US" sz="2400" b="1" dirty="0">
                <a:solidFill>
                  <a:schemeClr val="tx2"/>
                </a:solidFill>
                <a:latin typeface="Tw Cen MT" panose="020B0602020104020603" pitchFamily="34" charset="77"/>
                <a:ea typeface="ＭＳ Ｐゴシック" pitchFamily="8" charset="-128"/>
                <a:cs typeface="ＭＳ Ｐゴシック" pitchFamily="8" charset="-128"/>
              </a:rPr>
              <a:t>obligation </a:t>
            </a:r>
            <a:r>
              <a:rPr lang="en-US" sz="2400" dirty="0">
                <a:latin typeface="Tw Cen MT" panose="020B0602020104020603" pitchFamily="34" charset="77"/>
                <a:ea typeface="ＭＳ Ｐゴシック" pitchFamily="8" charset="-128"/>
                <a:cs typeface="ＭＳ Ｐゴシック" pitchFamily="8" charset="-128"/>
              </a:rPr>
              <a:t>to A to do X.</a:t>
            </a:r>
            <a:endParaRPr lang="en-DK" sz="2400" dirty="0">
              <a:latin typeface="Tw Cen MT" panose="020B0602020104020603" pitchFamily="34" charset="77"/>
            </a:endParaRPr>
          </a:p>
        </p:txBody>
      </p:sp>
    </p:spTree>
    <p:extLst>
      <p:ext uri="{BB962C8B-B14F-4D97-AF65-F5344CB8AC3E}">
        <p14:creationId xmlns:p14="http://schemas.microsoft.com/office/powerpoint/2010/main" val="333346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71600" y="1412776"/>
            <a:ext cx="7772400" cy="1330424"/>
          </a:xfrm>
        </p:spPr>
        <p:txBody>
          <a:bodyPr>
            <a:normAutofit/>
          </a:bodyPr>
          <a:lstStyle/>
          <a:p>
            <a:r>
              <a:rPr lang="en-US" sz="3600" dirty="0">
                <a:latin typeface="Tw Cen MT" panose="020B0602020104020603" pitchFamily="34" charset="77"/>
              </a:rPr>
              <a:t>2. The Bago &amp; De </a:t>
            </a:r>
            <a:r>
              <a:rPr lang="en-US" sz="3600" dirty="0" err="1">
                <a:latin typeface="Tw Cen MT" panose="020B0602020104020603" pitchFamily="34" charset="77"/>
              </a:rPr>
              <a:t>Neys</a:t>
            </a:r>
            <a:r>
              <a:rPr lang="en-US" sz="3600" dirty="0">
                <a:latin typeface="Tw Cen MT" panose="020B0602020104020603" pitchFamily="34" charset="77"/>
              </a:rPr>
              <a:t> Study</a:t>
            </a:r>
          </a:p>
        </p:txBody>
      </p:sp>
      <p:sp>
        <p:nvSpPr>
          <p:cNvPr id="3" name="Inhaltsplatzhalter 2"/>
          <p:cNvSpPr>
            <a:spLocks noGrp="1"/>
          </p:cNvSpPr>
          <p:nvPr>
            <p:ph type="body" idx="1"/>
          </p:nvPr>
        </p:nvSpPr>
        <p:spPr/>
        <p:txBody>
          <a:bodyPr/>
          <a:lstStyle/>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a:p>
            <a:pPr marL="0" indent="0" algn="ctr">
              <a:buNone/>
            </a:pPr>
            <a:endParaRPr lang="de-DE" sz="2400" b="1">
              <a:solidFill>
                <a:schemeClr val="tx2">
                  <a:lumMod val="75000"/>
                </a:schemeClr>
              </a:solidFill>
              <a:ea typeface="ＭＳ Ｐゴシック" pitchFamily="8" charset="-128"/>
              <a:cs typeface="ＭＳ Ｐゴシック" pitchFamily="8" charset="-128"/>
            </a:endParaRPr>
          </a:p>
        </p:txBody>
      </p:sp>
      <p:grpSp>
        <p:nvGrpSpPr>
          <p:cNvPr id="4" name="Group 7">
            <a:extLst>
              <a:ext uri="{FF2B5EF4-FFF2-40B4-BE49-F238E27FC236}">
                <a16:creationId xmlns:a16="http://schemas.microsoft.com/office/drawing/2014/main" id="{0F388769-52DB-7B4D-A807-951230B3C41C}"/>
              </a:ext>
            </a:extLst>
          </p:cNvPr>
          <p:cNvGrpSpPr/>
          <p:nvPr/>
        </p:nvGrpSpPr>
        <p:grpSpPr>
          <a:xfrm>
            <a:off x="1371600" y="2924944"/>
            <a:ext cx="7572078" cy="50800"/>
            <a:chOff x="936922" y="1417638"/>
            <a:chExt cx="7572078" cy="50800"/>
          </a:xfrm>
        </p:grpSpPr>
        <p:cxnSp>
          <p:nvCxnSpPr>
            <p:cNvPr id="6" name="Straight Connector 8">
              <a:extLst>
                <a:ext uri="{FF2B5EF4-FFF2-40B4-BE49-F238E27FC236}">
                  <a16:creationId xmlns:a16="http://schemas.microsoft.com/office/drawing/2014/main" id="{37725D50-48E2-4846-9729-6F96D16D12BA}"/>
                </a:ext>
              </a:extLst>
            </p:cNvPr>
            <p:cNvCxnSpPr/>
            <p:nvPr/>
          </p:nvCxnSpPr>
          <p:spPr>
            <a:xfrm>
              <a:off x="936922" y="1417638"/>
              <a:ext cx="7572078" cy="1588"/>
            </a:xfrm>
            <a:prstGeom prst="line">
              <a:avLst/>
            </a:prstGeom>
            <a:ln w="19050">
              <a:solidFill>
                <a:srgbClr val="C40000"/>
              </a:solidFill>
            </a:ln>
          </p:spPr>
          <p:style>
            <a:lnRef idx="2">
              <a:schemeClr val="accent1"/>
            </a:lnRef>
            <a:fillRef idx="0">
              <a:schemeClr val="accent1"/>
            </a:fillRef>
            <a:effectRef idx="1">
              <a:schemeClr val="accent1"/>
            </a:effectRef>
            <a:fontRef idx="minor">
              <a:schemeClr val="tx1"/>
            </a:fontRef>
          </p:style>
        </p:cxnSp>
        <p:cxnSp>
          <p:nvCxnSpPr>
            <p:cNvPr id="7" name="Straight Connector 10">
              <a:extLst>
                <a:ext uri="{FF2B5EF4-FFF2-40B4-BE49-F238E27FC236}">
                  <a16:creationId xmlns:a16="http://schemas.microsoft.com/office/drawing/2014/main" id="{239E94FB-9668-7C44-BA65-6EDEBDF47FE2}"/>
                </a:ext>
              </a:extLst>
            </p:cNvPr>
            <p:cNvCxnSpPr/>
            <p:nvPr/>
          </p:nvCxnSpPr>
          <p:spPr>
            <a:xfrm>
              <a:off x="936922" y="1466850"/>
              <a:ext cx="3177878" cy="1588"/>
            </a:xfrm>
            <a:prstGeom prst="line">
              <a:avLst/>
            </a:prstGeom>
            <a:ln w="76200">
              <a:solidFill>
                <a:srgbClr val="C4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42159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28104</TotalTime>
  <Words>1029</Words>
  <Application>Microsoft Macintosh PowerPoint</Application>
  <PresentationFormat>On-screen Show (4:3)</PresentationFormat>
  <Paragraphs>142</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Tw Cen MT</vt:lpstr>
      <vt:lpstr>Wingdings</vt:lpstr>
      <vt:lpstr>Office Theme</vt:lpstr>
      <vt:lpstr>Intuitive and Reflective Moral Reasoning Across Cultures</vt:lpstr>
      <vt:lpstr> Overview</vt:lpstr>
      <vt:lpstr>1. Some Background </vt:lpstr>
      <vt:lpstr>PowerPoint Presentation</vt:lpstr>
      <vt:lpstr>PowerPoint Presentation</vt:lpstr>
      <vt:lpstr>PowerPoint Presentation</vt:lpstr>
      <vt:lpstr>PowerPoint Presentation</vt:lpstr>
      <vt:lpstr>Dual process theories and moral cognition</vt:lpstr>
      <vt:lpstr>2. The Bago &amp; De Neys Study</vt:lpstr>
      <vt:lpstr>Dual process theories and moral cognition</vt:lpstr>
      <vt:lpstr>PowerPoint Presentation</vt:lpstr>
      <vt:lpstr>PowerPoint Presentation</vt:lpstr>
      <vt:lpstr>PowerPoint Presentation</vt:lpstr>
      <vt:lpstr>PowerPoint Presentation</vt:lpstr>
      <vt:lpstr>PowerPoint Presentation</vt:lpstr>
      <vt:lpstr>PowerPoint Presentation</vt:lpstr>
      <vt:lpstr>3. Proposed Study</vt:lpstr>
      <vt:lpstr>PowerPoint Presentation</vt:lpstr>
      <vt:lpstr>4. Open Questions</vt:lpstr>
      <vt:lpstr>PowerPoint Presentation</vt:lpstr>
    </vt:vector>
  </TitlesOfParts>
  <Company>Universität Wien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 did on my last 3 summer vacations and during the time in between:</dc:title>
  <dc:creator>John MICHAEL</dc:creator>
  <cp:lastModifiedBy>John Michael</cp:lastModifiedBy>
  <cp:revision>990</cp:revision>
  <cp:lastPrinted>2012-12-10T20:42:17Z</cp:lastPrinted>
  <dcterms:created xsi:type="dcterms:W3CDTF">2013-09-03T08:36:12Z</dcterms:created>
  <dcterms:modified xsi:type="dcterms:W3CDTF">2022-06-27T12:11:09Z</dcterms:modified>
</cp:coreProperties>
</file>