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70" r:id="rId9"/>
    <p:sldId id="259" r:id="rId10"/>
    <p:sldId id="27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/>
    <p:restoredTop sz="75832"/>
  </p:normalViewPr>
  <p:slideViewPr>
    <p:cSldViewPr snapToGrid="0">
      <p:cViewPr varScale="1">
        <p:scale>
          <a:sx n="130" d="100"/>
          <a:sy n="130" d="100"/>
        </p:scale>
        <p:origin x="1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241211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241211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241211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241211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241211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241211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241211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241211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discriminable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one’s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spatial</a:t>
            </a:r>
            <a:r>
              <a:rPr lang="de-DE" dirty="0"/>
              <a:t> demonstratives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“feature </a:t>
            </a:r>
            <a:r>
              <a:rPr lang="de-DE" dirty="0" err="1"/>
              <a:t>meaning</a:t>
            </a:r>
            <a:r>
              <a:rPr lang="de-DE" dirty="0"/>
              <a:t>”)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governed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substitutions</a:t>
            </a:r>
            <a:r>
              <a:rPr lang="de-DE" dirty="0"/>
              <a:t> (</a:t>
            </a:r>
            <a:r>
              <a:rPr lang="de-DE" dirty="0" err="1"/>
              <a:t>this-for-me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that-for-you</a:t>
            </a:r>
            <a:r>
              <a:rPr lang="de-DE" dirty="0"/>
              <a:t>) </a:t>
            </a:r>
            <a:r>
              <a:rPr lang="de-DE" dirty="0" err="1"/>
              <a:t>based</a:t>
            </a:r>
            <a:r>
              <a:rPr lang="de-DE" dirty="0"/>
              <a:t> on relative </a:t>
            </a:r>
            <a:r>
              <a:rPr lang="de-DE" dirty="0" err="1"/>
              <a:t>distances</a:t>
            </a:r>
            <a:r>
              <a:rPr lang="de-DE" dirty="0"/>
              <a:t> and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L1-learners </a:t>
            </a:r>
            <a:r>
              <a:rPr lang="de-DE" dirty="0" err="1"/>
              <a:t>need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notion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,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indexicals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acquire</a:t>
            </a:r>
            <a:r>
              <a:rPr lang="de-DE" dirty="0"/>
              <a:t> an </a:t>
            </a:r>
            <a:r>
              <a:rPr lang="de-DE" u="sng" dirty="0" err="1"/>
              <a:t>abstract</a:t>
            </a:r>
            <a:r>
              <a:rPr lang="de-DE" u="sng" dirty="0"/>
              <a:t> </a:t>
            </a:r>
            <a:r>
              <a:rPr lang="de-DE" u="sng" dirty="0" err="1"/>
              <a:t>spatial</a:t>
            </a:r>
            <a:r>
              <a:rPr lang="de-DE" u="sng" dirty="0"/>
              <a:t> frame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reference</a:t>
            </a:r>
            <a:r>
              <a:rPr lang="de-DE" dirty="0"/>
              <a:t> and </a:t>
            </a:r>
            <a:r>
              <a:rPr lang="de-DE" dirty="0" err="1"/>
              <a:t>thereby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u="sng" dirty="0" err="1"/>
              <a:t>individuation</a:t>
            </a:r>
            <a:r>
              <a:rPr lang="de-DE" u="sng" dirty="0"/>
              <a:t> </a:t>
            </a:r>
            <a:r>
              <a:rPr lang="de-DE" u="sng" dirty="0" err="1"/>
              <a:t>criteria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no</a:t>
            </a:r>
            <a:r>
              <a:rPr lang="de-DE" dirty="0"/>
              <a:t> “feature </a:t>
            </a:r>
            <a:r>
              <a:rPr lang="de-DE" dirty="0" err="1"/>
              <a:t>meaning</a:t>
            </a:r>
            <a:r>
              <a:rPr lang="de-DE" dirty="0"/>
              <a:t>”: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/>
              <a:t>→ “</a:t>
            </a:r>
            <a:r>
              <a:rPr lang="de-DE" dirty="0" err="1"/>
              <a:t>this</a:t>
            </a:r>
            <a:r>
              <a:rPr lang="de-DE" dirty="0"/>
              <a:t>” and “</a:t>
            </a:r>
            <a:r>
              <a:rPr lang="de-DE" dirty="0" err="1"/>
              <a:t>that</a:t>
            </a:r>
            <a:r>
              <a:rPr lang="de-DE" dirty="0"/>
              <a:t>”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relative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reachability</a:t>
            </a:r>
            <a:r>
              <a:rPr lang="de-DE" dirty="0"/>
              <a:t>?) and </a:t>
            </a:r>
            <a:r>
              <a:rPr lang="de-DE" dirty="0" err="1"/>
              <a:t>thereby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feature-independent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referents</a:t>
            </a: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frame (</a:t>
            </a:r>
            <a:r>
              <a:rPr lang="de-DE" dirty="0" err="1"/>
              <a:t>abstract</a:t>
            </a:r>
            <a:r>
              <a:rPr lang="de-DE" dirty="0"/>
              <a:t>: not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discriminable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but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usages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02514"/>
            <a:ext cx="8520600" cy="1469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Spatial indexicals, frames of reference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94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Ramiro </a:t>
            </a:r>
            <a:r>
              <a:rPr lang="de" dirty="0" err="1"/>
              <a:t>Glauer</a:t>
            </a:r>
            <a:r>
              <a:rPr lang="de" dirty="0"/>
              <a:t> &amp; Frauke Hildebrandt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University </a:t>
            </a:r>
            <a:r>
              <a:rPr lang="de" dirty="0" err="1"/>
              <a:t>of</a:t>
            </a:r>
            <a:r>
              <a:rPr lang="de" dirty="0"/>
              <a:t> Applied Sciences Potsdam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23.05.2022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0EADB-EFA1-E795-022D-D449FC18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Thanks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F268C-200E-5492-E1CD-0E58C4BD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3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407C-6776-20C4-935E-E2ABFE1C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mind</a:t>
            </a:r>
            <a:r>
              <a:rPr lang="de-DE" dirty="0"/>
              <a:t> (</a:t>
            </a:r>
            <a:r>
              <a:rPr lang="en-GB" dirty="0" err="1"/>
              <a:t>Butterfill</a:t>
            </a:r>
            <a:r>
              <a:rPr lang="en-GB" dirty="0"/>
              <a:t>, 2020)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BF22E-A33F-6C9A-FDC7-08CD1D152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Infants possess ‘core knowledge’ about objects.</a:t>
            </a:r>
          </a:p>
          <a:p>
            <a:r>
              <a:rPr lang="en-GB" dirty="0"/>
              <a:t>’Core knowledge’ consists of object indexes, motor representations, and metacognitive feelings.</a:t>
            </a:r>
          </a:p>
          <a:p>
            <a:r>
              <a:rPr lang="en-GB" dirty="0"/>
              <a:t>‘Core knowledge’ is not representationally connected to knowledge proper.</a:t>
            </a:r>
          </a:p>
          <a:p>
            <a:r>
              <a:rPr lang="en-GB" dirty="0"/>
              <a:t>The information about objects processed by core systems must be </a:t>
            </a:r>
            <a:r>
              <a:rPr lang="en-GB" i="1" dirty="0"/>
              <a:t>rediscovered</a:t>
            </a:r>
            <a:r>
              <a:rPr lang="en-GB" dirty="0"/>
              <a:t> by young thinkers to acquire knowledge about objects.</a:t>
            </a:r>
          </a:p>
          <a:p>
            <a:r>
              <a:rPr lang="en-GB" dirty="0"/>
              <a:t>This rediscovery proceeds via linguistic development and social interactions, including joint action.</a:t>
            </a:r>
          </a:p>
        </p:txBody>
      </p:sp>
    </p:spTree>
    <p:extLst>
      <p:ext uri="{BB962C8B-B14F-4D97-AF65-F5344CB8AC3E}">
        <p14:creationId xmlns:p14="http://schemas.microsoft.com/office/powerpoint/2010/main" val="27111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5482F-4166-5B3E-A484-EC25703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suggestion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1BB20-8471-016E-A07C-FF35EDFA2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Core knowledge is not just representationally isolated from knowledge, it does not have the right content to be the basis for knowledge of simple facts involving objects.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rediscovery of knowledge about objects really consists in the transformation of early capacities to track objects into capacities to refer to objects and proceeds via the acquisition of spatial </a:t>
            </a:r>
            <a:r>
              <a:rPr lang="en-GB" dirty="0" err="1"/>
              <a:t>indexicals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7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61F43-02DE-3BCD-8929-1BF1470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Feature </a:t>
            </a:r>
            <a:r>
              <a:rPr lang="en-GB" dirty="0"/>
              <a:t>thinking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BF2BC-235E-1D3E-E8A1-A477E5F0C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Indexes cannot explain object individuation, they presuppose that objects (and indexes) are individuated.</a:t>
            </a:r>
          </a:p>
          <a:p>
            <a:r>
              <a:rPr lang="en-GB" dirty="0"/>
              <a:t>Infants might just as well be feature thinkers (Strawson, Evans, Tugendhat).</a:t>
            </a:r>
          </a:p>
          <a:p>
            <a:r>
              <a:rPr lang="en-GB" dirty="0"/>
              <a:t>But representational isolation is all we need.</a:t>
            </a:r>
          </a:p>
          <a:p>
            <a:pPr marL="114300" indent="0">
              <a:buNone/>
            </a:pP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en-GB" dirty="0"/>
              <a:t>“What are the design constraints for a system that both needs to survive and find truths?”</a:t>
            </a: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>“What are the design constraints for a system that needs to develop from exploiting discriminable regularities for survival to finding truths?”</a:t>
            </a:r>
          </a:p>
        </p:txBody>
      </p:sp>
    </p:spTree>
    <p:extLst>
      <p:ext uri="{BB962C8B-B14F-4D97-AF65-F5344CB8AC3E}">
        <p14:creationId xmlns:p14="http://schemas.microsoft.com/office/powerpoint/2010/main" val="31160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433AD-6227-4A4D-4E63-F677EE4F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Spatial </a:t>
            </a:r>
            <a:r>
              <a:rPr lang="en-GB" dirty="0" err="1"/>
              <a:t>indexicals</a:t>
            </a:r>
            <a:r>
              <a:rPr lang="en-GB" dirty="0"/>
              <a:t> provide an initial frame of 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DDFF4-29E3-8E42-C5E1-2ABFC9734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Knowledge of simple facts involving objects requires reference to objects.</a:t>
            </a:r>
          </a:p>
          <a:p>
            <a:r>
              <a:rPr lang="en-GB" dirty="0"/>
              <a:t>Reference to objects requires (abstract) object individuation.</a:t>
            </a:r>
          </a:p>
          <a:p>
            <a:r>
              <a:rPr lang="en-GB" dirty="0"/>
              <a:t>(Abstract) object individuation requires individuation criteria.</a:t>
            </a:r>
          </a:p>
          <a:p>
            <a:r>
              <a:rPr lang="en-GB" dirty="0"/>
              <a:t>A spatial frame of reference provides individuation criteria for ordinary objects.</a:t>
            </a:r>
          </a:p>
          <a:p>
            <a:r>
              <a:rPr lang="en-GB" dirty="0"/>
              <a:t>Such a frame of reference is acquired by learning spatial </a:t>
            </a:r>
            <a:r>
              <a:rPr lang="en-GB" dirty="0" err="1"/>
              <a:t>indexicals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9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Spatial indexicals are special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language</a:t>
            </a:r>
            <a:r>
              <a:rPr lang="de" sz="2000" dirty="0"/>
              <a:t> universal, </a:t>
            </a:r>
            <a:r>
              <a:rPr lang="de" sz="2000" dirty="0" err="1"/>
              <a:t>closed-class</a:t>
            </a:r>
            <a:r>
              <a:rPr lang="de" sz="2000" dirty="0"/>
              <a:t>, non-</a:t>
            </a:r>
            <a:r>
              <a:rPr lang="de" sz="2000" dirty="0" err="1"/>
              <a:t>referring</a:t>
            </a:r>
            <a:r>
              <a:rPr lang="de" sz="2000" dirty="0"/>
              <a:t> </a:t>
            </a:r>
            <a:r>
              <a:rPr lang="de" sz="2000" dirty="0" err="1"/>
              <a:t>expressions</a:t>
            </a:r>
            <a:r>
              <a:rPr lang="de" sz="2000" dirty="0"/>
              <a:t> </a:t>
            </a:r>
            <a:r>
              <a:rPr lang="de" sz="2000" dirty="0" err="1"/>
              <a:t>that</a:t>
            </a:r>
            <a:r>
              <a:rPr lang="de" sz="2000" dirty="0"/>
              <a:t> </a:t>
            </a:r>
            <a:r>
              <a:rPr lang="de" sz="2000" dirty="0" err="1"/>
              <a:t>come</a:t>
            </a:r>
            <a:r>
              <a:rPr lang="de" sz="2000" dirty="0"/>
              <a:t> in </a:t>
            </a:r>
            <a:r>
              <a:rPr lang="de" sz="2000" dirty="0" err="1"/>
              <a:t>pairs</a:t>
            </a:r>
            <a:r>
              <a:rPr lang="de" sz="2000" dirty="0"/>
              <a:t> (</a:t>
            </a:r>
            <a:r>
              <a:rPr lang="de" sz="2000" dirty="0" err="1"/>
              <a:t>or</a:t>
            </a:r>
            <a:r>
              <a:rPr lang="de" sz="2000" dirty="0"/>
              <a:t> </a:t>
            </a:r>
            <a:r>
              <a:rPr lang="de" sz="2000" dirty="0" err="1"/>
              <a:t>triplets</a:t>
            </a:r>
            <a:r>
              <a:rPr lang="de" sz="2000" dirty="0"/>
              <a:t>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belong</a:t>
            </a:r>
            <a:r>
              <a:rPr lang="de" sz="2000" dirty="0"/>
              <a:t> </a:t>
            </a:r>
            <a:r>
              <a:rPr lang="de" sz="2000" dirty="0" err="1"/>
              <a:t>to</a:t>
            </a:r>
            <a:r>
              <a:rPr lang="de" sz="2000" dirty="0"/>
              <a:t> </a:t>
            </a:r>
            <a:r>
              <a:rPr lang="de" sz="2000" dirty="0" err="1"/>
              <a:t>the</a:t>
            </a:r>
            <a:r>
              <a:rPr lang="de" sz="2000" dirty="0"/>
              <a:t> </a:t>
            </a:r>
            <a:r>
              <a:rPr lang="de" sz="2000" dirty="0" err="1"/>
              <a:t>earliest</a:t>
            </a:r>
            <a:r>
              <a:rPr lang="de" sz="2000" dirty="0"/>
              <a:t> </a:t>
            </a:r>
            <a:r>
              <a:rPr lang="de" sz="2000" dirty="0" err="1"/>
              <a:t>used</a:t>
            </a:r>
            <a:r>
              <a:rPr lang="de" sz="2000" dirty="0"/>
              <a:t> </a:t>
            </a:r>
            <a:r>
              <a:rPr lang="de" sz="2000" dirty="0" err="1"/>
              <a:t>words</a:t>
            </a:r>
            <a:r>
              <a:rPr lang="de" sz="2000" dirty="0"/>
              <a:t> in L1 </a:t>
            </a:r>
            <a:r>
              <a:rPr lang="de" sz="2000" dirty="0" err="1"/>
              <a:t>acquisition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protracted</a:t>
            </a:r>
            <a:r>
              <a:rPr lang="de" sz="2000" dirty="0"/>
              <a:t> </a:t>
            </a:r>
            <a:r>
              <a:rPr lang="de" sz="2000" dirty="0" err="1"/>
              <a:t>learning</a:t>
            </a:r>
            <a:r>
              <a:rPr lang="de" sz="2000" dirty="0"/>
              <a:t> </a:t>
            </a:r>
            <a:r>
              <a:rPr lang="de" sz="2000" dirty="0" err="1"/>
              <a:t>of</a:t>
            </a:r>
            <a:r>
              <a:rPr lang="de" sz="2000" dirty="0"/>
              <a:t> adult-like </a:t>
            </a:r>
            <a:r>
              <a:rPr lang="de" sz="2000" dirty="0" err="1"/>
              <a:t>understanding</a:t>
            </a:r>
            <a:r>
              <a:rPr lang="de" sz="2000" dirty="0"/>
              <a:t> and </a:t>
            </a:r>
            <a:r>
              <a:rPr lang="de" sz="2000" dirty="0" err="1"/>
              <a:t>use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/>
              <a:t>…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/>
              <a:t>(Clark &amp; </a:t>
            </a:r>
            <a:r>
              <a:rPr lang="de" sz="2000" dirty="0" err="1"/>
              <a:t>Sengul</a:t>
            </a:r>
            <a:r>
              <a:rPr lang="de" sz="2000" dirty="0"/>
              <a:t>, 1978; </a:t>
            </a:r>
            <a:r>
              <a:rPr lang="de" sz="2000" dirty="0" err="1"/>
              <a:t>Diessel</a:t>
            </a:r>
            <a:r>
              <a:rPr lang="de" sz="2000" dirty="0"/>
              <a:t>, 2006, 2014; Peeters &amp; </a:t>
            </a:r>
            <a:r>
              <a:rPr lang="de" sz="2000" dirty="0" err="1"/>
              <a:t>Özyürek</a:t>
            </a:r>
            <a:r>
              <a:rPr lang="de" sz="2000" dirty="0"/>
              <a:t>, 2016; Coventry et al., 2016; …)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Spatial indexicals’ semantic features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context</a:t>
            </a:r>
            <a:r>
              <a:rPr lang="de" sz="2000" dirty="0"/>
              <a:t> </a:t>
            </a:r>
            <a:r>
              <a:rPr lang="de" sz="2000" dirty="0" err="1"/>
              <a:t>sensitivity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/>
              <a:t>relative </a:t>
            </a:r>
            <a:r>
              <a:rPr lang="de" sz="2000" dirty="0" err="1"/>
              <a:t>distance</a:t>
            </a:r>
            <a:r>
              <a:rPr lang="de" sz="2000" dirty="0"/>
              <a:t> (</a:t>
            </a:r>
            <a:r>
              <a:rPr lang="de" sz="2000" dirty="0" err="1"/>
              <a:t>child</a:t>
            </a:r>
            <a:r>
              <a:rPr lang="de" sz="2000" dirty="0"/>
              <a:t>, </a:t>
            </a:r>
            <a:r>
              <a:rPr lang="de" sz="2000" dirty="0" err="1"/>
              <a:t>others</a:t>
            </a:r>
            <a:r>
              <a:rPr lang="de" sz="2000" dirty="0"/>
              <a:t>; on different </a:t>
            </a:r>
            <a:r>
              <a:rPr lang="de" sz="2000" dirty="0" err="1"/>
              <a:t>axes</a:t>
            </a:r>
            <a:r>
              <a:rPr lang="de" sz="2000" dirty="0"/>
              <a:t>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substitution</a:t>
            </a:r>
            <a:r>
              <a:rPr lang="de" sz="2000" dirty="0"/>
              <a:t> (</a:t>
            </a:r>
            <a:r>
              <a:rPr lang="de" sz="2000" dirty="0" err="1"/>
              <a:t>between</a:t>
            </a:r>
            <a:r>
              <a:rPr lang="de" sz="2000" dirty="0"/>
              <a:t> </a:t>
            </a:r>
            <a:r>
              <a:rPr lang="de" sz="2000" dirty="0" err="1"/>
              <a:t>speakers</a:t>
            </a:r>
            <a:r>
              <a:rPr lang="de" sz="2000" dirty="0"/>
              <a:t> / </a:t>
            </a:r>
            <a:r>
              <a:rPr lang="de" sz="2000" dirty="0" err="1"/>
              <a:t>from</a:t>
            </a:r>
            <a:r>
              <a:rPr lang="de" sz="2000" dirty="0"/>
              <a:t> different </a:t>
            </a:r>
            <a:r>
              <a:rPr lang="de" sz="2000" dirty="0" err="1"/>
              <a:t>places</a:t>
            </a:r>
            <a:r>
              <a:rPr lang="de" sz="2000" dirty="0"/>
              <a:t>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000" dirty="0"/>
              <a:t>→ </a:t>
            </a:r>
            <a:r>
              <a:rPr lang="de" sz="2000" dirty="0" err="1"/>
              <a:t>full</a:t>
            </a:r>
            <a:r>
              <a:rPr lang="de" sz="2000" dirty="0"/>
              <a:t> </a:t>
            </a:r>
            <a:r>
              <a:rPr lang="de" sz="2000" dirty="0" err="1"/>
              <a:t>understanding</a:t>
            </a:r>
            <a:r>
              <a:rPr lang="de" sz="2000" dirty="0"/>
              <a:t> </a:t>
            </a:r>
            <a:r>
              <a:rPr lang="de" sz="2000" dirty="0" err="1"/>
              <a:t>of</a:t>
            </a:r>
            <a:r>
              <a:rPr lang="de" sz="2000" dirty="0"/>
              <a:t> </a:t>
            </a:r>
            <a:r>
              <a:rPr lang="de" sz="2000" dirty="0" err="1"/>
              <a:t>spatial</a:t>
            </a:r>
            <a:r>
              <a:rPr lang="de" sz="2000" dirty="0"/>
              <a:t> </a:t>
            </a:r>
            <a:r>
              <a:rPr lang="de" sz="2000" dirty="0" err="1"/>
              <a:t>indexicals</a:t>
            </a:r>
            <a:r>
              <a:rPr lang="de" sz="2000" dirty="0"/>
              <a:t> </a:t>
            </a:r>
            <a:r>
              <a:rPr lang="de" sz="2000" dirty="0" err="1"/>
              <a:t>requires</a:t>
            </a:r>
            <a:r>
              <a:rPr lang="de" sz="2000" dirty="0"/>
              <a:t> </a:t>
            </a:r>
            <a:r>
              <a:rPr lang="de" sz="2000" dirty="0" err="1"/>
              <a:t>understanding</a:t>
            </a:r>
            <a:r>
              <a:rPr lang="de" sz="2000" dirty="0"/>
              <a:t> </a:t>
            </a: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that</a:t>
            </a:r>
            <a:r>
              <a:rPr lang="de" sz="2000" dirty="0"/>
              <a:t> </a:t>
            </a:r>
            <a:r>
              <a:rPr lang="de" sz="2000" dirty="0" err="1"/>
              <a:t>speakers</a:t>
            </a:r>
            <a:r>
              <a:rPr lang="de" sz="2000" dirty="0"/>
              <a:t> </a:t>
            </a:r>
            <a:r>
              <a:rPr lang="de" sz="2000" dirty="0" err="1"/>
              <a:t>may</a:t>
            </a:r>
            <a:r>
              <a:rPr lang="de" sz="2000" dirty="0"/>
              <a:t> </a:t>
            </a:r>
            <a:r>
              <a:rPr lang="de" sz="2000" dirty="0" err="1"/>
              <a:t>have</a:t>
            </a:r>
            <a:r>
              <a:rPr lang="de" sz="2000" dirty="0"/>
              <a:t> </a:t>
            </a:r>
            <a:r>
              <a:rPr lang="de" sz="2000" dirty="0" err="1"/>
              <a:t>to</a:t>
            </a:r>
            <a:r>
              <a:rPr lang="de" sz="2000" dirty="0"/>
              <a:t> </a:t>
            </a:r>
            <a:r>
              <a:rPr lang="de" sz="2000" dirty="0" err="1"/>
              <a:t>refer</a:t>
            </a:r>
            <a:r>
              <a:rPr lang="de" sz="2000" dirty="0"/>
              <a:t> </a:t>
            </a:r>
            <a:r>
              <a:rPr lang="de" sz="2000" dirty="0" err="1"/>
              <a:t>to</a:t>
            </a:r>
            <a:r>
              <a:rPr lang="de" sz="2000" dirty="0"/>
              <a:t> </a:t>
            </a:r>
            <a:r>
              <a:rPr lang="de" sz="2000" dirty="0" err="1"/>
              <a:t>the</a:t>
            </a:r>
            <a:r>
              <a:rPr lang="de" sz="2000" dirty="0"/>
              <a:t> same </a:t>
            </a:r>
            <a:r>
              <a:rPr lang="de" sz="2000" dirty="0" err="1"/>
              <a:t>thing</a:t>
            </a:r>
            <a:r>
              <a:rPr lang="de" sz="2000" dirty="0"/>
              <a:t> </a:t>
            </a:r>
            <a:r>
              <a:rPr lang="de" sz="2000" dirty="0" err="1"/>
              <a:t>with</a:t>
            </a:r>
            <a:r>
              <a:rPr lang="de" sz="2000" dirty="0"/>
              <a:t> different </a:t>
            </a:r>
            <a:r>
              <a:rPr lang="de" sz="2000" dirty="0" err="1"/>
              <a:t>words</a:t>
            </a:r>
            <a:r>
              <a:rPr lang="de" sz="2000" dirty="0"/>
              <a:t> </a:t>
            </a:r>
            <a:r>
              <a:rPr lang="de" sz="2000" dirty="0" err="1"/>
              <a:t>from</a:t>
            </a:r>
            <a:r>
              <a:rPr lang="de" sz="2000" dirty="0"/>
              <a:t> different </a:t>
            </a:r>
            <a:r>
              <a:rPr lang="de" sz="2000" dirty="0" err="1"/>
              <a:t>positions</a:t>
            </a:r>
            <a:r>
              <a:rPr lang="de" sz="2000" dirty="0"/>
              <a:t> and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that</a:t>
            </a:r>
            <a:r>
              <a:rPr lang="de" sz="2000" dirty="0"/>
              <a:t> </a:t>
            </a:r>
            <a:r>
              <a:rPr lang="de" sz="2000" dirty="0" err="1"/>
              <a:t>speakers</a:t>
            </a:r>
            <a:r>
              <a:rPr lang="de" sz="2000" dirty="0"/>
              <a:t> </a:t>
            </a:r>
            <a:r>
              <a:rPr lang="de" sz="2000" dirty="0" err="1"/>
              <a:t>may</a:t>
            </a:r>
            <a:r>
              <a:rPr lang="de" sz="2000" dirty="0"/>
              <a:t> </a:t>
            </a:r>
            <a:r>
              <a:rPr lang="de" sz="2000" dirty="0" err="1"/>
              <a:t>have</a:t>
            </a:r>
            <a:r>
              <a:rPr lang="de" sz="2000" dirty="0"/>
              <a:t> </a:t>
            </a:r>
            <a:r>
              <a:rPr lang="de" sz="2000" dirty="0" err="1"/>
              <a:t>to</a:t>
            </a:r>
            <a:r>
              <a:rPr lang="de" sz="2000" dirty="0"/>
              <a:t> </a:t>
            </a:r>
            <a:r>
              <a:rPr lang="de" sz="2000" dirty="0" err="1"/>
              <a:t>refer</a:t>
            </a:r>
            <a:r>
              <a:rPr lang="de" sz="2000" dirty="0"/>
              <a:t> </a:t>
            </a:r>
            <a:r>
              <a:rPr lang="de" sz="2000" dirty="0" err="1"/>
              <a:t>to</a:t>
            </a:r>
            <a:r>
              <a:rPr lang="de" sz="2000" dirty="0"/>
              <a:t> different </a:t>
            </a:r>
            <a:r>
              <a:rPr lang="de" sz="2000" dirty="0" err="1"/>
              <a:t>things</a:t>
            </a:r>
            <a:r>
              <a:rPr lang="de" sz="2000" dirty="0"/>
              <a:t> </a:t>
            </a:r>
            <a:r>
              <a:rPr lang="de" sz="2000" dirty="0" err="1"/>
              <a:t>with</a:t>
            </a:r>
            <a:r>
              <a:rPr lang="de" sz="2000" dirty="0"/>
              <a:t> </a:t>
            </a:r>
            <a:r>
              <a:rPr lang="de" sz="2000" dirty="0" err="1"/>
              <a:t>the</a:t>
            </a:r>
            <a:r>
              <a:rPr lang="de" sz="2000" dirty="0"/>
              <a:t> same </a:t>
            </a:r>
            <a:r>
              <a:rPr lang="de" sz="2000" dirty="0" err="1"/>
              <a:t>word</a:t>
            </a:r>
            <a:r>
              <a:rPr lang="de" sz="2000" dirty="0"/>
              <a:t> </a:t>
            </a:r>
            <a:r>
              <a:rPr lang="de" sz="2000" dirty="0" err="1"/>
              <a:t>from</a:t>
            </a:r>
            <a:r>
              <a:rPr lang="de" sz="2000" dirty="0"/>
              <a:t> different </a:t>
            </a:r>
            <a:r>
              <a:rPr lang="de" sz="2000" dirty="0" err="1"/>
              <a:t>positions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Spatial indexicals’ semantic features</a:t>
            </a:r>
            <a:endParaRPr/>
          </a:p>
        </p:txBody>
      </p:sp>
      <p:pic>
        <p:nvPicPr>
          <p:cNvPr id="16" name="image8.png">
            <a:extLst>
              <a:ext uri="{FF2B5EF4-FFF2-40B4-BE49-F238E27FC236}">
                <a16:creationId xmlns:a16="http://schemas.microsoft.com/office/drawing/2014/main" id="{998250EA-545A-E6F5-F2B2-A50FB0651ED0}"/>
              </a:ext>
            </a:extLst>
          </p:cNvPr>
          <p:cNvPicPr/>
          <p:nvPr/>
        </p:nvPicPr>
        <p:blipFill>
          <a:blip r:embed="rId3"/>
          <a:srcRect t="27" b="26"/>
          <a:stretch>
            <a:fillRect/>
          </a:stretch>
        </p:blipFill>
        <p:spPr>
          <a:xfrm>
            <a:off x="3723228" y="1207847"/>
            <a:ext cx="2114004" cy="1563565"/>
          </a:xfrm>
          <a:prstGeom prst="rect">
            <a:avLst/>
          </a:prstGeom>
          <a:ln/>
        </p:spPr>
      </p:pic>
      <p:pic>
        <p:nvPicPr>
          <p:cNvPr id="17" name="image20.png">
            <a:extLst>
              <a:ext uri="{FF2B5EF4-FFF2-40B4-BE49-F238E27FC236}">
                <a16:creationId xmlns:a16="http://schemas.microsoft.com/office/drawing/2014/main" id="{31E7BDB2-0BB2-C8EF-D83F-A8A91BDD3042}"/>
              </a:ext>
            </a:extLst>
          </p:cNvPr>
          <p:cNvPicPr/>
          <p:nvPr/>
        </p:nvPicPr>
        <p:blipFill>
          <a:blip r:embed="rId4"/>
          <a:srcRect t="27" b="26"/>
          <a:stretch>
            <a:fillRect/>
          </a:stretch>
        </p:blipFill>
        <p:spPr>
          <a:xfrm>
            <a:off x="3723228" y="2771412"/>
            <a:ext cx="2114004" cy="1563565"/>
          </a:xfrm>
          <a:prstGeom prst="rect">
            <a:avLst/>
          </a:prstGeom>
          <a:ln/>
        </p:spPr>
      </p:pic>
      <p:pic>
        <p:nvPicPr>
          <p:cNvPr id="18" name="image10.png">
            <a:extLst>
              <a:ext uri="{FF2B5EF4-FFF2-40B4-BE49-F238E27FC236}">
                <a16:creationId xmlns:a16="http://schemas.microsoft.com/office/drawing/2014/main" id="{AAEC7A2B-D3A1-8F76-354F-C2AB2B2FB76F}"/>
              </a:ext>
            </a:extLst>
          </p:cNvPr>
          <p:cNvPicPr/>
          <p:nvPr/>
        </p:nvPicPr>
        <p:blipFill>
          <a:blip r:embed="rId5"/>
          <a:srcRect t="27" b="26"/>
          <a:stretch>
            <a:fillRect/>
          </a:stretch>
        </p:blipFill>
        <p:spPr>
          <a:xfrm>
            <a:off x="5837232" y="1207847"/>
            <a:ext cx="2114004" cy="1563565"/>
          </a:xfrm>
          <a:prstGeom prst="rect">
            <a:avLst/>
          </a:prstGeom>
          <a:ln/>
        </p:spPr>
      </p:pic>
      <p:pic>
        <p:nvPicPr>
          <p:cNvPr id="19" name="image19.png">
            <a:extLst>
              <a:ext uri="{FF2B5EF4-FFF2-40B4-BE49-F238E27FC236}">
                <a16:creationId xmlns:a16="http://schemas.microsoft.com/office/drawing/2014/main" id="{74F98E10-5B84-54D5-95FF-CBCDF8335570}"/>
              </a:ext>
            </a:extLst>
          </p:cNvPr>
          <p:cNvPicPr/>
          <p:nvPr/>
        </p:nvPicPr>
        <p:blipFill>
          <a:blip r:embed="rId6"/>
          <a:srcRect l="5" r="5"/>
          <a:stretch>
            <a:fillRect/>
          </a:stretch>
        </p:blipFill>
        <p:spPr>
          <a:xfrm>
            <a:off x="5837232" y="2771412"/>
            <a:ext cx="2114004" cy="1563565"/>
          </a:xfrm>
          <a:prstGeom prst="rect">
            <a:avLst/>
          </a:prstGeom>
          <a:ln/>
        </p:spPr>
      </p:pic>
      <p:pic>
        <p:nvPicPr>
          <p:cNvPr id="22" name="image7.png">
            <a:extLst>
              <a:ext uri="{FF2B5EF4-FFF2-40B4-BE49-F238E27FC236}">
                <a16:creationId xmlns:a16="http://schemas.microsoft.com/office/drawing/2014/main" id="{AAA8E2AF-F873-268A-5851-8695922DDCEB}"/>
              </a:ext>
            </a:extLst>
          </p:cNvPr>
          <p:cNvPicPr/>
          <p:nvPr/>
        </p:nvPicPr>
        <p:blipFill>
          <a:blip r:embed="rId7"/>
          <a:srcRect l="5" r="5"/>
          <a:stretch>
            <a:fillRect/>
          </a:stretch>
        </p:blipFill>
        <p:spPr>
          <a:xfrm>
            <a:off x="1029806" y="1207847"/>
            <a:ext cx="2114004" cy="1545379"/>
          </a:xfrm>
          <a:prstGeom prst="rect">
            <a:avLst/>
          </a:prstGeom>
          <a:ln/>
        </p:spPr>
      </p:pic>
      <p:pic>
        <p:nvPicPr>
          <p:cNvPr id="23" name="image21.png">
            <a:extLst>
              <a:ext uri="{FF2B5EF4-FFF2-40B4-BE49-F238E27FC236}">
                <a16:creationId xmlns:a16="http://schemas.microsoft.com/office/drawing/2014/main" id="{B67364AB-8318-D252-21AF-B8C96E227BDE}"/>
              </a:ext>
            </a:extLst>
          </p:cNvPr>
          <p:cNvPicPr/>
          <p:nvPr/>
        </p:nvPicPr>
        <p:blipFill>
          <a:blip r:embed="rId8"/>
          <a:srcRect l="5" r="5"/>
          <a:stretch>
            <a:fillRect/>
          </a:stretch>
        </p:blipFill>
        <p:spPr>
          <a:xfrm>
            <a:off x="1029806" y="2772306"/>
            <a:ext cx="2114004" cy="1544485"/>
          </a:xfrm>
          <a:prstGeom prst="rect">
            <a:avLst/>
          </a:prstGeom>
          <a:ln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8C49FE3-C268-309C-E68A-B48D1E921962}"/>
              </a:ext>
            </a:extLst>
          </p:cNvPr>
          <p:cNvSpPr txBox="1"/>
          <p:nvPr/>
        </p:nvSpPr>
        <p:spPr>
          <a:xfrm>
            <a:off x="3240910" y="2488557"/>
            <a:ext cx="482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10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term-based substitution system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no</a:t>
            </a:r>
            <a:r>
              <a:rPr lang="de" sz="2000" dirty="0"/>
              <a:t> “feature </a:t>
            </a:r>
            <a:r>
              <a:rPr lang="de" sz="2000" dirty="0" err="1"/>
              <a:t>meaning</a:t>
            </a:r>
            <a:r>
              <a:rPr lang="de" sz="2000" dirty="0"/>
              <a:t>”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2000" dirty="0" err="1"/>
              <a:t>usage</a:t>
            </a:r>
            <a:r>
              <a:rPr lang="de" sz="2000" dirty="0"/>
              <a:t> </a:t>
            </a:r>
            <a:r>
              <a:rPr lang="de" sz="2000" dirty="0" err="1"/>
              <a:t>is</a:t>
            </a:r>
            <a:r>
              <a:rPr lang="de" sz="2000" dirty="0"/>
              <a:t> </a:t>
            </a:r>
            <a:r>
              <a:rPr lang="de" sz="2000" dirty="0" err="1"/>
              <a:t>governed</a:t>
            </a:r>
            <a:r>
              <a:rPr lang="de" sz="2000" dirty="0"/>
              <a:t> </a:t>
            </a:r>
            <a:r>
              <a:rPr lang="de" sz="2000" dirty="0" err="1"/>
              <a:t>by</a:t>
            </a:r>
            <a:r>
              <a:rPr lang="de" sz="2000" dirty="0"/>
              <a:t> </a:t>
            </a:r>
            <a:r>
              <a:rPr lang="de" sz="2000" dirty="0" err="1"/>
              <a:t>the</a:t>
            </a:r>
            <a:r>
              <a:rPr lang="de" sz="2000" dirty="0"/>
              <a:t> </a:t>
            </a:r>
            <a:r>
              <a:rPr lang="de" sz="2000" dirty="0" err="1"/>
              <a:t>pattern</a:t>
            </a:r>
            <a:r>
              <a:rPr lang="de" sz="2000" dirty="0"/>
              <a:t> </a:t>
            </a:r>
            <a:r>
              <a:rPr lang="de" sz="2000" dirty="0" err="1"/>
              <a:t>of</a:t>
            </a:r>
            <a:r>
              <a:rPr lang="de" sz="2000" dirty="0"/>
              <a:t> </a:t>
            </a:r>
            <a:r>
              <a:rPr lang="de" sz="2000" dirty="0" err="1"/>
              <a:t>substitutions</a:t>
            </a:r>
            <a:r>
              <a:rPr lang="de" sz="2000" dirty="0"/>
              <a:t> (</a:t>
            </a:r>
            <a:r>
              <a:rPr lang="de" sz="2000" dirty="0" err="1"/>
              <a:t>this-for-me</a:t>
            </a:r>
            <a:r>
              <a:rPr lang="de" sz="2000" dirty="0"/>
              <a:t> </a:t>
            </a:r>
            <a:r>
              <a:rPr lang="de" sz="2000" dirty="0" err="1"/>
              <a:t>is</a:t>
            </a:r>
            <a:r>
              <a:rPr lang="de" sz="2000" dirty="0"/>
              <a:t> </a:t>
            </a:r>
            <a:r>
              <a:rPr lang="de" sz="2000" dirty="0" err="1"/>
              <a:t>that-for-you</a:t>
            </a:r>
            <a:r>
              <a:rPr lang="de" sz="2000" dirty="0"/>
              <a:t>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2000" dirty="0"/>
              <a:t>(</a:t>
            </a:r>
            <a:r>
              <a:rPr lang="de-DE" sz="2000" dirty="0" err="1"/>
              <a:t>abstract</a:t>
            </a:r>
            <a:r>
              <a:rPr lang="de-DE" sz="2000" dirty="0"/>
              <a:t>) </a:t>
            </a:r>
            <a:r>
              <a:rPr lang="de-DE" sz="2000" dirty="0" err="1"/>
              <a:t>symbolic</a:t>
            </a:r>
            <a:r>
              <a:rPr lang="de-DE" sz="2000" dirty="0"/>
              <a:t> frame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endParaRPr lang="de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contrast</a:t>
            </a:r>
            <a:r>
              <a:rPr lang="de-DE" sz="2000" dirty="0"/>
              <a:t> </a:t>
            </a:r>
            <a:r>
              <a:rPr lang="de-DE" sz="2000" dirty="0" err="1"/>
              <a:t>provides</a:t>
            </a:r>
            <a:r>
              <a:rPr lang="de-DE" sz="2000" dirty="0"/>
              <a:t> i</a:t>
            </a:r>
            <a:r>
              <a:rPr lang="de" sz="2000" dirty="0" err="1"/>
              <a:t>nitial</a:t>
            </a:r>
            <a:r>
              <a:rPr lang="de" sz="2000" dirty="0"/>
              <a:t> </a:t>
            </a:r>
            <a:r>
              <a:rPr lang="de" sz="2000" dirty="0" err="1"/>
              <a:t>metric</a:t>
            </a:r>
            <a:r>
              <a:rPr lang="de" sz="2000" dirty="0"/>
              <a:t> (ordinal?)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Macintosh PowerPoint</Application>
  <PresentationFormat>Bildschirmpräsentation (16:9)</PresentationFormat>
  <Paragraphs>55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Spatial indexicals, frames of reference</vt:lpstr>
      <vt:lpstr>The developing mind (Butterfill, 2020)</vt:lpstr>
      <vt:lpstr>Our suggestion</vt:lpstr>
      <vt:lpstr>1. Feature thinking</vt:lpstr>
      <vt:lpstr>2. Spatial indexicals provide an initial frame of reference</vt:lpstr>
      <vt:lpstr>Spatial indexicals are special</vt:lpstr>
      <vt:lpstr>Spatial indexicals’ semantic features</vt:lpstr>
      <vt:lpstr>Spatial indexicals’ semantic features</vt:lpstr>
      <vt:lpstr>A term-based substitution system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indexicals, frames of reference, and ToM</dc:title>
  <cp:lastModifiedBy>Ramiro Glauer</cp:lastModifiedBy>
  <cp:revision>8</cp:revision>
  <dcterms:modified xsi:type="dcterms:W3CDTF">2022-05-23T08:13:00Z</dcterms:modified>
</cp:coreProperties>
</file>