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4"/>
  </p:notesMasterIdLst>
  <p:handoutMasterIdLst>
    <p:handoutMasterId r:id="rId15"/>
  </p:handoutMasterIdLst>
  <p:sldIdLst>
    <p:sldId id="790" r:id="rId3"/>
    <p:sldId id="782" r:id="rId4"/>
    <p:sldId id="784" r:id="rId5"/>
    <p:sldId id="785" r:id="rId6"/>
    <p:sldId id="786" r:id="rId7"/>
    <p:sldId id="787" r:id="rId8"/>
    <p:sldId id="788" r:id="rId9"/>
    <p:sldId id="789" r:id="rId10"/>
    <p:sldId id="791" r:id="rId11"/>
    <p:sldId id="792" r:id="rId12"/>
    <p:sldId id="781" r:id="rId13"/>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9323" autoAdjust="0"/>
  </p:normalViewPr>
  <p:slideViewPr>
    <p:cSldViewPr>
      <p:cViewPr varScale="1">
        <p:scale>
          <a:sx n="105" d="100"/>
          <a:sy n="105" d="100"/>
        </p:scale>
        <p:origin x="-1184" y="-112"/>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32"/>
    </p:cViewPr>
  </p:notesTextViewPr>
  <p:sorterViewPr>
    <p:cViewPr>
      <p:scale>
        <a:sx n="66" d="100"/>
        <a:sy n="66" d="100"/>
      </p:scale>
      <p:origin x="0" y="3120"/>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01/10/2012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kinds</a:t>
            </a:r>
            <a:r>
              <a:rPr lang="en-US" baseline="0" dirty="0" smtClean="0"/>
              <a:t> of coordination.</a:t>
            </a:r>
          </a:p>
          <a:p>
            <a:r>
              <a:rPr lang="en-US" baseline="0" dirty="0" smtClean="0"/>
              <a:t>Where does task co-representation fit in?</a:t>
            </a:r>
          </a:p>
          <a:p>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1</a:t>
            </a:fld>
            <a:endParaRPr lang="en-GB"/>
          </a:p>
        </p:txBody>
      </p:sp>
    </p:spTree>
    <p:extLst>
      <p:ext uri="{BB962C8B-B14F-4D97-AF65-F5344CB8AC3E}">
        <p14:creationId xmlns:p14="http://schemas.microsoft.com/office/powerpoint/2010/main" val="142149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kinds</a:t>
            </a:r>
            <a:r>
              <a:rPr lang="en-US" baseline="0" dirty="0" smtClean="0"/>
              <a:t> of coordination.</a:t>
            </a:r>
          </a:p>
          <a:p>
            <a:r>
              <a:rPr lang="en-US" baseline="0" dirty="0" smtClean="0"/>
              <a:t>Where does task co-representation fit in?</a:t>
            </a:r>
          </a:p>
          <a:p>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10</a:t>
            </a:fld>
            <a:endParaRPr lang="en-GB"/>
          </a:p>
        </p:txBody>
      </p:sp>
    </p:spTree>
    <p:extLst>
      <p:ext uri="{BB962C8B-B14F-4D97-AF65-F5344CB8AC3E}">
        <p14:creationId xmlns:p14="http://schemas.microsoft.com/office/powerpoint/2010/main" val="1421495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kinds of expectation</a:t>
            </a:r>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11</a:t>
            </a:fld>
            <a:endParaRPr lang="en-GB"/>
          </a:p>
        </p:txBody>
      </p:sp>
    </p:spTree>
    <p:extLst>
      <p:ext uri="{BB962C8B-B14F-4D97-AF65-F5344CB8AC3E}">
        <p14:creationId xmlns:p14="http://schemas.microsoft.com/office/powerpoint/2010/main" val="1421495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task co-representation : paradigm</a:t>
            </a:r>
            <a:r>
              <a:rPr lang="en-US" baseline="0" dirty="0" smtClean="0"/>
              <a:t> case is joint </a:t>
            </a:r>
            <a:r>
              <a:rPr lang="en-US" baseline="0" dirty="0" err="1" smtClean="0"/>
              <a:t>simon</a:t>
            </a:r>
            <a:r>
              <a:rPr lang="en-US" baseline="0" dirty="0" smtClean="0"/>
              <a:t> task : individuals represent not only their own task but also the other’s task, or at least that part of the task is to be performed by another (actor co-representation; difference between task- and actor-co-representation doesn’t matter here).</a:t>
            </a:r>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2</a:t>
            </a:fld>
            <a:endParaRPr lang="en-GB"/>
          </a:p>
        </p:txBody>
      </p:sp>
    </p:spTree>
    <p:extLst>
      <p:ext uri="{BB962C8B-B14F-4D97-AF65-F5344CB8AC3E}">
        <p14:creationId xmlns:p14="http://schemas.microsoft.com/office/powerpoint/2010/main" val="142149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172FA9B-ABB8-074A-87D0-83F95F7F07B9}" type="slidenum">
              <a:rPr lang="en-GB"/>
              <a:pPr>
                <a:defRPr/>
              </a:pPr>
              <a:t>3</a:t>
            </a:fld>
            <a:endParaRPr lang="en-GB"/>
          </a:p>
        </p:txBody>
      </p:sp>
      <p:sp>
        <p:nvSpPr>
          <p:cNvPr id="1104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0489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CC76081-B362-7044-AAB8-A7249D8678BD}" type="slidenum">
              <a:rPr lang="en-GB"/>
              <a:pPr>
                <a:defRPr/>
              </a:pPr>
              <a:t>4</a:t>
            </a:fld>
            <a:endParaRPr lang="en-GB"/>
          </a:p>
        </p:txBody>
      </p:sp>
      <p:sp>
        <p:nvSpPr>
          <p:cNvPr id="1106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0694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67BA90E-3862-3446-842F-FA028334FAD1}" type="slidenum">
              <a:rPr lang="en-GB"/>
              <a:pPr>
                <a:defRPr/>
              </a:pPr>
              <a:t>5</a:t>
            </a:fld>
            <a:endParaRPr lang="en-GB"/>
          </a:p>
        </p:txBody>
      </p:sp>
      <p:sp>
        <p:nvSpPr>
          <p:cNvPr id="11089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0899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D0C7B53-B852-F741-8F7E-FD26E8AE3E2B}" type="slidenum">
              <a:rPr lang="en-GB"/>
              <a:pPr>
                <a:defRPr/>
              </a:pPr>
              <a:t>6</a:t>
            </a:fld>
            <a:endParaRPr lang="en-GB"/>
          </a:p>
        </p:txBody>
      </p:sp>
      <p:sp>
        <p:nvSpPr>
          <p:cNvPr id="1111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1104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CA70980-850D-534F-8460-2365C275A75A}" type="slidenum">
              <a:rPr lang="en-GB"/>
              <a:pPr>
                <a:defRPr/>
              </a:pPr>
              <a:t>7</a:t>
            </a:fld>
            <a:endParaRPr lang="en-GB"/>
          </a:p>
        </p:txBody>
      </p:sp>
      <p:sp>
        <p:nvSpPr>
          <p:cNvPr id="1113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13091" name="Rectangle 3"/>
          <p:cNvSpPr>
            <a:spLocks noGrp="1" noChangeArrowheads="1"/>
          </p:cNvSpPr>
          <p:nvPr>
            <p:ph type="body" idx="1"/>
          </p:nvPr>
        </p:nvSpPr>
        <p:spPr/>
        <p:txBody>
          <a:bodyPr/>
          <a:lstStyle/>
          <a:p>
            <a:pPr eaLnBrk="1" hangingPunct="1">
              <a:defRPr/>
            </a:pPr>
            <a:r>
              <a:rPr lang="en-US" dirty="0" smtClean="0">
                <a:cs typeface="+mn-cs"/>
              </a:rPr>
              <a:t>the reason there is a spatial </a:t>
            </a:r>
            <a:r>
              <a:rPr lang="en-US" dirty="0" err="1" smtClean="0">
                <a:cs typeface="+mn-cs"/>
              </a:rPr>
              <a:t>compatibity</a:t>
            </a:r>
            <a:r>
              <a:rPr lang="en-US" dirty="0" smtClean="0">
                <a:cs typeface="+mn-cs"/>
              </a:rPr>
              <a:t> effect: you have to decide whether or not </a:t>
            </a:r>
            <a:r>
              <a:rPr lang="en-US" smtClean="0">
                <a:cs typeface="+mn-cs"/>
              </a:rPr>
              <a:t>to respond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CA70980-850D-534F-8460-2365C275A75A}" type="slidenum">
              <a:rPr lang="en-GB"/>
              <a:pPr>
                <a:defRPr/>
              </a:pPr>
              <a:t>8</a:t>
            </a:fld>
            <a:endParaRPr lang="en-GB"/>
          </a:p>
        </p:txBody>
      </p:sp>
      <p:sp>
        <p:nvSpPr>
          <p:cNvPr id="1113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13091" name="Rectangle 3"/>
          <p:cNvSpPr>
            <a:spLocks noGrp="1" noChangeArrowheads="1"/>
          </p:cNvSpPr>
          <p:nvPr>
            <p:ph type="body" idx="1"/>
          </p:nvPr>
        </p:nvSpPr>
        <p:spPr/>
        <p:txBody>
          <a:bodyPr/>
          <a:lstStyle/>
          <a:p>
            <a:pPr eaLnBrk="1" hangingPunct="1">
              <a:defRPr/>
            </a:pPr>
            <a:r>
              <a:rPr lang="en-US" dirty="0" smtClean="0">
                <a:cs typeface="+mn-cs"/>
              </a:rPr>
              <a:t>the reason there is a spatial </a:t>
            </a:r>
            <a:r>
              <a:rPr lang="en-US" dirty="0" smtClean="0">
                <a:cs typeface="+mn-cs"/>
              </a:rPr>
              <a:t>compatibility </a:t>
            </a:r>
            <a:r>
              <a:rPr lang="en-US" dirty="0" smtClean="0">
                <a:cs typeface="+mn-cs"/>
              </a:rPr>
              <a:t>effect: you have to decide whether or not to respond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kinds</a:t>
            </a:r>
            <a:r>
              <a:rPr lang="en-US" baseline="0" dirty="0" smtClean="0"/>
              <a:t> of coordination.</a:t>
            </a:r>
          </a:p>
          <a:p>
            <a:r>
              <a:rPr lang="en-US" baseline="0" dirty="0" smtClean="0"/>
              <a:t>Where does task co-representation fit in?</a:t>
            </a:r>
          </a:p>
          <a:p>
            <a:endParaRPr lang="en-US" baseline="0" dirty="0" smtClean="0"/>
          </a:p>
          <a:p>
            <a:r>
              <a:rPr lang="en-US" baseline="0" dirty="0" smtClean="0"/>
              <a:t>Is it a third kind of coordination, something different from both intentional and emergent coordination?  How does it differ?  How can we show that </a:t>
            </a:r>
            <a:r>
              <a:rPr lang="en-US" baseline="0" smtClean="0"/>
              <a:t>it differs?</a:t>
            </a:r>
            <a:endParaRPr lang="en-US" baseline="0" dirty="0" smtClean="0"/>
          </a:p>
          <a:p>
            <a:endParaRPr lang="en-US" baseline="0" dirty="0" smtClean="0"/>
          </a:p>
          <a:p>
            <a:r>
              <a:rPr lang="en-US" baseline="0" dirty="0" smtClean="0"/>
              <a:t>In emergent coordination, coordination does not involve representation at all. Task co-representation differs: it involves a representation of each agent’s task.</a:t>
            </a:r>
          </a:p>
          <a:p>
            <a:endParaRPr lang="en-US" baseline="0" dirty="0" smtClean="0"/>
          </a:p>
          <a:p>
            <a:r>
              <a:rPr lang="en-GB" sz="1200" kern="1200" dirty="0" smtClean="0">
                <a:solidFill>
                  <a:srgbClr val="000000"/>
                </a:solidFill>
                <a:effectLst/>
                <a:latin typeface="Times New Roman" charset="0"/>
                <a:ea typeface="+mn-ea"/>
                <a:cs typeface="+mn-cs"/>
              </a:rPr>
              <a:t>But co-representational coordination also contrasts with intentional coordination to the extent that task representations drive coordination independently of any intentions or reasoning about coordination.  Task representations may drive coordination by modulating motor cognition or perceptual processes, for instance; in such cases agents need not be aware that they are coordinating their actions.  Put roughly, the contrast between intentional and co-representational coordination is the contrast between reflecting on how to coordinate two parts in an action and mentally performing both parts oneself.</a:t>
            </a:r>
          </a:p>
          <a:p>
            <a:endParaRPr lang="en-GB" sz="1200" kern="1200" dirty="0" smtClean="0">
              <a:solidFill>
                <a:srgbClr val="000000"/>
              </a:solidFill>
              <a:effectLst/>
              <a:latin typeface="Times New Roman" charset="0"/>
              <a:ea typeface="+mn-ea"/>
              <a:cs typeface="+mn-cs"/>
            </a:endParaRPr>
          </a:p>
          <a:p>
            <a:r>
              <a:rPr lang="en-GB" sz="1200" kern="1200" dirty="0" smtClean="0">
                <a:solidFill>
                  <a:srgbClr val="000000"/>
                </a:solidFill>
                <a:effectLst/>
                <a:latin typeface="Times New Roman" charset="0"/>
                <a:ea typeface="+mn-ea"/>
                <a:cs typeface="+mn-cs"/>
              </a:rPr>
              <a:t> </a:t>
            </a:r>
          </a:p>
          <a:p>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9</a:t>
            </a:fld>
            <a:endParaRPr lang="en-GB"/>
          </a:p>
        </p:txBody>
      </p:sp>
    </p:spTree>
    <p:extLst>
      <p:ext uri="{BB962C8B-B14F-4D97-AF65-F5344CB8AC3E}">
        <p14:creationId xmlns:p14="http://schemas.microsoft.com/office/powerpoint/2010/main" val="1421495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latin typeface="Times New Roman"/>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latin typeface="Times New Roman"/>
            </a:endParaRPr>
          </a:p>
        </p:txBody>
      </p:sp>
      <p:sp>
        <p:nvSpPr>
          <p:cNvPr id="6" name="Rectangle 6"/>
          <p:cNvSpPr>
            <a:spLocks noGrp="1" noChangeArrowheads="1"/>
          </p:cNvSpPr>
          <p:nvPr>
            <p:ph type="sldNum" sz="quarter" idx="12"/>
          </p:nvPr>
        </p:nvSpPr>
        <p:spPr>
          <a:ln/>
        </p:spPr>
        <p:txBody>
          <a:bodyPr/>
          <a:lstStyle>
            <a:lvl1pPr>
              <a:defRPr/>
            </a:lvl1pPr>
          </a:lstStyle>
          <a:p>
            <a:pPr>
              <a:defRPr/>
            </a:pPr>
            <a:fld id="{45062262-52F2-2F4F-9FDF-5A1EBCFE7019}" type="slidenum">
              <a:rPr lang="en-GB">
                <a:solidFill>
                  <a:srgbClr val="FFFFFF"/>
                </a:solidFill>
                <a:latin typeface="Times New Roman"/>
              </a:rPr>
              <a:pPr>
                <a:defRPr/>
              </a:pPr>
              <a:t>‹#›</a:t>
            </a:fld>
            <a:endParaRPr lang="en-GB">
              <a:solidFill>
                <a:srgbClr val="FFFFFF"/>
              </a:solidFill>
              <a:latin typeface="Times New Roman"/>
            </a:endParaRPr>
          </a:p>
        </p:txBody>
      </p:sp>
    </p:spTree>
    <p:extLst>
      <p:ext uri="{BB962C8B-B14F-4D97-AF65-F5344CB8AC3E}">
        <p14:creationId xmlns:p14="http://schemas.microsoft.com/office/powerpoint/2010/main" val="2783889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latin typeface="Times New Roman"/>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latin typeface="Times New Roman"/>
            </a:endParaRPr>
          </a:p>
        </p:txBody>
      </p:sp>
      <p:sp>
        <p:nvSpPr>
          <p:cNvPr id="6" name="Rectangle 6"/>
          <p:cNvSpPr>
            <a:spLocks noGrp="1" noChangeArrowheads="1"/>
          </p:cNvSpPr>
          <p:nvPr>
            <p:ph type="sldNum" sz="quarter" idx="12"/>
          </p:nvPr>
        </p:nvSpPr>
        <p:spPr>
          <a:ln/>
        </p:spPr>
        <p:txBody>
          <a:bodyPr/>
          <a:lstStyle>
            <a:lvl1pPr>
              <a:defRPr/>
            </a:lvl1pPr>
          </a:lstStyle>
          <a:p>
            <a:pPr>
              <a:defRPr/>
            </a:pPr>
            <a:fld id="{1918059E-45D8-0648-833E-6D39273931DC}" type="slidenum">
              <a:rPr lang="en-GB">
                <a:solidFill>
                  <a:srgbClr val="FFFFFF"/>
                </a:solidFill>
                <a:latin typeface="Times New Roman"/>
              </a:rPr>
              <a:pPr>
                <a:defRPr/>
              </a:pPr>
              <a:t>‹#›</a:t>
            </a:fld>
            <a:endParaRPr lang="en-GB">
              <a:solidFill>
                <a:srgbClr val="FFFFFF"/>
              </a:solidFill>
              <a:latin typeface="Times New Roman"/>
            </a:endParaRPr>
          </a:p>
        </p:txBody>
      </p:sp>
    </p:spTree>
    <p:extLst>
      <p:ext uri="{BB962C8B-B14F-4D97-AF65-F5344CB8AC3E}">
        <p14:creationId xmlns:p14="http://schemas.microsoft.com/office/powerpoint/2010/main" val="5688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latin typeface="Times New Roman"/>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latin typeface="Times New Roman"/>
            </a:endParaRPr>
          </a:p>
        </p:txBody>
      </p:sp>
      <p:sp>
        <p:nvSpPr>
          <p:cNvPr id="6" name="Rectangle 6"/>
          <p:cNvSpPr>
            <a:spLocks noGrp="1" noChangeArrowheads="1"/>
          </p:cNvSpPr>
          <p:nvPr>
            <p:ph type="sldNum" sz="quarter" idx="12"/>
          </p:nvPr>
        </p:nvSpPr>
        <p:spPr>
          <a:ln/>
        </p:spPr>
        <p:txBody>
          <a:bodyPr/>
          <a:lstStyle>
            <a:lvl1pPr>
              <a:defRPr/>
            </a:lvl1pPr>
          </a:lstStyle>
          <a:p>
            <a:pPr>
              <a:defRPr/>
            </a:pPr>
            <a:fld id="{101D77B7-D04D-7C43-8452-1AD74F6E010C}" type="slidenum">
              <a:rPr lang="en-GB">
                <a:solidFill>
                  <a:srgbClr val="FFFFFF"/>
                </a:solidFill>
                <a:latin typeface="Times New Roman"/>
              </a:rPr>
              <a:pPr>
                <a:defRPr/>
              </a:pPr>
              <a:t>‹#›</a:t>
            </a:fld>
            <a:endParaRPr lang="en-GB">
              <a:solidFill>
                <a:srgbClr val="FFFFFF"/>
              </a:solidFill>
              <a:latin typeface="Times New Roman"/>
            </a:endParaRPr>
          </a:p>
        </p:txBody>
      </p:sp>
    </p:spTree>
    <p:extLst>
      <p:ext uri="{BB962C8B-B14F-4D97-AF65-F5344CB8AC3E}">
        <p14:creationId xmlns:p14="http://schemas.microsoft.com/office/powerpoint/2010/main" val="1155691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85800" y="1982788"/>
            <a:ext cx="3810000"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982788"/>
            <a:ext cx="3810000"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FFFFFF"/>
              </a:solidFill>
              <a:latin typeface="Times New Roman"/>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latin typeface="Times New Roman"/>
            </a:endParaRPr>
          </a:p>
        </p:txBody>
      </p:sp>
      <p:sp>
        <p:nvSpPr>
          <p:cNvPr id="7" name="Rectangle 6"/>
          <p:cNvSpPr>
            <a:spLocks noGrp="1" noChangeArrowheads="1"/>
          </p:cNvSpPr>
          <p:nvPr>
            <p:ph type="sldNum" sz="quarter" idx="12"/>
          </p:nvPr>
        </p:nvSpPr>
        <p:spPr>
          <a:ln/>
        </p:spPr>
        <p:txBody>
          <a:bodyPr/>
          <a:lstStyle>
            <a:lvl1pPr>
              <a:defRPr/>
            </a:lvl1pPr>
          </a:lstStyle>
          <a:p>
            <a:pPr>
              <a:defRPr/>
            </a:pPr>
            <a:fld id="{17DB36E8-1D5A-6F47-898F-7B5D33518AB2}" type="slidenum">
              <a:rPr lang="en-GB">
                <a:solidFill>
                  <a:srgbClr val="FFFFFF"/>
                </a:solidFill>
                <a:latin typeface="Times New Roman"/>
              </a:rPr>
              <a:pPr>
                <a:defRPr/>
              </a:pPr>
              <a:t>‹#›</a:t>
            </a:fld>
            <a:endParaRPr lang="en-GB">
              <a:solidFill>
                <a:srgbClr val="FFFFFF"/>
              </a:solidFill>
              <a:latin typeface="Times New Roman"/>
            </a:endParaRPr>
          </a:p>
        </p:txBody>
      </p:sp>
    </p:spTree>
    <p:extLst>
      <p:ext uri="{BB962C8B-B14F-4D97-AF65-F5344CB8AC3E}">
        <p14:creationId xmlns:p14="http://schemas.microsoft.com/office/powerpoint/2010/main" val="3090940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solidFill>
                <a:srgbClr val="FFFFFF"/>
              </a:solidFill>
              <a:latin typeface="Times New Roman"/>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latin typeface="Times New Roman"/>
            </a:endParaRPr>
          </a:p>
        </p:txBody>
      </p:sp>
      <p:sp>
        <p:nvSpPr>
          <p:cNvPr id="9" name="Rectangle 6"/>
          <p:cNvSpPr>
            <a:spLocks noGrp="1" noChangeArrowheads="1"/>
          </p:cNvSpPr>
          <p:nvPr>
            <p:ph type="sldNum" sz="quarter" idx="12"/>
          </p:nvPr>
        </p:nvSpPr>
        <p:spPr>
          <a:ln/>
        </p:spPr>
        <p:txBody>
          <a:bodyPr/>
          <a:lstStyle>
            <a:lvl1pPr>
              <a:defRPr/>
            </a:lvl1pPr>
          </a:lstStyle>
          <a:p>
            <a:pPr>
              <a:defRPr/>
            </a:pPr>
            <a:fld id="{1509F313-238B-9A49-93B4-C63163B91241}" type="slidenum">
              <a:rPr lang="en-GB">
                <a:solidFill>
                  <a:srgbClr val="FFFFFF"/>
                </a:solidFill>
                <a:latin typeface="Times New Roman"/>
              </a:rPr>
              <a:pPr>
                <a:defRPr/>
              </a:pPr>
              <a:t>‹#›</a:t>
            </a:fld>
            <a:endParaRPr lang="en-GB">
              <a:solidFill>
                <a:srgbClr val="FFFFFF"/>
              </a:solidFill>
              <a:latin typeface="Times New Roman"/>
            </a:endParaRPr>
          </a:p>
        </p:txBody>
      </p:sp>
    </p:spTree>
    <p:extLst>
      <p:ext uri="{BB962C8B-B14F-4D97-AF65-F5344CB8AC3E}">
        <p14:creationId xmlns:p14="http://schemas.microsoft.com/office/powerpoint/2010/main" val="3931693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solidFill>
                <a:srgbClr val="FFFFFF"/>
              </a:solidFill>
              <a:latin typeface="Times New Roman"/>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latin typeface="Times New Roman"/>
            </a:endParaRPr>
          </a:p>
        </p:txBody>
      </p:sp>
      <p:sp>
        <p:nvSpPr>
          <p:cNvPr id="5" name="Rectangle 6"/>
          <p:cNvSpPr>
            <a:spLocks noGrp="1" noChangeArrowheads="1"/>
          </p:cNvSpPr>
          <p:nvPr>
            <p:ph type="sldNum" sz="quarter" idx="12"/>
          </p:nvPr>
        </p:nvSpPr>
        <p:spPr>
          <a:ln/>
        </p:spPr>
        <p:txBody>
          <a:bodyPr/>
          <a:lstStyle>
            <a:lvl1pPr>
              <a:defRPr/>
            </a:lvl1pPr>
          </a:lstStyle>
          <a:p>
            <a:pPr>
              <a:defRPr/>
            </a:pPr>
            <a:fld id="{D864D887-85BA-2F49-ACDE-763A70A097FD}" type="slidenum">
              <a:rPr lang="en-GB">
                <a:solidFill>
                  <a:srgbClr val="FFFFFF"/>
                </a:solidFill>
                <a:latin typeface="Times New Roman"/>
              </a:rPr>
              <a:pPr>
                <a:defRPr/>
              </a:pPr>
              <a:t>‹#›</a:t>
            </a:fld>
            <a:endParaRPr lang="en-GB">
              <a:solidFill>
                <a:srgbClr val="FFFFFF"/>
              </a:solidFill>
              <a:latin typeface="Times New Roman"/>
            </a:endParaRPr>
          </a:p>
        </p:txBody>
      </p:sp>
    </p:spTree>
    <p:extLst>
      <p:ext uri="{BB962C8B-B14F-4D97-AF65-F5344CB8AC3E}">
        <p14:creationId xmlns:p14="http://schemas.microsoft.com/office/powerpoint/2010/main" val="3919076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solidFill>
                <a:srgbClr val="FFFFFF"/>
              </a:solidFill>
              <a:latin typeface="Times New Roman"/>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latin typeface="Times New Roman"/>
            </a:endParaRPr>
          </a:p>
        </p:txBody>
      </p:sp>
      <p:sp>
        <p:nvSpPr>
          <p:cNvPr id="4" name="Rectangle 6"/>
          <p:cNvSpPr>
            <a:spLocks noGrp="1" noChangeArrowheads="1"/>
          </p:cNvSpPr>
          <p:nvPr>
            <p:ph type="sldNum" sz="quarter" idx="12"/>
          </p:nvPr>
        </p:nvSpPr>
        <p:spPr>
          <a:ln/>
        </p:spPr>
        <p:txBody>
          <a:bodyPr/>
          <a:lstStyle>
            <a:lvl1pPr>
              <a:defRPr/>
            </a:lvl1pPr>
          </a:lstStyle>
          <a:p>
            <a:pPr>
              <a:defRPr/>
            </a:pPr>
            <a:fld id="{5625CEA5-5540-F64C-8A8C-478B368ABE4E}" type="slidenum">
              <a:rPr lang="en-GB">
                <a:solidFill>
                  <a:srgbClr val="FFFFFF"/>
                </a:solidFill>
                <a:latin typeface="Times New Roman"/>
              </a:rPr>
              <a:pPr>
                <a:defRPr/>
              </a:pPr>
              <a:t>‹#›</a:t>
            </a:fld>
            <a:endParaRPr lang="en-GB">
              <a:solidFill>
                <a:srgbClr val="FFFFFF"/>
              </a:solidFill>
              <a:latin typeface="Times New Roman"/>
            </a:endParaRPr>
          </a:p>
        </p:txBody>
      </p:sp>
    </p:spTree>
    <p:extLst>
      <p:ext uri="{BB962C8B-B14F-4D97-AF65-F5344CB8AC3E}">
        <p14:creationId xmlns:p14="http://schemas.microsoft.com/office/powerpoint/2010/main" val="3820299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FFFFFF"/>
              </a:solidFill>
              <a:latin typeface="Times New Roman"/>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latin typeface="Times New Roman"/>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97FC18-B7B3-1541-B644-B9103C34A9A7}" type="slidenum">
              <a:rPr lang="en-GB">
                <a:solidFill>
                  <a:srgbClr val="FFFFFF"/>
                </a:solidFill>
                <a:latin typeface="Times New Roman"/>
              </a:rPr>
              <a:pPr>
                <a:defRPr/>
              </a:pPr>
              <a:t>‹#›</a:t>
            </a:fld>
            <a:endParaRPr lang="en-GB">
              <a:solidFill>
                <a:srgbClr val="FFFFFF"/>
              </a:solidFill>
              <a:latin typeface="Times New Roman"/>
            </a:endParaRPr>
          </a:p>
        </p:txBody>
      </p:sp>
    </p:spTree>
    <p:extLst>
      <p:ext uri="{BB962C8B-B14F-4D97-AF65-F5344CB8AC3E}">
        <p14:creationId xmlns:p14="http://schemas.microsoft.com/office/powerpoint/2010/main" val="1384440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FFFFFF"/>
              </a:solidFill>
              <a:latin typeface="Times New Roman"/>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latin typeface="Times New Roman"/>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F25873-E214-3945-870E-CBEE2046FC67}" type="slidenum">
              <a:rPr lang="en-GB">
                <a:solidFill>
                  <a:srgbClr val="FFFFFF"/>
                </a:solidFill>
                <a:latin typeface="Times New Roman"/>
              </a:rPr>
              <a:pPr>
                <a:defRPr/>
              </a:pPr>
              <a:t>‹#›</a:t>
            </a:fld>
            <a:endParaRPr lang="en-GB">
              <a:solidFill>
                <a:srgbClr val="FFFFFF"/>
              </a:solidFill>
              <a:latin typeface="Times New Roman"/>
            </a:endParaRPr>
          </a:p>
        </p:txBody>
      </p:sp>
    </p:spTree>
    <p:extLst>
      <p:ext uri="{BB962C8B-B14F-4D97-AF65-F5344CB8AC3E}">
        <p14:creationId xmlns:p14="http://schemas.microsoft.com/office/powerpoint/2010/main" val="2072675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latin typeface="Times New Roman"/>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latin typeface="Times New Roman"/>
            </a:endParaRPr>
          </a:p>
        </p:txBody>
      </p:sp>
      <p:sp>
        <p:nvSpPr>
          <p:cNvPr id="6" name="Rectangle 6"/>
          <p:cNvSpPr>
            <a:spLocks noGrp="1" noChangeArrowheads="1"/>
          </p:cNvSpPr>
          <p:nvPr>
            <p:ph type="sldNum" sz="quarter" idx="12"/>
          </p:nvPr>
        </p:nvSpPr>
        <p:spPr>
          <a:ln/>
        </p:spPr>
        <p:txBody>
          <a:bodyPr/>
          <a:lstStyle>
            <a:lvl1pPr>
              <a:defRPr/>
            </a:lvl1pPr>
          </a:lstStyle>
          <a:p>
            <a:pPr>
              <a:defRPr/>
            </a:pPr>
            <a:fld id="{75A39A24-8845-D04E-B310-A4BA56705CF7}" type="slidenum">
              <a:rPr lang="en-GB">
                <a:solidFill>
                  <a:srgbClr val="FFFFFF"/>
                </a:solidFill>
                <a:latin typeface="Times New Roman"/>
              </a:rPr>
              <a:pPr>
                <a:defRPr/>
              </a:pPr>
              <a:t>‹#›</a:t>
            </a:fld>
            <a:endParaRPr lang="en-GB">
              <a:solidFill>
                <a:srgbClr val="FFFFFF"/>
              </a:solidFill>
              <a:latin typeface="Times New Roman"/>
            </a:endParaRPr>
          </a:p>
        </p:txBody>
      </p:sp>
    </p:spTree>
    <p:extLst>
      <p:ext uri="{BB962C8B-B14F-4D97-AF65-F5344CB8AC3E}">
        <p14:creationId xmlns:p14="http://schemas.microsoft.com/office/powerpoint/2010/main" val="23913172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latin typeface="Times New Roman"/>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latin typeface="Times New Roman"/>
            </a:endParaRPr>
          </a:p>
        </p:txBody>
      </p:sp>
      <p:sp>
        <p:nvSpPr>
          <p:cNvPr id="6" name="Rectangle 6"/>
          <p:cNvSpPr>
            <a:spLocks noGrp="1" noChangeArrowheads="1"/>
          </p:cNvSpPr>
          <p:nvPr>
            <p:ph type="sldNum" sz="quarter" idx="12"/>
          </p:nvPr>
        </p:nvSpPr>
        <p:spPr>
          <a:ln/>
        </p:spPr>
        <p:txBody>
          <a:bodyPr/>
          <a:lstStyle>
            <a:lvl1pPr>
              <a:defRPr/>
            </a:lvl1pPr>
          </a:lstStyle>
          <a:p>
            <a:pPr>
              <a:defRPr/>
            </a:pPr>
            <a:fld id="{C70F427B-3E6B-8E4A-A2AE-73CA2B540FF2}" type="slidenum">
              <a:rPr lang="en-GB">
                <a:solidFill>
                  <a:srgbClr val="FFFFFF"/>
                </a:solidFill>
                <a:latin typeface="Times New Roman"/>
              </a:rPr>
              <a:pPr>
                <a:defRPr/>
              </a:pPr>
              <a:t>‹#›</a:t>
            </a:fld>
            <a:endParaRPr lang="en-GB">
              <a:solidFill>
                <a:srgbClr val="FFFFFF"/>
              </a:solidFill>
              <a:latin typeface="Times New Roman"/>
            </a:endParaRPr>
          </a:p>
        </p:txBody>
      </p:sp>
    </p:spTree>
    <p:extLst>
      <p:ext uri="{BB962C8B-B14F-4D97-AF65-F5344CB8AC3E}">
        <p14:creationId xmlns:p14="http://schemas.microsoft.com/office/powerpoint/2010/main" val="62588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100550" tIns="50275" rIns="100550" bIns="50275"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85800" y="1982788"/>
            <a:ext cx="7772400"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100550" tIns="50275" rIns="100550" bIns="502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100550" tIns="50275" rIns="100550" bIns="50275" numCol="1" anchor="t" anchorCtr="0" compatLnSpc="1">
            <a:prstTxWarp prst="textNoShape">
              <a:avLst/>
            </a:prstTxWarp>
          </a:bodyPr>
          <a:lstStyle>
            <a:lvl1pPr defTabSz="1006475">
              <a:spcAft>
                <a:spcPct val="0"/>
              </a:spcAft>
              <a:defRPr sz="1500" smtClean="0">
                <a:latin typeface="+mn-lt"/>
                <a:cs typeface="Times New Roman" charset="0"/>
              </a:defRPr>
            </a:lvl1pPr>
          </a:lstStyle>
          <a:p>
            <a:pPr>
              <a:buClrTx/>
              <a:buSzTx/>
              <a:buFontTx/>
              <a:buNone/>
              <a:defRPr/>
            </a:pPr>
            <a:endParaRPr lang="en-GB" i="0">
              <a:solidFill>
                <a:srgbClr val="FFFFFF"/>
              </a:solidFill>
              <a:latin typeface="Times New Roman"/>
              <a:ea typeface="ＭＳ Ｐゴシック"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100550" tIns="50275" rIns="100550" bIns="50275" numCol="1" anchor="t" anchorCtr="0" compatLnSpc="1">
            <a:prstTxWarp prst="textNoShape">
              <a:avLst/>
            </a:prstTxWarp>
          </a:bodyPr>
          <a:lstStyle>
            <a:lvl1pPr algn="ctr" defTabSz="1006475">
              <a:spcAft>
                <a:spcPct val="0"/>
              </a:spcAft>
              <a:defRPr sz="1500" smtClean="0">
                <a:latin typeface="+mn-lt"/>
                <a:cs typeface="Times New Roman" charset="0"/>
              </a:defRPr>
            </a:lvl1pPr>
          </a:lstStyle>
          <a:p>
            <a:pPr>
              <a:buClrTx/>
              <a:buSzTx/>
              <a:buFontTx/>
              <a:buNone/>
              <a:defRPr/>
            </a:pPr>
            <a:endParaRPr lang="en-GB" i="0">
              <a:solidFill>
                <a:srgbClr val="FFFFFF"/>
              </a:solidFill>
              <a:latin typeface="Times New Roman"/>
              <a:ea typeface="ＭＳ Ｐゴシック"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100550" tIns="50275" rIns="100550" bIns="50275" numCol="1" anchor="t" anchorCtr="0" compatLnSpc="1">
            <a:prstTxWarp prst="textNoShape">
              <a:avLst/>
            </a:prstTxWarp>
          </a:bodyPr>
          <a:lstStyle>
            <a:lvl1pPr algn="r" defTabSz="1006475">
              <a:spcAft>
                <a:spcPct val="0"/>
              </a:spcAft>
              <a:defRPr sz="1500" smtClean="0">
                <a:latin typeface="+mn-lt"/>
                <a:cs typeface="Times New Roman" charset="0"/>
              </a:defRPr>
            </a:lvl1pPr>
          </a:lstStyle>
          <a:p>
            <a:pPr>
              <a:buClrTx/>
              <a:buSzTx/>
              <a:buFontTx/>
              <a:buNone/>
              <a:defRPr/>
            </a:pPr>
            <a:fld id="{C80149B3-1463-5843-B8B8-E6E3C306DECC}" type="slidenum">
              <a:rPr lang="en-GB" i="0">
                <a:solidFill>
                  <a:srgbClr val="FFFFFF"/>
                </a:solidFill>
                <a:latin typeface="Times New Roman"/>
                <a:ea typeface="ＭＳ Ｐゴシック" charset="0"/>
              </a:rPr>
              <a:pPr>
                <a:buClrTx/>
                <a:buSzTx/>
                <a:buFontTx/>
                <a:buNone/>
                <a:defRPr/>
              </a:pPr>
              <a:t>‹#›</a:t>
            </a:fld>
            <a:endParaRPr lang="en-GB" i="0">
              <a:solidFill>
                <a:srgbClr val="FFFFFF"/>
              </a:solidFill>
              <a:latin typeface="Times New Roman"/>
              <a:ea typeface="ＭＳ Ｐゴシック" charset="0"/>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006475" rtl="0" eaLnBrk="0" fontAlgn="base" hangingPunct="0">
        <a:spcBef>
          <a:spcPct val="0"/>
        </a:spcBef>
        <a:spcAft>
          <a:spcPct val="0"/>
        </a:spcAft>
        <a:defRPr sz="4800">
          <a:solidFill>
            <a:schemeClr val="tx2"/>
          </a:solidFill>
          <a:latin typeface="+mj-lt"/>
          <a:ea typeface="+mj-ea"/>
          <a:cs typeface="ＭＳ Ｐゴシック" charset="0"/>
        </a:defRPr>
      </a:lvl1pPr>
      <a:lvl2pPr algn="ctr" defTabSz="1006475" rtl="0" eaLnBrk="0" fontAlgn="base" hangingPunct="0">
        <a:spcBef>
          <a:spcPct val="0"/>
        </a:spcBef>
        <a:spcAft>
          <a:spcPct val="0"/>
        </a:spcAft>
        <a:defRPr sz="4800">
          <a:solidFill>
            <a:schemeClr val="tx2"/>
          </a:solidFill>
          <a:latin typeface="Times New Roman" charset="0"/>
          <a:ea typeface="ＭＳ Ｐゴシック" charset="0"/>
          <a:cs typeface="ＭＳ Ｐゴシック" charset="0"/>
        </a:defRPr>
      </a:lvl2pPr>
      <a:lvl3pPr algn="ctr" defTabSz="1006475" rtl="0" eaLnBrk="0" fontAlgn="base" hangingPunct="0">
        <a:spcBef>
          <a:spcPct val="0"/>
        </a:spcBef>
        <a:spcAft>
          <a:spcPct val="0"/>
        </a:spcAft>
        <a:defRPr sz="4800">
          <a:solidFill>
            <a:schemeClr val="tx2"/>
          </a:solidFill>
          <a:latin typeface="Times New Roman" charset="0"/>
          <a:ea typeface="ＭＳ Ｐゴシック" charset="0"/>
          <a:cs typeface="ＭＳ Ｐゴシック" charset="0"/>
        </a:defRPr>
      </a:lvl3pPr>
      <a:lvl4pPr algn="ctr" defTabSz="1006475" rtl="0" eaLnBrk="0" fontAlgn="base" hangingPunct="0">
        <a:spcBef>
          <a:spcPct val="0"/>
        </a:spcBef>
        <a:spcAft>
          <a:spcPct val="0"/>
        </a:spcAft>
        <a:defRPr sz="4800">
          <a:solidFill>
            <a:schemeClr val="tx2"/>
          </a:solidFill>
          <a:latin typeface="Times New Roman" charset="0"/>
          <a:ea typeface="ＭＳ Ｐゴシック" charset="0"/>
          <a:cs typeface="ＭＳ Ｐゴシック" charset="0"/>
        </a:defRPr>
      </a:lvl4pPr>
      <a:lvl5pPr algn="ctr" defTabSz="1006475" rtl="0" eaLnBrk="0" fontAlgn="base" hangingPunct="0">
        <a:spcBef>
          <a:spcPct val="0"/>
        </a:spcBef>
        <a:spcAft>
          <a:spcPct val="0"/>
        </a:spcAft>
        <a:defRPr sz="4800">
          <a:solidFill>
            <a:schemeClr val="tx2"/>
          </a:solidFill>
          <a:latin typeface="Times New Roman" charset="0"/>
          <a:ea typeface="ＭＳ Ｐゴシック" charset="0"/>
          <a:cs typeface="ＭＳ Ｐゴシック" charset="0"/>
        </a:defRPr>
      </a:lvl5pPr>
      <a:lvl6pPr marL="457200" algn="ctr" defTabSz="1006475" rtl="0" fontAlgn="base">
        <a:spcBef>
          <a:spcPct val="0"/>
        </a:spcBef>
        <a:spcAft>
          <a:spcPct val="0"/>
        </a:spcAft>
        <a:defRPr sz="4800">
          <a:solidFill>
            <a:schemeClr val="tx2"/>
          </a:solidFill>
          <a:latin typeface="Times New Roman" charset="0"/>
          <a:ea typeface="ＭＳ Ｐゴシック" charset="0"/>
        </a:defRPr>
      </a:lvl6pPr>
      <a:lvl7pPr marL="914400" algn="ctr" defTabSz="1006475" rtl="0" fontAlgn="base">
        <a:spcBef>
          <a:spcPct val="0"/>
        </a:spcBef>
        <a:spcAft>
          <a:spcPct val="0"/>
        </a:spcAft>
        <a:defRPr sz="4800">
          <a:solidFill>
            <a:schemeClr val="tx2"/>
          </a:solidFill>
          <a:latin typeface="Times New Roman" charset="0"/>
          <a:ea typeface="ＭＳ Ｐゴシック" charset="0"/>
        </a:defRPr>
      </a:lvl7pPr>
      <a:lvl8pPr marL="1371600" algn="ctr" defTabSz="1006475" rtl="0" fontAlgn="base">
        <a:spcBef>
          <a:spcPct val="0"/>
        </a:spcBef>
        <a:spcAft>
          <a:spcPct val="0"/>
        </a:spcAft>
        <a:defRPr sz="4800">
          <a:solidFill>
            <a:schemeClr val="tx2"/>
          </a:solidFill>
          <a:latin typeface="Times New Roman" charset="0"/>
          <a:ea typeface="ＭＳ Ｐゴシック" charset="0"/>
        </a:defRPr>
      </a:lvl8pPr>
      <a:lvl9pPr marL="1828800" algn="ctr" defTabSz="1006475" rtl="0" fontAlgn="base">
        <a:spcBef>
          <a:spcPct val="0"/>
        </a:spcBef>
        <a:spcAft>
          <a:spcPct val="0"/>
        </a:spcAft>
        <a:defRPr sz="4800">
          <a:solidFill>
            <a:schemeClr val="tx2"/>
          </a:solidFill>
          <a:latin typeface="Times New Roman" charset="0"/>
          <a:ea typeface="ＭＳ Ｐゴシック" charset="0"/>
        </a:defRPr>
      </a:lvl9pPr>
    </p:titleStyle>
    <p:bodyStyle>
      <a:lvl1pPr marL="376238" indent="-376238" algn="l" defTabSz="1006475" rtl="0" eaLnBrk="0" fontAlgn="base" hangingPunct="0">
        <a:spcBef>
          <a:spcPct val="20000"/>
        </a:spcBef>
        <a:spcAft>
          <a:spcPct val="0"/>
        </a:spcAft>
        <a:buChar char="•"/>
        <a:defRPr sz="3600">
          <a:solidFill>
            <a:schemeClr val="tx1"/>
          </a:solidFill>
          <a:latin typeface="+mn-lt"/>
          <a:ea typeface="+mn-ea"/>
          <a:cs typeface="ＭＳ Ｐゴシック" charset="0"/>
        </a:defRPr>
      </a:lvl1pPr>
      <a:lvl2pPr marL="817563" indent="-314325" algn="l" defTabSz="1006475" rtl="0" eaLnBrk="0" fontAlgn="base" hangingPunct="0">
        <a:spcBef>
          <a:spcPct val="20000"/>
        </a:spcBef>
        <a:spcAft>
          <a:spcPct val="0"/>
        </a:spcAft>
        <a:buChar char="–"/>
        <a:defRPr sz="3100">
          <a:solidFill>
            <a:schemeClr val="tx1"/>
          </a:solidFill>
          <a:latin typeface="+mn-lt"/>
          <a:ea typeface="+mn-ea"/>
        </a:defRPr>
      </a:lvl2pPr>
      <a:lvl3pPr marL="1258888" indent="-252413" algn="l" defTabSz="1006475" rtl="0" eaLnBrk="0" fontAlgn="base" hangingPunct="0">
        <a:spcBef>
          <a:spcPct val="20000"/>
        </a:spcBef>
        <a:spcAft>
          <a:spcPct val="0"/>
        </a:spcAft>
        <a:buChar char="•"/>
        <a:defRPr sz="2700">
          <a:solidFill>
            <a:schemeClr val="tx1"/>
          </a:solidFill>
          <a:latin typeface="+mn-lt"/>
          <a:ea typeface="+mn-ea"/>
        </a:defRPr>
      </a:lvl3pPr>
      <a:lvl4pPr marL="1758950" indent="-249238" algn="l" defTabSz="1006475" rtl="0" eaLnBrk="0" fontAlgn="base" hangingPunct="0">
        <a:spcBef>
          <a:spcPct val="20000"/>
        </a:spcBef>
        <a:spcAft>
          <a:spcPct val="0"/>
        </a:spcAft>
        <a:buChar char="–"/>
        <a:defRPr sz="2200">
          <a:solidFill>
            <a:schemeClr val="tx1"/>
          </a:solidFill>
          <a:latin typeface="+mn-lt"/>
          <a:ea typeface="+mn-ea"/>
        </a:defRPr>
      </a:lvl4pPr>
      <a:lvl5pPr marL="2262188" indent="-252413" algn="l" defTabSz="1006475" rtl="0" eaLnBrk="0" fontAlgn="base" hangingPunct="0">
        <a:spcBef>
          <a:spcPct val="20000"/>
        </a:spcBef>
        <a:spcAft>
          <a:spcPct val="0"/>
        </a:spcAft>
        <a:buChar char="»"/>
        <a:defRPr sz="2200">
          <a:solidFill>
            <a:schemeClr val="tx1"/>
          </a:solidFill>
          <a:latin typeface="+mn-lt"/>
          <a:ea typeface="+mn-ea"/>
        </a:defRPr>
      </a:lvl5pPr>
      <a:lvl6pPr marL="2719388" indent="-252413" algn="l" defTabSz="1006475" rtl="0" fontAlgn="base">
        <a:spcBef>
          <a:spcPct val="20000"/>
        </a:spcBef>
        <a:spcAft>
          <a:spcPct val="0"/>
        </a:spcAft>
        <a:buChar char="»"/>
        <a:defRPr sz="2200">
          <a:solidFill>
            <a:schemeClr val="tx1"/>
          </a:solidFill>
          <a:latin typeface="+mn-lt"/>
          <a:ea typeface="+mn-ea"/>
        </a:defRPr>
      </a:lvl6pPr>
      <a:lvl7pPr marL="3176588" indent="-252413" algn="l" defTabSz="1006475" rtl="0" fontAlgn="base">
        <a:spcBef>
          <a:spcPct val="20000"/>
        </a:spcBef>
        <a:spcAft>
          <a:spcPct val="0"/>
        </a:spcAft>
        <a:buChar char="»"/>
        <a:defRPr sz="2200">
          <a:solidFill>
            <a:schemeClr val="tx1"/>
          </a:solidFill>
          <a:latin typeface="+mn-lt"/>
          <a:ea typeface="+mn-ea"/>
        </a:defRPr>
      </a:lvl7pPr>
      <a:lvl8pPr marL="3633788" indent="-252413" algn="l" defTabSz="1006475" rtl="0" fontAlgn="base">
        <a:spcBef>
          <a:spcPct val="20000"/>
        </a:spcBef>
        <a:spcAft>
          <a:spcPct val="0"/>
        </a:spcAft>
        <a:buChar char="»"/>
        <a:defRPr sz="2200">
          <a:solidFill>
            <a:schemeClr val="tx1"/>
          </a:solidFill>
          <a:latin typeface="+mn-lt"/>
          <a:ea typeface="+mn-ea"/>
        </a:defRPr>
      </a:lvl8pPr>
      <a:lvl9pPr marL="4090988" indent="-252413" algn="l" defTabSz="1006475" rtl="0" fontAlgn="base">
        <a:spcBef>
          <a:spcPct val="20000"/>
        </a:spcBef>
        <a:spcAft>
          <a:spcPct val="0"/>
        </a:spcAft>
        <a:buChar char="»"/>
        <a:defRPr sz="2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683568" y="404664"/>
            <a:ext cx="3744416" cy="61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b="1" i="0" dirty="0" smtClean="0">
                <a:effectLst>
                  <a:glow rad="101600">
                    <a:srgbClr val="000000"/>
                  </a:glow>
                </a:effectLst>
              </a:rPr>
              <a:t>Intentional coordination </a:t>
            </a:r>
            <a:r>
              <a:rPr lang="en-GB" i="0" dirty="0" smtClean="0">
                <a:effectLst>
                  <a:glow rad="101600">
                    <a:srgbClr val="000000"/>
                  </a:glow>
                </a:effectLst>
              </a:rPr>
              <a:t>(e.g. planning to cook dinner)</a:t>
            </a:r>
            <a:endParaRPr lang="en-GB" b="1" i="0" dirty="0" smtClean="0">
              <a:effectLst>
                <a:glow rad="101600">
                  <a:srgbClr val="000000"/>
                </a:glow>
              </a:effectLst>
            </a:endParaRPr>
          </a:p>
          <a:p>
            <a:pPr eaLnBrk="1" hangingPunct="1"/>
            <a:endParaRPr lang="en-GB" i="0" dirty="0" smtClean="0">
              <a:effectLst>
                <a:glow rad="101600">
                  <a:srgbClr val="000000"/>
                </a:glow>
              </a:effectLst>
            </a:endParaRPr>
          </a:p>
          <a:p>
            <a:pPr eaLnBrk="1" hangingPunct="1"/>
            <a:r>
              <a:rPr lang="en-GB" i="0" dirty="0" smtClean="0">
                <a:effectLst>
                  <a:glow rad="101600">
                    <a:srgbClr val="000000"/>
                  </a:glow>
                </a:effectLst>
              </a:rPr>
              <a:t>You intend that we cook dinner.</a:t>
            </a:r>
          </a:p>
          <a:p>
            <a:pPr eaLnBrk="1" hangingPunct="1"/>
            <a:r>
              <a:rPr lang="en-GB" i="0" dirty="0" smtClean="0">
                <a:effectLst>
                  <a:glow rad="101600">
                    <a:srgbClr val="000000"/>
                  </a:glow>
                </a:effectLst>
              </a:rPr>
              <a:t>I intend that we cook dinner.</a:t>
            </a:r>
          </a:p>
          <a:p>
            <a:pPr eaLnBrk="1" hangingPunct="1"/>
            <a:endParaRPr lang="en-GB" i="0" dirty="0" smtClean="0">
              <a:effectLst>
                <a:glow rad="101600">
                  <a:srgbClr val="000000"/>
                </a:glow>
              </a:effectLst>
            </a:endParaRPr>
          </a:p>
          <a:p>
            <a:pPr eaLnBrk="1" hangingPunct="1"/>
            <a:r>
              <a:rPr lang="en-GB" i="0" dirty="0" smtClean="0">
                <a:effectLst>
                  <a:glow rad="101600">
                    <a:srgbClr val="000000"/>
                  </a:glow>
                </a:effectLst>
              </a:rPr>
              <a:t>You intend that we cook dinner by way of our intentions that we cook dinner and meshing </a:t>
            </a:r>
            <a:r>
              <a:rPr lang="en-GB" i="0" dirty="0" err="1" smtClean="0">
                <a:effectLst>
                  <a:glow rad="101600">
                    <a:srgbClr val="000000"/>
                  </a:glow>
                </a:effectLst>
              </a:rPr>
              <a:t>subplans</a:t>
            </a:r>
            <a:r>
              <a:rPr lang="en-GB" i="0" dirty="0" smtClean="0">
                <a:effectLst>
                  <a:glow rad="101600">
                    <a:srgbClr val="000000"/>
                  </a:glow>
                </a:effectLst>
              </a:rPr>
              <a:t> of these intentions.</a:t>
            </a:r>
          </a:p>
          <a:p>
            <a:pPr eaLnBrk="1" hangingPunct="1"/>
            <a:r>
              <a:rPr lang="en-GB" i="0" dirty="0" smtClean="0">
                <a:effectLst>
                  <a:glow rad="101600">
                    <a:srgbClr val="000000"/>
                  </a:glow>
                </a:effectLst>
              </a:rPr>
              <a:t>I also intend this.</a:t>
            </a:r>
          </a:p>
          <a:p>
            <a:pPr eaLnBrk="1" hangingPunct="1"/>
            <a:endParaRPr lang="en-GB" i="0" dirty="0" smtClean="0">
              <a:effectLst>
                <a:glow rad="101600">
                  <a:srgbClr val="000000"/>
                </a:glow>
              </a:effectLst>
            </a:endParaRPr>
          </a:p>
          <a:p>
            <a:pPr eaLnBrk="1" hangingPunct="1"/>
            <a:r>
              <a:rPr lang="en-GB" i="0" dirty="0" smtClean="0">
                <a:effectLst>
                  <a:glow rad="101600">
                    <a:srgbClr val="000000"/>
                  </a:glow>
                </a:effectLst>
              </a:rPr>
              <a:t>And this is all common knowledge between us.</a:t>
            </a:r>
          </a:p>
          <a:p>
            <a:pPr eaLnBrk="1" hangingPunct="1"/>
            <a:endParaRPr lang="en-GB" i="0" dirty="0" smtClean="0">
              <a:effectLst>
                <a:glow rad="101600">
                  <a:srgbClr val="000000"/>
                </a:glow>
              </a:effectLst>
            </a:endParaRPr>
          </a:p>
          <a:p>
            <a:pPr eaLnBrk="1" hangingPunct="1"/>
            <a:endParaRPr lang="en-GB" i="0" dirty="0">
              <a:effectLst>
                <a:glow rad="101600">
                  <a:srgbClr val="000000"/>
                </a:glow>
              </a:effectLst>
            </a:endParaRPr>
          </a:p>
        </p:txBody>
      </p:sp>
      <p:sp>
        <p:nvSpPr>
          <p:cNvPr id="2" name="Rectangle 1"/>
          <p:cNvSpPr/>
          <p:nvPr/>
        </p:nvSpPr>
        <p:spPr bwMode="auto">
          <a:xfrm>
            <a:off x="4499992" y="0"/>
            <a:ext cx="4644008"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4788024" y="404664"/>
            <a:ext cx="3744416" cy="5170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b="1" i="0" dirty="0" smtClean="0">
                <a:solidFill>
                  <a:srgbClr val="000000"/>
                </a:solidFill>
                <a:effectLst>
                  <a:glow rad="101600">
                    <a:srgbClr val="FFFFFF"/>
                  </a:glow>
                </a:effectLst>
              </a:rPr>
              <a:t>Emergent coordination </a:t>
            </a:r>
            <a:br>
              <a:rPr lang="en-GB" b="1" i="0" dirty="0" smtClean="0">
                <a:solidFill>
                  <a:srgbClr val="000000"/>
                </a:solidFill>
                <a:effectLst>
                  <a:glow rad="101600">
                    <a:srgbClr val="FFFFFF"/>
                  </a:glow>
                </a:effectLst>
              </a:rPr>
            </a:br>
            <a:r>
              <a:rPr lang="en-GB" i="0" dirty="0" smtClean="0">
                <a:solidFill>
                  <a:srgbClr val="000000"/>
                </a:solidFill>
                <a:effectLst>
                  <a:glow rad="101600">
                    <a:srgbClr val="FFFFFF"/>
                  </a:glow>
                </a:effectLst>
              </a:rPr>
              <a:t>(e.g. entrainment)</a:t>
            </a:r>
          </a:p>
          <a:p>
            <a:pPr eaLnBrk="1" hangingPunct="1"/>
            <a:endParaRPr lang="en-GB" i="0" dirty="0" smtClean="0">
              <a:solidFill>
                <a:srgbClr val="000000"/>
              </a:solidFill>
              <a:effectLst>
                <a:glow rad="101600">
                  <a:srgbClr val="FFFFFF"/>
                </a:glow>
              </a:effectLst>
            </a:endParaRPr>
          </a:p>
          <a:p>
            <a:pPr eaLnBrk="1" hangingPunct="1"/>
            <a:r>
              <a:rPr lang="en-GB" i="0" dirty="0" smtClean="0">
                <a:solidFill>
                  <a:srgbClr val="000000"/>
                </a:solidFill>
                <a:effectLst>
                  <a:glow rad="101600">
                    <a:srgbClr val="FFFFFF"/>
                  </a:glow>
                </a:effectLst>
              </a:rPr>
              <a:t>We happen to be sitting side-by-side in rocking chairs.</a:t>
            </a:r>
          </a:p>
          <a:p>
            <a:pPr eaLnBrk="1" hangingPunct="1"/>
            <a:endParaRPr lang="en-GB" i="0" dirty="0" smtClean="0">
              <a:solidFill>
                <a:srgbClr val="000000"/>
              </a:solidFill>
              <a:effectLst>
                <a:glow rad="101600">
                  <a:srgbClr val="FFFFFF"/>
                </a:glow>
              </a:effectLst>
            </a:endParaRPr>
          </a:p>
          <a:p>
            <a:pPr eaLnBrk="1" hangingPunct="1"/>
            <a:r>
              <a:rPr lang="en-GB" i="0" dirty="0" smtClean="0">
                <a:solidFill>
                  <a:srgbClr val="000000"/>
                </a:solidFill>
                <a:effectLst>
                  <a:glow rad="101600">
                    <a:srgbClr val="FFFFFF"/>
                  </a:glow>
                </a:effectLst>
              </a:rPr>
              <a:t>After some time our movements become entrained.</a:t>
            </a:r>
          </a:p>
          <a:p>
            <a:pPr eaLnBrk="1" hangingPunct="1"/>
            <a:endParaRPr lang="en-GB" i="0" smtClean="0">
              <a:solidFill>
                <a:srgbClr val="000000"/>
              </a:solidFill>
              <a:effectLst>
                <a:glow rad="101600">
                  <a:srgbClr val="FFFFFF"/>
                </a:glow>
              </a:effectLst>
            </a:endParaRPr>
          </a:p>
          <a:p>
            <a:pPr eaLnBrk="1" hangingPunct="1"/>
            <a:r>
              <a:rPr lang="en-GB" i="0" smtClean="0">
                <a:solidFill>
                  <a:srgbClr val="000000"/>
                </a:solidFill>
                <a:effectLst>
                  <a:glow rad="101600">
                    <a:srgbClr val="FFFFFF"/>
                  </a:glow>
                </a:effectLst>
              </a:rPr>
              <a:t>That </a:t>
            </a:r>
            <a:r>
              <a:rPr lang="en-GB" i="0" dirty="0" smtClean="0">
                <a:solidFill>
                  <a:srgbClr val="000000"/>
                </a:solidFill>
                <a:effectLst>
                  <a:glow rad="101600">
                    <a:srgbClr val="FFFFFF"/>
                  </a:glow>
                </a:effectLst>
              </a:rPr>
              <a:t>is, our rhythmic behaviours become synchronised with respect to phase.</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5777379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0899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683568" y="419760"/>
            <a:ext cx="5256584" cy="550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b="1" i="0" dirty="0" smtClean="0">
                <a:effectLst>
                  <a:glow rad="101600">
                    <a:schemeClr val="tx1">
                      <a:alpha val="75000"/>
                    </a:schemeClr>
                  </a:glow>
                </a:effectLst>
              </a:rPr>
              <a:t>***BIN Expectation</a:t>
            </a:r>
          </a:p>
          <a:p>
            <a:pPr eaLnBrk="1" hangingPunct="1"/>
            <a:endParaRPr lang="en-GB" b="1" i="0" dirty="0">
              <a:effectLst>
                <a:glow rad="101600">
                  <a:schemeClr val="tx1">
                    <a:alpha val="75000"/>
                  </a:schemeClr>
                </a:glow>
              </a:effectLst>
            </a:endParaRPr>
          </a:p>
          <a:p>
            <a:pPr eaLnBrk="1" hangingPunct="1"/>
            <a:r>
              <a:rPr lang="en-GB" i="0" dirty="0" smtClean="0">
                <a:effectLst>
                  <a:glow rad="101600">
                    <a:schemeClr val="tx1">
                      <a:alpha val="75000"/>
                    </a:schemeClr>
                  </a:glow>
                </a:effectLst>
              </a:rPr>
              <a:t>Task: When a letter appears on the screen, press the Left Key if it is an A and the Right Key if it is a B.</a:t>
            </a: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Suppose subjects have been performing the task and seen this sequence:</a:t>
            </a:r>
          </a:p>
          <a:p>
            <a:pPr eaLnBrk="1" hangingPunct="1"/>
            <a:r>
              <a:rPr lang="en-GB" i="0" dirty="0" smtClean="0">
                <a:effectLst>
                  <a:glow rad="101600">
                    <a:schemeClr val="tx1">
                      <a:alpha val="75000"/>
                    </a:schemeClr>
                  </a:glow>
                </a:effectLst>
              </a:rPr>
              <a:t>A B B A B A B A B B B A B A A A A A A A A A</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Question: what do subjects expect next?</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As measured by response time: an A</a:t>
            </a:r>
          </a:p>
          <a:p>
            <a:pPr eaLnBrk="1" hangingPunct="1"/>
            <a:r>
              <a:rPr lang="en-GB" i="0" dirty="0" smtClean="0">
                <a:effectLst>
                  <a:glow rad="101600">
                    <a:schemeClr val="tx1">
                      <a:alpha val="75000"/>
                    </a:schemeClr>
                  </a:glow>
                </a:effectLst>
              </a:rPr>
              <a:t>As measured by verbal prediction: a B</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***MUCH MORE COMPLEX THAN THIS!!!</a:t>
            </a:r>
            <a:endParaRPr lang="en-GB" i="0" dirty="0">
              <a:effectLst>
                <a:glow rad="101600">
                  <a:schemeClr val="tx1">
                    <a:alpha val="75000"/>
                  </a:schemeClr>
                </a:glow>
              </a:effectLst>
            </a:endParaRPr>
          </a:p>
        </p:txBody>
      </p:sp>
    </p:spTree>
    <p:extLst>
      <p:ext uri="{BB962C8B-B14F-4D97-AF65-F5344CB8AC3E}">
        <p14:creationId xmlns:p14="http://schemas.microsoft.com/office/powerpoint/2010/main" val="14884314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833" y="-27384"/>
            <a:ext cx="9187803" cy="4464496"/>
          </a:xfrm>
          <a:prstGeom prst="rect">
            <a:avLst/>
          </a:prstGeom>
        </p:spPr>
      </p:pic>
      <p:pic>
        <p:nvPicPr>
          <p:cNvPr id="6" name="Picture 5"/>
          <p:cNvPicPr>
            <a:picLocks noChangeAspect="1"/>
          </p:cNvPicPr>
          <p:nvPr/>
        </p:nvPicPr>
        <p:blipFill>
          <a:blip r:embed="rId4"/>
          <a:stretch>
            <a:fillRect/>
          </a:stretch>
        </p:blipFill>
        <p:spPr>
          <a:xfrm>
            <a:off x="0" y="2708920"/>
            <a:ext cx="3303155" cy="2711681"/>
          </a:xfrm>
          <a:prstGeom prst="rect">
            <a:avLst/>
          </a:prstGeom>
        </p:spPr>
      </p:pic>
      <p:pic>
        <p:nvPicPr>
          <p:cNvPr id="7" name="Picture 6"/>
          <p:cNvPicPr>
            <a:picLocks noChangeAspect="1"/>
          </p:cNvPicPr>
          <p:nvPr/>
        </p:nvPicPr>
        <p:blipFill>
          <a:blip r:embed="rId5"/>
          <a:stretch>
            <a:fillRect/>
          </a:stretch>
        </p:blipFill>
        <p:spPr>
          <a:xfrm>
            <a:off x="3198273" y="3690747"/>
            <a:ext cx="3357752" cy="2957370"/>
          </a:xfrm>
          <a:prstGeom prst="rect">
            <a:avLst/>
          </a:prstGeom>
        </p:spPr>
      </p:pic>
      <p:pic>
        <p:nvPicPr>
          <p:cNvPr id="8" name="Picture 7"/>
          <p:cNvPicPr>
            <a:picLocks noChangeAspect="1"/>
          </p:cNvPicPr>
          <p:nvPr/>
        </p:nvPicPr>
        <p:blipFill rotWithShape="1">
          <a:blip r:embed="rId6"/>
          <a:srcRect l="14715"/>
          <a:stretch/>
        </p:blipFill>
        <p:spPr>
          <a:xfrm>
            <a:off x="6084168" y="3685878"/>
            <a:ext cx="2808312" cy="2926964"/>
          </a:xfrm>
          <a:prstGeom prst="rect">
            <a:avLst/>
          </a:prstGeom>
        </p:spPr>
      </p:pic>
      <p:sp>
        <p:nvSpPr>
          <p:cNvPr id="9" name="Rectangle 8"/>
          <p:cNvSpPr/>
          <p:nvPr/>
        </p:nvSpPr>
        <p:spPr bwMode="auto">
          <a:xfrm>
            <a:off x="2627784" y="6381328"/>
            <a:ext cx="6516216" cy="476672"/>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3707904" y="6237312"/>
            <a:ext cx="52565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algn="r" eaLnBrk="1" hangingPunct="1"/>
            <a:r>
              <a:rPr lang="en-GB" dirty="0" smtClean="0">
                <a:effectLst>
                  <a:glow rad="101600">
                    <a:schemeClr val="tx1">
                      <a:alpha val="75000"/>
                    </a:schemeClr>
                  </a:glow>
                </a:effectLst>
              </a:rPr>
              <a:t>source: </a:t>
            </a:r>
            <a:r>
              <a:rPr lang="en-GB" i="0" dirty="0" err="1" smtClean="0">
                <a:effectLst>
                  <a:glow rad="101600">
                    <a:schemeClr val="tx1">
                      <a:alpha val="75000"/>
                    </a:schemeClr>
                  </a:glow>
                </a:effectLst>
              </a:rPr>
              <a:t>Sebanz</a:t>
            </a:r>
            <a:r>
              <a:rPr lang="en-GB" i="0" dirty="0" smtClean="0">
                <a:effectLst>
                  <a:glow rad="101600">
                    <a:schemeClr val="tx1">
                      <a:alpha val="75000"/>
                    </a:schemeClr>
                  </a:glow>
                </a:effectLst>
              </a:rPr>
              <a:t> et al (2003)</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3616269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Text Box 2"/>
          <p:cNvSpPr txBox="1">
            <a:spLocks noChangeArrowheads="1"/>
          </p:cNvSpPr>
          <p:nvPr/>
        </p:nvSpPr>
        <p:spPr bwMode="auto">
          <a:xfrm>
            <a:off x="3519488" y="739775"/>
            <a:ext cx="1223962"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action plan</a:t>
            </a:r>
          </a:p>
        </p:txBody>
      </p:sp>
      <p:sp>
        <p:nvSpPr>
          <p:cNvPr id="1103875" name="Text Box 3"/>
          <p:cNvSpPr txBox="1">
            <a:spLocks noChangeArrowheads="1"/>
          </p:cNvSpPr>
          <p:nvPr/>
        </p:nvSpPr>
        <p:spPr bwMode="auto">
          <a:xfrm>
            <a:off x="730250" y="3167063"/>
            <a:ext cx="2016125"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buClrTx/>
              <a:buSzTx/>
              <a:buFontTx/>
              <a:buNone/>
              <a:defRPr/>
            </a:pPr>
            <a:r>
              <a:rPr lang="en-GB" sz="2200" i="0" dirty="0" smtClean="0">
                <a:solidFill>
                  <a:srgbClr val="FFFFFF"/>
                </a:solidFill>
                <a:effectLst>
                  <a:glow rad="101600">
                    <a:srgbClr val="000000"/>
                  </a:glow>
                </a:effectLst>
                <a:latin typeface="Myriad Web" charset="0"/>
                <a:cs typeface="Times New Roman" charset="0"/>
              </a:rPr>
              <a:t>If a </a:t>
            </a:r>
            <a:r>
              <a:rPr lang="en-GB" sz="2200" i="0" dirty="0" smtClean="0">
                <a:solidFill>
                  <a:srgbClr val="FFFFFF"/>
                </a:solidFill>
                <a:effectLst>
                  <a:glow rad="101600">
                    <a:srgbClr val="000000"/>
                  </a:glow>
                </a:effectLst>
                <a:latin typeface="Myriad Web" charset="0"/>
                <a:cs typeface="Times New Roman" charset="0"/>
              </a:rPr>
              <a:t>red ring appears</a:t>
            </a:r>
            <a:r>
              <a:rPr lang="en-GB" sz="2200" i="0" dirty="0" smtClean="0">
                <a:solidFill>
                  <a:srgbClr val="FFFFFF"/>
                </a:solidFill>
                <a:effectLst>
                  <a:glow rad="101600">
                    <a:srgbClr val="000000"/>
                  </a:glow>
                </a:effectLst>
                <a:latin typeface="Myriad Web" charset="0"/>
                <a:cs typeface="Times New Roman" charset="0"/>
              </a:rPr>
              <a:t>, press the left button</a:t>
            </a:r>
          </a:p>
        </p:txBody>
      </p:sp>
      <p:sp>
        <p:nvSpPr>
          <p:cNvPr id="1103876" name="Text Box 4"/>
          <p:cNvSpPr txBox="1">
            <a:spLocks noChangeArrowheads="1"/>
          </p:cNvSpPr>
          <p:nvPr/>
        </p:nvSpPr>
        <p:spPr bwMode="auto">
          <a:xfrm>
            <a:off x="730250" y="404813"/>
            <a:ext cx="2016125"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If a green ring appears, press the right button</a:t>
            </a:r>
          </a:p>
        </p:txBody>
      </p:sp>
      <p:sp>
        <p:nvSpPr>
          <p:cNvPr id="1103877" name="Text Box 5"/>
          <p:cNvSpPr txBox="1">
            <a:spLocks noChangeArrowheads="1"/>
          </p:cNvSpPr>
          <p:nvPr/>
        </p:nvSpPr>
        <p:spPr bwMode="auto">
          <a:xfrm>
            <a:off x="5291138" y="1952625"/>
            <a:ext cx="1657350"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my task is to press the right button</a:t>
            </a:r>
          </a:p>
        </p:txBody>
      </p:sp>
      <p:sp>
        <p:nvSpPr>
          <p:cNvPr id="1103878" name="Text Box 6"/>
          <p:cNvSpPr txBox="1">
            <a:spLocks noChangeArrowheads="1"/>
          </p:cNvSpPr>
          <p:nvPr/>
        </p:nvSpPr>
        <p:spPr bwMode="auto">
          <a:xfrm>
            <a:off x="7308850" y="3333750"/>
            <a:ext cx="1223963"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left button press</a:t>
            </a:r>
          </a:p>
        </p:txBody>
      </p:sp>
      <p:sp>
        <p:nvSpPr>
          <p:cNvPr id="1103879" name="Text Box 7"/>
          <p:cNvSpPr txBox="1">
            <a:spLocks noChangeArrowheads="1"/>
          </p:cNvSpPr>
          <p:nvPr/>
        </p:nvSpPr>
        <p:spPr bwMode="auto">
          <a:xfrm>
            <a:off x="7308850" y="738188"/>
            <a:ext cx="1223963"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[no action]</a:t>
            </a:r>
          </a:p>
        </p:txBody>
      </p:sp>
      <p:sp>
        <p:nvSpPr>
          <p:cNvPr id="1103880" name="Text Box 8"/>
          <p:cNvSpPr txBox="1">
            <a:spLocks noChangeArrowheads="1"/>
          </p:cNvSpPr>
          <p:nvPr/>
        </p:nvSpPr>
        <p:spPr bwMode="auto">
          <a:xfrm>
            <a:off x="3517900" y="3502025"/>
            <a:ext cx="1223963"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action plan</a:t>
            </a:r>
          </a:p>
        </p:txBody>
      </p:sp>
      <p:sp>
        <p:nvSpPr>
          <p:cNvPr id="1103881" name="Text Box 9"/>
          <p:cNvSpPr txBox="1">
            <a:spLocks noChangeArrowheads="1"/>
          </p:cNvSpPr>
          <p:nvPr/>
        </p:nvSpPr>
        <p:spPr bwMode="auto">
          <a:xfrm>
            <a:off x="3348038" y="5876925"/>
            <a:ext cx="1565275"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action initiation</a:t>
            </a:r>
          </a:p>
        </p:txBody>
      </p:sp>
      <p:sp>
        <p:nvSpPr>
          <p:cNvPr id="1103882" name="Text Box 10"/>
          <p:cNvSpPr txBox="1">
            <a:spLocks noChangeArrowheads="1"/>
          </p:cNvSpPr>
          <p:nvPr/>
        </p:nvSpPr>
        <p:spPr bwMode="auto">
          <a:xfrm>
            <a:off x="5219700" y="5876925"/>
            <a:ext cx="1800225"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inhibition by knowledge</a:t>
            </a:r>
          </a:p>
        </p:txBody>
      </p:sp>
      <p:sp>
        <p:nvSpPr>
          <p:cNvPr id="1103883" name="Text Box 11"/>
          <p:cNvSpPr txBox="1">
            <a:spLocks noChangeArrowheads="1"/>
          </p:cNvSpPr>
          <p:nvPr/>
        </p:nvSpPr>
        <p:spPr bwMode="auto">
          <a:xfrm>
            <a:off x="7456488" y="6043613"/>
            <a:ext cx="985835"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action</a:t>
            </a:r>
          </a:p>
        </p:txBody>
      </p:sp>
      <p:sp>
        <p:nvSpPr>
          <p:cNvPr id="1103884" name="Text Box 12"/>
          <p:cNvSpPr txBox="1">
            <a:spLocks noChangeArrowheads="1"/>
          </p:cNvSpPr>
          <p:nvPr/>
        </p:nvSpPr>
        <p:spPr bwMode="auto">
          <a:xfrm>
            <a:off x="611188" y="5876925"/>
            <a:ext cx="2255837"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task representations</a:t>
            </a:r>
          </a:p>
        </p:txBody>
      </p:sp>
      <p:sp>
        <p:nvSpPr>
          <p:cNvPr id="1103885" name="Line 13"/>
          <p:cNvSpPr>
            <a:spLocks noChangeShapeType="1"/>
          </p:cNvSpPr>
          <p:nvPr/>
        </p:nvSpPr>
        <p:spPr bwMode="auto">
          <a:xfrm flipV="1">
            <a:off x="6732588" y="1341438"/>
            <a:ext cx="576262" cy="57467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3886" name="Line 14"/>
          <p:cNvSpPr>
            <a:spLocks noChangeShapeType="1"/>
          </p:cNvSpPr>
          <p:nvPr/>
        </p:nvSpPr>
        <p:spPr bwMode="auto">
          <a:xfrm rot="5400000" flipV="1">
            <a:off x="7235826" y="1268412"/>
            <a:ext cx="144462" cy="1444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3887" name="Line 15"/>
          <p:cNvSpPr>
            <a:spLocks noChangeShapeType="1"/>
          </p:cNvSpPr>
          <p:nvPr/>
        </p:nvSpPr>
        <p:spPr bwMode="auto">
          <a:xfrm>
            <a:off x="2700338" y="1123950"/>
            <a:ext cx="863600" cy="158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3888" name="Line 16"/>
          <p:cNvSpPr>
            <a:spLocks noChangeShapeType="1"/>
          </p:cNvSpPr>
          <p:nvPr/>
        </p:nvSpPr>
        <p:spPr bwMode="auto">
          <a:xfrm>
            <a:off x="2771775" y="3932238"/>
            <a:ext cx="863600" cy="15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3889" name="Line 17"/>
          <p:cNvSpPr>
            <a:spLocks noChangeShapeType="1"/>
          </p:cNvSpPr>
          <p:nvPr/>
        </p:nvSpPr>
        <p:spPr bwMode="auto">
          <a:xfrm>
            <a:off x="4716463" y="3932238"/>
            <a:ext cx="2519362" cy="15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3890" name="Line 18"/>
          <p:cNvSpPr>
            <a:spLocks noChangeShapeType="1"/>
          </p:cNvSpPr>
          <p:nvPr/>
        </p:nvSpPr>
        <p:spPr bwMode="auto">
          <a:xfrm>
            <a:off x="4643438" y="1125538"/>
            <a:ext cx="2519362" cy="1587"/>
          </a:xfrm>
          <a:prstGeom prst="line">
            <a:avLst/>
          </a:prstGeom>
          <a:noFill/>
          <a:ln w="762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3891" name="Rectangle 19"/>
          <p:cNvSpPr>
            <a:spLocks noChangeArrowheads="1"/>
          </p:cNvSpPr>
          <p:nvPr/>
        </p:nvSpPr>
        <p:spPr bwMode="auto">
          <a:xfrm>
            <a:off x="2627313" y="620713"/>
            <a:ext cx="6048375" cy="62372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nchor="ctr">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Text Box 2"/>
          <p:cNvSpPr txBox="1">
            <a:spLocks noChangeArrowheads="1"/>
          </p:cNvSpPr>
          <p:nvPr/>
        </p:nvSpPr>
        <p:spPr bwMode="auto">
          <a:xfrm>
            <a:off x="3519488" y="739775"/>
            <a:ext cx="1223962"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action plan</a:t>
            </a:r>
          </a:p>
        </p:txBody>
      </p:sp>
      <p:sp>
        <p:nvSpPr>
          <p:cNvPr id="1105924" name="Text Box 4"/>
          <p:cNvSpPr txBox="1">
            <a:spLocks noChangeArrowheads="1"/>
          </p:cNvSpPr>
          <p:nvPr/>
        </p:nvSpPr>
        <p:spPr bwMode="auto">
          <a:xfrm>
            <a:off x="730250" y="404813"/>
            <a:ext cx="2016125"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If a green ring appears, press the right button</a:t>
            </a:r>
          </a:p>
        </p:txBody>
      </p:sp>
      <p:sp>
        <p:nvSpPr>
          <p:cNvPr id="1105925" name="Text Box 5"/>
          <p:cNvSpPr txBox="1">
            <a:spLocks noChangeArrowheads="1"/>
          </p:cNvSpPr>
          <p:nvPr/>
        </p:nvSpPr>
        <p:spPr bwMode="auto">
          <a:xfrm>
            <a:off x="5291138" y="1952625"/>
            <a:ext cx="1657350"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my task is to press the right button</a:t>
            </a:r>
          </a:p>
        </p:txBody>
      </p:sp>
      <p:sp>
        <p:nvSpPr>
          <p:cNvPr id="1105926" name="Text Box 6"/>
          <p:cNvSpPr txBox="1">
            <a:spLocks noChangeArrowheads="1"/>
          </p:cNvSpPr>
          <p:nvPr/>
        </p:nvSpPr>
        <p:spPr bwMode="auto">
          <a:xfrm>
            <a:off x="7308850" y="3333750"/>
            <a:ext cx="1223963"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left button press</a:t>
            </a:r>
          </a:p>
        </p:txBody>
      </p:sp>
      <p:sp>
        <p:nvSpPr>
          <p:cNvPr id="1105927" name="Text Box 7"/>
          <p:cNvSpPr txBox="1">
            <a:spLocks noChangeArrowheads="1"/>
          </p:cNvSpPr>
          <p:nvPr/>
        </p:nvSpPr>
        <p:spPr bwMode="auto">
          <a:xfrm>
            <a:off x="7308850" y="738188"/>
            <a:ext cx="1223963"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[no action]</a:t>
            </a:r>
          </a:p>
        </p:txBody>
      </p:sp>
      <p:sp>
        <p:nvSpPr>
          <p:cNvPr id="1105928" name="Text Box 8"/>
          <p:cNvSpPr txBox="1">
            <a:spLocks noChangeArrowheads="1"/>
          </p:cNvSpPr>
          <p:nvPr/>
        </p:nvSpPr>
        <p:spPr bwMode="auto">
          <a:xfrm>
            <a:off x="3517900" y="3502025"/>
            <a:ext cx="1223963"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action plan</a:t>
            </a:r>
          </a:p>
        </p:txBody>
      </p:sp>
      <p:sp>
        <p:nvSpPr>
          <p:cNvPr id="1105929" name="Text Box 9"/>
          <p:cNvSpPr txBox="1">
            <a:spLocks noChangeArrowheads="1"/>
          </p:cNvSpPr>
          <p:nvPr/>
        </p:nvSpPr>
        <p:spPr bwMode="auto">
          <a:xfrm>
            <a:off x="3348038" y="5876925"/>
            <a:ext cx="1565275"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action initiation</a:t>
            </a:r>
          </a:p>
        </p:txBody>
      </p:sp>
      <p:sp>
        <p:nvSpPr>
          <p:cNvPr id="1105930" name="Text Box 10"/>
          <p:cNvSpPr txBox="1">
            <a:spLocks noChangeArrowheads="1"/>
          </p:cNvSpPr>
          <p:nvPr/>
        </p:nvSpPr>
        <p:spPr bwMode="auto">
          <a:xfrm>
            <a:off x="5219700" y="5876925"/>
            <a:ext cx="1800225"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inhibition by knowledge</a:t>
            </a:r>
          </a:p>
        </p:txBody>
      </p:sp>
      <p:sp>
        <p:nvSpPr>
          <p:cNvPr id="1105931" name="Text Box 11"/>
          <p:cNvSpPr txBox="1">
            <a:spLocks noChangeArrowheads="1"/>
          </p:cNvSpPr>
          <p:nvPr/>
        </p:nvSpPr>
        <p:spPr bwMode="auto">
          <a:xfrm>
            <a:off x="7456488" y="6043613"/>
            <a:ext cx="985835"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action</a:t>
            </a:r>
          </a:p>
        </p:txBody>
      </p:sp>
      <p:sp>
        <p:nvSpPr>
          <p:cNvPr id="1105932" name="Text Box 12"/>
          <p:cNvSpPr txBox="1">
            <a:spLocks noChangeArrowheads="1"/>
          </p:cNvSpPr>
          <p:nvPr/>
        </p:nvSpPr>
        <p:spPr bwMode="auto">
          <a:xfrm>
            <a:off x="611188" y="5876925"/>
            <a:ext cx="2255837"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task representations</a:t>
            </a:r>
          </a:p>
        </p:txBody>
      </p:sp>
      <p:sp>
        <p:nvSpPr>
          <p:cNvPr id="1105933" name="Line 13"/>
          <p:cNvSpPr>
            <a:spLocks noChangeShapeType="1"/>
          </p:cNvSpPr>
          <p:nvPr/>
        </p:nvSpPr>
        <p:spPr bwMode="auto">
          <a:xfrm flipV="1">
            <a:off x="6732588" y="1341438"/>
            <a:ext cx="576262" cy="57467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5934" name="Line 14"/>
          <p:cNvSpPr>
            <a:spLocks noChangeShapeType="1"/>
          </p:cNvSpPr>
          <p:nvPr/>
        </p:nvSpPr>
        <p:spPr bwMode="auto">
          <a:xfrm rot="5400000" flipV="1">
            <a:off x="7235826" y="1268412"/>
            <a:ext cx="144462" cy="1444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5935" name="Line 15"/>
          <p:cNvSpPr>
            <a:spLocks noChangeShapeType="1"/>
          </p:cNvSpPr>
          <p:nvPr/>
        </p:nvSpPr>
        <p:spPr bwMode="auto">
          <a:xfrm>
            <a:off x="2700338" y="1123950"/>
            <a:ext cx="863600" cy="158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5936" name="Line 16"/>
          <p:cNvSpPr>
            <a:spLocks noChangeShapeType="1"/>
          </p:cNvSpPr>
          <p:nvPr/>
        </p:nvSpPr>
        <p:spPr bwMode="auto">
          <a:xfrm>
            <a:off x="2771775" y="3932238"/>
            <a:ext cx="863600" cy="15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5937" name="Line 17"/>
          <p:cNvSpPr>
            <a:spLocks noChangeShapeType="1"/>
          </p:cNvSpPr>
          <p:nvPr/>
        </p:nvSpPr>
        <p:spPr bwMode="auto">
          <a:xfrm>
            <a:off x="4716463" y="3932238"/>
            <a:ext cx="2519362" cy="15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5938" name="Line 18"/>
          <p:cNvSpPr>
            <a:spLocks noChangeShapeType="1"/>
          </p:cNvSpPr>
          <p:nvPr/>
        </p:nvSpPr>
        <p:spPr bwMode="auto">
          <a:xfrm>
            <a:off x="4643438" y="1125538"/>
            <a:ext cx="2519362" cy="1587"/>
          </a:xfrm>
          <a:prstGeom prst="line">
            <a:avLst/>
          </a:prstGeom>
          <a:noFill/>
          <a:ln w="762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5939" name="Rectangle 19"/>
          <p:cNvSpPr>
            <a:spLocks noChangeArrowheads="1"/>
          </p:cNvSpPr>
          <p:nvPr/>
        </p:nvSpPr>
        <p:spPr bwMode="auto">
          <a:xfrm>
            <a:off x="2627313" y="620713"/>
            <a:ext cx="6048375" cy="62372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nchor="ctr">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5940" name="Text Box 20"/>
          <p:cNvSpPr txBox="1">
            <a:spLocks noChangeArrowheads="1"/>
          </p:cNvSpPr>
          <p:nvPr/>
        </p:nvSpPr>
        <p:spPr bwMode="auto">
          <a:xfrm rot="16200000">
            <a:off x="-543025" y="941570"/>
            <a:ext cx="186551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role of Agent2</a:t>
            </a:r>
          </a:p>
        </p:txBody>
      </p:sp>
      <p:sp>
        <p:nvSpPr>
          <p:cNvPr id="1105941" name="Text Box 21"/>
          <p:cNvSpPr txBox="1">
            <a:spLocks noChangeArrowheads="1"/>
          </p:cNvSpPr>
          <p:nvPr/>
        </p:nvSpPr>
        <p:spPr bwMode="auto">
          <a:xfrm rot="16200000">
            <a:off x="-543025" y="3678420"/>
            <a:ext cx="186551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role of Agent1</a:t>
            </a:r>
          </a:p>
        </p:txBody>
      </p:sp>
      <p:sp>
        <p:nvSpPr>
          <p:cNvPr id="22" name="Text Box 3"/>
          <p:cNvSpPr txBox="1">
            <a:spLocks noChangeArrowheads="1"/>
          </p:cNvSpPr>
          <p:nvPr/>
        </p:nvSpPr>
        <p:spPr bwMode="auto">
          <a:xfrm>
            <a:off x="730250" y="3167063"/>
            <a:ext cx="2016125"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buClrTx/>
              <a:buSzTx/>
              <a:buFontTx/>
              <a:buNone/>
              <a:defRPr/>
            </a:pPr>
            <a:r>
              <a:rPr lang="en-GB" sz="2200" i="0" dirty="0" smtClean="0">
                <a:solidFill>
                  <a:srgbClr val="FFFFFF"/>
                </a:solidFill>
                <a:effectLst>
                  <a:glow rad="101600">
                    <a:srgbClr val="000000"/>
                  </a:glow>
                </a:effectLst>
                <a:latin typeface="Myriad Web" charset="0"/>
                <a:cs typeface="Times New Roman" charset="0"/>
              </a:rPr>
              <a:t>If a </a:t>
            </a:r>
            <a:r>
              <a:rPr lang="en-GB" sz="2200" i="0" dirty="0" smtClean="0">
                <a:solidFill>
                  <a:srgbClr val="FFFFFF"/>
                </a:solidFill>
                <a:effectLst>
                  <a:glow rad="101600">
                    <a:srgbClr val="000000"/>
                  </a:glow>
                </a:effectLst>
                <a:latin typeface="Myriad Web" charset="0"/>
                <a:cs typeface="Times New Roman" charset="0"/>
              </a:rPr>
              <a:t>red ring appears</a:t>
            </a:r>
            <a:r>
              <a:rPr lang="en-GB" sz="2200" i="0" dirty="0" smtClean="0">
                <a:solidFill>
                  <a:srgbClr val="FFFFFF"/>
                </a:solidFill>
                <a:effectLst>
                  <a:glow rad="101600">
                    <a:srgbClr val="000000"/>
                  </a:glow>
                </a:effectLst>
                <a:latin typeface="Myriad Web" charset="0"/>
                <a:cs typeface="Times New Roman" charset="0"/>
              </a:rPr>
              <a:t>, press the left button</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Text Box 2"/>
          <p:cNvSpPr txBox="1">
            <a:spLocks noChangeArrowheads="1"/>
          </p:cNvSpPr>
          <p:nvPr/>
        </p:nvSpPr>
        <p:spPr bwMode="auto">
          <a:xfrm>
            <a:off x="3519488" y="739775"/>
            <a:ext cx="1223962"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action plan</a:t>
            </a:r>
          </a:p>
        </p:txBody>
      </p:sp>
      <p:sp>
        <p:nvSpPr>
          <p:cNvPr id="1107972" name="Text Box 4"/>
          <p:cNvSpPr txBox="1">
            <a:spLocks noChangeArrowheads="1"/>
          </p:cNvSpPr>
          <p:nvPr/>
        </p:nvSpPr>
        <p:spPr bwMode="auto">
          <a:xfrm>
            <a:off x="730250" y="404813"/>
            <a:ext cx="2016125"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If a green ring appears, press the right button</a:t>
            </a:r>
          </a:p>
        </p:txBody>
      </p:sp>
      <p:sp>
        <p:nvSpPr>
          <p:cNvPr id="1107973" name="Text Box 5"/>
          <p:cNvSpPr txBox="1">
            <a:spLocks noChangeArrowheads="1"/>
          </p:cNvSpPr>
          <p:nvPr/>
        </p:nvSpPr>
        <p:spPr bwMode="auto">
          <a:xfrm>
            <a:off x="5291138" y="1952625"/>
            <a:ext cx="1657350"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my task is to press the right button</a:t>
            </a:r>
          </a:p>
        </p:txBody>
      </p:sp>
      <p:sp>
        <p:nvSpPr>
          <p:cNvPr id="1107974" name="Text Box 6"/>
          <p:cNvSpPr txBox="1">
            <a:spLocks noChangeArrowheads="1"/>
          </p:cNvSpPr>
          <p:nvPr/>
        </p:nvSpPr>
        <p:spPr bwMode="auto">
          <a:xfrm>
            <a:off x="7308850" y="3333750"/>
            <a:ext cx="1223963"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left button press</a:t>
            </a:r>
          </a:p>
        </p:txBody>
      </p:sp>
      <p:sp>
        <p:nvSpPr>
          <p:cNvPr id="1107975" name="Text Box 7"/>
          <p:cNvSpPr txBox="1">
            <a:spLocks noChangeArrowheads="1"/>
          </p:cNvSpPr>
          <p:nvPr/>
        </p:nvSpPr>
        <p:spPr bwMode="auto">
          <a:xfrm>
            <a:off x="7308850" y="738188"/>
            <a:ext cx="1223963"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[no action]</a:t>
            </a:r>
          </a:p>
        </p:txBody>
      </p:sp>
      <p:sp>
        <p:nvSpPr>
          <p:cNvPr id="1107976" name="Text Box 8"/>
          <p:cNvSpPr txBox="1">
            <a:spLocks noChangeArrowheads="1"/>
          </p:cNvSpPr>
          <p:nvPr/>
        </p:nvSpPr>
        <p:spPr bwMode="auto">
          <a:xfrm>
            <a:off x="3517900" y="3502025"/>
            <a:ext cx="1223963"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action plan</a:t>
            </a:r>
          </a:p>
        </p:txBody>
      </p:sp>
      <p:sp>
        <p:nvSpPr>
          <p:cNvPr id="1107977" name="Text Box 9"/>
          <p:cNvSpPr txBox="1">
            <a:spLocks noChangeArrowheads="1"/>
          </p:cNvSpPr>
          <p:nvPr/>
        </p:nvSpPr>
        <p:spPr bwMode="auto">
          <a:xfrm>
            <a:off x="3348038" y="5876925"/>
            <a:ext cx="1565275"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action initiation</a:t>
            </a:r>
          </a:p>
        </p:txBody>
      </p:sp>
      <p:sp>
        <p:nvSpPr>
          <p:cNvPr id="1107978" name="Text Box 10"/>
          <p:cNvSpPr txBox="1">
            <a:spLocks noChangeArrowheads="1"/>
          </p:cNvSpPr>
          <p:nvPr/>
        </p:nvSpPr>
        <p:spPr bwMode="auto">
          <a:xfrm>
            <a:off x="5219700" y="5876925"/>
            <a:ext cx="1800225"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inhibition by knowledge</a:t>
            </a:r>
          </a:p>
        </p:txBody>
      </p:sp>
      <p:sp>
        <p:nvSpPr>
          <p:cNvPr id="1107979" name="Text Box 11"/>
          <p:cNvSpPr txBox="1">
            <a:spLocks noChangeArrowheads="1"/>
          </p:cNvSpPr>
          <p:nvPr/>
        </p:nvSpPr>
        <p:spPr bwMode="auto">
          <a:xfrm>
            <a:off x="7456488" y="6043613"/>
            <a:ext cx="985835"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action</a:t>
            </a:r>
          </a:p>
        </p:txBody>
      </p:sp>
      <p:sp>
        <p:nvSpPr>
          <p:cNvPr id="1107980" name="Text Box 12"/>
          <p:cNvSpPr txBox="1">
            <a:spLocks noChangeArrowheads="1"/>
          </p:cNvSpPr>
          <p:nvPr/>
        </p:nvSpPr>
        <p:spPr bwMode="auto">
          <a:xfrm>
            <a:off x="611188" y="5876925"/>
            <a:ext cx="2255837"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task representations</a:t>
            </a:r>
          </a:p>
        </p:txBody>
      </p:sp>
      <p:sp>
        <p:nvSpPr>
          <p:cNvPr id="1107981" name="Line 13"/>
          <p:cNvSpPr>
            <a:spLocks noChangeShapeType="1"/>
          </p:cNvSpPr>
          <p:nvPr/>
        </p:nvSpPr>
        <p:spPr bwMode="auto">
          <a:xfrm flipV="1">
            <a:off x="6732588" y="1341438"/>
            <a:ext cx="576262" cy="57467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7982" name="Line 14"/>
          <p:cNvSpPr>
            <a:spLocks noChangeShapeType="1"/>
          </p:cNvSpPr>
          <p:nvPr/>
        </p:nvSpPr>
        <p:spPr bwMode="auto">
          <a:xfrm rot="5400000" flipV="1">
            <a:off x="7235826" y="1268412"/>
            <a:ext cx="144462" cy="1444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7983" name="Line 15"/>
          <p:cNvSpPr>
            <a:spLocks noChangeShapeType="1"/>
          </p:cNvSpPr>
          <p:nvPr/>
        </p:nvSpPr>
        <p:spPr bwMode="auto">
          <a:xfrm>
            <a:off x="2700338" y="1123950"/>
            <a:ext cx="863600" cy="158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7984" name="Line 16"/>
          <p:cNvSpPr>
            <a:spLocks noChangeShapeType="1"/>
          </p:cNvSpPr>
          <p:nvPr/>
        </p:nvSpPr>
        <p:spPr bwMode="auto">
          <a:xfrm>
            <a:off x="2771775" y="3932238"/>
            <a:ext cx="863600" cy="15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7985" name="Line 17"/>
          <p:cNvSpPr>
            <a:spLocks noChangeShapeType="1"/>
          </p:cNvSpPr>
          <p:nvPr/>
        </p:nvSpPr>
        <p:spPr bwMode="auto">
          <a:xfrm>
            <a:off x="4716463" y="3932238"/>
            <a:ext cx="2519362" cy="15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7986" name="Line 18"/>
          <p:cNvSpPr>
            <a:spLocks noChangeShapeType="1"/>
          </p:cNvSpPr>
          <p:nvPr/>
        </p:nvSpPr>
        <p:spPr bwMode="auto">
          <a:xfrm>
            <a:off x="4643438" y="1125538"/>
            <a:ext cx="2519362" cy="1587"/>
          </a:xfrm>
          <a:prstGeom prst="line">
            <a:avLst/>
          </a:prstGeom>
          <a:noFill/>
          <a:ln w="762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7987" name="Rectangle 19"/>
          <p:cNvSpPr>
            <a:spLocks noChangeArrowheads="1"/>
          </p:cNvSpPr>
          <p:nvPr/>
        </p:nvSpPr>
        <p:spPr bwMode="auto">
          <a:xfrm>
            <a:off x="4716463" y="620713"/>
            <a:ext cx="3959225" cy="597693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nchor="ctr">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07988" name="Text Box 20"/>
          <p:cNvSpPr txBox="1">
            <a:spLocks noChangeArrowheads="1"/>
          </p:cNvSpPr>
          <p:nvPr/>
        </p:nvSpPr>
        <p:spPr bwMode="auto">
          <a:xfrm rot="16200000">
            <a:off x="-543025" y="941570"/>
            <a:ext cx="186551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role of Agent2</a:t>
            </a:r>
          </a:p>
        </p:txBody>
      </p:sp>
      <p:sp>
        <p:nvSpPr>
          <p:cNvPr id="1107989" name="Text Box 21"/>
          <p:cNvSpPr txBox="1">
            <a:spLocks noChangeArrowheads="1"/>
          </p:cNvSpPr>
          <p:nvPr/>
        </p:nvSpPr>
        <p:spPr bwMode="auto">
          <a:xfrm rot="16200000">
            <a:off x="-543025" y="3678420"/>
            <a:ext cx="186551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role of Agent1</a:t>
            </a:r>
          </a:p>
        </p:txBody>
      </p:sp>
      <p:sp>
        <p:nvSpPr>
          <p:cNvPr id="1107990" name="Rectangle 22"/>
          <p:cNvSpPr>
            <a:spLocks noChangeArrowheads="1"/>
          </p:cNvSpPr>
          <p:nvPr/>
        </p:nvSpPr>
        <p:spPr bwMode="auto">
          <a:xfrm>
            <a:off x="4643438" y="620713"/>
            <a:ext cx="3959225" cy="4608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nchor="ctr">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23" name="Text Box 3"/>
          <p:cNvSpPr txBox="1">
            <a:spLocks noChangeArrowheads="1"/>
          </p:cNvSpPr>
          <p:nvPr/>
        </p:nvSpPr>
        <p:spPr bwMode="auto">
          <a:xfrm>
            <a:off x="730250" y="3167063"/>
            <a:ext cx="2016125"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buClrTx/>
              <a:buSzTx/>
              <a:buFontTx/>
              <a:buNone/>
              <a:defRPr/>
            </a:pPr>
            <a:r>
              <a:rPr lang="en-GB" sz="2200" i="0" dirty="0" smtClean="0">
                <a:solidFill>
                  <a:srgbClr val="FFFFFF"/>
                </a:solidFill>
                <a:effectLst>
                  <a:glow rad="101600">
                    <a:srgbClr val="000000"/>
                  </a:glow>
                </a:effectLst>
                <a:latin typeface="Myriad Web" charset="0"/>
                <a:cs typeface="Times New Roman" charset="0"/>
              </a:rPr>
              <a:t>If a </a:t>
            </a:r>
            <a:r>
              <a:rPr lang="en-GB" sz="2200" i="0" dirty="0" smtClean="0">
                <a:solidFill>
                  <a:srgbClr val="FFFFFF"/>
                </a:solidFill>
                <a:effectLst>
                  <a:glow rad="101600">
                    <a:srgbClr val="000000"/>
                  </a:glow>
                </a:effectLst>
                <a:latin typeface="Myriad Web" charset="0"/>
                <a:cs typeface="Times New Roman" charset="0"/>
              </a:rPr>
              <a:t>red ring appears</a:t>
            </a:r>
            <a:r>
              <a:rPr lang="en-GB" sz="2200" i="0" dirty="0" smtClean="0">
                <a:solidFill>
                  <a:srgbClr val="FFFFFF"/>
                </a:solidFill>
                <a:effectLst>
                  <a:glow rad="101600">
                    <a:srgbClr val="000000"/>
                  </a:glow>
                </a:effectLst>
                <a:latin typeface="Myriad Web" charset="0"/>
                <a:cs typeface="Times New Roman" charset="0"/>
              </a:rPr>
              <a:t>, press the left button</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Text Box 2"/>
          <p:cNvSpPr txBox="1">
            <a:spLocks noChangeArrowheads="1"/>
          </p:cNvSpPr>
          <p:nvPr/>
        </p:nvSpPr>
        <p:spPr bwMode="auto">
          <a:xfrm>
            <a:off x="3519488" y="739775"/>
            <a:ext cx="1223962"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action plan</a:t>
            </a:r>
          </a:p>
        </p:txBody>
      </p:sp>
      <p:sp>
        <p:nvSpPr>
          <p:cNvPr id="1110020" name="Text Box 4"/>
          <p:cNvSpPr txBox="1">
            <a:spLocks noChangeArrowheads="1"/>
          </p:cNvSpPr>
          <p:nvPr/>
        </p:nvSpPr>
        <p:spPr bwMode="auto">
          <a:xfrm>
            <a:off x="730250" y="404813"/>
            <a:ext cx="2016125"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If a green ring appears, press the right button</a:t>
            </a:r>
          </a:p>
        </p:txBody>
      </p:sp>
      <p:sp>
        <p:nvSpPr>
          <p:cNvPr id="1110021" name="Text Box 5"/>
          <p:cNvSpPr txBox="1">
            <a:spLocks noChangeArrowheads="1"/>
          </p:cNvSpPr>
          <p:nvPr/>
        </p:nvSpPr>
        <p:spPr bwMode="auto">
          <a:xfrm>
            <a:off x="5291138" y="1952625"/>
            <a:ext cx="1657350"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my task is to press the right button</a:t>
            </a:r>
          </a:p>
        </p:txBody>
      </p:sp>
      <p:sp>
        <p:nvSpPr>
          <p:cNvPr id="1110022" name="Text Box 6"/>
          <p:cNvSpPr txBox="1">
            <a:spLocks noChangeArrowheads="1"/>
          </p:cNvSpPr>
          <p:nvPr/>
        </p:nvSpPr>
        <p:spPr bwMode="auto">
          <a:xfrm>
            <a:off x="7308850" y="3333750"/>
            <a:ext cx="1223963"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left button press</a:t>
            </a:r>
          </a:p>
        </p:txBody>
      </p:sp>
      <p:sp>
        <p:nvSpPr>
          <p:cNvPr id="1110023" name="Text Box 7"/>
          <p:cNvSpPr txBox="1">
            <a:spLocks noChangeArrowheads="1"/>
          </p:cNvSpPr>
          <p:nvPr/>
        </p:nvSpPr>
        <p:spPr bwMode="auto">
          <a:xfrm>
            <a:off x="7308850" y="738188"/>
            <a:ext cx="1223963"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[no action]</a:t>
            </a:r>
          </a:p>
        </p:txBody>
      </p:sp>
      <p:sp>
        <p:nvSpPr>
          <p:cNvPr id="1110024" name="Text Box 8"/>
          <p:cNvSpPr txBox="1">
            <a:spLocks noChangeArrowheads="1"/>
          </p:cNvSpPr>
          <p:nvPr/>
        </p:nvSpPr>
        <p:spPr bwMode="auto">
          <a:xfrm>
            <a:off x="3517900" y="3502025"/>
            <a:ext cx="1223963"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action plan</a:t>
            </a:r>
          </a:p>
        </p:txBody>
      </p:sp>
      <p:sp>
        <p:nvSpPr>
          <p:cNvPr id="1110025" name="Text Box 9"/>
          <p:cNvSpPr txBox="1">
            <a:spLocks noChangeArrowheads="1"/>
          </p:cNvSpPr>
          <p:nvPr/>
        </p:nvSpPr>
        <p:spPr bwMode="auto">
          <a:xfrm>
            <a:off x="3348038" y="5876925"/>
            <a:ext cx="1565275"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action initiation</a:t>
            </a:r>
          </a:p>
        </p:txBody>
      </p:sp>
      <p:sp>
        <p:nvSpPr>
          <p:cNvPr id="1110026" name="Text Box 10"/>
          <p:cNvSpPr txBox="1">
            <a:spLocks noChangeArrowheads="1"/>
          </p:cNvSpPr>
          <p:nvPr/>
        </p:nvSpPr>
        <p:spPr bwMode="auto">
          <a:xfrm>
            <a:off x="5219700" y="5876925"/>
            <a:ext cx="1800225"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inhibition by knowledge</a:t>
            </a:r>
          </a:p>
        </p:txBody>
      </p:sp>
      <p:sp>
        <p:nvSpPr>
          <p:cNvPr id="1110027" name="Text Box 11"/>
          <p:cNvSpPr txBox="1">
            <a:spLocks noChangeArrowheads="1"/>
          </p:cNvSpPr>
          <p:nvPr/>
        </p:nvSpPr>
        <p:spPr bwMode="auto">
          <a:xfrm>
            <a:off x="7456488" y="6043613"/>
            <a:ext cx="985835"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action</a:t>
            </a:r>
          </a:p>
        </p:txBody>
      </p:sp>
      <p:sp>
        <p:nvSpPr>
          <p:cNvPr id="1110028" name="Text Box 12"/>
          <p:cNvSpPr txBox="1">
            <a:spLocks noChangeArrowheads="1"/>
          </p:cNvSpPr>
          <p:nvPr/>
        </p:nvSpPr>
        <p:spPr bwMode="auto">
          <a:xfrm>
            <a:off x="611188" y="5876925"/>
            <a:ext cx="2255837"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task representations</a:t>
            </a:r>
          </a:p>
        </p:txBody>
      </p:sp>
      <p:sp>
        <p:nvSpPr>
          <p:cNvPr id="1110029" name="Line 13"/>
          <p:cNvSpPr>
            <a:spLocks noChangeShapeType="1"/>
          </p:cNvSpPr>
          <p:nvPr/>
        </p:nvSpPr>
        <p:spPr bwMode="auto">
          <a:xfrm flipV="1">
            <a:off x="6732588" y="1341438"/>
            <a:ext cx="576262" cy="57467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0030" name="Line 14"/>
          <p:cNvSpPr>
            <a:spLocks noChangeShapeType="1"/>
          </p:cNvSpPr>
          <p:nvPr/>
        </p:nvSpPr>
        <p:spPr bwMode="auto">
          <a:xfrm rot="5400000" flipV="1">
            <a:off x="7235826" y="1268412"/>
            <a:ext cx="144462" cy="1444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0031" name="Line 15"/>
          <p:cNvSpPr>
            <a:spLocks noChangeShapeType="1"/>
          </p:cNvSpPr>
          <p:nvPr/>
        </p:nvSpPr>
        <p:spPr bwMode="auto">
          <a:xfrm>
            <a:off x="2700338" y="1123950"/>
            <a:ext cx="863600" cy="158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0032" name="Line 16"/>
          <p:cNvSpPr>
            <a:spLocks noChangeShapeType="1"/>
          </p:cNvSpPr>
          <p:nvPr/>
        </p:nvSpPr>
        <p:spPr bwMode="auto">
          <a:xfrm>
            <a:off x="2771775" y="3932238"/>
            <a:ext cx="863600" cy="15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0033" name="Line 17"/>
          <p:cNvSpPr>
            <a:spLocks noChangeShapeType="1"/>
          </p:cNvSpPr>
          <p:nvPr/>
        </p:nvSpPr>
        <p:spPr bwMode="auto">
          <a:xfrm>
            <a:off x="4716463" y="3932238"/>
            <a:ext cx="2519362" cy="15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0034" name="Line 18"/>
          <p:cNvSpPr>
            <a:spLocks noChangeShapeType="1"/>
          </p:cNvSpPr>
          <p:nvPr/>
        </p:nvSpPr>
        <p:spPr bwMode="auto">
          <a:xfrm>
            <a:off x="4643438" y="1125538"/>
            <a:ext cx="2519362" cy="1587"/>
          </a:xfrm>
          <a:prstGeom prst="line">
            <a:avLst/>
          </a:prstGeom>
          <a:noFill/>
          <a:ln w="762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0036" name="Text Box 20"/>
          <p:cNvSpPr txBox="1">
            <a:spLocks noChangeArrowheads="1"/>
          </p:cNvSpPr>
          <p:nvPr/>
        </p:nvSpPr>
        <p:spPr bwMode="auto">
          <a:xfrm rot="16200000">
            <a:off x="-543025" y="941570"/>
            <a:ext cx="186551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role of Agent2</a:t>
            </a:r>
          </a:p>
        </p:txBody>
      </p:sp>
      <p:sp>
        <p:nvSpPr>
          <p:cNvPr id="1110037" name="Text Box 21"/>
          <p:cNvSpPr txBox="1">
            <a:spLocks noChangeArrowheads="1"/>
          </p:cNvSpPr>
          <p:nvPr/>
        </p:nvSpPr>
        <p:spPr bwMode="auto">
          <a:xfrm rot="16200000">
            <a:off x="-543025" y="3678420"/>
            <a:ext cx="186551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role of Agent1</a:t>
            </a:r>
          </a:p>
        </p:txBody>
      </p:sp>
      <p:sp>
        <p:nvSpPr>
          <p:cNvPr id="1110039" name="Rectangle 23"/>
          <p:cNvSpPr>
            <a:spLocks noChangeArrowheads="1"/>
          </p:cNvSpPr>
          <p:nvPr/>
        </p:nvSpPr>
        <p:spPr bwMode="auto">
          <a:xfrm>
            <a:off x="4500563" y="0"/>
            <a:ext cx="4103687" cy="3141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nchor="ctr">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0040" name="Rectangle 24"/>
          <p:cNvSpPr>
            <a:spLocks noChangeArrowheads="1"/>
          </p:cNvSpPr>
          <p:nvPr/>
        </p:nvSpPr>
        <p:spPr bwMode="auto">
          <a:xfrm>
            <a:off x="5040313" y="5373688"/>
            <a:ext cx="1908175" cy="14843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nchor="ctr">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23" name="Text Box 3"/>
          <p:cNvSpPr txBox="1">
            <a:spLocks noChangeArrowheads="1"/>
          </p:cNvSpPr>
          <p:nvPr/>
        </p:nvSpPr>
        <p:spPr bwMode="auto">
          <a:xfrm>
            <a:off x="730250" y="3167063"/>
            <a:ext cx="2016125"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buClrTx/>
              <a:buSzTx/>
              <a:buFontTx/>
              <a:buNone/>
              <a:defRPr/>
            </a:pPr>
            <a:r>
              <a:rPr lang="en-GB" sz="2200" i="0" dirty="0" smtClean="0">
                <a:solidFill>
                  <a:srgbClr val="FFFFFF"/>
                </a:solidFill>
                <a:effectLst>
                  <a:glow rad="101600">
                    <a:srgbClr val="000000"/>
                  </a:glow>
                </a:effectLst>
                <a:latin typeface="Myriad Web" charset="0"/>
                <a:cs typeface="Times New Roman" charset="0"/>
              </a:rPr>
              <a:t>If a </a:t>
            </a:r>
            <a:r>
              <a:rPr lang="en-GB" sz="2200" i="0" dirty="0" smtClean="0">
                <a:solidFill>
                  <a:srgbClr val="FFFFFF"/>
                </a:solidFill>
                <a:effectLst>
                  <a:glow rad="101600">
                    <a:srgbClr val="000000"/>
                  </a:glow>
                </a:effectLst>
                <a:latin typeface="Myriad Web" charset="0"/>
                <a:cs typeface="Times New Roman" charset="0"/>
              </a:rPr>
              <a:t>red ring appears</a:t>
            </a:r>
            <a:r>
              <a:rPr lang="en-GB" sz="2200" i="0" dirty="0" smtClean="0">
                <a:solidFill>
                  <a:srgbClr val="FFFFFF"/>
                </a:solidFill>
                <a:effectLst>
                  <a:glow rad="101600">
                    <a:srgbClr val="000000"/>
                  </a:glow>
                </a:effectLst>
                <a:latin typeface="Myriad Web" charset="0"/>
                <a:cs typeface="Times New Roman" charset="0"/>
              </a:rPr>
              <a:t>, press the left button</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85" name="Rectangle 21"/>
          <p:cNvSpPr>
            <a:spLocks noChangeArrowheads="1"/>
          </p:cNvSpPr>
          <p:nvPr/>
        </p:nvSpPr>
        <p:spPr bwMode="auto">
          <a:xfrm>
            <a:off x="5148263" y="0"/>
            <a:ext cx="2303462" cy="6858000"/>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nchor="ctr">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66" name="Text Box 2"/>
          <p:cNvSpPr txBox="1">
            <a:spLocks noChangeArrowheads="1"/>
          </p:cNvSpPr>
          <p:nvPr/>
        </p:nvSpPr>
        <p:spPr bwMode="auto">
          <a:xfrm>
            <a:off x="3519488" y="739775"/>
            <a:ext cx="1223962"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action plan</a:t>
            </a:r>
          </a:p>
        </p:txBody>
      </p:sp>
      <p:sp>
        <p:nvSpPr>
          <p:cNvPr id="1112068" name="Text Box 4"/>
          <p:cNvSpPr txBox="1">
            <a:spLocks noChangeArrowheads="1"/>
          </p:cNvSpPr>
          <p:nvPr/>
        </p:nvSpPr>
        <p:spPr bwMode="auto">
          <a:xfrm>
            <a:off x="730250" y="404813"/>
            <a:ext cx="2016125"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If a green ring appears, press the right button</a:t>
            </a:r>
          </a:p>
        </p:txBody>
      </p:sp>
      <p:sp>
        <p:nvSpPr>
          <p:cNvPr id="1112069" name="Text Box 5"/>
          <p:cNvSpPr txBox="1">
            <a:spLocks noChangeArrowheads="1"/>
          </p:cNvSpPr>
          <p:nvPr/>
        </p:nvSpPr>
        <p:spPr bwMode="auto">
          <a:xfrm>
            <a:off x="5291138" y="1952625"/>
            <a:ext cx="1657350"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my task is to press the right button</a:t>
            </a:r>
          </a:p>
        </p:txBody>
      </p:sp>
      <p:sp>
        <p:nvSpPr>
          <p:cNvPr id="1112070" name="Text Box 6"/>
          <p:cNvSpPr txBox="1">
            <a:spLocks noChangeArrowheads="1"/>
          </p:cNvSpPr>
          <p:nvPr/>
        </p:nvSpPr>
        <p:spPr bwMode="auto">
          <a:xfrm>
            <a:off x="7308850" y="3333750"/>
            <a:ext cx="1223963"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left button press</a:t>
            </a:r>
          </a:p>
        </p:txBody>
      </p:sp>
      <p:sp>
        <p:nvSpPr>
          <p:cNvPr id="1112071" name="Text Box 7"/>
          <p:cNvSpPr txBox="1">
            <a:spLocks noChangeArrowheads="1"/>
          </p:cNvSpPr>
          <p:nvPr/>
        </p:nvSpPr>
        <p:spPr bwMode="auto">
          <a:xfrm>
            <a:off x="7308850" y="738188"/>
            <a:ext cx="1223963"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[no action]</a:t>
            </a:r>
          </a:p>
        </p:txBody>
      </p:sp>
      <p:sp>
        <p:nvSpPr>
          <p:cNvPr id="1112072" name="Text Box 8"/>
          <p:cNvSpPr txBox="1">
            <a:spLocks noChangeArrowheads="1"/>
          </p:cNvSpPr>
          <p:nvPr/>
        </p:nvSpPr>
        <p:spPr bwMode="auto">
          <a:xfrm>
            <a:off x="3517900" y="3502025"/>
            <a:ext cx="1223963"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action plan</a:t>
            </a:r>
          </a:p>
        </p:txBody>
      </p:sp>
      <p:sp>
        <p:nvSpPr>
          <p:cNvPr id="1112073" name="Text Box 9"/>
          <p:cNvSpPr txBox="1">
            <a:spLocks noChangeArrowheads="1"/>
          </p:cNvSpPr>
          <p:nvPr/>
        </p:nvSpPr>
        <p:spPr bwMode="auto">
          <a:xfrm>
            <a:off x="3348038" y="5876925"/>
            <a:ext cx="1565275"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action initiation</a:t>
            </a:r>
          </a:p>
        </p:txBody>
      </p:sp>
      <p:sp>
        <p:nvSpPr>
          <p:cNvPr id="1112074" name="Text Box 10"/>
          <p:cNvSpPr txBox="1">
            <a:spLocks noChangeArrowheads="1"/>
          </p:cNvSpPr>
          <p:nvPr/>
        </p:nvSpPr>
        <p:spPr bwMode="auto">
          <a:xfrm>
            <a:off x="5219700" y="5876925"/>
            <a:ext cx="1800225"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inhibition by knowledge</a:t>
            </a:r>
          </a:p>
        </p:txBody>
      </p:sp>
      <p:sp>
        <p:nvSpPr>
          <p:cNvPr id="1112075" name="Text Box 11"/>
          <p:cNvSpPr txBox="1">
            <a:spLocks noChangeArrowheads="1"/>
          </p:cNvSpPr>
          <p:nvPr/>
        </p:nvSpPr>
        <p:spPr bwMode="auto">
          <a:xfrm>
            <a:off x="7456488" y="6043613"/>
            <a:ext cx="985835"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action</a:t>
            </a:r>
          </a:p>
        </p:txBody>
      </p:sp>
      <p:sp>
        <p:nvSpPr>
          <p:cNvPr id="1112076" name="Text Box 12"/>
          <p:cNvSpPr txBox="1">
            <a:spLocks noChangeArrowheads="1"/>
          </p:cNvSpPr>
          <p:nvPr/>
        </p:nvSpPr>
        <p:spPr bwMode="auto">
          <a:xfrm>
            <a:off x="611188" y="5876925"/>
            <a:ext cx="2255837"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task representations</a:t>
            </a:r>
          </a:p>
        </p:txBody>
      </p:sp>
      <p:sp>
        <p:nvSpPr>
          <p:cNvPr id="1112077" name="Line 13"/>
          <p:cNvSpPr>
            <a:spLocks noChangeShapeType="1"/>
          </p:cNvSpPr>
          <p:nvPr/>
        </p:nvSpPr>
        <p:spPr bwMode="auto">
          <a:xfrm flipV="1">
            <a:off x="6732588" y="1341438"/>
            <a:ext cx="576262" cy="57467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78" name="Line 14"/>
          <p:cNvSpPr>
            <a:spLocks noChangeShapeType="1"/>
          </p:cNvSpPr>
          <p:nvPr/>
        </p:nvSpPr>
        <p:spPr bwMode="auto">
          <a:xfrm rot="5400000" flipV="1">
            <a:off x="7235826" y="1268412"/>
            <a:ext cx="144462" cy="1444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79" name="Line 15"/>
          <p:cNvSpPr>
            <a:spLocks noChangeShapeType="1"/>
          </p:cNvSpPr>
          <p:nvPr/>
        </p:nvSpPr>
        <p:spPr bwMode="auto">
          <a:xfrm>
            <a:off x="2700338" y="1123950"/>
            <a:ext cx="863600" cy="158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80" name="Line 16"/>
          <p:cNvSpPr>
            <a:spLocks noChangeShapeType="1"/>
          </p:cNvSpPr>
          <p:nvPr/>
        </p:nvSpPr>
        <p:spPr bwMode="auto">
          <a:xfrm>
            <a:off x="2771775" y="3932238"/>
            <a:ext cx="863600" cy="15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81" name="Line 17"/>
          <p:cNvSpPr>
            <a:spLocks noChangeShapeType="1"/>
          </p:cNvSpPr>
          <p:nvPr/>
        </p:nvSpPr>
        <p:spPr bwMode="auto">
          <a:xfrm>
            <a:off x="4716463" y="3932238"/>
            <a:ext cx="2519362" cy="15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82" name="Line 18"/>
          <p:cNvSpPr>
            <a:spLocks noChangeShapeType="1"/>
          </p:cNvSpPr>
          <p:nvPr/>
        </p:nvSpPr>
        <p:spPr bwMode="auto">
          <a:xfrm>
            <a:off x="4643438" y="1125538"/>
            <a:ext cx="2519362" cy="1587"/>
          </a:xfrm>
          <a:prstGeom prst="line">
            <a:avLst/>
          </a:prstGeom>
          <a:noFill/>
          <a:ln w="762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83" name="Text Box 19"/>
          <p:cNvSpPr txBox="1">
            <a:spLocks noChangeArrowheads="1"/>
          </p:cNvSpPr>
          <p:nvPr/>
        </p:nvSpPr>
        <p:spPr bwMode="auto">
          <a:xfrm rot="16200000">
            <a:off x="-543025" y="941570"/>
            <a:ext cx="186551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role of Agent2</a:t>
            </a:r>
          </a:p>
        </p:txBody>
      </p:sp>
      <p:sp>
        <p:nvSpPr>
          <p:cNvPr id="1112084" name="Text Box 20"/>
          <p:cNvSpPr txBox="1">
            <a:spLocks noChangeArrowheads="1"/>
          </p:cNvSpPr>
          <p:nvPr/>
        </p:nvSpPr>
        <p:spPr bwMode="auto">
          <a:xfrm rot="16200000">
            <a:off x="-543025" y="3678420"/>
            <a:ext cx="186551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role of Agent1</a:t>
            </a:r>
          </a:p>
        </p:txBody>
      </p:sp>
      <p:sp>
        <p:nvSpPr>
          <p:cNvPr id="22" name="Text Box 3"/>
          <p:cNvSpPr txBox="1">
            <a:spLocks noChangeArrowheads="1"/>
          </p:cNvSpPr>
          <p:nvPr/>
        </p:nvSpPr>
        <p:spPr bwMode="auto">
          <a:xfrm>
            <a:off x="730250" y="3167063"/>
            <a:ext cx="2016125"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buClrTx/>
              <a:buSzTx/>
              <a:buFontTx/>
              <a:buNone/>
              <a:defRPr/>
            </a:pPr>
            <a:r>
              <a:rPr lang="en-GB" sz="2200" i="0" dirty="0" smtClean="0">
                <a:solidFill>
                  <a:srgbClr val="FFFFFF"/>
                </a:solidFill>
                <a:effectLst>
                  <a:glow rad="101600">
                    <a:srgbClr val="000000"/>
                  </a:glow>
                </a:effectLst>
                <a:latin typeface="Myriad Web" charset="0"/>
                <a:cs typeface="Times New Roman" charset="0"/>
              </a:rPr>
              <a:t>If a </a:t>
            </a:r>
            <a:r>
              <a:rPr lang="en-GB" sz="2200" i="0" dirty="0" smtClean="0">
                <a:solidFill>
                  <a:srgbClr val="FFFFFF"/>
                </a:solidFill>
                <a:effectLst>
                  <a:glow rad="101600">
                    <a:srgbClr val="000000"/>
                  </a:glow>
                </a:effectLst>
                <a:latin typeface="Myriad Web" charset="0"/>
                <a:cs typeface="Times New Roman" charset="0"/>
              </a:rPr>
              <a:t>red ring appears</a:t>
            </a:r>
            <a:r>
              <a:rPr lang="en-GB" sz="2200" i="0" dirty="0" smtClean="0">
                <a:solidFill>
                  <a:srgbClr val="FFFFFF"/>
                </a:solidFill>
                <a:effectLst>
                  <a:glow rad="101600">
                    <a:srgbClr val="000000"/>
                  </a:glow>
                </a:effectLst>
                <a:latin typeface="Myriad Web" charset="0"/>
                <a:cs typeface="Times New Roman" charset="0"/>
              </a:rPr>
              <a:t>, press the left button</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85" name="Rectangle 21"/>
          <p:cNvSpPr>
            <a:spLocks noChangeArrowheads="1"/>
          </p:cNvSpPr>
          <p:nvPr/>
        </p:nvSpPr>
        <p:spPr bwMode="auto">
          <a:xfrm>
            <a:off x="611560" y="0"/>
            <a:ext cx="2303462" cy="6858000"/>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nchor="ctr">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66" name="Text Box 2"/>
          <p:cNvSpPr txBox="1">
            <a:spLocks noChangeArrowheads="1"/>
          </p:cNvSpPr>
          <p:nvPr/>
        </p:nvSpPr>
        <p:spPr bwMode="auto">
          <a:xfrm>
            <a:off x="3519488" y="548680"/>
            <a:ext cx="1223962"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dirty="0" smtClean="0">
                <a:solidFill>
                  <a:srgbClr val="FFFFFF"/>
                </a:solidFill>
                <a:effectLst>
                  <a:glow rad="101600">
                    <a:srgbClr val="000000"/>
                  </a:glow>
                </a:effectLst>
                <a:latin typeface="Myriad Web" charset="0"/>
                <a:cs typeface="Times New Roman" charset="0"/>
              </a:rPr>
              <a:t>[no action plan]</a:t>
            </a:r>
            <a:endParaRPr lang="en-GB" sz="2200" i="0" dirty="0" smtClean="0">
              <a:solidFill>
                <a:srgbClr val="FFFFFF"/>
              </a:solidFill>
              <a:effectLst>
                <a:glow rad="101600">
                  <a:srgbClr val="000000"/>
                </a:glow>
              </a:effectLst>
              <a:latin typeface="Myriad Web" charset="0"/>
              <a:cs typeface="Times New Roman" charset="0"/>
            </a:endParaRPr>
          </a:p>
        </p:txBody>
      </p:sp>
      <p:sp>
        <p:nvSpPr>
          <p:cNvPr id="1112068" name="Text Box 4"/>
          <p:cNvSpPr txBox="1">
            <a:spLocks noChangeArrowheads="1"/>
          </p:cNvSpPr>
          <p:nvPr/>
        </p:nvSpPr>
        <p:spPr bwMode="auto">
          <a:xfrm>
            <a:off x="730250" y="404813"/>
            <a:ext cx="2016125"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dirty="0" smtClean="0">
                <a:solidFill>
                  <a:srgbClr val="FFFFFF"/>
                </a:solidFill>
                <a:effectLst>
                  <a:glow rad="101600">
                    <a:srgbClr val="000000"/>
                  </a:glow>
                </a:effectLst>
                <a:latin typeface="Myriad Web" charset="0"/>
                <a:cs typeface="Times New Roman" charset="0"/>
              </a:rPr>
              <a:t>If a green ring appears</a:t>
            </a:r>
            <a:r>
              <a:rPr lang="en-GB" sz="2200" i="0" dirty="0" smtClean="0">
                <a:solidFill>
                  <a:schemeClr val="bg2">
                    <a:lumMod val="75000"/>
                    <a:lumOff val="25000"/>
                  </a:schemeClr>
                </a:solidFill>
                <a:effectLst/>
                <a:latin typeface="Myriad Web" charset="0"/>
                <a:cs typeface="Times New Roman" charset="0"/>
              </a:rPr>
              <a:t>, press the right button</a:t>
            </a:r>
          </a:p>
        </p:txBody>
      </p:sp>
      <p:sp>
        <p:nvSpPr>
          <p:cNvPr id="1112069" name="Text Box 5"/>
          <p:cNvSpPr txBox="1">
            <a:spLocks noChangeArrowheads="1"/>
          </p:cNvSpPr>
          <p:nvPr/>
        </p:nvSpPr>
        <p:spPr bwMode="auto">
          <a:xfrm>
            <a:off x="682649" y="2015699"/>
            <a:ext cx="1657350"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dirty="0" smtClean="0">
                <a:solidFill>
                  <a:srgbClr val="FFFFFF"/>
                </a:solidFill>
                <a:effectLst>
                  <a:glow rad="101600">
                    <a:srgbClr val="000000"/>
                  </a:glow>
                </a:effectLst>
                <a:latin typeface="Myriad Web" charset="0"/>
                <a:cs typeface="Times New Roman" charset="0"/>
              </a:rPr>
              <a:t>this is not my task</a:t>
            </a:r>
            <a:endParaRPr lang="en-GB" sz="2200" i="0" dirty="0" smtClean="0">
              <a:solidFill>
                <a:srgbClr val="FFFFFF"/>
              </a:solidFill>
              <a:effectLst>
                <a:glow rad="101600">
                  <a:srgbClr val="000000"/>
                </a:glow>
              </a:effectLst>
              <a:latin typeface="Myriad Web" charset="0"/>
              <a:cs typeface="Times New Roman" charset="0"/>
            </a:endParaRPr>
          </a:p>
        </p:txBody>
      </p:sp>
      <p:sp>
        <p:nvSpPr>
          <p:cNvPr id="1112070" name="Text Box 6"/>
          <p:cNvSpPr txBox="1">
            <a:spLocks noChangeArrowheads="1"/>
          </p:cNvSpPr>
          <p:nvPr/>
        </p:nvSpPr>
        <p:spPr bwMode="auto">
          <a:xfrm>
            <a:off x="7308850" y="3333750"/>
            <a:ext cx="1223963"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left button press</a:t>
            </a:r>
          </a:p>
        </p:txBody>
      </p:sp>
      <p:sp>
        <p:nvSpPr>
          <p:cNvPr id="1112071" name="Text Box 7"/>
          <p:cNvSpPr txBox="1">
            <a:spLocks noChangeArrowheads="1"/>
          </p:cNvSpPr>
          <p:nvPr/>
        </p:nvSpPr>
        <p:spPr bwMode="auto">
          <a:xfrm>
            <a:off x="7308850" y="738188"/>
            <a:ext cx="1223963"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[no action]</a:t>
            </a:r>
          </a:p>
        </p:txBody>
      </p:sp>
      <p:sp>
        <p:nvSpPr>
          <p:cNvPr id="1112072" name="Text Box 8"/>
          <p:cNvSpPr txBox="1">
            <a:spLocks noChangeArrowheads="1"/>
          </p:cNvSpPr>
          <p:nvPr/>
        </p:nvSpPr>
        <p:spPr bwMode="auto">
          <a:xfrm>
            <a:off x="3517900" y="3502025"/>
            <a:ext cx="1223963"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i="0" smtClean="0">
                <a:solidFill>
                  <a:srgbClr val="FFFFFF"/>
                </a:solidFill>
                <a:effectLst>
                  <a:glow rad="101600">
                    <a:srgbClr val="000000"/>
                  </a:glow>
                </a:effectLst>
                <a:latin typeface="Myriad Web" charset="0"/>
                <a:cs typeface="Times New Roman" charset="0"/>
              </a:rPr>
              <a:t>action plan</a:t>
            </a:r>
          </a:p>
        </p:txBody>
      </p:sp>
      <p:sp>
        <p:nvSpPr>
          <p:cNvPr id="1112073" name="Text Box 9"/>
          <p:cNvSpPr txBox="1">
            <a:spLocks noChangeArrowheads="1"/>
          </p:cNvSpPr>
          <p:nvPr/>
        </p:nvSpPr>
        <p:spPr bwMode="auto">
          <a:xfrm>
            <a:off x="3348038" y="5876925"/>
            <a:ext cx="1565275"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action initiation</a:t>
            </a:r>
          </a:p>
        </p:txBody>
      </p:sp>
      <p:sp>
        <p:nvSpPr>
          <p:cNvPr id="1112074" name="Text Box 10"/>
          <p:cNvSpPr txBox="1">
            <a:spLocks noChangeArrowheads="1"/>
          </p:cNvSpPr>
          <p:nvPr/>
        </p:nvSpPr>
        <p:spPr bwMode="auto">
          <a:xfrm>
            <a:off x="5219700" y="5876925"/>
            <a:ext cx="1800225"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inhibition by knowledge</a:t>
            </a:r>
          </a:p>
        </p:txBody>
      </p:sp>
      <p:sp>
        <p:nvSpPr>
          <p:cNvPr id="1112075" name="Text Box 11"/>
          <p:cNvSpPr txBox="1">
            <a:spLocks noChangeArrowheads="1"/>
          </p:cNvSpPr>
          <p:nvPr/>
        </p:nvSpPr>
        <p:spPr bwMode="auto">
          <a:xfrm>
            <a:off x="7456488" y="6043613"/>
            <a:ext cx="985835"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action</a:t>
            </a:r>
          </a:p>
        </p:txBody>
      </p:sp>
      <p:sp>
        <p:nvSpPr>
          <p:cNvPr id="1112076" name="Text Box 12"/>
          <p:cNvSpPr txBox="1">
            <a:spLocks noChangeArrowheads="1"/>
          </p:cNvSpPr>
          <p:nvPr/>
        </p:nvSpPr>
        <p:spPr bwMode="auto">
          <a:xfrm>
            <a:off x="611188" y="5876925"/>
            <a:ext cx="2255837"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task representations</a:t>
            </a:r>
          </a:p>
        </p:txBody>
      </p:sp>
      <p:sp>
        <p:nvSpPr>
          <p:cNvPr id="1112077" name="Line 13"/>
          <p:cNvSpPr>
            <a:spLocks noChangeShapeType="1"/>
          </p:cNvSpPr>
          <p:nvPr/>
        </p:nvSpPr>
        <p:spPr bwMode="auto">
          <a:xfrm flipV="1">
            <a:off x="2124099" y="1404512"/>
            <a:ext cx="576262" cy="57467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78" name="Line 14"/>
          <p:cNvSpPr>
            <a:spLocks noChangeShapeType="1"/>
          </p:cNvSpPr>
          <p:nvPr/>
        </p:nvSpPr>
        <p:spPr bwMode="auto">
          <a:xfrm rot="5400000" flipV="1">
            <a:off x="2627337" y="1331486"/>
            <a:ext cx="144462" cy="1444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79" name="Line 15"/>
          <p:cNvSpPr>
            <a:spLocks noChangeShapeType="1"/>
          </p:cNvSpPr>
          <p:nvPr/>
        </p:nvSpPr>
        <p:spPr bwMode="auto">
          <a:xfrm>
            <a:off x="2700338" y="1123950"/>
            <a:ext cx="863600" cy="1588"/>
          </a:xfrm>
          <a:prstGeom prst="line">
            <a:avLst/>
          </a:prstGeom>
          <a:noFill/>
          <a:ln w="762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80" name="Line 16"/>
          <p:cNvSpPr>
            <a:spLocks noChangeShapeType="1"/>
          </p:cNvSpPr>
          <p:nvPr/>
        </p:nvSpPr>
        <p:spPr bwMode="auto">
          <a:xfrm>
            <a:off x="2771775" y="3932238"/>
            <a:ext cx="863600" cy="15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81" name="Line 17"/>
          <p:cNvSpPr>
            <a:spLocks noChangeShapeType="1"/>
          </p:cNvSpPr>
          <p:nvPr/>
        </p:nvSpPr>
        <p:spPr bwMode="auto">
          <a:xfrm>
            <a:off x="4716463" y="3932238"/>
            <a:ext cx="2519362" cy="15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82" name="Line 18"/>
          <p:cNvSpPr>
            <a:spLocks noChangeShapeType="1"/>
          </p:cNvSpPr>
          <p:nvPr/>
        </p:nvSpPr>
        <p:spPr bwMode="auto">
          <a:xfrm>
            <a:off x="4643438" y="1125538"/>
            <a:ext cx="2519362" cy="1587"/>
          </a:xfrm>
          <a:prstGeom prst="line">
            <a:avLst/>
          </a:prstGeom>
          <a:noFill/>
          <a:ln w="762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p>
            <a:pPr defTabSz="914400">
              <a:spcAft>
                <a:spcPct val="50000"/>
              </a:spcAft>
              <a:buClrTx/>
              <a:buSzTx/>
              <a:buFontTx/>
              <a:buNone/>
              <a:defRPr/>
            </a:pPr>
            <a:endParaRPr lang="en-US" i="0">
              <a:solidFill>
                <a:srgbClr val="FFFFFF"/>
              </a:solidFill>
              <a:ea typeface="ＭＳ Ｐゴシック" charset="0"/>
              <a:cs typeface="Times New Roman" charset="0"/>
            </a:endParaRPr>
          </a:p>
        </p:txBody>
      </p:sp>
      <p:sp>
        <p:nvSpPr>
          <p:cNvPr id="1112083" name="Text Box 19"/>
          <p:cNvSpPr txBox="1">
            <a:spLocks noChangeArrowheads="1"/>
          </p:cNvSpPr>
          <p:nvPr/>
        </p:nvSpPr>
        <p:spPr bwMode="auto">
          <a:xfrm rot="16200000">
            <a:off x="-543025" y="941570"/>
            <a:ext cx="186551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role of Agent2</a:t>
            </a:r>
          </a:p>
        </p:txBody>
      </p:sp>
      <p:sp>
        <p:nvSpPr>
          <p:cNvPr id="1112084" name="Text Box 20"/>
          <p:cNvSpPr txBox="1">
            <a:spLocks noChangeArrowheads="1"/>
          </p:cNvSpPr>
          <p:nvPr/>
        </p:nvSpPr>
        <p:spPr bwMode="auto">
          <a:xfrm rot="16200000">
            <a:off x="-543025" y="3678420"/>
            <a:ext cx="186551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spcAft>
                <a:spcPct val="50000"/>
              </a:spcAft>
              <a:buClrTx/>
              <a:buSzTx/>
              <a:buFontTx/>
              <a:buNone/>
              <a:defRPr/>
            </a:pPr>
            <a:r>
              <a:rPr lang="en-GB" sz="2200" smtClean="0">
                <a:solidFill>
                  <a:srgbClr val="FFFFFF"/>
                </a:solidFill>
                <a:effectLst>
                  <a:glow rad="101600">
                    <a:srgbClr val="000000"/>
                  </a:glow>
                </a:effectLst>
                <a:latin typeface="Myriad Web" charset="0"/>
                <a:cs typeface="Times New Roman" charset="0"/>
              </a:rPr>
              <a:t>role of Agent1</a:t>
            </a:r>
          </a:p>
        </p:txBody>
      </p:sp>
      <p:sp>
        <p:nvSpPr>
          <p:cNvPr id="24" name="Text Box 3"/>
          <p:cNvSpPr txBox="1">
            <a:spLocks noChangeArrowheads="1"/>
          </p:cNvSpPr>
          <p:nvPr/>
        </p:nvSpPr>
        <p:spPr bwMode="auto">
          <a:xfrm>
            <a:off x="730250" y="3167063"/>
            <a:ext cx="2016125" cy="11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267" tIns="43634" rIns="87267" bIns="43634">
            <a:spAutoFit/>
          </a:bodyPr>
          <a:lstStyle>
            <a:lvl1pPr defTabSz="873125">
              <a:spcAft>
                <a:spcPct val="0"/>
              </a:spcAft>
              <a:defRPr sz="2400">
                <a:solidFill>
                  <a:schemeClr val="tx1"/>
                </a:solidFill>
                <a:latin typeface="Times New Roman" charset="0"/>
                <a:ea typeface="ＭＳ Ｐゴシック" charset="0"/>
              </a:defRPr>
            </a:lvl1pPr>
            <a:lvl2pPr defTabSz="873125">
              <a:spcAft>
                <a:spcPct val="0"/>
              </a:spcAft>
              <a:defRPr sz="2400">
                <a:solidFill>
                  <a:schemeClr val="tx1"/>
                </a:solidFill>
                <a:latin typeface="Times New Roman" charset="0"/>
                <a:ea typeface="ＭＳ Ｐゴシック" charset="0"/>
              </a:defRPr>
            </a:lvl2pPr>
            <a:lvl3pPr defTabSz="873125">
              <a:spcAft>
                <a:spcPct val="0"/>
              </a:spcAft>
              <a:defRPr sz="2400">
                <a:solidFill>
                  <a:schemeClr val="tx1"/>
                </a:solidFill>
                <a:latin typeface="Times New Roman" charset="0"/>
                <a:ea typeface="ＭＳ Ｐゴシック" charset="0"/>
              </a:defRPr>
            </a:lvl3pPr>
            <a:lvl4pPr defTabSz="873125">
              <a:spcAft>
                <a:spcPct val="0"/>
              </a:spcAft>
              <a:defRPr sz="2400">
                <a:solidFill>
                  <a:schemeClr val="tx1"/>
                </a:solidFill>
                <a:latin typeface="Times New Roman" charset="0"/>
                <a:ea typeface="ＭＳ Ｐゴシック" charset="0"/>
              </a:defRPr>
            </a:lvl4pPr>
            <a:lvl5pPr defTabSz="873125">
              <a:spcAft>
                <a:spcPct val="0"/>
              </a:spcAft>
              <a:defRPr sz="2400">
                <a:solidFill>
                  <a:schemeClr val="tx1"/>
                </a:solidFill>
                <a:latin typeface="Times New Roman" charset="0"/>
                <a:ea typeface="ＭＳ Ｐゴシック" charset="0"/>
              </a:defRPr>
            </a:lvl5pPr>
            <a:lvl6pPr defTabSz="873125" fontAlgn="base">
              <a:spcBef>
                <a:spcPct val="0"/>
              </a:spcBef>
              <a:spcAft>
                <a:spcPct val="0"/>
              </a:spcAft>
              <a:defRPr sz="2400">
                <a:solidFill>
                  <a:schemeClr val="tx1"/>
                </a:solidFill>
                <a:latin typeface="Times New Roman" charset="0"/>
                <a:ea typeface="ＭＳ Ｐゴシック" charset="0"/>
              </a:defRPr>
            </a:lvl6pPr>
            <a:lvl7pPr defTabSz="873125" fontAlgn="base">
              <a:spcBef>
                <a:spcPct val="0"/>
              </a:spcBef>
              <a:spcAft>
                <a:spcPct val="0"/>
              </a:spcAft>
              <a:defRPr sz="2400">
                <a:solidFill>
                  <a:schemeClr val="tx1"/>
                </a:solidFill>
                <a:latin typeface="Times New Roman" charset="0"/>
                <a:ea typeface="ＭＳ Ｐゴシック" charset="0"/>
              </a:defRPr>
            </a:lvl7pPr>
            <a:lvl8pPr defTabSz="873125" fontAlgn="base">
              <a:spcBef>
                <a:spcPct val="0"/>
              </a:spcBef>
              <a:spcAft>
                <a:spcPct val="0"/>
              </a:spcAft>
              <a:defRPr sz="2400">
                <a:solidFill>
                  <a:schemeClr val="tx1"/>
                </a:solidFill>
                <a:latin typeface="Times New Roman" charset="0"/>
                <a:ea typeface="ＭＳ Ｐゴシック" charset="0"/>
              </a:defRPr>
            </a:lvl8pPr>
            <a:lvl9pPr defTabSz="873125" fontAlgn="base">
              <a:spcBef>
                <a:spcPct val="0"/>
              </a:spcBef>
              <a:spcAft>
                <a:spcPct val="0"/>
              </a:spcAft>
              <a:defRPr sz="2400">
                <a:solidFill>
                  <a:schemeClr val="tx1"/>
                </a:solidFill>
                <a:latin typeface="Times New Roman" charset="0"/>
                <a:ea typeface="ＭＳ Ｐゴシック" charset="0"/>
              </a:defRPr>
            </a:lvl9pPr>
          </a:lstStyle>
          <a:p>
            <a:pPr algn="ctr">
              <a:buClrTx/>
              <a:buSzTx/>
              <a:buFontTx/>
              <a:buNone/>
              <a:defRPr/>
            </a:pPr>
            <a:r>
              <a:rPr lang="en-GB" sz="2200" i="0" dirty="0" smtClean="0">
                <a:solidFill>
                  <a:srgbClr val="FFFFFF"/>
                </a:solidFill>
                <a:effectLst>
                  <a:glow rad="101600">
                    <a:srgbClr val="000000"/>
                  </a:glow>
                </a:effectLst>
                <a:latin typeface="Myriad Web" charset="0"/>
                <a:cs typeface="Times New Roman" charset="0"/>
              </a:rPr>
              <a:t>If a </a:t>
            </a:r>
            <a:r>
              <a:rPr lang="en-GB" sz="2200" i="0" dirty="0" smtClean="0">
                <a:solidFill>
                  <a:srgbClr val="FFFFFF"/>
                </a:solidFill>
                <a:effectLst>
                  <a:glow rad="101600">
                    <a:srgbClr val="000000"/>
                  </a:glow>
                </a:effectLst>
                <a:latin typeface="Myriad Web" charset="0"/>
                <a:cs typeface="Times New Roman" charset="0"/>
              </a:rPr>
              <a:t>red ring appears</a:t>
            </a:r>
            <a:r>
              <a:rPr lang="en-GB" sz="2200" i="0" dirty="0" smtClean="0">
                <a:solidFill>
                  <a:srgbClr val="FFFFFF"/>
                </a:solidFill>
                <a:effectLst>
                  <a:glow rad="101600">
                    <a:srgbClr val="000000"/>
                  </a:glow>
                </a:effectLst>
                <a:latin typeface="Myriad Web" charset="0"/>
                <a:cs typeface="Times New Roman" charset="0"/>
              </a:rPr>
              <a:t>, press the left button</a:t>
            </a:r>
          </a:p>
        </p:txBody>
      </p:sp>
    </p:spTree>
    <p:extLst>
      <p:ext uri="{BB962C8B-B14F-4D97-AF65-F5344CB8AC3E}">
        <p14:creationId xmlns:p14="http://schemas.microsoft.com/office/powerpoint/2010/main" val="411284677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683568" y="404664"/>
            <a:ext cx="3744416" cy="61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b="1" i="0" dirty="0" smtClean="0">
                <a:effectLst>
                  <a:glow rad="101600">
                    <a:srgbClr val="000000"/>
                  </a:glow>
                </a:effectLst>
              </a:rPr>
              <a:t>Intentional coordination </a:t>
            </a:r>
            <a:r>
              <a:rPr lang="en-GB" i="0" dirty="0" smtClean="0">
                <a:effectLst>
                  <a:glow rad="101600">
                    <a:srgbClr val="000000"/>
                  </a:glow>
                </a:effectLst>
              </a:rPr>
              <a:t>(e.g. planning to cook dinner)</a:t>
            </a:r>
            <a:endParaRPr lang="en-GB" b="1" i="0" dirty="0" smtClean="0">
              <a:effectLst>
                <a:glow rad="101600">
                  <a:srgbClr val="000000"/>
                </a:glow>
              </a:effectLst>
            </a:endParaRPr>
          </a:p>
          <a:p>
            <a:pPr eaLnBrk="1" hangingPunct="1"/>
            <a:endParaRPr lang="en-GB" i="0" dirty="0" smtClean="0">
              <a:effectLst>
                <a:glow rad="101600">
                  <a:srgbClr val="000000"/>
                </a:glow>
              </a:effectLst>
            </a:endParaRPr>
          </a:p>
          <a:p>
            <a:pPr eaLnBrk="1" hangingPunct="1"/>
            <a:r>
              <a:rPr lang="en-GB" i="0" dirty="0" smtClean="0">
                <a:effectLst>
                  <a:glow rad="101600">
                    <a:srgbClr val="000000"/>
                  </a:glow>
                </a:effectLst>
              </a:rPr>
              <a:t>You intend that we cook dinner.</a:t>
            </a:r>
          </a:p>
          <a:p>
            <a:pPr eaLnBrk="1" hangingPunct="1"/>
            <a:r>
              <a:rPr lang="en-GB" i="0" dirty="0" smtClean="0">
                <a:effectLst>
                  <a:glow rad="101600">
                    <a:srgbClr val="000000"/>
                  </a:glow>
                </a:effectLst>
              </a:rPr>
              <a:t>I intend that we cook dinner.</a:t>
            </a:r>
          </a:p>
          <a:p>
            <a:pPr eaLnBrk="1" hangingPunct="1"/>
            <a:endParaRPr lang="en-GB" i="0" dirty="0" smtClean="0">
              <a:effectLst>
                <a:glow rad="101600">
                  <a:srgbClr val="000000"/>
                </a:glow>
              </a:effectLst>
            </a:endParaRPr>
          </a:p>
          <a:p>
            <a:pPr eaLnBrk="1" hangingPunct="1"/>
            <a:r>
              <a:rPr lang="en-GB" i="0" dirty="0" smtClean="0">
                <a:effectLst>
                  <a:glow rad="101600">
                    <a:srgbClr val="000000"/>
                  </a:glow>
                </a:effectLst>
              </a:rPr>
              <a:t>You intend that we cook dinner by way of our intentions that we cook dinner and meshing </a:t>
            </a:r>
            <a:r>
              <a:rPr lang="en-GB" i="0" dirty="0" err="1" smtClean="0">
                <a:effectLst>
                  <a:glow rad="101600">
                    <a:srgbClr val="000000"/>
                  </a:glow>
                </a:effectLst>
              </a:rPr>
              <a:t>subplans</a:t>
            </a:r>
            <a:r>
              <a:rPr lang="en-GB" i="0" dirty="0" smtClean="0">
                <a:effectLst>
                  <a:glow rad="101600">
                    <a:srgbClr val="000000"/>
                  </a:glow>
                </a:effectLst>
              </a:rPr>
              <a:t> of these intentions.</a:t>
            </a:r>
          </a:p>
          <a:p>
            <a:pPr eaLnBrk="1" hangingPunct="1"/>
            <a:r>
              <a:rPr lang="en-GB" i="0" dirty="0" smtClean="0">
                <a:effectLst>
                  <a:glow rad="101600">
                    <a:srgbClr val="000000"/>
                  </a:glow>
                </a:effectLst>
              </a:rPr>
              <a:t>I also intend this.</a:t>
            </a:r>
          </a:p>
          <a:p>
            <a:pPr eaLnBrk="1" hangingPunct="1"/>
            <a:endParaRPr lang="en-GB" i="0" dirty="0" smtClean="0">
              <a:effectLst>
                <a:glow rad="101600">
                  <a:srgbClr val="000000"/>
                </a:glow>
              </a:effectLst>
            </a:endParaRPr>
          </a:p>
          <a:p>
            <a:pPr eaLnBrk="1" hangingPunct="1"/>
            <a:r>
              <a:rPr lang="en-GB" i="0" dirty="0" smtClean="0">
                <a:effectLst>
                  <a:glow rad="101600">
                    <a:srgbClr val="000000"/>
                  </a:glow>
                </a:effectLst>
              </a:rPr>
              <a:t>And this is all common knowledge between us.</a:t>
            </a:r>
          </a:p>
          <a:p>
            <a:pPr eaLnBrk="1" hangingPunct="1"/>
            <a:endParaRPr lang="en-GB" i="0" dirty="0" smtClean="0">
              <a:effectLst>
                <a:glow rad="101600">
                  <a:srgbClr val="000000"/>
                </a:glow>
              </a:effectLst>
            </a:endParaRPr>
          </a:p>
          <a:p>
            <a:pPr eaLnBrk="1" hangingPunct="1"/>
            <a:endParaRPr lang="en-GB" i="0" dirty="0">
              <a:effectLst>
                <a:glow rad="101600">
                  <a:srgbClr val="000000"/>
                </a:glow>
              </a:effectLst>
            </a:endParaRPr>
          </a:p>
        </p:txBody>
      </p:sp>
      <p:sp>
        <p:nvSpPr>
          <p:cNvPr id="2" name="Rectangle 1"/>
          <p:cNvSpPr/>
          <p:nvPr/>
        </p:nvSpPr>
        <p:spPr bwMode="auto">
          <a:xfrm>
            <a:off x="4499992" y="0"/>
            <a:ext cx="4644008"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4788024" y="404664"/>
            <a:ext cx="3744416" cy="5170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b="1" i="0" dirty="0" smtClean="0">
                <a:solidFill>
                  <a:srgbClr val="000000"/>
                </a:solidFill>
                <a:effectLst>
                  <a:glow rad="101600">
                    <a:srgbClr val="FFFFFF"/>
                  </a:glow>
                </a:effectLst>
              </a:rPr>
              <a:t>Emergent coordination </a:t>
            </a:r>
            <a:br>
              <a:rPr lang="en-GB" b="1" i="0" dirty="0" smtClean="0">
                <a:solidFill>
                  <a:srgbClr val="000000"/>
                </a:solidFill>
                <a:effectLst>
                  <a:glow rad="101600">
                    <a:srgbClr val="FFFFFF"/>
                  </a:glow>
                </a:effectLst>
              </a:rPr>
            </a:br>
            <a:r>
              <a:rPr lang="en-GB" i="0" dirty="0" smtClean="0">
                <a:solidFill>
                  <a:srgbClr val="000000"/>
                </a:solidFill>
                <a:effectLst>
                  <a:glow rad="101600">
                    <a:srgbClr val="FFFFFF"/>
                  </a:glow>
                </a:effectLst>
              </a:rPr>
              <a:t>(e.g. entrainment)</a:t>
            </a:r>
          </a:p>
          <a:p>
            <a:pPr eaLnBrk="1" hangingPunct="1"/>
            <a:endParaRPr lang="en-GB" i="0" dirty="0" smtClean="0">
              <a:solidFill>
                <a:srgbClr val="000000"/>
              </a:solidFill>
              <a:effectLst>
                <a:glow rad="101600">
                  <a:srgbClr val="FFFFFF"/>
                </a:glow>
              </a:effectLst>
            </a:endParaRPr>
          </a:p>
          <a:p>
            <a:pPr eaLnBrk="1" hangingPunct="1"/>
            <a:r>
              <a:rPr lang="en-GB" i="0" dirty="0" smtClean="0">
                <a:solidFill>
                  <a:srgbClr val="000000"/>
                </a:solidFill>
                <a:effectLst>
                  <a:glow rad="101600">
                    <a:srgbClr val="FFFFFF"/>
                  </a:glow>
                </a:effectLst>
              </a:rPr>
              <a:t>We happen to be sitting side-by-side in rocking chairs.</a:t>
            </a:r>
          </a:p>
          <a:p>
            <a:pPr eaLnBrk="1" hangingPunct="1"/>
            <a:endParaRPr lang="en-GB" i="0" dirty="0" smtClean="0">
              <a:solidFill>
                <a:srgbClr val="000000"/>
              </a:solidFill>
              <a:effectLst>
                <a:glow rad="101600">
                  <a:srgbClr val="FFFFFF"/>
                </a:glow>
              </a:effectLst>
            </a:endParaRPr>
          </a:p>
          <a:p>
            <a:pPr eaLnBrk="1" hangingPunct="1"/>
            <a:r>
              <a:rPr lang="en-GB" i="0" dirty="0" smtClean="0">
                <a:solidFill>
                  <a:srgbClr val="000000"/>
                </a:solidFill>
                <a:effectLst>
                  <a:glow rad="101600">
                    <a:srgbClr val="FFFFFF"/>
                  </a:glow>
                </a:effectLst>
              </a:rPr>
              <a:t>After some time our movements become entrained.</a:t>
            </a:r>
          </a:p>
          <a:p>
            <a:pPr eaLnBrk="1" hangingPunct="1"/>
            <a:endParaRPr lang="en-GB" i="0" smtClean="0">
              <a:solidFill>
                <a:srgbClr val="000000"/>
              </a:solidFill>
              <a:effectLst>
                <a:glow rad="101600">
                  <a:srgbClr val="FFFFFF"/>
                </a:glow>
              </a:effectLst>
            </a:endParaRPr>
          </a:p>
          <a:p>
            <a:pPr eaLnBrk="1" hangingPunct="1"/>
            <a:r>
              <a:rPr lang="en-GB" i="0" smtClean="0">
                <a:solidFill>
                  <a:srgbClr val="000000"/>
                </a:solidFill>
                <a:effectLst>
                  <a:glow rad="101600">
                    <a:srgbClr val="FFFFFF"/>
                  </a:glow>
                </a:effectLst>
              </a:rPr>
              <a:t>That </a:t>
            </a:r>
            <a:r>
              <a:rPr lang="en-GB" i="0" dirty="0" smtClean="0">
                <a:solidFill>
                  <a:srgbClr val="000000"/>
                </a:solidFill>
                <a:effectLst>
                  <a:glow rad="101600">
                    <a:srgbClr val="FFFFFF"/>
                  </a:glow>
                </a:effectLst>
              </a:rPr>
              <a:t>is, our rhythmic behaviours become synchronised with respect to phase.</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41606471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003366"/>
      </a:dk2>
      <a:lt2>
        <a:srgbClr val="FFFF00"/>
      </a:lt2>
      <a:accent1>
        <a:srgbClr val="FF9900"/>
      </a:accent1>
      <a:accent2>
        <a:srgbClr val="00FFFF"/>
      </a:accent2>
      <a:accent3>
        <a:srgbClr val="AAADB8"/>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87267" tIns="43634" rIns="87267" bIns="43634" numCol="1" anchor="t" anchorCtr="0" compatLnSpc="1">
        <a:prstTxWarp prst="textNoShape">
          <a:avLst/>
        </a:prstTxWarp>
        <a:spAutoFit/>
      </a:bodyPr>
      <a:lstStyle>
        <a:defPPr marL="0" marR="0" indent="0" algn="l" defTabSz="873125" rtl="0" eaLnBrk="1" fontAlgn="base" latinLnBrk="0" hangingPunct="1">
          <a:lnSpc>
            <a:spcPct val="100000"/>
          </a:lnSpc>
          <a:spcBef>
            <a:spcPct val="0"/>
          </a:spcBef>
          <a:spcAft>
            <a:spcPct val="50000"/>
          </a:spcAft>
          <a:buClrTx/>
          <a:buSzTx/>
          <a:buFontTx/>
          <a:buNone/>
          <a:tabLst/>
          <a:defRPr kumimoji="0" lang="en-GB" sz="2200" b="0" i="0" u="none" strike="noStrike" cap="none" normalizeH="0" baseline="0">
            <a:ln>
              <a:noFill/>
            </a:ln>
            <a:solidFill>
              <a:schemeClr val="tx1"/>
            </a:solidFill>
            <a:effectLst/>
            <a:latin typeface="Myriad Web" charset="0"/>
            <a:ea typeface="ＭＳ Ｐゴシック" charset="0"/>
            <a:cs typeface="Times New Roman"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87267" tIns="43634" rIns="87267" bIns="43634" numCol="1" anchor="t" anchorCtr="0" compatLnSpc="1">
        <a:prstTxWarp prst="textNoShape">
          <a:avLst/>
        </a:prstTxWarp>
        <a:spAutoFit/>
      </a:bodyPr>
      <a:lstStyle>
        <a:defPPr marL="0" marR="0" indent="0" algn="l" defTabSz="873125" rtl="0" eaLnBrk="1" fontAlgn="base" latinLnBrk="0" hangingPunct="1">
          <a:lnSpc>
            <a:spcPct val="100000"/>
          </a:lnSpc>
          <a:spcBef>
            <a:spcPct val="0"/>
          </a:spcBef>
          <a:spcAft>
            <a:spcPct val="50000"/>
          </a:spcAft>
          <a:buClrTx/>
          <a:buSzTx/>
          <a:buFontTx/>
          <a:buNone/>
          <a:tabLst/>
          <a:defRPr kumimoji="0" lang="en-GB" sz="2200" b="0" i="0" u="none" strike="noStrike" cap="none" normalizeH="0" baseline="0">
            <a:ln>
              <a:noFill/>
            </a:ln>
            <a:solidFill>
              <a:schemeClr val="tx1"/>
            </a:solidFill>
            <a:effectLst/>
            <a:latin typeface="Myriad Web" charset="0"/>
            <a:ea typeface="ＭＳ Ｐゴシック" charset="0"/>
            <a:cs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42502</TotalTime>
  <Words>848</Words>
  <Application>Microsoft Macintosh PowerPoint</Application>
  <PresentationFormat>On-screen Show (4:3)</PresentationFormat>
  <Paragraphs>151</Paragraphs>
  <Slides>11</Slides>
  <Notes>11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1824</cp:revision>
  <cp:lastPrinted>2011-05-18T13:59:56Z</cp:lastPrinted>
  <dcterms:created xsi:type="dcterms:W3CDTF">2010-11-22T10:27:15Z</dcterms:created>
  <dcterms:modified xsi:type="dcterms:W3CDTF">2012-10-02T15:46:08Z</dcterms:modified>
  <cp:category/>
</cp:coreProperties>
</file>