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17" r:id="rId2"/>
    <p:sldId id="323" r:id="rId3"/>
    <p:sldId id="319" r:id="rId4"/>
    <p:sldId id="320" r:id="rId5"/>
    <p:sldId id="322" r:id="rId6"/>
    <p:sldId id="32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/>
    <p:restoredTop sz="85079" autoAdjust="0"/>
  </p:normalViewPr>
  <p:slideViewPr>
    <p:cSldViewPr snapToGrid="0" snapToObjects="1">
      <p:cViewPr>
        <p:scale>
          <a:sx n="142" d="100"/>
          <a:sy n="142" d="100"/>
        </p:scale>
        <p:origin x="1848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67B050-6C0B-B74A-894D-202A889FB9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3DD4A-C311-194E-854F-F1826F4747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74F8B-3F16-FF4B-BE74-3A9AC4E40864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E377A-DB1F-5A43-B288-9B90E50A42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45C38-7A35-DE46-A278-F550EBC5B1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C4A3F-85E5-1F47-8142-EC1440B30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28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F888A-E6CB-DE44-BAE3-969E927642AA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2E346-FAE4-4949-876E-0E186A20A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6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71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86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7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8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64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2E346-FAE4-4949-876E-0E186A20A0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27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2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4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5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63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2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3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5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2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147D-18CC-C345-BB66-ACCF54A1C46E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1D423-7351-1048-BF7C-4EB50D07B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24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8E4F41-21CB-2F4D-AA5A-0B52295AF83E}"/>
              </a:ext>
            </a:extLst>
          </p:cNvPr>
          <p:cNvSpPr/>
          <p:nvPr/>
        </p:nvSpPr>
        <p:spPr>
          <a:xfrm>
            <a:off x="2131127" y="3626236"/>
            <a:ext cx="1981200" cy="985548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facts about which things are it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DD7BED-5C3D-A146-9530-C427FBE7A5D0}"/>
              </a:ext>
            </a:extLst>
          </p:cNvPr>
          <p:cNvGrpSpPr/>
          <p:nvPr/>
        </p:nvGrpSpPr>
        <p:grpSpPr>
          <a:xfrm>
            <a:off x="645226" y="640383"/>
            <a:ext cx="4953003" cy="985548"/>
            <a:chOff x="645226" y="640383"/>
            <a:chExt cx="4953003" cy="98554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A291FED-1327-8B47-AC80-50BDE724BEB9}"/>
                </a:ext>
              </a:extLst>
            </p:cNvPr>
            <p:cNvSpPr/>
            <p:nvPr/>
          </p:nvSpPr>
          <p:spPr>
            <a:xfrm>
              <a:off x="645226" y="640383"/>
              <a:ext cx="1981200" cy="985548"/>
            </a:xfrm>
            <a:prstGeom prst="roundRect">
              <a:avLst>
                <a:gd name="adj" fmla="val 9045"/>
              </a:avLst>
            </a:prstGeom>
            <a:noFill/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psychological capacities &amp; their development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523CFE7-D55B-9A4A-B801-E0AC182927CF}"/>
                </a:ext>
              </a:extLst>
            </p:cNvPr>
            <p:cNvSpPr/>
            <p:nvPr/>
          </p:nvSpPr>
          <p:spPr>
            <a:xfrm>
              <a:off x="3617029" y="640383"/>
              <a:ext cx="1981200" cy="985548"/>
            </a:xfrm>
            <a:prstGeom prst="roundRect">
              <a:avLst>
                <a:gd name="adj" fmla="val 9045"/>
              </a:avLst>
            </a:prstGeom>
            <a:noFill/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‘the evidence from everyday thinking’</a:t>
              </a:r>
            </a:p>
          </p:txBody>
        </p:sp>
      </p:grpSp>
      <p:sp>
        <p:nvSpPr>
          <p:cNvPr id="22" name="Down Arrow 21">
            <a:extLst>
              <a:ext uri="{FF2B5EF4-FFF2-40B4-BE49-F238E27FC236}">
                <a16:creationId xmlns:a16="http://schemas.microsoft.com/office/drawing/2014/main" id="{ECB654D8-07C8-2C46-80BB-60725B2072C5}"/>
              </a:ext>
            </a:extLst>
          </p:cNvPr>
          <p:cNvSpPr/>
          <p:nvPr/>
        </p:nvSpPr>
        <p:spPr>
          <a:xfrm>
            <a:off x="2978092" y="2492189"/>
            <a:ext cx="234891" cy="1134047"/>
          </a:xfrm>
          <a:prstGeom prst="downArrow">
            <a:avLst>
              <a:gd name="adj1" fmla="val 50000"/>
              <a:gd name="adj2" fmla="val 146429"/>
            </a:avLst>
          </a:prstGeom>
          <a:solidFill>
            <a:schemeClr val="bg1"/>
          </a:solidFill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7905E18-4F23-9C44-AF39-E322221AC371}"/>
              </a:ext>
            </a:extLst>
          </p:cNvPr>
          <p:cNvSpPr/>
          <p:nvPr/>
        </p:nvSpPr>
        <p:spPr>
          <a:xfrm>
            <a:off x="1675849" y="1625931"/>
            <a:ext cx="1392573" cy="1134047"/>
          </a:xfrm>
          <a:custGeom>
            <a:avLst/>
            <a:gdLst>
              <a:gd name="connsiteX0" fmla="*/ 1442907 w 1444770"/>
              <a:gd name="connsiteY0" fmla="*/ 1107347 h 1107347"/>
              <a:gd name="connsiteX1" fmla="*/ 1258349 w 1444770"/>
              <a:gd name="connsiteY1" fmla="*/ 562063 h 1107347"/>
              <a:gd name="connsiteX2" fmla="*/ 268448 w 1444770"/>
              <a:gd name="connsiteY2" fmla="*/ 343949 h 1107347"/>
              <a:gd name="connsiteX3" fmla="*/ 0 w 1444770"/>
              <a:gd name="connsiteY3" fmla="*/ 0 h 110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4770" h="1107347">
                <a:moveTo>
                  <a:pt x="1442907" y="1107347"/>
                </a:moveTo>
                <a:cubicBezTo>
                  <a:pt x="1448499" y="898321"/>
                  <a:pt x="1454092" y="689296"/>
                  <a:pt x="1258349" y="562063"/>
                </a:cubicBezTo>
                <a:cubicBezTo>
                  <a:pt x="1062606" y="434830"/>
                  <a:pt x="478173" y="437626"/>
                  <a:pt x="268448" y="343949"/>
                </a:cubicBezTo>
                <a:cubicBezTo>
                  <a:pt x="58723" y="250272"/>
                  <a:pt x="29361" y="125136"/>
                  <a:pt x="0" y="0"/>
                </a:cubicBezTo>
              </a:path>
            </a:pathLst>
          </a:custGeom>
          <a:noFill/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AE8A6C7B-3812-AC4B-B415-AD909AB384A9}"/>
              </a:ext>
            </a:extLst>
          </p:cNvPr>
          <p:cNvSpPr/>
          <p:nvPr/>
        </p:nvSpPr>
        <p:spPr>
          <a:xfrm flipH="1">
            <a:off x="3123924" y="1625931"/>
            <a:ext cx="1392573" cy="1134047"/>
          </a:xfrm>
          <a:custGeom>
            <a:avLst/>
            <a:gdLst>
              <a:gd name="connsiteX0" fmla="*/ 1442907 w 1444770"/>
              <a:gd name="connsiteY0" fmla="*/ 1107347 h 1107347"/>
              <a:gd name="connsiteX1" fmla="*/ 1258349 w 1444770"/>
              <a:gd name="connsiteY1" fmla="*/ 562063 h 1107347"/>
              <a:gd name="connsiteX2" fmla="*/ 268448 w 1444770"/>
              <a:gd name="connsiteY2" fmla="*/ 343949 h 1107347"/>
              <a:gd name="connsiteX3" fmla="*/ 0 w 1444770"/>
              <a:gd name="connsiteY3" fmla="*/ 0 h 110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4770" h="1107347">
                <a:moveTo>
                  <a:pt x="1442907" y="1107347"/>
                </a:moveTo>
                <a:cubicBezTo>
                  <a:pt x="1448499" y="898321"/>
                  <a:pt x="1454092" y="689296"/>
                  <a:pt x="1258349" y="562063"/>
                </a:cubicBezTo>
                <a:cubicBezTo>
                  <a:pt x="1062606" y="434830"/>
                  <a:pt x="478173" y="437626"/>
                  <a:pt x="268448" y="343949"/>
                </a:cubicBezTo>
                <a:cubicBezTo>
                  <a:pt x="58723" y="250272"/>
                  <a:pt x="29361" y="125136"/>
                  <a:pt x="0" y="0"/>
                </a:cubicBezTo>
              </a:path>
            </a:pathLst>
          </a:custGeom>
          <a:noFill/>
          <a:ln w="7620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8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50427A6-44B1-E34A-BC21-527C8E2C3F83}"/>
              </a:ext>
            </a:extLst>
          </p:cNvPr>
          <p:cNvSpPr/>
          <p:nvPr/>
        </p:nvSpPr>
        <p:spPr>
          <a:xfrm>
            <a:off x="2133324" y="2206172"/>
            <a:ext cx="1981200" cy="985548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facts about which things are 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6EB88C-9FF5-BC44-8CC9-A3CF460065EB}"/>
              </a:ext>
            </a:extLst>
          </p:cNvPr>
          <p:cNvGrpSpPr/>
          <p:nvPr/>
        </p:nvGrpSpPr>
        <p:grpSpPr>
          <a:xfrm>
            <a:off x="1675849" y="1303203"/>
            <a:ext cx="2840648" cy="873735"/>
            <a:chOff x="1675849" y="1625932"/>
            <a:chExt cx="2840648" cy="873735"/>
          </a:xfrm>
        </p:grpSpPr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36B390B3-2607-4440-B4B3-05ACCDA98296}"/>
                </a:ext>
              </a:extLst>
            </p:cNvPr>
            <p:cNvSpPr/>
            <p:nvPr/>
          </p:nvSpPr>
          <p:spPr>
            <a:xfrm>
              <a:off x="2978092" y="2219373"/>
              <a:ext cx="234891" cy="280294"/>
            </a:xfrm>
            <a:prstGeom prst="downArrow">
              <a:avLst>
                <a:gd name="adj1" fmla="val 50000"/>
                <a:gd name="adj2" fmla="val 217624"/>
              </a:avLst>
            </a:prstGeom>
            <a:solidFill>
              <a:schemeClr val="bg1"/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69CC25F-14B1-814F-AFA0-53EAE1957297}"/>
                </a:ext>
              </a:extLst>
            </p:cNvPr>
            <p:cNvSpPr/>
            <p:nvPr/>
          </p:nvSpPr>
          <p:spPr>
            <a:xfrm>
              <a:off x="1675849" y="1625932"/>
              <a:ext cx="1392573" cy="631034"/>
            </a:xfrm>
            <a:custGeom>
              <a:avLst/>
              <a:gdLst>
                <a:gd name="connsiteX0" fmla="*/ 1442907 w 1444770"/>
                <a:gd name="connsiteY0" fmla="*/ 1107347 h 1107347"/>
                <a:gd name="connsiteX1" fmla="*/ 1258349 w 1444770"/>
                <a:gd name="connsiteY1" fmla="*/ 562063 h 1107347"/>
                <a:gd name="connsiteX2" fmla="*/ 268448 w 1444770"/>
                <a:gd name="connsiteY2" fmla="*/ 343949 h 1107347"/>
                <a:gd name="connsiteX3" fmla="*/ 0 w 1444770"/>
                <a:gd name="connsiteY3" fmla="*/ 0 h 110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4770" h="1107347">
                  <a:moveTo>
                    <a:pt x="1442907" y="1107347"/>
                  </a:moveTo>
                  <a:cubicBezTo>
                    <a:pt x="1448499" y="898321"/>
                    <a:pt x="1454092" y="689296"/>
                    <a:pt x="1258349" y="562063"/>
                  </a:cubicBezTo>
                  <a:cubicBezTo>
                    <a:pt x="1062606" y="434830"/>
                    <a:pt x="478173" y="437626"/>
                    <a:pt x="268448" y="343949"/>
                  </a:cubicBezTo>
                  <a:cubicBezTo>
                    <a:pt x="58723" y="250272"/>
                    <a:pt x="29361" y="125136"/>
                    <a:pt x="0" y="0"/>
                  </a:cubicBezTo>
                </a:path>
              </a:pathLst>
            </a:custGeom>
            <a:noFill/>
            <a:ln w="762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E6866D5-FAAD-AE4D-92DC-0FB6AFF6A4D9}"/>
                </a:ext>
              </a:extLst>
            </p:cNvPr>
            <p:cNvSpPr/>
            <p:nvPr/>
          </p:nvSpPr>
          <p:spPr>
            <a:xfrm flipH="1">
              <a:off x="3123924" y="1625932"/>
              <a:ext cx="1392573" cy="631034"/>
            </a:xfrm>
            <a:custGeom>
              <a:avLst/>
              <a:gdLst>
                <a:gd name="connsiteX0" fmla="*/ 1442907 w 1444770"/>
                <a:gd name="connsiteY0" fmla="*/ 1107347 h 1107347"/>
                <a:gd name="connsiteX1" fmla="*/ 1258349 w 1444770"/>
                <a:gd name="connsiteY1" fmla="*/ 562063 h 1107347"/>
                <a:gd name="connsiteX2" fmla="*/ 268448 w 1444770"/>
                <a:gd name="connsiteY2" fmla="*/ 343949 h 1107347"/>
                <a:gd name="connsiteX3" fmla="*/ 0 w 1444770"/>
                <a:gd name="connsiteY3" fmla="*/ 0 h 110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4770" h="1107347">
                  <a:moveTo>
                    <a:pt x="1442907" y="1107347"/>
                  </a:moveTo>
                  <a:cubicBezTo>
                    <a:pt x="1448499" y="898321"/>
                    <a:pt x="1454092" y="689296"/>
                    <a:pt x="1258349" y="562063"/>
                  </a:cubicBezTo>
                  <a:cubicBezTo>
                    <a:pt x="1062606" y="434830"/>
                    <a:pt x="478173" y="437626"/>
                    <a:pt x="268448" y="343949"/>
                  </a:cubicBezTo>
                  <a:cubicBezTo>
                    <a:pt x="58723" y="250272"/>
                    <a:pt x="29361" y="125136"/>
                    <a:pt x="0" y="0"/>
                  </a:cubicBezTo>
                </a:path>
              </a:pathLst>
            </a:custGeom>
            <a:noFill/>
            <a:ln w="762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54FB80-5C12-3F49-BC93-75DDD70EB717}"/>
              </a:ext>
            </a:extLst>
          </p:cNvPr>
          <p:cNvGrpSpPr/>
          <p:nvPr/>
        </p:nvGrpSpPr>
        <p:grpSpPr>
          <a:xfrm>
            <a:off x="645226" y="322249"/>
            <a:ext cx="4953003" cy="985548"/>
            <a:chOff x="645226" y="640383"/>
            <a:chExt cx="4953003" cy="985548"/>
          </a:xfrm>
          <a:solidFill>
            <a:schemeClr val="tx1"/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9D2EAF6-B6EC-F048-B6A6-42B6AEAB15CA}"/>
                </a:ext>
              </a:extLst>
            </p:cNvPr>
            <p:cNvSpPr/>
            <p:nvPr/>
          </p:nvSpPr>
          <p:spPr>
            <a:xfrm>
              <a:off x="645226" y="640383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psychological capacities &amp; their development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C364BA5-9CAC-6143-A91C-40563C8FD1A5}"/>
                </a:ext>
              </a:extLst>
            </p:cNvPr>
            <p:cNvSpPr/>
            <p:nvPr/>
          </p:nvSpPr>
          <p:spPr>
            <a:xfrm>
              <a:off x="3617029" y="640383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‘the evidence from everyday thinking’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442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B19E2B7-0FC5-194C-A1DF-E9C5035E84F5}"/>
              </a:ext>
            </a:extLst>
          </p:cNvPr>
          <p:cNvGrpSpPr/>
          <p:nvPr/>
        </p:nvGrpSpPr>
        <p:grpSpPr>
          <a:xfrm rot="19871222">
            <a:off x="3490983" y="4047648"/>
            <a:ext cx="2979091" cy="2288480"/>
            <a:chOff x="2798045" y="4119010"/>
            <a:chExt cx="2979091" cy="228848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36BF6F5-80A1-1049-83E3-8B904852DD4B}"/>
                </a:ext>
              </a:extLst>
            </p:cNvPr>
            <p:cNvSpPr/>
            <p:nvPr/>
          </p:nvSpPr>
          <p:spPr>
            <a:xfrm>
              <a:off x="3368720" y="4119010"/>
              <a:ext cx="1981200" cy="985548"/>
            </a:xfrm>
            <a:prstGeom prst="roundRect">
              <a:avLst>
                <a:gd name="adj" fmla="val 9045"/>
              </a:avLst>
            </a:prstGeom>
            <a:noFill/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mechanistically neutral </a:t>
              </a:r>
              <a:r>
                <a:rPr lang="en-US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characterisations</a:t>
              </a:r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D2B0777-68D8-C643-9613-99213340DD0B}"/>
                </a:ext>
              </a:extLst>
            </p:cNvPr>
            <p:cNvSpPr/>
            <p:nvPr/>
          </p:nvSpPr>
          <p:spPr>
            <a:xfrm>
              <a:off x="3368720" y="5421942"/>
              <a:ext cx="1981200" cy="985548"/>
            </a:xfrm>
            <a:prstGeom prst="roundRect">
              <a:avLst>
                <a:gd name="adj" fmla="val 9045"/>
              </a:avLst>
            </a:prstGeom>
            <a:noFill/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discoveries about mechanisms</a:t>
              </a: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D0C4265C-D759-B14F-84BC-58391C6B7C18}"/>
                </a:ext>
              </a:extLst>
            </p:cNvPr>
            <p:cNvSpPr/>
            <p:nvPr/>
          </p:nvSpPr>
          <p:spPr>
            <a:xfrm rot="10800000">
              <a:off x="2798045" y="4655884"/>
              <a:ext cx="1141344" cy="1258832"/>
            </a:xfrm>
            <a:prstGeom prst="arc">
              <a:avLst>
                <a:gd name="adj1" fmla="val 16200000"/>
                <a:gd name="adj2" fmla="val 5401622"/>
              </a:avLst>
            </a:prstGeom>
            <a:ln w="76200" cmpd="sng">
              <a:solidFill>
                <a:schemeClr val="bg1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C8AACC8-8042-1944-84F1-27B259EDA2AC}"/>
                </a:ext>
              </a:extLst>
            </p:cNvPr>
            <p:cNvSpPr/>
            <p:nvPr/>
          </p:nvSpPr>
          <p:spPr>
            <a:xfrm rot="20700000">
              <a:off x="4635792" y="4562648"/>
              <a:ext cx="1141344" cy="1258832"/>
            </a:xfrm>
            <a:prstGeom prst="arc">
              <a:avLst>
                <a:gd name="adj1" fmla="val 17848501"/>
                <a:gd name="adj2" fmla="val 5401622"/>
              </a:avLst>
            </a:prstGeom>
            <a:ln w="76200" cmpd="sng">
              <a:solidFill>
                <a:schemeClr val="bg1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2D3C6C2-398E-C744-86F7-298B6594A65A}"/>
              </a:ext>
            </a:extLst>
          </p:cNvPr>
          <p:cNvSpPr/>
          <p:nvPr/>
        </p:nvSpPr>
        <p:spPr>
          <a:xfrm rot="869788">
            <a:off x="6863190" y="3049352"/>
            <a:ext cx="1981200" cy="985548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facts about which things are it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D76E6-0E22-FF44-A938-302E2AD9A836}"/>
              </a:ext>
            </a:extLst>
          </p:cNvPr>
          <p:cNvGrpSpPr/>
          <p:nvPr/>
        </p:nvGrpSpPr>
        <p:grpSpPr>
          <a:xfrm rot="19919881">
            <a:off x="6321010" y="3261045"/>
            <a:ext cx="911329" cy="1945364"/>
            <a:chOff x="7074175" y="4299558"/>
            <a:chExt cx="911329" cy="1945364"/>
          </a:xfrm>
        </p:grpSpPr>
        <p:sp>
          <p:nvSpPr>
            <p:cNvPr id="27" name="Down Arrow 26">
              <a:extLst>
                <a:ext uri="{FF2B5EF4-FFF2-40B4-BE49-F238E27FC236}">
                  <a16:creationId xmlns:a16="http://schemas.microsoft.com/office/drawing/2014/main" id="{C59429FD-B098-9B40-AD78-BF80883ECD68}"/>
                </a:ext>
              </a:extLst>
            </p:cNvPr>
            <p:cNvSpPr/>
            <p:nvPr/>
          </p:nvSpPr>
          <p:spPr>
            <a:xfrm rot="16200000">
              <a:off x="7727911" y="5145788"/>
              <a:ext cx="234891" cy="280294"/>
            </a:xfrm>
            <a:prstGeom prst="downArrow">
              <a:avLst>
                <a:gd name="adj1" fmla="val 50000"/>
                <a:gd name="adj2" fmla="val 217624"/>
              </a:avLst>
            </a:prstGeom>
            <a:solidFill>
              <a:schemeClr val="bg1"/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925F09-B0A5-704F-8784-B233B3D203C1}"/>
                </a:ext>
              </a:extLst>
            </p:cNvPr>
            <p:cNvGrpSpPr/>
            <p:nvPr/>
          </p:nvGrpSpPr>
          <p:grpSpPr>
            <a:xfrm>
              <a:off x="7074175" y="4299558"/>
              <a:ext cx="631034" cy="1945364"/>
              <a:chOff x="7111769" y="3864975"/>
              <a:chExt cx="631034" cy="2840648"/>
            </a:xfrm>
          </p:grpSpPr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AA2661E-2146-344B-AB49-0E9D43A30A90}"/>
                  </a:ext>
                </a:extLst>
              </p:cNvPr>
              <p:cNvSpPr/>
              <p:nvPr/>
            </p:nvSpPr>
            <p:spPr>
              <a:xfrm rot="16200000">
                <a:off x="6730999" y="5693820"/>
                <a:ext cx="1392573" cy="631034"/>
              </a:xfrm>
              <a:custGeom>
                <a:avLst/>
                <a:gdLst>
                  <a:gd name="connsiteX0" fmla="*/ 1442907 w 1444770"/>
                  <a:gd name="connsiteY0" fmla="*/ 1107347 h 1107347"/>
                  <a:gd name="connsiteX1" fmla="*/ 1258349 w 1444770"/>
                  <a:gd name="connsiteY1" fmla="*/ 562063 h 1107347"/>
                  <a:gd name="connsiteX2" fmla="*/ 268448 w 1444770"/>
                  <a:gd name="connsiteY2" fmla="*/ 343949 h 1107347"/>
                  <a:gd name="connsiteX3" fmla="*/ 0 w 1444770"/>
                  <a:gd name="connsiteY3" fmla="*/ 0 h 1107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770" h="1107347">
                    <a:moveTo>
                      <a:pt x="1442907" y="1107347"/>
                    </a:moveTo>
                    <a:cubicBezTo>
                      <a:pt x="1448499" y="898321"/>
                      <a:pt x="1454092" y="689296"/>
                      <a:pt x="1258349" y="562063"/>
                    </a:cubicBezTo>
                    <a:cubicBezTo>
                      <a:pt x="1062606" y="434830"/>
                      <a:pt x="478173" y="437626"/>
                      <a:pt x="268448" y="343949"/>
                    </a:cubicBezTo>
                    <a:cubicBezTo>
                      <a:pt x="58723" y="250272"/>
                      <a:pt x="29361" y="125136"/>
                      <a:pt x="0" y="0"/>
                    </a:cubicBezTo>
                  </a:path>
                </a:pathLst>
              </a:custGeom>
              <a:noFill/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D271E4-9849-9C4B-AA6B-E06501B07819}"/>
                  </a:ext>
                </a:extLst>
              </p:cNvPr>
              <p:cNvSpPr/>
              <p:nvPr/>
            </p:nvSpPr>
            <p:spPr>
              <a:xfrm rot="16200000" flipH="1">
                <a:off x="6730999" y="4245745"/>
                <a:ext cx="1392573" cy="631034"/>
              </a:xfrm>
              <a:custGeom>
                <a:avLst/>
                <a:gdLst>
                  <a:gd name="connsiteX0" fmla="*/ 1442907 w 1444770"/>
                  <a:gd name="connsiteY0" fmla="*/ 1107347 h 1107347"/>
                  <a:gd name="connsiteX1" fmla="*/ 1258349 w 1444770"/>
                  <a:gd name="connsiteY1" fmla="*/ 562063 h 1107347"/>
                  <a:gd name="connsiteX2" fmla="*/ 268448 w 1444770"/>
                  <a:gd name="connsiteY2" fmla="*/ 343949 h 1107347"/>
                  <a:gd name="connsiteX3" fmla="*/ 0 w 1444770"/>
                  <a:gd name="connsiteY3" fmla="*/ 0 h 1107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770" h="1107347">
                    <a:moveTo>
                      <a:pt x="1442907" y="1107347"/>
                    </a:moveTo>
                    <a:cubicBezTo>
                      <a:pt x="1448499" y="898321"/>
                      <a:pt x="1454092" y="689296"/>
                      <a:pt x="1258349" y="562063"/>
                    </a:cubicBezTo>
                    <a:cubicBezTo>
                      <a:pt x="1062606" y="434830"/>
                      <a:pt x="478173" y="437626"/>
                      <a:pt x="268448" y="343949"/>
                    </a:cubicBezTo>
                    <a:cubicBezTo>
                      <a:pt x="58723" y="250272"/>
                      <a:pt x="29361" y="125136"/>
                      <a:pt x="0" y="0"/>
                    </a:cubicBezTo>
                  </a:path>
                </a:pathLst>
              </a:custGeom>
              <a:noFill/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823950F-DAB2-EE46-BC06-78162879DA96}"/>
              </a:ext>
            </a:extLst>
          </p:cNvPr>
          <p:cNvSpPr/>
          <p:nvPr/>
        </p:nvSpPr>
        <p:spPr>
          <a:xfrm>
            <a:off x="933281" y="3938110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‘the evidence from everyday thinking’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B68282A-345B-2144-80A5-353033F00443}"/>
              </a:ext>
            </a:extLst>
          </p:cNvPr>
          <p:cNvSpPr/>
          <p:nvPr/>
        </p:nvSpPr>
        <p:spPr>
          <a:xfrm>
            <a:off x="953104" y="5043300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engineering patterns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B370C-F0B0-5F40-8B21-021218D13BBC}"/>
              </a:ext>
            </a:extLst>
          </p:cNvPr>
          <p:cNvSpPr/>
          <p:nvPr/>
        </p:nvSpPr>
        <p:spPr>
          <a:xfrm>
            <a:off x="953104" y="6233022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 </a:t>
            </a:r>
          </a:p>
          <a:p>
            <a:pPr algn="ctr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242874-1D3D-2C4C-90A6-CA7043C7651C}"/>
              </a:ext>
            </a:extLst>
          </p:cNvPr>
          <p:cNvCxnSpPr>
            <a:stCxn id="31" idx="3"/>
          </p:cNvCxnSpPr>
          <p:nvPr/>
        </p:nvCxnSpPr>
        <p:spPr>
          <a:xfrm>
            <a:off x="2914481" y="4430884"/>
            <a:ext cx="709466" cy="168010"/>
          </a:xfrm>
          <a:prstGeom prst="straightConnector1">
            <a:avLst/>
          </a:prstGeom>
          <a:ln w="381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FC954B-4275-F24F-8C71-26C8804EC780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934304" y="4646615"/>
            <a:ext cx="672389" cy="889459"/>
          </a:xfrm>
          <a:prstGeom prst="straightConnector1">
            <a:avLst/>
          </a:prstGeom>
          <a:ln w="381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4E615B-06DE-DA47-A71F-22AF96C50A22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934304" y="4686662"/>
            <a:ext cx="689643" cy="2039134"/>
          </a:xfrm>
          <a:prstGeom prst="straightConnector1">
            <a:avLst/>
          </a:prstGeom>
          <a:ln w="381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62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8E4F41-21CB-2F4D-AA5A-0B52295AF83E}"/>
              </a:ext>
            </a:extLst>
          </p:cNvPr>
          <p:cNvSpPr/>
          <p:nvPr/>
        </p:nvSpPr>
        <p:spPr>
          <a:xfrm>
            <a:off x="2133324" y="2528901"/>
            <a:ext cx="1981200" cy="985548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facts about which things are it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494678-1DE0-6B47-9C6E-9162A3C96DD2}"/>
              </a:ext>
            </a:extLst>
          </p:cNvPr>
          <p:cNvGrpSpPr/>
          <p:nvPr/>
        </p:nvGrpSpPr>
        <p:grpSpPr>
          <a:xfrm>
            <a:off x="1675849" y="1625932"/>
            <a:ext cx="2840648" cy="873735"/>
            <a:chOff x="1675849" y="1625932"/>
            <a:chExt cx="2840648" cy="873735"/>
          </a:xfrm>
        </p:grpSpPr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ECB654D8-07C8-2C46-80BB-60725B2072C5}"/>
                </a:ext>
              </a:extLst>
            </p:cNvPr>
            <p:cNvSpPr/>
            <p:nvPr/>
          </p:nvSpPr>
          <p:spPr>
            <a:xfrm>
              <a:off x="2978092" y="2219373"/>
              <a:ext cx="234891" cy="280294"/>
            </a:xfrm>
            <a:prstGeom prst="downArrow">
              <a:avLst>
                <a:gd name="adj1" fmla="val 50000"/>
                <a:gd name="adj2" fmla="val 217624"/>
              </a:avLst>
            </a:prstGeom>
            <a:solidFill>
              <a:schemeClr val="bg1"/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7905E18-4F23-9C44-AF39-E322221AC371}"/>
                </a:ext>
              </a:extLst>
            </p:cNvPr>
            <p:cNvSpPr/>
            <p:nvPr/>
          </p:nvSpPr>
          <p:spPr>
            <a:xfrm>
              <a:off x="1675849" y="1625932"/>
              <a:ext cx="1392573" cy="631034"/>
            </a:xfrm>
            <a:custGeom>
              <a:avLst/>
              <a:gdLst>
                <a:gd name="connsiteX0" fmla="*/ 1442907 w 1444770"/>
                <a:gd name="connsiteY0" fmla="*/ 1107347 h 1107347"/>
                <a:gd name="connsiteX1" fmla="*/ 1258349 w 1444770"/>
                <a:gd name="connsiteY1" fmla="*/ 562063 h 1107347"/>
                <a:gd name="connsiteX2" fmla="*/ 268448 w 1444770"/>
                <a:gd name="connsiteY2" fmla="*/ 343949 h 1107347"/>
                <a:gd name="connsiteX3" fmla="*/ 0 w 1444770"/>
                <a:gd name="connsiteY3" fmla="*/ 0 h 110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4770" h="1107347">
                  <a:moveTo>
                    <a:pt x="1442907" y="1107347"/>
                  </a:moveTo>
                  <a:cubicBezTo>
                    <a:pt x="1448499" y="898321"/>
                    <a:pt x="1454092" y="689296"/>
                    <a:pt x="1258349" y="562063"/>
                  </a:cubicBezTo>
                  <a:cubicBezTo>
                    <a:pt x="1062606" y="434830"/>
                    <a:pt x="478173" y="437626"/>
                    <a:pt x="268448" y="343949"/>
                  </a:cubicBezTo>
                  <a:cubicBezTo>
                    <a:pt x="58723" y="250272"/>
                    <a:pt x="29361" y="125136"/>
                    <a:pt x="0" y="0"/>
                  </a:cubicBezTo>
                </a:path>
              </a:pathLst>
            </a:custGeom>
            <a:noFill/>
            <a:ln w="762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E8A6C7B-3812-AC4B-B415-AD909AB384A9}"/>
                </a:ext>
              </a:extLst>
            </p:cNvPr>
            <p:cNvSpPr/>
            <p:nvPr/>
          </p:nvSpPr>
          <p:spPr>
            <a:xfrm flipH="1">
              <a:off x="3123924" y="1625932"/>
              <a:ext cx="1392573" cy="631034"/>
            </a:xfrm>
            <a:custGeom>
              <a:avLst/>
              <a:gdLst>
                <a:gd name="connsiteX0" fmla="*/ 1442907 w 1444770"/>
                <a:gd name="connsiteY0" fmla="*/ 1107347 h 1107347"/>
                <a:gd name="connsiteX1" fmla="*/ 1258349 w 1444770"/>
                <a:gd name="connsiteY1" fmla="*/ 562063 h 1107347"/>
                <a:gd name="connsiteX2" fmla="*/ 268448 w 1444770"/>
                <a:gd name="connsiteY2" fmla="*/ 343949 h 1107347"/>
                <a:gd name="connsiteX3" fmla="*/ 0 w 1444770"/>
                <a:gd name="connsiteY3" fmla="*/ 0 h 110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4770" h="1107347">
                  <a:moveTo>
                    <a:pt x="1442907" y="1107347"/>
                  </a:moveTo>
                  <a:cubicBezTo>
                    <a:pt x="1448499" y="898321"/>
                    <a:pt x="1454092" y="689296"/>
                    <a:pt x="1258349" y="562063"/>
                  </a:cubicBezTo>
                  <a:cubicBezTo>
                    <a:pt x="1062606" y="434830"/>
                    <a:pt x="478173" y="437626"/>
                    <a:pt x="268448" y="343949"/>
                  </a:cubicBezTo>
                  <a:cubicBezTo>
                    <a:pt x="58723" y="250272"/>
                    <a:pt x="29361" y="125136"/>
                    <a:pt x="0" y="0"/>
                  </a:cubicBezTo>
                </a:path>
              </a:pathLst>
            </a:custGeom>
            <a:noFill/>
            <a:ln w="762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19E2B7-0FC5-194C-A1DF-E9C5035E84F5}"/>
              </a:ext>
            </a:extLst>
          </p:cNvPr>
          <p:cNvGrpSpPr/>
          <p:nvPr/>
        </p:nvGrpSpPr>
        <p:grpSpPr>
          <a:xfrm rot="19871222">
            <a:off x="3490983" y="4047648"/>
            <a:ext cx="2979091" cy="2288480"/>
            <a:chOff x="2798045" y="4119010"/>
            <a:chExt cx="2979091" cy="228848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36BF6F5-80A1-1049-83E3-8B904852DD4B}"/>
                </a:ext>
              </a:extLst>
            </p:cNvPr>
            <p:cNvSpPr/>
            <p:nvPr/>
          </p:nvSpPr>
          <p:spPr>
            <a:xfrm>
              <a:off x="3368720" y="4119010"/>
              <a:ext cx="1981200" cy="985548"/>
            </a:xfrm>
            <a:prstGeom prst="roundRect">
              <a:avLst>
                <a:gd name="adj" fmla="val 9045"/>
              </a:avLst>
            </a:prstGeom>
            <a:noFill/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mechanistically neutral </a:t>
              </a:r>
              <a:r>
                <a:rPr lang="en-US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characterisations</a:t>
              </a:r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D2B0777-68D8-C643-9613-99213340DD0B}"/>
                </a:ext>
              </a:extLst>
            </p:cNvPr>
            <p:cNvSpPr/>
            <p:nvPr/>
          </p:nvSpPr>
          <p:spPr>
            <a:xfrm>
              <a:off x="3368720" y="5421942"/>
              <a:ext cx="1981200" cy="985548"/>
            </a:xfrm>
            <a:prstGeom prst="roundRect">
              <a:avLst>
                <a:gd name="adj" fmla="val 9045"/>
              </a:avLst>
            </a:prstGeom>
            <a:noFill/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discoveries about mechanisms</a:t>
              </a: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D0C4265C-D759-B14F-84BC-58391C6B7C18}"/>
                </a:ext>
              </a:extLst>
            </p:cNvPr>
            <p:cNvSpPr/>
            <p:nvPr/>
          </p:nvSpPr>
          <p:spPr>
            <a:xfrm rot="10800000">
              <a:off x="2798045" y="4655884"/>
              <a:ext cx="1141344" cy="1258832"/>
            </a:xfrm>
            <a:prstGeom prst="arc">
              <a:avLst>
                <a:gd name="adj1" fmla="val 16200000"/>
                <a:gd name="adj2" fmla="val 5401622"/>
              </a:avLst>
            </a:prstGeom>
            <a:ln w="76200" cmpd="sng">
              <a:solidFill>
                <a:schemeClr val="bg1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C8AACC8-8042-1944-84F1-27B259EDA2AC}"/>
                </a:ext>
              </a:extLst>
            </p:cNvPr>
            <p:cNvSpPr/>
            <p:nvPr/>
          </p:nvSpPr>
          <p:spPr>
            <a:xfrm rot="20700000">
              <a:off x="4635792" y="4562648"/>
              <a:ext cx="1141344" cy="1258832"/>
            </a:xfrm>
            <a:prstGeom prst="arc">
              <a:avLst>
                <a:gd name="adj1" fmla="val 17848501"/>
                <a:gd name="adj2" fmla="val 5401622"/>
              </a:avLst>
            </a:prstGeom>
            <a:ln w="76200" cmpd="sng">
              <a:solidFill>
                <a:schemeClr val="bg1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2D3C6C2-398E-C744-86F7-298B6594A65A}"/>
              </a:ext>
            </a:extLst>
          </p:cNvPr>
          <p:cNvSpPr/>
          <p:nvPr/>
        </p:nvSpPr>
        <p:spPr>
          <a:xfrm rot="869788">
            <a:off x="6863190" y="3049352"/>
            <a:ext cx="1981200" cy="985548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facts about which things are it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DD7BED-5C3D-A146-9530-C427FBE7A5D0}"/>
              </a:ext>
            </a:extLst>
          </p:cNvPr>
          <p:cNvGrpSpPr/>
          <p:nvPr/>
        </p:nvGrpSpPr>
        <p:grpSpPr>
          <a:xfrm>
            <a:off x="645226" y="644978"/>
            <a:ext cx="4953003" cy="985548"/>
            <a:chOff x="645226" y="640383"/>
            <a:chExt cx="4953003" cy="985548"/>
          </a:xfrm>
          <a:solidFill>
            <a:schemeClr val="tx1"/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A291FED-1327-8B47-AC80-50BDE724BEB9}"/>
                </a:ext>
              </a:extLst>
            </p:cNvPr>
            <p:cNvSpPr/>
            <p:nvPr/>
          </p:nvSpPr>
          <p:spPr>
            <a:xfrm>
              <a:off x="645226" y="640383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psychological capacities &amp; their development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523CFE7-D55B-9A4A-B801-E0AC182927CF}"/>
                </a:ext>
              </a:extLst>
            </p:cNvPr>
            <p:cNvSpPr/>
            <p:nvPr/>
          </p:nvSpPr>
          <p:spPr>
            <a:xfrm>
              <a:off x="3617029" y="640383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‘the evidence from everyday thinking’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D76E6-0E22-FF44-A938-302E2AD9A836}"/>
              </a:ext>
            </a:extLst>
          </p:cNvPr>
          <p:cNvGrpSpPr/>
          <p:nvPr/>
        </p:nvGrpSpPr>
        <p:grpSpPr>
          <a:xfrm rot="19919881">
            <a:off x="6321010" y="3261045"/>
            <a:ext cx="911329" cy="1945364"/>
            <a:chOff x="7074175" y="4299558"/>
            <a:chExt cx="911329" cy="1945364"/>
          </a:xfrm>
        </p:grpSpPr>
        <p:sp>
          <p:nvSpPr>
            <p:cNvPr id="27" name="Down Arrow 26">
              <a:extLst>
                <a:ext uri="{FF2B5EF4-FFF2-40B4-BE49-F238E27FC236}">
                  <a16:creationId xmlns:a16="http://schemas.microsoft.com/office/drawing/2014/main" id="{C59429FD-B098-9B40-AD78-BF80883ECD68}"/>
                </a:ext>
              </a:extLst>
            </p:cNvPr>
            <p:cNvSpPr/>
            <p:nvPr/>
          </p:nvSpPr>
          <p:spPr>
            <a:xfrm rot="16200000">
              <a:off x="7727911" y="5145788"/>
              <a:ext cx="234891" cy="280294"/>
            </a:xfrm>
            <a:prstGeom prst="downArrow">
              <a:avLst>
                <a:gd name="adj1" fmla="val 50000"/>
                <a:gd name="adj2" fmla="val 217624"/>
              </a:avLst>
            </a:prstGeom>
            <a:solidFill>
              <a:schemeClr val="bg1"/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925F09-B0A5-704F-8784-B233B3D203C1}"/>
                </a:ext>
              </a:extLst>
            </p:cNvPr>
            <p:cNvGrpSpPr/>
            <p:nvPr/>
          </p:nvGrpSpPr>
          <p:grpSpPr>
            <a:xfrm>
              <a:off x="7074175" y="4299558"/>
              <a:ext cx="631034" cy="1945364"/>
              <a:chOff x="7111769" y="3864975"/>
              <a:chExt cx="631034" cy="2840648"/>
            </a:xfrm>
          </p:grpSpPr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AA2661E-2146-344B-AB49-0E9D43A30A90}"/>
                  </a:ext>
                </a:extLst>
              </p:cNvPr>
              <p:cNvSpPr/>
              <p:nvPr/>
            </p:nvSpPr>
            <p:spPr>
              <a:xfrm rot="16200000">
                <a:off x="6730999" y="5693820"/>
                <a:ext cx="1392573" cy="631034"/>
              </a:xfrm>
              <a:custGeom>
                <a:avLst/>
                <a:gdLst>
                  <a:gd name="connsiteX0" fmla="*/ 1442907 w 1444770"/>
                  <a:gd name="connsiteY0" fmla="*/ 1107347 h 1107347"/>
                  <a:gd name="connsiteX1" fmla="*/ 1258349 w 1444770"/>
                  <a:gd name="connsiteY1" fmla="*/ 562063 h 1107347"/>
                  <a:gd name="connsiteX2" fmla="*/ 268448 w 1444770"/>
                  <a:gd name="connsiteY2" fmla="*/ 343949 h 1107347"/>
                  <a:gd name="connsiteX3" fmla="*/ 0 w 1444770"/>
                  <a:gd name="connsiteY3" fmla="*/ 0 h 1107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770" h="1107347">
                    <a:moveTo>
                      <a:pt x="1442907" y="1107347"/>
                    </a:moveTo>
                    <a:cubicBezTo>
                      <a:pt x="1448499" y="898321"/>
                      <a:pt x="1454092" y="689296"/>
                      <a:pt x="1258349" y="562063"/>
                    </a:cubicBezTo>
                    <a:cubicBezTo>
                      <a:pt x="1062606" y="434830"/>
                      <a:pt x="478173" y="437626"/>
                      <a:pt x="268448" y="343949"/>
                    </a:cubicBezTo>
                    <a:cubicBezTo>
                      <a:pt x="58723" y="250272"/>
                      <a:pt x="29361" y="125136"/>
                      <a:pt x="0" y="0"/>
                    </a:cubicBezTo>
                  </a:path>
                </a:pathLst>
              </a:custGeom>
              <a:noFill/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D271E4-9849-9C4B-AA6B-E06501B07819}"/>
                  </a:ext>
                </a:extLst>
              </p:cNvPr>
              <p:cNvSpPr/>
              <p:nvPr/>
            </p:nvSpPr>
            <p:spPr>
              <a:xfrm rot="16200000" flipH="1">
                <a:off x="6730999" y="4245745"/>
                <a:ext cx="1392573" cy="631034"/>
              </a:xfrm>
              <a:custGeom>
                <a:avLst/>
                <a:gdLst>
                  <a:gd name="connsiteX0" fmla="*/ 1442907 w 1444770"/>
                  <a:gd name="connsiteY0" fmla="*/ 1107347 h 1107347"/>
                  <a:gd name="connsiteX1" fmla="*/ 1258349 w 1444770"/>
                  <a:gd name="connsiteY1" fmla="*/ 562063 h 1107347"/>
                  <a:gd name="connsiteX2" fmla="*/ 268448 w 1444770"/>
                  <a:gd name="connsiteY2" fmla="*/ 343949 h 1107347"/>
                  <a:gd name="connsiteX3" fmla="*/ 0 w 1444770"/>
                  <a:gd name="connsiteY3" fmla="*/ 0 h 1107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770" h="1107347">
                    <a:moveTo>
                      <a:pt x="1442907" y="1107347"/>
                    </a:moveTo>
                    <a:cubicBezTo>
                      <a:pt x="1448499" y="898321"/>
                      <a:pt x="1454092" y="689296"/>
                      <a:pt x="1258349" y="562063"/>
                    </a:cubicBezTo>
                    <a:cubicBezTo>
                      <a:pt x="1062606" y="434830"/>
                      <a:pt x="478173" y="437626"/>
                      <a:pt x="268448" y="343949"/>
                    </a:cubicBezTo>
                    <a:cubicBezTo>
                      <a:pt x="58723" y="250272"/>
                      <a:pt x="29361" y="125136"/>
                      <a:pt x="0" y="0"/>
                    </a:cubicBezTo>
                  </a:path>
                </a:pathLst>
              </a:custGeom>
              <a:noFill/>
              <a:ln w="76200" cmpd="sng">
                <a:solidFill>
                  <a:srgbClr val="FFFF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823950F-DAB2-EE46-BC06-78162879DA96}"/>
              </a:ext>
            </a:extLst>
          </p:cNvPr>
          <p:cNvSpPr/>
          <p:nvPr/>
        </p:nvSpPr>
        <p:spPr>
          <a:xfrm>
            <a:off x="933281" y="3938110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‘the evidence from everyday thinking’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B68282A-345B-2144-80A5-353033F00443}"/>
              </a:ext>
            </a:extLst>
          </p:cNvPr>
          <p:cNvSpPr/>
          <p:nvPr/>
        </p:nvSpPr>
        <p:spPr>
          <a:xfrm>
            <a:off x="953104" y="5043300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engineering patterns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B370C-F0B0-5F40-8B21-021218D13BBC}"/>
              </a:ext>
            </a:extLst>
          </p:cNvPr>
          <p:cNvSpPr/>
          <p:nvPr/>
        </p:nvSpPr>
        <p:spPr>
          <a:xfrm>
            <a:off x="953104" y="6233022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 </a:t>
            </a:r>
          </a:p>
          <a:p>
            <a:pPr algn="ctr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242874-1D3D-2C4C-90A6-CA7043C7651C}"/>
              </a:ext>
            </a:extLst>
          </p:cNvPr>
          <p:cNvCxnSpPr>
            <a:stCxn id="31" idx="3"/>
          </p:cNvCxnSpPr>
          <p:nvPr/>
        </p:nvCxnSpPr>
        <p:spPr>
          <a:xfrm>
            <a:off x="2914481" y="4430884"/>
            <a:ext cx="709466" cy="168010"/>
          </a:xfrm>
          <a:prstGeom prst="straightConnector1">
            <a:avLst/>
          </a:prstGeom>
          <a:ln w="381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FC954B-4275-F24F-8C71-26C8804EC780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934304" y="4646615"/>
            <a:ext cx="672389" cy="889459"/>
          </a:xfrm>
          <a:prstGeom prst="straightConnector1">
            <a:avLst/>
          </a:prstGeom>
          <a:ln w="381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4E615B-06DE-DA47-A71F-22AF96C50A22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934304" y="4686662"/>
            <a:ext cx="689643" cy="2039134"/>
          </a:xfrm>
          <a:prstGeom prst="straightConnector1">
            <a:avLst/>
          </a:prstGeom>
          <a:ln w="381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25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0BDABD21-1DB9-CE40-A7BC-5750082C7788}"/>
              </a:ext>
            </a:extLst>
          </p:cNvPr>
          <p:cNvSpPr/>
          <p:nvPr/>
        </p:nvSpPr>
        <p:spPr>
          <a:xfrm>
            <a:off x="1" y="-159"/>
            <a:ext cx="9144000" cy="6858159"/>
          </a:xfrm>
          <a:prstGeom prst="rect">
            <a:avLst/>
          </a:prstGeom>
          <a:solidFill>
            <a:schemeClr val="bg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4E615B-06DE-DA47-A71F-22AF96C50A22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468138" y="4069955"/>
            <a:ext cx="1127042" cy="245861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3F7B92F-7531-2A4E-B136-A64E92F4BF78}"/>
              </a:ext>
            </a:extLst>
          </p:cNvPr>
          <p:cNvSpPr/>
          <p:nvPr/>
        </p:nvSpPr>
        <p:spPr>
          <a:xfrm>
            <a:off x="0" y="0"/>
            <a:ext cx="9143999" cy="3425637"/>
          </a:xfrm>
          <a:prstGeom prst="rect">
            <a:avLst/>
          </a:prstGeom>
          <a:solidFill>
            <a:schemeClr val="tx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8E4F41-21CB-2F4D-AA5A-0B52295AF83E}"/>
              </a:ext>
            </a:extLst>
          </p:cNvPr>
          <p:cNvSpPr/>
          <p:nvPr/>
        </p:nvSpPr>
        <p:spPr>
          <a:xfrm>
            <a:off x="2133324" y="2206172"/>
            <a:ext cx="1981200" cy="985548"/>
          </a:xfrm>
          <a:prstGeom prst="roundRect">
            <a:avLst>
              <a:gd name="adj" fmla="val 9045"/>
            </a:avLst>
          </a:prstGeom>
          <a:noFill/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facts about which things are it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494678-1DE0-6B47-9C6E-9162A3C96DD2}"/>
              </a:ext>
            </a:extLst>
          </p:cNvPr>
          <p:cNvGrpSpPr/>
          <p:nvPr/>
        </p:nvGrpSpPr>
        <p:grpSpPr>
          <a:xfrm>
            <a:off x="1675849" y="1303203"/>
            <a:ext cx="2840648" cy="873735"/>
            <a:chOff x="1675849" y="1625932"/>
            <a:chExt cx="2840648" cy="873735"/>
          </a:xfrm>
        </p:grpSpPr>
        <p:sp>
          <p:nvSpPr>
            <p:cNvPr id="22" name="Down Arrow 21">
              <a:extLst>
                <a:ext uri="{FF2B5EF4-FFF2-40B4-BE49-F238E27FC236}">
                  <a16:creationId xmlns:a16="http://schemas.microsoft.com/office/drawing/2014/main" id="{ECB654D8-07C8-2C46-80BB-60725B2072C5}"/>
                </a:ext>
              </a:extLst>
            </p:cNvPr>
            <p:cNvSpPr/>
            <p:nvPr/>
          </p:nvSpPr>
          <p:spPr>
            <a:xfrm>
              <a:off x="2978092" y="2219373"/>
              <a:ext cx="234891" cy="280294"/>
            </a:xfrm>
            <a:prstGeom prst="downArrow">
              <a:avLst>
                <a:gd name="adj1" fmla="val 50000"/>
                <a:gd name="adj2" fmla="val 217624"/>
              </a:avLst>
            </a:prstGeom>
            <a:solidFill>
              <a:schemeClr val="bg1"/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7905E18-4F23-9C44-AF39-E322221AC371}"/>
                </a:ext>
              </a:extLst>
            </p:cNvPr>
            <p:cNvSpPr/>
            <p:nvPr/>
          </p:nvSpPr>
          <p:spPr>
            <a:xfrm>
              <a:off x="1675849" y="1625932"/>
              <a:ext cx="1392573" cy="631034"/>
            </a:xfrm>
            <a:custGeom>
              <a:avLst/>
              <a:gdLst>
                <a:gd name="connsiteX0" fmla="*/ 1442907 w 1444770"/>
                <a:gd name="connsiteY0" fmla="*/ 1107347 h 1107347"/>
                <a:gd name="connsiteX1" fmla="*/ 1258349 w 1444770"/>
                <a:gd name="connsiteY1" fmla="*/ 562063 h 1107347"/>
                <a:gd name="connsiteX2" fmla="*/ 268448 w 1444770"/>
                <a:gd name="connsiteY2" fmla="*/ 343949 h 1107347"/>
                <a:gd name="connsiteX3" fmla="*/ 0 w 1444770"/>
                <a:gd name="connsiteY3" fmla="*/ 0 h 110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4770" h="1107347">
                  <a:moveTo>
                    <a:pt x="1442907" y="1107347"/>
                  </a:moveTo>
                  <a:cubicBezTo>
                    <a:pt x="1448499" y="898321"/>
                    <a:pt x="1454092" y="689296"/>
                    <a:pt x="1258349" y="562063"/>
                  </a:cubicBezTo>
                  <a:cubicBezTo>
                    <a:pt x="1062606" y="434830"/>
                    <a:pt x="478173" y="437626"/>
                    <a:pt x="268448" y="343949"/>
                  </a:cubicBezTo>
                  <a:cubicBezTo>
                    <a:pt x="58723" y="250272"/>
                    <a:pt x="29361" y="125136"/>
                    <a:pt x="0" y="0"/>
                  </a:cubicBezTo>
                </a:path>
              </a:pathLst>
            </a:custGeom>
            <a:noFill/>
            <a:ln w="762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AE8A6C7B-3812-AC4B-B415-AD909AB384A9}"/>
                </a:ext>
              </a:extLst>
            </p:cNvPr>
            <p:cNvSpPr/>
            <p:nvPr/>
          </p:nvSpPr>
          <p:spPr>
            <a:xfrm flipH="1">
              <a:off x="3123924" y="1625932"/>
              <a:ext cx="1392573" cy="631034"/>
            </a:xfrm>
            <a:custGeom>
              <a:avLst/>
              <a:gdLst>
                <a:gd name="connsiteX0" fmla="*/ 1442907 w 1444770"/>
                <a:gd name="connsiteY0" fmla="*/ 1107347 h 1107347"/>
                <a:gd name="connsiteX1" fmla="*/ 1258349 w 1444770"/>
                <a:gd name="connsiteY1" fmla="*/ 562063 h 1107347"/>
                <a:gd name="connsiteX2" fmla="*/ 268448 w 1444770"/>
                <a:gd name="connsiteY2" fmla="*/ 343949 h 1107347"/>
                <a:gd name="connsiteX3" fmla="*/ 0 w 1444770"/>
                <a:gd name="connsiteY3" fmla="*/ 0 h 1107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4770" h="1107347">
                  <a:moveTo>
                    <a:pt x="1442907" y="1107347"/>
                  </a:moveTo>
                  <a:cubicBezTo>
                    <a:pt x="1448499" y="898321"/>
                    <a:pt x="1454092" y="689296"/>
                    <a:pt x="1258349" y="562063"/>
                  </a:cubicBezTo>
                  <a:cubicBezTo>
                    <a:pt x="1062606" y="434830"/>
                    <a:pt x="478173" y="437626"/>
                    <a:pt x="268448" y="343949"/>
                  </a:cubicBezTo>
                  <a:cubicBezTo>
                    <a:pt x="58723" y="250272"/>
                    <a:pt x="29361" y="125136"/>
                    <a:pt x="0" y="0"/>
                  </a:cubicBezTo>
                </a:path>
              </a:pathLst>
            </a:custGeom>
            <a:noFill/>
            <a:ln w="7620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19E2B7-0FC5-194C-A1DF-E9C5035E84F5}"/>
              </a:ext>
            </a:extLst>
          </p:cNvPr>
          <p:cNvGrpSpPr/>
          <p:nvPr/>
        </p:nvGrpSpPr>
        <p:grpSpPr>
          <a:xfrm>
            <a:off x="3159726" y="3926193"/>
            <a:ext cx="2979091" cy="2288480"/>
            <a:chOff x="2798045" y="4119010"/>
            <a:chExt cx="2979091" cy="2288480"/>
          </a:xfrm>
          <a:solidFill>
            <a:schemeClr val="bg1"/>
          </a:solidFill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D0C4265C-D759-B14F-84BC-58391C6B7C18}"/>
                </a:ext>
              </a:extLst>
            </p:cNvPr>
            <p:cNvSpPr/>
            <p:nvPr/>
          </p:nvSpPr>
          <p:spPr>
            <a:xfrm rot="10800000">
              <a:off x="2798045" y="4655884"/>
              <a:ext cx="1141344" cy="1258832"/>
            </a:xfrm>
            <a:prstGeom prst="arc">
              <a:avLst>
                <a:gd name="adj1" fmla="val 16200000"/>
                <a:gd name="adj2" fmla="val 5401622"/>
              </a:avLst>
            </a:prstGeom>
            <a:noFill/>
            <a:ln w="76200" cmpd="sng">
              <a:solidFill>
                <a:schemeClr val="tx1"/>
              </a:solidFill>
              <a:headEnd type="triangle" w="med" len="med"/>
              <a:tailEnd type="none" w="med" len="med"/>
            </a:ln>
            <a:effectLst>
              <a:glow rad="127000">
                <a:schemeClr val="bg1"/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C8AACC8-8042-1944-84F1-27B259EDA2AC}"/>
                </a:ext>
              </a:extLst>
            </p:cNvPr>
            <p:cNvSpPr/>
            <p:nvPr/>
          </p:nvSpPr>
          <p:spPr>
            <a:xfrm rot="20700000">
              <a:off x="4635792" y="4562648"/>
              <a:ext cx="1141344" cy="1258832"/>
            </a:xfrm>
            <a:prstGeom prst="arc">
              <a:avLst>
                <a:gd name="adj1" fmla="val 17848501"/>
                <a:gd name="adj2" fmla="val 5401622"/>
              </a:avLst>
            </a:prstGeom>
            <a:noFill/>
            <a:ln w="76200" cmpd="sng">
              <a:solidFill>
                <a:schemeClr val="tx1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36BF6F5-80A1-1049-83E3-8B904852DD4B}"/>
                </a:ext>
              </a:extLst>
            </p:cNvPr>
            <p:cNvSpPr/>
            <p:nvPr/>
          </p:nvSpPr>
          <p:spPr>
            <a:xfrm>
              <a:off x="3368720" y="4119010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mechanistically neutral </a:t>
              </a:r>
              <a:r>
                <a:rPr lang="en-US" dirty="0" err="1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characterisations</a:t>
              </a:r>
              <a:endPara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D2B0777-68D8-C643-9613-99213340DD0B}"/>
                </a:ext>
              </a:extLst>
            </p:cNvPr>
            <p:cNvSpPr/>
            <p:nvPr/>
          </p:nvSpPr>
          <p:spPr>
            <a:xfrm>
              <a:off x="3368720" y="5421942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discoveries about mechanisms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2D3C6C2-398E-C744-86F7-298B6594A65A}"/>
              </a:ext>
            </a:extLst>
          </p:cNvPr>
          <p:cNvSpPr/>
          <p:nvPr/>
        </p:nvSpPr>
        <p:spPr>
          <a:xfrm rot="18647588">
            <a:off x="6894204" y="4585422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facts about which things are it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DD7BED-5C3D-A146-9530-C427FBE7A5D0}"/>
              </a:ext>
            </a:extLst>
          </p:cNvPr>
          <p:cNvGrpSpPr/>
          <p:nvPr/>
        </p:nvGrpSpPr>
        <p:grpSpPr>
          <a:xfrm>
            <a:off x="645226" y="322249"/>
            <a:ext cx="4953003" cy="985548"/>
            <a:chOff x="645226" y="640383"/>
            <a:chExt cx="4953003" cy="985548"/>
          </a:xfrm>
          <a:solidFill>
            <a:schemeClr val="tx1"/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A291FED-1327-8B47-AC80-50BDE724BEB9}"/>
                </a:ext>
              </a:extLst>
            </p:cNvPr>
            <p:cNvSpPr/>
            <p:nvPr/>
          </p:nvSpPr>
          <p:spPr>
            <a:xfrm>
              <a:off x="645226" y="640383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psychological capacities &amp; their development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523CFE7-D55B-9A4A-B801-E0AC182927CF}"/>
                </a:ext>
              </a:extLst>
            </p:cNvPr>
            <p:cNvSpPr/>
            <p:nvPr/>
          </p:nvSpPr>
          <p:spPr>
            <a:xfrm>
              <a:off x="3617029" y="640383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‘the evidence from everyday thinking’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D76E6-0E22-FF44-A938-302E2AD9A836}"/>
              </a:ext>
            </a:extLst>
          </p:cNvPr>
          <p:cNvGrpSpPr/>
          <p:nvPr/>
        </p:nvGrpSpPr>
        <p:grpSpPr>
          <a:xfrm>
            <a:off x="6233516" y="4054046"/>
            <a:ext cx="911329" cy="1945364"/>
            <a:chOff x="7074175" y="4299558"/>
            <a:chExt cx="911329" cy="1945364"/>
          </a:xfrm>
          <a:noFill/>
        </p:grpSpPr>
        <p:sp>
          <p:nvSpPr>
            <p:cNvPr id="27" name="Down Arrow 26">
              <a:extLst>
                <a:ext uri="{FF2B5EF4-FFF2-40B4-BE49-F238E27FC236}">
                  <a16:creationId xmlns:a16="http://schemas.microsoft.com/office/drawing/2014/main" id="{C59429FD-B098-9B40-AD78-BF80883ECD68}"/>
                </a:ext>
              </a:extLst>
            </p:cNvPr>
            <p:cNvSpPr/>
            <p:nvPr/>
          </p:nvSpPr>
          <p:spPr>
            <a:xfrm rot="16200000">
              <a:off x="7727911" y="5145788"/>
              <a:ext cx="234891" cy="280294"/>
            </a:xfrm>
            <a:prstGeom prst="downArrow">
              <a:avLst>
                <a:gd name="adj1" fmla="val 50000"/>
                <a:gd name="adj2" fmla="val 217624"/>
              </a:avLst>
            </a:prstGeom>
            <a:solidFill>
              <a:schemeClr val="tx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925F09-B0A5-704F-8784-B233B3D203C1}"/>
                </a:ext>
              </a:extLst>
            </p:cNvPr>
            <p:cNvGrpSpPr/>
            <p:nvPr/>
          </p:nvGrpSpPr>
          <p:grpSpPr>
            <a:xfrm>
              <a:off x="7074175" y="4299558"/>
              <a:ext cx="631034" cy="1945364"/>
              <a:chOff x="7111769" y="3864975"/>
              <a:chExt cx="631034" cy="2840648"/>
            </a:xfrm>
            <a:grpFill/>
          </p:grpSpPr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AA2661E-2146-344B-AB49-0E9D43A30A90}"/>
                  </a:ext>
                </a:extLst>
              </p:cNvPr>
              <p:cNvSpPr/>
              <p:nvPr/>
            </p:nvSpPr>
            <p:spPr>
              <a:xfrm rot="16200000">
                <a:off x="6730999" y="5693820"/>
                <a:ext cx="1392573" cy="631034"/>
              </a:xfrm>
              <a:custGeom>
                <a:avLst/>
                <a:gdLst>
                  <a:gd name="connsiteX0" fmla="*/ 1442907 w 1444770"/>
                  <a:gd name="connsiteY0" fmla="*/ 1107347 h 1107347"/>
                  <a:gd name="connsiteX1" fmla="*/ 1258349 w 1444770"/>
                  <a:gd name="connsiteY1" fmla="*/ 562063 h 1107347"/>
                  <a:gd name="connsiteX2" fmla="*/ 268448 w 1444770"/>
                  <a:gd name="connsiteY2" fmla="*/ 343949 h 1107347"/>
                  <a:gd name="connsiteX3" fmla="*/ 0 w 1444770"/>
                  <a:gd name="connsiteY3" fmla="*/ 0 h 1107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770" h="1107347">
                    <a:moveTo>
                      <a:pt x="1442907" y="1107347"/>
                    </a:moveTo>
                    <a:cubicBezTo>
                      <a:pt x="1448499" y="898321"/>
                      <a:pt x="1454092" y="689296"/>
                      <a:pt x="1258349" y="562063"/>
                    </a:cubicBezTo>
                    <a:cubicBezTo>
                      <a:pt x="1062606" y="434830"/>
                      <a:pt x="478173" y="437626"/>
                      <a:pt x="268448" y="343949"/>
                    </a:cubicBezTo>
                    <a:cubicBezTo>
                      <a:pt x="58723" y="250272"/>
                      <a:pt x="29361" y="125136"/>
                      <a:pt x="0" y="0"/>
                    </a:cubicBezTo>
                  </a:path>
                </a:pathLst>
              </a:custGeom>
              <a:grp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D271E4-9849-9C4B-AA6B-E06501B07819}"/>
                  </a:ext>
                </a:extLst>
              </p:cNvPr>
              <p:cNvSpPr/>
              <p:nvPr/>
            </p:nvSpPr>
            <p:spPr>
              <a:xfrm rot="16200000" flipH="1">
                <a:off x="6730999" y="4245745"/>
                <a:ext cx="1392573" cy="631034"/>
              </a:xfrm>
              <a:custGeom>
                <a:avLst/>
                <a:gdLst>
                  <a:gd name="connsiteX0" fmla="*/ 1442907 w 1444770"/>
                  <a:gd name="connsiteY0" fmla="*/ 1107347 h 1107347"/>
                  <a:gd name="connsiteX1" fmla="*/ 1258349 w 1444770"/>
                  <a:gd name="connsiteY1" fmla="*/ 562063 h 1107347"/>
                  <a:gd name="connsiteX2" fmla="*/ 268448 w 1444770"/>
                  <a:gd name="connsiteY2" fmla="*/ 343949 h 1107347"/>
                  <a:gd name="connsiteX3" fmla="*/ 0 w 1444770"/>
                  <a:gd name="connsiteY3" fmla="*/ 0 h 1107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770" h="1107347">
                    <a:moveTo>
                      <a:pt x="1442907" y="1107347"/>
                    </a:moveTo>
                    <a:cubicBezTo>
                      <a:pt x="1448499" y="898321"/>
                      <a:pt x="1454092" y="689296"/>
                      <a:pt x="1258349" y="562063"/>
                    </a:cubicBezTo>
                    <a:cubicBezTo>
                      <a:pt x="1062606" y="434830"/>
                      <a:pt x="478173" y="437626"/>
                      <a:pt x="268448" y="343949"/>
                    </a:cubicBezTo>
                    <a:cubicBezTo>
                      <a:pt x="58723" y="250272"/>
                      <a:pt x="29361" y="125136"/>
                      <a:pt x="0" y="0"/>
                    </a:cubicBezTo>
                  </a:path>
                </a:pathLst>
              </a:custGeom>
              <a:grpFill/>
              <a:ln w="762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823950F-DAB2-EE46-BC06-78162879DA96}"/>
              </a:ext>
            </a:extLst>
          </p:cNvPr>
          <p:cNvSpPr/>
          <p:nvPr/>
        </p:nvSpPr>
        <p:spPr>
          <a:xfrm>
            <a:off x="467115" y="3740886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‘the evidence from everyday thinking’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B68282A-345B-2144-80A5-353033F00443}"/>
              </a:ext>
            </a:extLst>
          </p:cNvPr>
          <p:cNvSpPr/>
          <p:nvPr/>
        </p:nvSpPr>
        <p:spPr>
          <a:xfrm>
            <a:off x="486938" y="4846076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engineering patterns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B370C-F0B0-5F40-8B21-021218D13BBC}"/>
              </a:ext>
            </a:extLst>
          </p:cNvPr>
          <p:cNvSpPr/>
          <p:nvPr/>
        </p:nvSpPr>
        <p:spPr>
          <a:xfrm>
            <a:off x="486938" y="6035798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bg1"/>
          </a:solidFill>
          <a:ln w="190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 </a:t>
            </a:r>
          </a:p>
          <a:p>
            <a:pPr algn="ctr"/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242874-1D3D-2C4C-90A6-CA7043C7651C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448315" y="4050768"/>
            <a:ext cx="1146865" cy="182892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FC954B-4275-F24F-8C71-26C8804EC780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468138" y="4086053"/>
            <a:ext cx="1145580" cy="1252797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24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94E615B-06DE-DA47-A71F-22AF96C50A22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468138" y="4069955"/>
            <a:ext cx="1127042" cy="2458617"/>
          </a:xfrm>
          <a:prstGeom prst="straightConnector1">
            <a:avLst/>
          </a:prstGeom>
          <a:ln w="381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19E2B7-0FC5-194C-A1DF-E9C5035E84F5}"/>
              </a:ext>
            </a:extLst>
          </p:cNvPr>
          <p:cNvGrpSpPr/>
          <p:nvPr/>
        </p:nvGrpSpPr>
        <p:grpSpPr>
          <a:xfrm>
            <a:off x="3159726" y="3926193"/>
            <a:ext cx="2979091" cy="2288480"/>
            <a:chOff x="2798045" y="4119010"/>
            <a:chExt cx="2979091" cy="2288480"/>
          </a:xfrm>
          <a:solidFill>
            <a:schemeClr val="tx1"/>
          </a:solidFill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D0C4265C-D759-B14F-84BC-58391C6B7C18}"/>
                </a:ext>
              </a:extLst>
            </p:cNvPr>
            <p:cNvSpPr/>
            <p:nvPr/>
          </p:nvSpPr>
          <p:spPr>
            <a:xfrm rot="10800000">
              <a:off x="2798045" y="4655884"/>
              <a:ext cx="1141344" cy="1258832"/>
            </a:xfrm>
            <a:prstGeom prst="arc">
              <a:avLst>
                <a:gd name="adj1" fmla="val 16200000"/>
                <a:gd name="adj2" fmla="val 5401622"/>
              </a:avLst>
            </a:prstGeom>
            <a:noFill/>
            <a:ln w="76200" cmpd="sng">
              <a:solidFill>
                <a:schemeClr val="bg1"/>
              </a:solidFill>
              <a:headEnd type="triangle" w="med" len="med"/>
              <a:tailEnd type="none" w="med" len="med"/>
            </a:ln>
            <a:effectLst>
              <a:glow rad="127000">
                <a:schemeClr val="tx1"/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DC8AACC8-8042-1944-84F1-27B259EDA2AC}"/>
                </a:ext>
              </a:extLst>
            </p:cNvPr>
            <p:cNvSpPr/>
            <p:nvPr/>
          </p:nvSpPr>
          <p:spPr>
            <a:xfrm rot="20700000">
              <a:off x="4635792" y="4562648"/>
              <a:ext cx="1141344" cy="1258832"/>
            </a:xfrm>
            <a:prstGeom prst="arc">
              <a:avLst>
                <a:gd name="adj1" fmla="val 17848501"/>
                <a:gd name="adj2" fmla="val 5401622"/>
              </a:avLst>
            </a:prstGeom>
            <a:noFill/>
            <a:ln w="76200" cmpd="sng">
              <a:solidFill>
                <a:schemeClr val="bg1"/>
              </a:solidFill>
              <a:headEnd type="triangl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36BF6F5-80A1-1049-83E3-8B904852DD4B}"/>
                </a:ext>
              </a:extLst>
            </p:cNvPr>
            <p:cNvSpPr/>
            <p:nvPr/>
          </p:nvSpPr>
          <p:spPr>
            <a:xfrm>
              <a:off x="3368720" y="4119010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mechanistically neutral </a:t>
              </a:r>
              <a:r>
                <a:rPr lang="en-US" dirty="0" err="1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characterisations</a:t>
              </a:r>
              <a:endPara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D2B0777-68D8-C643-9613-99213340DD0B}"/>
                </a:ext>
              </a:extLst>
            </p:cNvPr>
            <p:cNvSpPr/>
            <p:nvPr/>
          </p:nvSpPr>
          <p:spPr>
            <a:xfrm>
              <a:off x="3368720" y="5421942"/>
              <a:ext cx="1981200" cy="985548"/>
            </a:xfrm>
            <a:prstGeom prst="roundRect">
              <a:avLst>
                <a:gd name="adj" fmla="val 9045"/>
              </a:avLst>
            </a:prstGeom>
            <a:grpFill/>
            <a:ln w="190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discoveries about mechanisms</a:t>
              </a: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2D3C6C2-398E-C744-86F7-298B6594A65A}"/>
              </a:ext>
            </a:extLst>
          </p:cNvPr>
          <p:cNvSpPr/>
          <p:nvPr/>
        </p:nvSpPr>
        <p:spPr>
          <a:xfrm rot="18647588">
            <a:off x="6894204" y="4585422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facts about which things are it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0D76E6-0E22-FF44-A938-302E2AD9A836}"/>
              </a:ext>
            </a:extLst>
          </p:cNvPr>
          <p:cNvGrpSpPr/>
          <p:nvPr/>
        </p:nvGrpSpPr>
        <p:grpSpPr>
          <a:xfrm>
            <a:off x="6233516" y="4054046"/>
            <a:ext cx="911329" cy="1945364"/>
            <a:chOff x="7074175" y="4299558"/>
            <a:chExt cx="911329" cy="1945364"/>
          </a:xfrm>
          <a:solidFill>
            <a:schemeClr val="tx1"/>
          </a:solidFill>
        </p:grpSpPr>
        <p:sp>
          <p:nvSpPr>
            <p:cNvPr id="27" name="Down Arrow 26">
              <a:extLst>
                <a:ext uri="{FF2B5EF4-FFF2-40B4-BE49-F238E27FC236}">
                  <a16:creationId xmlns:a16="http://schemas.microsoft.com/office/drawing/2014/main" id="{C59429FD-B098-9B40-AD78-BF80883ECD68}"/>
                </a:ext>
              </a:extLst>
            </p:cNvPr>
            <p:cNvSpPr/>
            <p:nvPr/>
          </p:nvSpPr>
          <p:spPr>
            <a:xfrm rot="16200000">
              <a:off x="7727911" y="5145788"/>
              <a:ext cx="234891" cy="280294"/>
            </a:xfrm>
            <a:prstGeom prst="downArrow">
              <a:avLst>
                <a:gd name="adj1" fmla="val 50000"/>
                <a:gd name="adj2" fmla="val 217624"/>
              </a:avLst>
            </a:prstGeom>
            <a:solidFill>
              <a:schemeClr val="bg1"/>
            </a:solidFill>
            <a:ln w="19050" cmpd="sng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925F09-B0A5-704F-8784-B233B3D203C1}"/>
                </a:ext>
              </a:extLst>
            </p:cNvPr>
            <p:cNvGrpSpPr/>
            <p:nvPr/>
          </p:nvGrpSpPr>
          <p:grpSpPr>
            <a:xfrm>
              <a:off x="7074175" y="4299558"/>
              <a:ext cx="631034" cy="1945364"/>
              <a:chOff x="7111769" y="3864975"/>
              <a:chExt cx="631034" cy="2840648"/>
            </a:xfrm>
            <a:grpFill/>
          </p:grpSpPr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AAA2661E-2146-344B-AB49-0E9D43A30A90}"/>
                  </a:ext>
                </a:extLst>
              </p:cNvPr>
              <p:cNvSpPr/>
              <p:nvPr/>
            </p:nvSpPr>
            <p:spPr>
              <a:xfrm rot="16200000">
                <a:off x="6730999" y="5693820"/>
                <a:ext cx="1392573" cy="631034"/>
              </a:xfrm>
              <a:custGeom>
                <a:avLst/>
                <a:gdLst>
                  <a:gd name="connsiteX0" fmla="*/ 1442907 w 1444770"/>
                  <a:gd name="connsiteY0" fmla="*/ 1107347 h 1107347"/>
                  <a:gd name="connsiteX1" fmla="*/ 1258349 w 1444770"/>
                  <a:gd name="connsiteY1" fmla="*/ 562063 h 1107347"/>
                  <a:gd name="connsiteX2" fmla="*/ 268448 w 1444770"/>
                  <a:gd name="connsiteY2" fmla="*/ 343949 h 1107347"/>
                  <a:gd name="connsiteX3" fmla="*/ 0 w 1444770"/>
                  <a:gd name="connsiteY3" fmla="*/ 0 h 1107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770" h="1107347">
                    <a:moveTo>
                      <a:pt x="1442907" y="1107347"/>
                    </a:moveTo>
                    <a:cubicBezTo>
                      <a:pt x="1448499" y="898321"/>
                      <a:pt x="1454092" y="689296"/>
                      <a:pt x="1258349" y="562063"/>
                    </a:cubicBezTo>
                    <a:cubicBezTo>
                      <a:pt x="1062606" y="434830"/>
                      <a:pt x="478173" y="437626"/>
                      <a:pt x="268448" y="343949"/>
                    </a:cubicBezTo>
                    <a:cubicBezTo>
                      <a:pt x="58723" y="250272"/>
                      <a:pt x="29361" y="125136"/>
                      <a:pt x="0" y="0"/>
                    </a:cubicBezTo>
                  </a:path>
                </a:pathLst>
              </a:custGeom>
              <a:grpFill/>
              <a:ln w="76200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34D271E4-9849-9C4B-AA6B-E06501B07819}"/>
                  </a:ext>
                </a:extLst>
              </p:cNvPr>
              <p:cNvSpPr/>
              <p:nvPr/>
            </p:nvSpPr>
            <p:spPr>
              <a:xfrm rot="16200000" flipH="1">
                <a:off x="6730999" y="4245745"/>
                <a:ext cx="1392573" cy="631034"/>
              </a:xfrm>
              <a:custGeom>
                <a:avLst/>
                <a:gdLst>
                  <a:gd name="connsiteX0" fmla="*/ 1442907 w 1444770"/>
                  <a:gd name="connsiteY0" fmla="*/ 1107347 h 1107347"/>
                  <a:gd name="connsiteX1" fmla="*/ 1258349 w 1444770"/>
                  <a:gd name="connsiteY1" fmla="*/ 562063 h 1107347"/>
                  <a:gd name="connsiteX2" fmla="*/ 268448 w 1444770"/>
                  <a:gd name="connsiteY2" fmla="*/ 343949 h 1107347"/>
                  <a:gd name="connsiteX3" fmla="*/ 0 w 1444770"/>
                  <a:gd name="connsiteY3" fmla="*/ 0 h 1107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770" h="1107347">
                    <a:moveTo>
                      <a:pt x="1442907" y="1107347"/>
                    </a:moveTo>
                    <a:cubicBezTo>
                      <a:pt x="1448499" y="898321"/>
                      <a:pt x="1454092" y="689296"/>
                      <a:pt x="1258349" y="562063"/>
                    </a:cubicBezTo>
                    <a:cubicBezTo>
                      <a:pt x="1062606" y="434830"/>
                      <a:pt x="478173" y="437626"/>
                      <a:pt x="268448" y="343949"/>
                    </a:cubicBezTo>
                    <a:cubicBezTo>
                      <a:pt x="58723" y="250272"/>
                      <a:pt x="29361" y="125136"/>
                      <a:pt x="0" y="0"/>
                    </a:cubicBezTo>
                  </a:path>
                </a:pathLst>
              </a:custGeom>
              <a:grpFill/>
              <a:ln w="76200" cmpd="sng"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823950F-DAB2-EE46-BC06-78162879DA96}"/>
              </a:ext>
            </a:extLst>
          </p:cNvPr>
          <p:cNvSpPr/>
          <p:nvPr/>
        </p:nvSpPr>
        <p:spPr>
          <a:xfrm>
            <a:off x="467115" y="3740886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‘the evidence from everyday thinking’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B68282A-345B-2144-80A5-353033F00443}"/>
              </a:ext>
            </a:extLst>
          </p:cNvPr>
          <p:cNvSpPr/>
          <p:nvPr/>
        </p:nvSpPr>
        <p:spPr>
          <a:xfrm>
            <a:off x="486938" y="4846076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engineering patterns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B370C-F0B0-5F40-8B21-021218D13BBC}"/>
              </a:ext>
            </a:extLst>
          </p:cNvPr>
          <p:cNvSpPr/>
          <p:nvPr/>
        </p:nvSpPr>
        <p:spPr>
          <a:xfrm>
            <a:off x="486938" y="6035798"/>
            <a:ext cx="1981200" cy="985548"/>
          </a:xfrm>
          <a:prstGeom prst="roundRect">
            <a:avLst>
              <a:gd name="adj" fmla="val 9045"/>
            </a:avLst>
          </a:prstGeom>
          <a:solidFill>
            <a:schemeClr val="tx1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… </a:t>
            </a:r>
          </a:p>
          <a:p>
            <a:pPr algn="ctr"/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242874-1D3D-2C4C-90A6-CA7043C7651C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2448315" y="4050768"/>
            <a:ext cx="1146865" cy="182892"/>
          </a:xfrm>
          <a:prstGeom prst="straightConnector1">
            <a:avLst/>
          </a:prstGeom>
          <a:ln w="381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FC954B-4275-F24F-8C71-26C8804EC780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468138" y="4086053"/>
            <a:ext cx="1145580" cy="1252797"/>
          </a:xfrm>
          <a:prstGeom prst="straightConnector1">
            <a:avLst/>
          </a:prstGeom>
          <a:ln w="38100" cmpd="sng">
            <a:solidFill>
              <a:schemeClr val="bg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1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 cmpd="sng">
          <a:solidFill>
            <a:srgbClr val="FFFF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mpd="sng"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>
            <a:solidFill>
              <a:schemeClr val="bg1"/>
            </a:solidFill>
            <a:latin typeface="Lato Regular"/>
            <a:cs typeface="Lato Regular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166</Words>
  <Application>Microsoft Macintosh PowerPoint</Application>
  <PresentationFormat>On-screen Show (4:3)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</dc:creator>
  <cp:lastModifiedBy>Butterfill, Stephen</cp:lastModifiedBy>
  <cp:revision>192</cp:revision>
  <cp:lastPrinted>2019-01-31T19:17:29Z</cp:lastPrinted>
  <dcterms:created xsi:type="dcterms:W3CDTF">2016-11-21T18:09:25Z</dcterms:created>
  <dcterms:modified xsi:type="dcterms:W3CDTF">2020-06-08T13:52:22Z</dcterms:modified>
</cp:coreProperties>
</file>