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869" r:id="rId2"/>
    <p:sldId id="870" r:id="rId3"/>
    <p:sldId id="871" r:id="rId4"/>
    <p:sldId id="872" r:id="rId5"/>
    <p:sldId id="862" r:id="rId6"/>
    <p:sldId id="863" r:id="rId7"/>
    <p:sldId id="864" r:id="rId8"/>
    <p:sldId id="865" r:id="rId9"/>
    <p:sldId id="866" r:id="rId10"/>
    <p:sldId id="867" r:id="rId11"/>
    <p:sldId id="868" r:id="rId12"/>
  </p:sldIdLst>
  <p:sldSz cx="9144000" cy="6858000" type="screen4x3"/>
  <p:notesSz cx="9925050" cy="6796088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5pPr>
    <a:lvl6pPr marL="22860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6pPr>
    <a:lvl7pPr marL="27432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7pPr>
    <a:lvl8pPr marL="32004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8pPr>
    <a:lvl9pPr marL="36576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B00"/>
    <a:srgbClr val="FBB7B7"/>
    <a:srgbClr val="FF6666"/>
    <a:srgbClr val="FF0000"/>
    <a:srgbClr val="FF0080"/>
    <a:srgbClr val="DADD34"/>
    <a:srgbClr val="470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236" autoAdjust="0"/>
  </p:normalViewPr>
  <p:slideViewPr>
    <p:cSldViewPr>
      <p:cViewPr>
        <p:scale>
          <a:sx n="103" d="100"/>
          <a:sy n="103" d="100"/>
        </p:scale>
        <p:origin x="-1208" y="-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107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1972"/>
        <p:guide pos="3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0624" cy="3402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109" y="0"/>
            <a:ext cx="4300622" cy="3402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FDDF2-C6EA-E74A-AE03-E3FFBD43675E}" type="datetimeFigureOut">
              <a:rPr lang="en-US" smtClean="0"/>
              <a:t>06/07/2011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4762"/>
            <a:ext cx="4300624" cy="340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109" y="6454762"/>
            <a:ext cx="4300622" cy="340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C0338-6385-944D-8706-B32062A5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53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9925050" cy="67960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0" y="0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622109" y="0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7250" cy="254793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92273" y="3228468"/>
            <a:ext cx="7940504" cy="30578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6454762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622109" y="6454762"/>
            <a:ext cx="4300622" cy="3391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4688D03-F045-B643-BD3A-F95C8B91471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3535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1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11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2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we could reject this ... but I want to pursue a different approach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3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we could reject this ... but I want to pursue a </a:t>
            </a:r>
            <a:r>
              <a:rPr lang="en-US" smtClean="0"/>
              <a:t>different approach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5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6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7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8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9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10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C96DDB7-5383-CA45-AD3D-5196D0FCCB9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727F65-CFBD-7B43-9322-F698D8F3C31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5813" cy="584993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4993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C32BFB-CBF2-654C-B5C8-1CDFD350504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A26255-1DD8-884C-AD22-BA390A2AFD6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EC096B-64A2-7B44-875A-6A9EE250669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2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2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C2370D3-9E53-A24E-98F4-CB586A07843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0F75B7-7646-154B-BC7D-5F83700AF1E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E5B2F3-B621-B146-B91D-6D8C2EE9574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FA33B3-5ED0-C34D-B375-AF24041DBFE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6CBCF18-5E33-6E4D-ACAC-1EEF9BC3580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9F3D21-02CA-4945-8B05-F691DF056F1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600202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1" y="6245227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A622B62-27B7-D444-97B6-2EBD5876234C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 rot="175467">
            <a:off x="251520" y="1484784"/>
            <a:ext cx="360040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tx1">
                <a:lumMod val="75000"/>
                <a:lumOff val="25000"/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  <a:latin typeface="Myriad Web" charset="0"/>
              </a:rPr>
              <a:t>2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>
                    <a:alpha val="75000"/>
                  </a:schemeClr>
                </a:glow>
              </a:effectLst>
              <a:latin typeface="Myriad Web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 rot="356599">
            <a:off x="323528" y="2564904"/>
            <a:ext cx="360040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tx1">
                <a:lumMod val="75000"/>
                <a:lumOff val="25000"/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3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>
                    <a:alpha val="75000"/>
                  </a:schemeClr>
                </a:glow>
              </a:effectLst>
              <a:latin typeface="Myriad Web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 rot="21331318">
            <a:off x="344929" y="4563649"/>
            <a:ext cx="360040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tx1">
                <a:lumMod val="75000"/>
                <a:lumOff val="25000"/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4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>
                    <a:alpha val="75000"/>
                  </a:schemeClr>
                </a:glow>
              </a:effectLst>
              <a:latin typeface="Myriad Web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 rot="356599">
            <a:off x="251520" y="332656"/>
            <a:ext cx="360040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tx1">
                <a:lumMod val="75000"/>
                <a:lumOff val="25000"/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  <a:latin typeface="Myriad Web" charset="0"/>
              </a:rPr>
              <a:t>1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>
                    <a:alpha val="75000"/>
                  </a:schemeClr>
                </a:glow>
              </a:effectLst>
              <a:latin typeface="Myriad Web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898984" y="476672"/>
            <a:ext cx="3590925" cy="39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5000"/>
              </a:spcBef>
            </a:pPr>
            <a:r>
              <a:rPr lang="en-GB" i="0" dirty="0" smtClean="0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tidying </a:t>
            </a:r>
            <a:r>
              <a:rPr lang="en-GB" i="0" dirty="0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up the toys together </a:t>
            </a:r>
          </a:p>
          <a:p>
            <a:pPr algn="r">
              <a:spcBef>
                <a:spcPct val="25000"/>
              </a:spcBef>
            </a:pPr>
            <a:r>
              <a:rPr lang="en-GB" sz="1600" i="0" dirty="0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GB" sz="1600" i="0" dirty="0" err="1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Behne</a:t>
            </a:r>
            <a:r>
              <a:rPr lang="en-GB" sz="1600" i="0" dirty="0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et al 2005)</a:t>
            </a:r>
          </a:p>
          <a:p>
            <a:pPr algn="l">
              <a:spcBef>
                <a:spcPct val="25000"/>
              </a:spcBef>
            </a:pPr>
            <a:r>
              <a:rPr lang="en-GB" i="0" dirty="0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cooperatively pulling handles in sequence to make a dog-puppet sing </a:t>
            </a:r>
          </a:p>
          <a:p>
            <a:pPr algn="r">
              <a:spcBef>
                <a:spcPct val="25000"/>
              </a:spcBef>
            </a:pPr>
            <a:r>
              <a:rPr lang="en-GB" sz="1600" i="0" dirty="0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(Brownell et al 2006)</a:t>
            </a:r>
          </a:p>
          <a:p>
            <a:pPr algn="l">
              <a:spcBef>
                <a:spcPct val="25000"/>
              </a:spcBef>
            </a:pPr>
            <a:r>
              <a:rPr lang="en-GB" i="0" dirty="0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bouncing a ball on a large trampoline together </a:t>
            </a:r>
          </a:p>
          <a:p>
            <a:pPr algn="r">
              <a:spcBef>
                <a:spcPct val="25000"/>
              </a:spcBef>
            </a:pPr>
            <a:r>
              <a:rPr lang="en-GB" sz="1600" i="0" dirty="0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GB" sz="1600" i="0" dirty="0" err="1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Tomasello</a:t>
            </a:r>
            <a:r>
              <a:rPr lang="en-GB" sz="1600" i="0" dirty="0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&amp; Carpenter 2007)</a:t>
            </a:r>
          </a:p>
          <a:p>
            <a:pPr algn="l">
              <a:spcBef>
                <a:spcPct val="25000"/>
              </a:spcBef>
            </a:pPr>
            <a:r>
              <a:rPr lang="en-GB" i="0" dirty="0" smtClean="0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pretending to row a boat together</a:t>
            </a:r>
            <a:endParaRPr lang="en-GB" i="0" dirty="0">
              <a:solidFill>
                <a:schemeClr val="bg1">
                  <a:lumMod val="65000"/>
                </a:schemeClr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355976" y="223661"/>
            <a:ext cx="1440160" cy="144016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1524000">
              <a:schemeClr val="bg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Myriad Web" charset="0"/>
              </a:rPr>
              <a:t>too narrow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Myriad Web" charset="0"/>
            </a:endParaRPr>
          </a:p>
        </p:txBody>
      </p:sp>
      <p:sp>
        <p:nvSpPr>
          <p:cNvPr id="3" name="Right Brace 2"/>
          <p:cNvSpPr/>
          <p:nvPr/>
        </p:nvSpPr>
        <p:spPr bwMode="auto">
          <a:xfrm>
            <a:off x="4067944" y="404664"/>
            <a:ext cx="216024" cy="1080120"/>
          </a:xfrm>
          <a:prstGeom prst="rightBrace">
            <a:avLst>
              <a:gd name="adj1" fmla="val 25455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369238"/>
            <a:ext cx="36004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Joint action: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an action with two or more agents </a:t>
            </a:r>
            <a:r>
              <a:rPr lang="en-US" sz="1100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(Ludwig 2007)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Bodily movements ‘are </a:t>
            </a:r>
            <a:r>
              <a:rPr lang="en-US" i="0" dirty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all the actions there </a:t>
            </a: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are’ </a:t>
            </a:r>
            <a:r>
              <a:rPr lang="en-US" i="0" dirty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(Davidson 1971, p. 59</a:t>
            </a: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)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In supposedly paradigm cases of joint action, there are no bodily movements with more than one agent.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Therefore: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Supposedly paradigm cases are not joint actions.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34758" y="116632"/>
            <a:ext cx="639688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900" i="0" dirty="0" smtClean="0">
                <a:ln>
                  <a:solidFill>
                    <a:schemeClr val="bg1"/>
                  </a:solidFill>
                </a:ln>
                <a:solidFill>
                  <a:schemeClr val="tx2">
                    <a:alpha val="23000"/>
                  </a:schemeClr>
                </a:solidFill>
                <a:effectLst>
                  <a:glow rad="25400">
                    <a:schemeClr val="tx1">
                      <a:alpha val="23000"/>
                    </a:schemeClr>
                  </a:glo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767212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 bwMode="auto">
          <a:xfrm>
            <a:off x="672228" y="3379672"/>
            <a:ext cx="3240360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92138" y="1289227"/>
            <a:ext cx="7940302" cy="1110177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u="sng" dirty="0" smtClean="0"/>
              <a:t>G is a distributive goal</a:t>
            </a:r>
            <a:r>
              <a:rPr lang="en-US" i="0" dirty="0" smtClean="0"/>
              <a:t>: it is an outcome to which each agent’s activities are individually directed and it is possible that: all agents succeed relative to this outcome.</a:t>
            </a:r>
            <a:endParaRPr lang="en-US" i="0" u="sng" dirty="0" smtClean="0"/>
          </a:p>
        </p:txBody>
      </p:sp>
      <p:sp>
        <p:nvSpPr>
          <p:cNvPr id="7" name="Rectangle 6"/>
          <p:cNvSpPr/>
          <p:nvPr/>
        </p:nvSpPr>
        <p:spPr>
          <a:xfrm>
            <a:off x="592139" y="369240"/>
            <a:ext cx="77962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Goal-directed joint action: an event with two or more agents which, taken as a whole, is directed to a goal.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92139" y="2665504"/>
            <a:ext cx="3331790" cy="37878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i="0" dirty="0" smtClean="0"/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G is a collective goal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i="0" dirty="0" smtClean="0"/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/>
              <a:t>(a) it is a distributive goal; 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/>
              <a:t>(b) the agents’ activities are coordinated; and 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/>
              <a:t>(c) coordination of this type would normally facilitate occurrences of outcomes of this type.</a:t>
            </a:r>
          </a:p>
        </p:txBody>
      </p:sp>
    </p:spTree>
    <p:extLst>
      <p:ext uri="{BB962C8B-B14F-4D97-AF65-F5344CB8AC3E}">
        <p14:creationId xmlns:p14="http://schemas.microsoft.com/office/powerpoint/2010/main" val="11200936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" y="730416"/>
            <a:ext cx="9144000" cy="1260475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1000">
                <a:schemeClr val="tx1"/>
              </a:gs>
            </a:gsLst>
            <a:lin ang="5400000" scaled="0"/>
            <a:tileRect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7544" y="369238"/>
            <a:ext cx="3600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Joint action: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an </a:t>
            </a:r>
            <a:r>
              <a:rPr lang="en-US" i="0" strike="dblStrike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action 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event with two or more agents </a:t>
            </a:r>
            <a:r>
              <a:rPr lang="en-US" sz="1100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(Ludwig 2007)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4" y="1700808"/>
            <a:ext cx="3600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Goal-directed joint action: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An event grounded by two or more agents’ actions where these actions have a collective goal.</a:t>
            </a:r>
            <a:endParaRPr lang="en-US" sz="1100" i="0" dirty="0" smtClean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27311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auto">
          <a:xfrm rot="356599">
            <a:off x="323528" y="2564904"/>
            <a:ext cx="360040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tx1">
                <a:lumMod val="75000"/>
                <a:lumOff val="25000"/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3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>
                    <a:alpha val="75000"/>
                  </a:schemeClr>
                </a:glow>
              </a:effectLst>
              <a:latin typeface="Myriad Web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 flipH="1">
            <a:off x="0" y="1556792"/>
            <a:ext cx="7308304" cy="10801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100000">
                <a:schemeClr val="accent3"/>
              </a:gs>
              <a:gs pos="99000">
                <a:schemeClr val="bg1"/>
              </a:gs>
              <a:gs pos="57000">
                <a:schemeClr val="bg1"/>
              </a:gs>
              <a:gs pos="31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 rot="175467">
            <a:off x="251520" y="1484784"/>
            <a:ext cx="360040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tx1">
                <a:lumMod val="75000"/>
                <a:lumOff val="25000"/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  <a:latin typeface="Myriad Web" charset="0"/>
              </a:rPr>
              <a:t>2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>
                    <a:alpha val="75000"/>
                  </a:schemeClr>
                </a:glow>
              </a:effectLst>
              <a:latin typeface="Myriad Web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 rot="21331318">
            <a:off x="344929" y="4563649"/>
            <a:ext cx="360040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tx1">
                <a:lumMod val="75000"/>
                <a:lumOff val="25000"/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4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>
                    <a:alpha val="75000"/>
                  </a:schemeClr>
                </a:glow>
              </a:effectLst>
              <a:latin typeface="Myriad Web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 rot="356599">
            <a:off x="251520" y="332656"/>
            <a:ext cx="360040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tx1">
                <a:lumMod val="75000"/>
                <a:lumOff val="25000"/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  <a:latin typeface="Myriad Web" charset="0"/>
              </a:rPr>
              <a:t>1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>
                    <a:alpha val="75000"/>
                  </a:schemeClr>
                </a:glow>
              </a:effectLst>
              <a:latin typeface="Myriad Web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898984" y="476672"/>
            <a:ext cx="3590925" cy="39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5000"/>
              </a:spcBef>
            </a:pPr>
            <a:r>
              <a:rPr lang="en-GB" i="0" dirty="0" smtClean="0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tidying </a:t>
            </a:r>
            <a:r>
              <a:rPr lang="en-GB" i="0" dirty="0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up the toys together </a:t>
            </a:r>
          </a:p>
          <a:p>
            <a:pPr algn="r">
              <a:spcBef>
                <a:spcPct val="25000"/>
              </a:spcBef>
            </a:pPr>
            <a:r>
              <a:rPr lang="en-GB" sz="1600" i="0" dirty="0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GB" sz="1600" i="0" dirty="0" err="1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Behne</a:t>
            </a:r>
            <a:r>
              <a:rPr lang="en-GB" sz="1600" i="0" dirty="0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et al 2005)</a:t>
            </a:r>
          </a:p>
          <a:p>
            <a:pPr algn="l">
              <a:spcBef>
                <a:spcPct val="25000"/>
              </a:spcBef>
            </a:pPr>
            <a:r>
              <a:rPr lang="en-GB" i="0" dirty="0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cooperatively pulling handles in sequence to make a dog-puppet sing </a:t>
            </a:r>
          </a:p>
          <a:p>
            <a:pPr algn="r">
              <a:spcBef>
                <a:spcPct val="25000"/>
              </a:spcBef>
            </a:pPr>
            <a:r>
              <a:rPr lang="en-GB" sz="1600" i="0" dirty="0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(Brownell et al 2006)</a:t>
            </a:r>
          </a:p>
          <a:p>
            <a:pPr algn="l">
              <a:spcBef>
                <a:spcPct val="25000"/>
              </a:spcBef>
            </a:pPr>
            <a:r>
              <a:rPr lang="en-GB" i="0" dirty="0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bouncing a ball on a large trampoline together </a:t>
            </a:r>
          </a:p>
          <a:p>
            <a:pPr algn="r">
              <a:spcBef>
                <a:spcPct val="25000"/>
              </a:spcBef>
            </a:pPr>
            <a:r>
              <a:rPr lang="en-GB" sz="1600" i="0" dirty="0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GB" sz="1600" i="0" dirty="0" err="1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Tomasello</a:t>
            </a:r>
            <a:r>
              <a:rPr lang="en-GB" sz="1600" i="0" dirty="0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&amp; Carpenter 2007)</a:t>
            </a:r>
          </a:p>
          <a:p>
            <a:pPr algn="l">
              <a:spcBef>
                <a:spcPct val="25000"/>
              </a:spcBef>
            </a:pPr>
            <a:r>
              <a:rPr lang="en-GB" i="0" dirty="0" smtClean="0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pretending to row a boat together</a:t>
            </a:r>
            <a:endParaRPr lang="en-GB" i="0" dirty="0">
              <a:solidFill>
                <a:schemeClr val="bg1">
                  <a:lumMod val="65000"/>
                </a:schemeClr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369238"/>
            <a:ext cx="36004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Joint action: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an action with two or more agents </a:t>
            </a:r>
            <a:r>
              <a:rPr lang="en-US" sz="1100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(Ludwig 2007)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Bodily movements ‘are </a:t>
            </a:r>
            <a:r>
              <a:rPr lang="en-US" i="0" dirty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all the actions there </a:t>
            </a: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are’ </a:t>
            </a:r>
            <a:r>
              <a:rPr lang="en-US" i="0" dirty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(Davidson 1971, p. 59</a:t>
            </a: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)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In supposedly paradigm cases of joint action, there are no bodily movements with more than one agent.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Therefore: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Supposedly paradigm cases are not joint actions.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4355976" y="223661"/>
            <a:ext cx="1440160" cy="144016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1524000">
              <a:schemeClr val="bg1">
                <a:lumMod val="6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Myriad Web" charset="0"/>
              </a:rPr>
              <a:t>too narrow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Myriad Web" charset="0"/>
            </a:endParaRPr>
          </a:p>
        </p:txBody>
      </p:sp>
      <p:sp>
        <p:nvSpPr>
          <p:cNvPr id="13" name="Right Brace 12"/>
          <p:cNvSpPr/>
          <p:nvPr/>
        </p:nvSpPr>
        <p:spPr bwMode="auto">
          <a:xfrm>
            <a:off x="4067944" y="404664"/>
            <a:ext cx="216024" cy="1080120"/>
          </a:xfrm>
          <a:prstGeom prst="rightBrace">
            <a:avLst>
              <a:gd name="adj1" fmla="val 25455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59418" y="116632"/>
            <a:ext cx="639688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900" i="0" dirty="0" smtClean="0">
                <a:ln>
                  <a:solidFill>
                    <a:schemeClr val="bg1"/>
                  </a:solidFill>
                </a:ln>
                <a:solidFill>
                  <a:schemeClr val="bg1">
                    <a:alpha val="67000"/>
                  </a:schemeClr>
                </a:solidFill>
                <a:effectLst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653013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 rot="175467">
            <a:off x="251520" y="1484784"/>
            <a:ext cx="360040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tx1">
                <a:lumMod val="75000"/>
                <a:lumOff val="25000"/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  <a:latin typeface="Myriad Web" charset="0"/>
              </a:rPr>
              <a:t>2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>
                    <a:alpha val="75000"/>
                  </a:schemeClr>
                </a:glow>
              </a:effectLst>
              <a:latin typeface="Myriad Web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 flipH="1">
            <a:off x="0" y="404664"/>
            <a:ext cx="7308304" cy="10801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100000">
                <a:schemeClr val="accent3"/>
              </a:gs>
              <a:gs pos="99000">
                <a:schemeClr val="bg1"/>
              </a:gs>
              <a:gs pos="57000">
                <a:schemeClr val="bg1"/>
              </a:gs>
              <a:gs pos="31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 rot="356599">
            <a:off x="323528" y="2564904"/>
            <a:ext cx="360040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tx1">
                <a:lumMod val="75000"/>
                <a:lumOff val="25000"/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3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>
                    <a:alpha val="75000"/>
                  </a:schemeClr>
                </a:glow>
              </a:effectLst>
              <a:latin typeface="Myriad Web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 rot="21331318">
            <a:off x="344929" y="4563649"/>
            <a:ext cx="360040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tx1">
                <a:lumMod val="75000"/>
                <a:lumOff val="25000"/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4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>
                    <a:alpha val="75000"/>
                  </a:schemeClr>
                </a:glow>
              </a:effectLst>
              <a:latin typeface="Myriad Web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 rot="356599">
            <a:off x="251520" y="332656"/>
            <a:ext cx="360040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tx1">
                <a:lumMod val="75000"/>
                <a:lumOff val="25000"/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  <a:latin typeface="Myriad Web" charset="0"/>
              </a:rPr>
              <a:t>1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>
                    <a:alpha val="75000"/>
                  </a:schemeClr>
                </a:glow>
              </a:effectLst>
              <a:latin typeface="Myriad Web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898984" y="476672"/>
            <a:ext cx="3590925" cy="39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5000"/>
              </a:spcBef>
            </a:pPr>
            <a:r>
              <a:rPr lang="en-GB" i="0" dirty="0" smtClean="0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tidying </a:t>
            </a:r>
            <a:r>
              <a:rPr lang="en-GB" i="0" dirty="0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up the toys together </a:t>
            </a:r>
          </a:p>
          <a:p>
            <a:pPr algn="r">
              <a:spcBef>
                <a:spcPct val="25000"/>
              </a:spcBef>
            </a:pPr>
            <a:r>
              <a:rPr lang="en-GB" sz="1600" i="0" dirty="0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GB" sz="1600" i="0" dirty="0" err="1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Behne</a:t>
            </a:r>
            <a:r>
              <a:rPr lang="en-GB" sz="1600" i="0" dirty="0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et al 2005)</a:t>
            </a:r>
          </a:p>
          <a:p>
            <a:pPr algn="l">
              <a:spcBef>
                <a:spcPct val="25000"/>
              </a:spcBef>
            </a:pPr>
            <a:r>
              <a:rPr lang="en-GB" i="0" dirty="0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cooperatively pulling handles in sequence to make a dog-puppet sing </a:t>
            </a:r>
          </a:p>
          <a:p>
            <a:pPr algn="r">
              <a:spcBef>
                <a:spcPct val="25000"/>
              </a:spcBef>
            </a:pPr>
            <a:r>
              <a:rPr lang="en-GB" sz="1600" i="0" dirty="0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(Brownell et al 2006)</a:t>
            </a:r>
          </a:p>
          <a:p>
            <a:pPr algn="l">
              <a:spcBef>
                <a:spcPct val="25000"/>
              </a:spcBef>
            </a:pPr>
            <a:r>
              <a:rPr lang="en-GB" i="0" dirty="0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bouncing a ball on a large trampoline together </a:t>
            </a:r>
          </a:p>
          <a:p>
            <a:pPr algn="r">
              <a:spcBef>
                <a:spcPct val="25000"/>
              </a:spcBef>
            </a:pPr>
            <a:r>
              <a:rPr lang="en-GB" sz="1600" i="0" dirty="0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GB" sz="1600" i="0" dirty="0" err="1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Tomasello</a:t>
            </a:r>
            <a:r>
              <a:rPr lang="en-GB" sz="1600" i="0" dirty="0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&amp; Carpenter 2007)</a:t>
            </a:r>
          </a:p>
          <a:p>
            <a:pPr algn="l">
              <a:spcBef>
                <a:spcPct val="25000"/>
              </a:spcBef>
            </a:pPr>
            <a:r>
              <a:rPr lang="en-GB" i="0" dirty="0" smtClean="0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pretending to row a boat together</a:t>
            </a:r>
            <a:endParaRPr lang="en-GB" i="0" dirty="0">
              <a:solidFill>
                <a:schemeClr val="bg1">
                  <a:lumMod val="65000"/>
                </a:schemeClr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369238"/>
            <a:ext cx="36004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Joint action: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an action with two or more agents </a:t>
            </a:r>
            <a:r>
              <a:rPr lang="en-US" sz="1100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(Ludwig 2007)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Bodily movements ‘are </a:t>
            </a:r>
            <a:r>
              <a:rPr lang="en-US" i="0" dirty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all the actions there </a:t>
            </a: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are’ </a:t>
            </a:r>
            <a:r>
              <a:rPr lang="en-US" i="0" dirty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(Davidson 1971, p. 59</a:t>
            </a: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)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In supposedly paradigm cases of joint action, there are no bodily movements with more than one agent.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Therefore: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Supposedly paradigm cases are not joint actions.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4355976" y="223661"/>
            <a:ext cx="1440160" cy="144016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1524000">
              <a:schemeClr val="bg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Myriad Web" charset="0"/>
              </a:rPr>
              <a:t>too narrow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Myriad Web" charset="0"/>
            </a:endParaRPr>
          </a:p>
        </p:txBody>
      </p:sp>
      <p:sp>
        <p:nvSpPr>
          <p:cNvPr id="15" name="Right Brace 14"/>
          <p:cNvSpPr/>
          <p:nvPr/>
        </p:nvSpPr>
        <p:spPr bwMode="auto">
          <a:xfrm>
            <a:off x="4067944" y="404664"/>
            <a:ext cx="216024" cy="1080120"/>
          </a:xfrm>
          <a:prstGeom prst="rightBrace">
            <a:avLst>
              <a:gd name="adj1" fmla="val 25455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282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SC_AA_0666cutout.JPG"/>
          <p:cNvPicPr>
            <a:picLocks noChangeAspect="1"/>
          </p:cNvPicPr>
          <p:nvPr/>
        </p:nvPicPr>
        <p:blipFill rotWithShape="1">
          <a:blip r:embed="rId2" cstate="screen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9062"/>
          <a:stretch/>
        </p:blipFill>
        <p:spPr>
          <a:xfrm>
            <a:off x="-36512" y="0"/>
            <a:ext cx="4157697" cy="6858000"/>
          </a:xfrm>
          <a:prstGeom prst="rect">
            <a:avLst/>
          </a:prstGeom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843808" y="-27384"/>
            <a:ext cx="6192688" cy="16180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900" i="0" dirty="0" smtClean="0">
                <a:solidFill>
                  <a:schemeClr val="tx1"/>
                </a:solidFill>
                <a:effectLst>
                  <a:glow rad="127000">
                    <a:schemeClr val="accent3">
                      <a:alpha val="50000"/>
                    </a:schemeClr>
                  </a:glow>
                </a:effectLst>
              </a:rPr>
              <a:t>challenge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635897" y="1268760"/>
            <a:ext cx="50405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i="0" dirty="0" smtClean="0">
                <a:solidFill>
                  <a:schemeClr val="accent3">
                    <a:alpha val="50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Show that a notion of joint action is already contained in a notion of action.</a:t>
            </a:r>
            <a:endParaRPr lang="en-GB" dirty="0">
              <a:solidFill>
                <a:schemeClr val="accent3">
                  <a:alpha val="50000"/>
                </a:schemeClr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771800" y="1772816"/>
            <a:ext cx="6192688" cy="16180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900" i="0" dirty="0" smtClean="0">
                <a:solidFill>
                  <a:schemeClr val="tx1"/>
                </a:solidFill>
                <a:effectLst>
                  <a:glow rad="127000">
                    <a:schemeClr val="accent3"/>
                  </a:glow>
                </a:effectLst>
              </a:rPr>
              <a:t>constraint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563888" y="2996952"/>
            <a:ext cx="504056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i="0" dirty="0" smtClean="0">
                <a:solidFill>
                  <a:schemeClr val="accent3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Any notion </a:t>
            </a:r>
            <a:r>
              <a:rPr lang="en-GB" i="0" dirty="0">
                <a:solidFill>
                  <a:schemeClr val="accent3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of joint action is </a:t>
            </a:r>
            <a:endParaRPr lang="en-GB" i="0" dirty="0" smtClean="0">
              <a:solidFill>
                <a:schemeClr val="accent3"/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  <a:p>
            <a:pPr eaLnBrk="1" hangingPunct="1"/>
            <a:r>
              <a:rPr lang="en-GB" i="0" dirty="0">
                <a:solidFill>
                  <a:schemeClr val="accent3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	</a:t>
            </a:r>
            <a:r>
              <a:rPr lang="en-GB" i="0" dirty="0" smtClean="0">
                <a:solidFill>
                  <a:schemeClr val="accent3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GB" i="0" dirty="0">
                <a:solidFill>
                  <a:schemeClr val="accent3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a) central to a tangle of philosophical and scientific questions  commonly taken to be questions about joint </a:t>
            </a:r>
            <a:r>
              <a:rPr lang="en-GB" i="0" dirty="0" smtClean="0">
                <a:solidFill>
                  <a:schemeClr val="accent3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action, and</a:t>
            </a:r>
            <a:endParaRPr lang="en-GB" i="0" dirty="0">
              <a:solidFill>
                <a:schemeClr val="accent3"/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  <a:p>
            <a:pPr eaLnBrk="1" hangingPunct="1"/>
            <a:r>
              <a:rPr lang="en-GB" i="0" dirty="0">
                <a:solidFill>
                  <a:schemeClr val="accent3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	(b) such that an implicit conception of it is available through reflection on </a:t>
            </a:r>
            <a:r>
              <a:rPr lang="en-GB" i="0" dirty="0" smtClean="0">
                <a:solidFill>
                  <a:schemeClr val="accent3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many or all of the cases commonly taken to be paradigmatic.</a:t>
            </a:r>
            <a:endParaRPr lang="en-GB" dirty="0">
              <a:solidFill>
                <a:schemeClr val="accent3"/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29210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3779912" y="764704"/>
            <a:ext cx="2304256" cy="432048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2926174" y="1728684"/>
            <a:ext cx="3240360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672228" y="3215869"/>
            <a:ext cx="3240360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592139" y="369240"/>
            <a:ext cx="77962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Goal-directed joint action: an event with two or more agents which, taken as a whole, is directed to a goal.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92139" y="2828684"/>
            <a:ext cx="3331790" cy="27721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G is a distributive goal</a:t>
            </a:r>
            <a:endParaRPr lang="en-US" i="0" dirty="0" smtClean="0"/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(a) it </a:t>
            </a:r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is an outcome to which each action is individually 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directed; and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(b) it </a:t>
            </a:r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is possible that: all actions succeed relative to this outcome.</a:t>
            </a:r>
            <a:endParaRPr lang="en-US" i="0" u="sng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560" y="1340768"/>
            <a:ext cx="784887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Goal-directed joint action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An event grounded by two or more agents’ actions where these actions have a collective goal.</a:t>
            </a:r>
            <a:endParaRPr lang="en-US" sz="1100" i="0" dirty="0" smtClean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5084137" y="3215869"/>
            <a:ext cx="3240360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5004048" y="2828684"/>
            <a:ext cx="3331790" cy="3264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G is a collective goal</a:t>
            </a:r>
            <a:endParaRPr lang="en-US" i="0" dirty="0" smtClean="0"/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/>
              <a:t>(a) it is a distributive goal; 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/>
              <a:t>(b) the actions are coordinated; and 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/>
              <a:t>(c) coordination of this type would normally facilitate occurrences of outcomes of G’s type.</a:t>
            </a:r>
          </a:p>
        </p:txBody>
      </p:sp>
    </p:spTree>
    <p:extLst>
      <p:ext uri="{BB962C8B-B14F-4D97-AF65-F5344CB8AC3E}">
        <p14:creationId xmlns:p14="http://schemas.microsoft.com/office/powerpoint/2010/main" val="41941065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3779912" y="764704"/>
            <a:ext cx="2304256" cy="432048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2998182" y="5147320"/>
            <a:ext cx="3240360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672228" y="1727953"/>
            <a:ext cx="3240360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592139" y="369240"/>
            <a:ext cx="77962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Goal-directed joint action: an event with two or more agents which, taken as a whole, is directed to a goal.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92139" y="1340768"/>
            <a:ext cx="3331790" cy="27721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G is a distributive goal</a:t>
            </a:r>
            <a:endParaRPr lang="en-US" i="0" dirty="0" smtClean="0"/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(a) it </a:t>
            </a:r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is an outcome to which each action is individually 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directed; and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(b) it </a:t>
            </a:r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is possible that: all actions succeed relative to this outcome.</a:t>
            </a:r>
            <a:endParaRPr lang="en-US" i="0" u="sng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3568" y="4759404"/>
            <a:ext cx="784887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Goal-directed joint action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An event grounded by two or more agents’ actions where these actions have a collective goal.</a:t>
            </a:r>
            <a:endParaRPr lang="en-US" sz="1100" i="0" dirty="0" smtClean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5084137" y="1727953"/>
            <a:ext cx="3240360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5004048" y="1340768"/>
            <a:ext cx="3331790" cy="3264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G is a collective goal</a:t>
            </a:r>
            <a:endParaRPr lang="en-US" i="0" dirty="0" smtClean="0"/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/>
              <a:t>(a) it is a distributive goal; 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/>
              <a:t>(b) the actions are coordinated; and 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/>
              <a:t>(c) coordination of this type would normally facilitate occurrences of outcomes of G’s type.</a:t>
            </a:r>
          </a:p>
        </p:txBody>
      </p:sp>
    </p:spTree>
    <p:extLst>
      <p:ext uri="{BB962C8B-B14F-4D97-AF65-F5344CB8AC3E}">
        <p14:creationId xmlns:p14="http://schemas.microsoft.com/office/powerpoint/2010/main" val="8447938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 bwMode="auto">
          <a:xfrm>
            <a:off x="672228" y="3379672"/>
            <a:ext cx="3240360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592139" y="369240"/>
            <a:ext cx="77962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Goal-directed joint action: an event with two or more agents which, taken as a whole, is directed to a goal.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-324544" y="4149080"/>
            <a:ext cx="4392488" cy="864096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92139" y="2665504"/>
            <a:ext cx="3331790" cy="37878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i="0" dirty="0" smtClean="0"/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G is a collective goal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i="0" dirty="0" smtClean="0"/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/>
              <a:t>(a) it is a distributive goal; 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solidFill>
                  <a:schemeClr val="tx1"/>
                </a:solidFill>
              </a:rPr>
              <a:t>(b) the agents’ activities are coordinated; </a:t>
            </a:r>
            <a:r>
              <a:rPr lang="en-US" i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/>
              <a:t>(c) coordination of this type would normally facilitate occurrences of outcomes of this type.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92138" y="1289227"/>
            <a:ext cx="7940302" cy="1110177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/>
              <a:t>G is a </a:t>
            </a:r>
            <a:r>
              <a:rPr lang="en-US" i="0" u="sng" dirty="0" smtClean="0"/>
              <a:t>distributive goal</a:t>
            </a:r>
            <a:r>
              <a:rPr lang="en-US" i="0" dirty="0" smtClean="0"/>
              <a:t> of some actions = it is an outcome to which each action is individually directed where it is possible that: all actions succeed relative to this outcome.</a:t>
            </a:r>
            <a:endParaRPr lang="en-US" i="0" u="sng" dirty="0" smtClean="0"/>
          </a:p>
        </p:txBody>
      </p:sp>
    </p:spTree>
    <p:extLst>
      <p:ext uri="{BB962C8B-B14F-4D97-AF65-F5344CB8AC3E}">
        <p14:creationId xmlns:p14="http://schemas.microsoft.com/office/powerpoint/2010/main" val="564465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ounterexample-environment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6400"/>
            <a:ext cx="9144000" cy="591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5689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 bwMode="auto">
          <a:xfrm>
            <a:off x="672228" y="3379672"/>
            <a:ext cx="3240360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92138" y="1289227"/>
            <a:ext cx="7940302" cy="1110177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u="sng" dirty="0" smtClean="0"/>
              <a:t>G is a distributive goal</a:t>
            </a:r>
            <a:r>
              <a:rPr lang="en-US" i="0" dirty="0" smtClean="0"/>
              <a:t>: it is an outcome to which each agent’s activities are individually directed and it is possible that: all agents succeed relative to this outcome.</a:t>
            </a:r>
            <a:endParaRPr lang="en-US" i="0" u="sng" dirty="0" smtClean="0"/>
          </a:p>
        </p:txBody>
      </p:sp>
      <p:sp>
        <p:nvSpPr>
          <p:cNvPr id="7" name="Rectangle 6"/>
          <p:cNvSpPr/>
          <p:nvPr/>
        </p:nvSpPr>
        <p:spPr>
          <a:xfrm>
            <a:off x="592139" y="369240"/>
            <a:ext cx="77962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Goal-directed joint action: an event with two or more agents which, taken as a whole, is directed to a goal.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-324544" y="4149080"/>
            <a:ext cx="4392488" cy="864096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92139" y="2665504"/>
            <a:ext cx="3331790" cy="37878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i="0" dirty="0" smtClean="0"/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G is a collective goal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i="0" dirty="0" smtClean="0"/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/>
              <a:t>(a) it is a distributive goal; 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solidFill>
                  <a:schemeClr val="tx1"/>
                </a:solidFill>
              </a:rPr>
              <a:t>(b) the agents’ activities are coordinated; </a:t>
            </a:r>
            <a:r>
              <a:rPr lang="en-US" i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/>
              <a:t>(c) coordination of this type would normally facilitate occurrences of outcomes of this type.</a:t>
            </a:r>
          </a:p>
        </p:txBody>
      </p:sp>
    </p:spTree>
    <p:extLst>
      <p:ext uri="{BB962C8B-B14F-4D97-AF65-F5344CB8AC3E}">
        <p14:creationId xmlns:p14="http://schemas.microsoft.com/office/powerpoint/2010/main" val="17135841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200" b="0" i="1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Myriad Web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200" b="0" i="1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Myriad Web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48488</TotalTime>
  <Words>1007</Words>
  <Application>Microsoft Macintosh PowerPoint</Application>
  <PresentationFormat>On-screen Show (4:3)</PresentationFormat>
  <Paragraphs>122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steve</dc:creator>
  <cp:keywords/>
  <dc:description/>
  <cp:lastModifiedBy>stev e</cp:lastModifiedBy>
  <cp:revision>1696</cp:revision>
  <cp:lastPrinted>2011-07-05T18:48:37Z</cp:lastPrinted>
  <dcterms:created xsi:type="dcterms:W3CDTF">2010-11-22T10:27:15Z</dcterms:created>
  <dcterms:modified xsi:type="dcterms:W3CDTF">2011-07-06T10:53:58Z</dcterms:modified>
  <cp:category/>
</cp:coreProperties>
</file>