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2"/>
  </p:notesMasterIdLst>
  <p:handoutMasterIdLst>
    <p:handoutMasterId r:id="rId43"/>
  </p:handoutMasterIdLst>
  <p:sldIdLst>
    <p:sldId id="662" r:id="rId2"/>
    <p:sldId id="957" r:id="rId3"/>
    <p:sldId id="965" r:id="rId4"/>
    <p:sldId id="958" r:id="rId5"/>
    <p:sldId id="959" r:id="rId6"/>
    <p:sldId id="960" r:id="rId7"/>
    <p:sldId id="961" r:id="rId8"/>
    <p:sldId id="968" r:id="rId9"/>
    <p:sldId id="971" r:id="rId10"/>
    <p:sldId id="970" r:id="rId11"/>
    <p:sldId id="972" r:id="rId12"/>
    <p:sldId id="969" r:id="rId13"/>
    <p:sldId id="973" r:id="rId14"/>
    <p:sldId id="976" r:id="rId15"/>
    <p:sldId id="975" r:id="rId16"/>
    <p:sldId id="977" r:id="rId17"/>
    <p:sldId id="962" r:id="rId18"/>
    <p:sldId id="978" r:id="rId19"/>
    <p:sldId id="979" r:id="rId20"/>
    <p:sldId id="980" r:id="rId21"/>
    <p:sldId id="981" r:id="rId22"/>
    <p:sldId id="982" r:id="rId23"/>
    <p:sldId id="983" r:id="rId24"/>
    <p:sldId id="984" r:id="rId25"/>
    <p:sldId id="985" r:id="rId26"/>
    <p:sldId id="986" r:id="rId27"/>
    <p:sldId id="987" r:id="rId28"/>
    <p:sldId id="988" r:id="rId29"/>
    <p:sldId id="990" r:id="rId30"/>
    <p:sldId id="991" r:id="rId31"/>
    <p:sldId id="992" r:id="rId32"/>
    <p:sldId id="993" r:id="rId33"/>
    <p:sldId id="994" r:id="rId34"/>
    <p:sldId id="995" r:id="rId35"/>
    <p:sldId id="996" r:id="rId36"/>
    <p:sldId id="997" r:id="rId37"/>
    <p:sldId id="998" r:id="rId38"/>
    <p:sldId id="999" r:id="rId39"/>
    <p:sldId id="1000" r:id="rId40"/>
    <p:sldId id="1001" r:id="rId41"/>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3609" autoAdjust="0"/>
  </p:normalViewPr>
  <p:slideViewPr>
    <p:cSldViewPr>
      <p:cViewPr>
        <p:scale>
          <a:sx n="100" d="100"/>
          <a:sy n="100" d="100"/>
        </p:scale>
        <p:origin x="-568" y="-2824"/>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4024"/>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19/03/2012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[*intention in narrow sense and intention in the broad sense (</a:t>
            </a:r>
            <a:r>
              <a:rPr lang="en-US" baseline="0" dirty="0" err="1" smtClean="0"/>
              <a:t>cf</a:t>
            </a:r>
            <a:r>
              <a:rPr lang="en-US" baseline="0" dirty="0" smtClean="0"/>
              <a:t> desire); in the broad sense, desires can be intentions and so can instructions.]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interface problem arises in the individual case as well as the joint case, of course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a way to make the problem of comparison between representational formats trivial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one representation involves a demonstrative that refers by deferring to another representation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Then the comparison doesn’t require translation between formats after all.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the same can be true for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intentions can involve demonstrative concepts which refer to actions by deferring to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[*cut: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Set that aside, suppose it can be solved --- essentially because MR must give rise to experience of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On this view, it is demonstrative deference to motor representation that connects intentions to bodily movements.</a:t>
            </a:r>
          </a:p>
          <a:p>
            <a:r>
              <a:rPr lang="en-US" sz="1200" kern="1200" dirty="0" smtClean="0">
                <a:solidFill>
                  <a:srgbClr val="000000"/>
                </a:solidFill>
                <a:latin typeface="Times New Roman" charset="0"/>
                <a:ea typeface="+mn-ea"/>
                <a:cs typeface="+mn-cs"/>
              </a:rPr>
              <a:t>Only by </a:t>
            </a:r>
            <a:r>
              <a:rPr lang="en-US" sz="1200" kern="1200" dirty="0" err="1" smtClean="0">
                <a:solidFill>
                  <a:srgbClr val="000000"/>
                </a:solidFill>
                <a:latin typeface="Times New Roman" charset="0"/>
                <a:ea typeface="+mn-ea"/>
                <a:cs typeface="+mn-cs"/>
              </a:rPr>
              <a:t>recognising</a:t>
            </a:r>
            <a:r>
              <a:rPr lang="en-US" sz="1200" kern="1200" dirty="0" smtClean="0">
                <a:solidFill>
                  <a:srgbClr val="000000"/>
                </a:solidFill>
                <a:latin typeface="Times New Roman" charset="0"/>
                <a:ea typeface="+mn-ea"/>
                <a:cs typeface="+mn-cs"/>
              </a:rPr>
              <a:t> how intentions interlock with motor representations can we hope to understand how our intentions ever make a difference to the world</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around us. </a:t>
            </a:r>
          </a:p>
          <a:p>
            <a:r>
              <a:rPr lang="en-US" sz="1200" kern="1200" dirty="0" smtClean="0">
                <a:solidFill>
                  <a:srgbClr val="000000"/>
                </a:solidFill>
                <a:latin typeface="Times New Roman" charset="0"/>
                <a:ea typeface="+mn-ea"/>
                <a:cs typeface="+mn-cs"/>
              </a:rPr>
              <a:t>On this view experience of action plays a novel role. </a:t>
            </a:r>
          </a:p>
          <a:p>
            <a:r>
              <a:rPr lang="en-US" sz="1200" kern="1200" dirty="0" smtClean="0">
                <a:solidFill>
                  <a:srgbClr val="000000"/>
                </a:solidFill>
                <a:latin typeface="Times New Roman" charset="0"/>
                <a:ea typeface="+mn-ea"/>
                <a:cs typeface="+mn-cs"/>
              </a:rPr>
              <a:t>Action experiences in which motor representations feature, such as those associated with motor imagery and those associated with really acting, are arguably necessary for there to be concepts which are constituents of intentions and refer to actions by deferring to motor representations. </a:t>
            </a:r>
          </a:p>
          <a:p>
            <a:r>
              <a:rPr lang="en-US" sz="1200" kern="1200" dirty="0" smtClean="0">
                <a:solidFill>
                  <a:srgbClr val="000000"/>
                </a:solidFill>
                <a:latin typeface="Times New Roman" charset="0"/>
                <a:ea typeface="+mn-ea"/>
                <a:cs typeface="+mn-cs"/>
              </a:rPr>
              <a:t>But if, as we conjecture, such deference is necessary for intentions to properly and reliably result in bodily movements, it may turn out that intentionally acting in the world de- pends on action experiences featuring motor representation. </a:t>
            </a:r>
          </a:p>
          <a:p>
            <a:r>
              <a:rPr lang="en-US" sz="1200" kern="1200" dirty="0" smtClean="0">
                <a:solidFill>
                  <a:srgbClr val="000000"/>
                </a:solidFill>
                <a:latin typeface="Times New Roman" charset="0"/>
                <a:ea typeface="+mn-ea"/>
                <a:cs typeface="+mn-cs"/>
              </a:rPr>
              <a:t>Much as on some views thought about objects depends on perceptual experience (e.g. Campbell 2002), so also intending actions may depend on motor experience.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views all thought about objects 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on perceptual experience (e.g. Campbell 2002), so also intending bodily actions may ultimately depend on motor experience.</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views all thought about objects 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on perceptual experience (e.g. Campbell 2002), so also intending bodily actions may ultimately depend on motor experience.</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5" Type="http://schemas.openxmlformats.org/officeDocument/2006/relationships/image" Target="../media/image5.png"/><Relationship Id="rId6"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5" Type="http://schemas.openxmlformats.org/officeDocument/2006/relationships/image" Target="../media/image5.png"/><Relationship Id="rId6"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6" name="Rectangle 3"/>
          <p:cNvSpPr>
            <a:spLocks noChangeArrowheads="1"/>
          </p:cNvSpPr>
          <p:nvPr/>
        </p:nvSpPr>
        <p:spPr bwMode="auto">
          <a:xfrm rot="5400000">
            <a:off x="47526" y="128663"/>
            <a:ext cx="4728467" cy="4464496"/>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7" name="Text Box 9"/>
          <p:cNvSpPr txBox="1">
            <a:spLocks noChangeArrowheads="1"/>
          </p:cNvSpPr>
          <p:nvPr/>
        </p:nvSpPr>
        <p:spPr bwMode="auto">
          <a:xfrm>
            <a:off x="179139" y="260648"/>
            <a:ext cx="4464869" cy="378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pPr>
            <a:r>
              <a:rPr lang="en-GB" sz="3200" b="1" i="0" dirty="0" smtClean="0">
                <a:effectLst>
                  <a:glow rad="101600">
                    <a:srgbClr val="000000">
                      <a:alpha val="50000"/>
                    </a:srgbClr>
                  </a:glow>
                </a:effectLst>
              </a:rPr>
              <a:t>Intention </a:t>
            </a:r>
            <a:r>
              <a:rPr lang="en-GB" sz="3200" b="1" i="0" dirty="0" smtClean="0">
                <a:effectLst>
                  <a:glow rad="101600">
                    <a:srgbClr val="000000">
                      <a:alpha val="50000"/>
                    </a:srgbClr>
                  </a:glow>
                </a:effectLst>
              </a:rPr>
              <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and</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Motor Representation</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in </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Action Explanation</a:t>
            </a:r>
            <a:r>
              <a:rPr lang="en-GB" sz="3200" b="1" i="0" dirty="0" smtClean="0">
                <a:effectLst>
                  <a:glow rad="101600">
                    <a:srgbClr val="000000">
                      <a:alpha val="50000"/>
                    </a:srgbClr>
                  </a:glow>
                </a:effectLst>
              </a:rPr>
              <a:t/>
            </a:r>
            <a:br>
              <a:rPr lang="en-GB" sz="3200" b="1" i="0" dirty="0" smtClean="0">
                <a:effectLst>
                  <a:glow rad="101600">
                    <a:srgbClr val="000000">
                      <a:alpha val="50000"/>
                    </a:srgbClr>
                  </a:glow>
                </a:effectLst>
              </a:rPr>
            </a:br>
            <a:r>
              <a:rPr lang="en-GB" sz="3200" b="1" i="0" dirty="0" smtClean="0">
                <a:effectLst>
                  <a:glow rad="101600">
                    <a:srgbClr val="000000">
                      <a:alpha val="50000"/>
                    </a:srgbClr>
                  </a:glow>
                </a:effectLst>
              </a:rPr>
              <a:t/>
            </a:r>
            <a:br>
              <a:rPr lang="en-GB" sz="3200" b="1" i="0" dirty="0" smtClean="0">
                <a:effectLst>
                  <a:glow rad="101600">
                    <a:srgbClr val="000000">
                      <a:alpha val="50000"/>
                    </a:srgbClr>
                  </a:glow>
                </a:effectLst>
              </a:rPr>
            </a:br>
            <a:r>
              <a:rPr lang="en-GB" sz="2400" i="0" dirty="0" err="1" smtClean="0">
                <a:effectLst>
                  <a:glow rad="101600">
                    <a:srgbClr val="000000">
                      <a:alpha val="50000"/>
                    </a:srgbClr>
                  </a:glow>
                </a:effectLst>
              </a:rPr>
              <a:t>s.butterfill</a:t>
            </a:r>
            <a:r>
              <a:rPr lang="en-GB" sz="2400" i="0" dirty="0" err="1">
                <a:effectLst>
                  <a:glow rad="101600">
                    <a:srgbClr val="000000">
                      <a:alpha val="50000"/>
                    </a:srgbClr>
                  </a:glow>
                </a:effectLst>
              </a:rPr>
              <a:t>@warwick.ac.uk</a:t>
            </a:r>
            <a:r>
              <a:rPr lang="en-GB" sz="2400" i="0" dirty="0">
                <a:effectLst>
                  <a:glow rad="101600">
                    <a:srgbClr val="000000">
                      <a:alpha val="50000"/>
                    </a:srgbClr>
                  </a:glow>
                </a:effectLst>
              </a:rPr>
              <a:t> </a:t>
            </a:r>
            <a:br>
              <a:rPr lang="en-GB" sz="2400" i="0" dirty="0">
                <a:effectLst>
                  <a:glow rad="101600">
                    <a:srgbClr val="000000">
                      <a:alpha val="50000"/>
                    </a:srgbClr>
                  </a:glow>
                </a:effectLst>
              </a:rPr>
            </a:br>
            <a:r>
              <a:rPr lang="en-GB" sz="2400" i="0" dirty="0" err="1">
                <a:effectLst>
                  <a:glow rad="101600">
                    <a:srgbClr val="000000">
                      <a:alpha val="50000"/>
                    </a:srgbClr>
                  </a:glow>
                </a:effectLst>
              </a:rPr>
              <a:t>corrado.sinigaglia@</a:t>
            </a:r>
            <a:r>
              <a:rPr lang="en-GB" sz="2400" i="0" dirty="0" err="1" smtClean="0">
                <a:effectLst>
                  <a:glow rad="101600">
                    <a:srgbClr val="000000">
                      <a:alpha val="50000"/>
                    </a:srgbClr>
                  </a:glow>
                </a:effectLst>
              </a:rPr>
              <a:t>unimi.it</a:t>
            </a:r>
            <a:r>
              <a:rPr lang="en-GB" sz="2400" i="0" dirty="0" smtClean="0">
                <a:effectLst>
                  <a:glow rad="101600">
                    <a:srgbClr val="000000">
                      <a:alpha val="50000"/>
                    </a:srgbClr>
                  </a:glow>
                </a:effectLst>
              </a:rPr>
              <a:t> </a:t>
            </a:r>
            <a:endParaRPr lang="en-GB" sz="2400" i="0" dirty="0">
              <a:effectLst>
                <a:glow rad="101600">
                  <a:srgbClr val="000000">
                    <a:alpha val="50000"/>
                  </a:srgbClr>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104456" cy="1107996"/>
          </a:xfrm>
          <a:prstGeom prst="rect">
            <a:avLst/>
          </a:prstGeom>
        </p:spPr>
        <p:txBody>
          <a:bodyPr wrap="square">
            <a:spAutoFit/>
          </a:bodyPr>
          <a:lstStyle/>
          <a:p>
            <a:r>
              <a:rPr lang="en-US" i="0" dirty="0" smtClean="0"/>
              <a:t>Motor representations carry information about outcomes.</a:t>
            </a:r>
          </a:p>
          <a:p>
            <a:endParaRPr lang="en-US" i="0" dirty="0"/>
          </a:p>
        </p:txBody>
      </p:sp>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4355976" y="0"/>
            <a:ext cx="4788024" cy="4221088"/>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73333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0" y="0"/>
            <a:ext cx="9144000" cy="6858000"/>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7" name="Rectangle 26"/>
          <p:cNvSpPr/>
          <p:nvPr/>
        </p:nvSpPr>
        <p:spPr>
          <a:xfrm>
            <a:off x="323528" y="188640"/>
            <a:ext cx="4104456" cy="1107996"/>
          </a:xfrm>
          <a:prstGeom prst="rect">
            <a:avLst/>
          </a:prstGeom>
        </p:spPr>
        <p:txBody>
          <a:bodyPr wrap="square">
            <a:spAutoFit/>
          </a:bodyPr>
          <a:lstStyle/>
          <a:p>
            <a:r>
              <a:rPr lang="en-US" i="0" dirty="0" smtClean="0"/>
              <a:t>Motor representations carry information about outcomes.</a:t>
            </a:r>
          </a:p>
          <a:p>
            <a:endParaRPr lang="en-US" i="0" dirty="0"/>
          </a:p>
        </p:txBody>
      </p:sp>
    </p:spTree>
    <p:extLst>
      <p:ext uri="{BB962C8B-B14F-4D97-AF65-F5344CB8AC3E}">
        <p14:creationId xmlns:p14="http://schemas.microsoft.com/office/powerpoint/2010/main" val="25469227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104456" cy="1785104"/>
          </a:xfrm>
          <a:prstGeom prst="rect">
            <a:avLst/>
          </a:prstGeom>
        </p:spPr>
        <p:txBody>
          <a:bodyPr wrap="square">
            <a:spAutoFit/>
          </a:bodyPr>
          <a:lstStyle/>
          <a:p>
            <a:r>
              <a:rPr lang="en-US" i="0" dirty="0" smtClean="0"/>
              <a:t>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24315969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104456" cy="1785104"/>
          </a:xfrm>
          <a:prstGeom prst="rect">
            <a:avLst/>
          </a:prstGeom>
        </p:spPr>
        <p:txBody>
          <a:bodyPr wrap="square">
            <a:spAutoFit/>
          </a:bodyPr>
          <a:lstStyle/>
          <a:p>
            <a:r>
              <a:rPr lang="en-US" i="0" dirty="0" smtClean="0"/>
              <a:t>Motor representations carry information about outcomes.</a:t>
            </a:r>
          </a:p>
          <a:p>
            <a:endParaRPr lang="en-US" i="0" dirty="0"/>
          </a:p>
          <a:p>
            <a:r>
              <a:rPr lang="en-US" i="0" dirty="0" smtClean="0"/>
              <a:t>Information about outcomes guides planning.</a:t>
            </a:r>
            <a:endParaRPr lang="en-US" i="0" dirty="0"/>
          </a:p>
        </p:txBody>
      </p:sp>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32166335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104456" cy="1785104"/>
          </a:xfrm>
          <a:prstGeom prst="rect">
            <a:avLst/>
          </a:prstGeom>
        </p:spPr>
        <p:txBody>
          <a:bodyPr wrap="square">
            <a:spAutoFit/>
          </a:bodyPr>
          <a:lstStyle/>
          <a:p>
            <a:r>
              <a:rPr lang="en-US" i="0" dirty="0" smtClean="0"/>
              <a:t>Motor representations carry information about outcomes.</a:t>
            </a:r>
          </a:p>
          <a:p>
            <a:endParaRPr lang="en-US" i="0" dirty="0"/>
          </a:p>
          <a:p>
            <a:r>
              <a:rPr lang="en-US" i="0" dirty="0" smtClean="0"/>
              <a:t>Information about outcomes guides planning.</a:t>
            </a:r>
            <a:endParaRPr lang="en-US" i="0" dirty="0"/>
          </a:p>
        </p:txBody>
      </p:sp>
      <p:cxnSp>
        <p:nvCxnSpPr>
          <p:cNvPr id="4" name="Straight Connector 3"/>
          <p:cNvCxnSpPr>
            <a:endCxn id="20" idx="0"/>
          </p:cNvCxnSpPr>
          <p:nvPr/>
        </p:nvCxnSpPr>
        <p:spPr bwMode="auto">
          <a:xfrm>
            <a:off x="4427984" y="3988283"/>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3987121"/>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3988283"/>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3988283"/>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3987121"/>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3988283"/>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3987121"/>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3556234"/>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3556234"/>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3556234"/>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4" name="Straight Connector 33"/>
          <p:cNvCxnSpPr>
            <a:stCxn id="25" idx="2"/>
          </p:cNvCxnSpPr>
          <p:nvPr/>
        </p:nvCxnSpPr>
        <p:spPr bwMode="auto">
          <a:xfrm flipH="1">
            <a:off x="1331640" y="3987121"/>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3988283"/>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3987121"/>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3988283"/>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32056150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104456" cy="1785104"/>
          </a:xfrm>
          <a:prstGeom prst="rect">
            <a:avLst/>
          </a:prstGeom>
        </p:spPr>
        <p:txBody>
          <a:bodyPr wrap="square">
            <a:spAutoFit/>
          </a:bodyPr>
          <a:lstStyle/>
          <a:p>
            <a:r>
              <a:rPr lang="en-US" i="0" dirty="0" smtClean="0"/>
              <a:t>Motor representations carry information about outcomes.</a:t>
            </a:r>
          </a:p>
          <a:p>
            <a:endParaRPr lang="en-US" i="0" dirty="0"/>
          </a:p>
          <a:p>
            <a:r>
              <a:rPr lang="en-US" i="0" dirty="0" smtClean="0"/>
              <a:t>Information about outcomes guides planning.</a:t>
            </a:r>
            <a:endParaRPr lang="en-US" i="0" dirty="0"/>
          </a:p>
        </p:txBody>
      </p:sp>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Tree>
    <p:extLst>
      <p:ext uri="{BB962C8B-B14F-4D97-AF65-F5344CB8AC3E}">
        <p14:creationId xmlns:p14="http://schemas.microsoft.com/office/powerpoint/2010/main" val="10244255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64042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1400558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25513" y="3212466"/>
            <a:ext cx="7292975" cy="433068"/>
          </a:xfrm>
          <a:prstGeom prst="rect">
            <a:avLst/>
          </a:prstGeom>
          <a:noFill/>
          <a:ln w="9525">
            <a:noFill/>
            <a:round/>
            <a:headEnd/>
            <a:tailEnd/>
          </a:ln>
          <a:effectLst/>
        </p:spPr>
        <p:txBody>
          <a:bodyPr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motor representation = intention ?</a:t>
            </a:r>
            <a:endParaRPr lang="en-US" i="0" dirty="0"/>
          </a:p>
        </p:txBody>
      </p:sp>
    </p:spTree>
    <p:extLst>
      <p:ext uri="{BB962C8B-B14F-4D97-AF65-F5344CB8AC3E}">
        <p14:creationId xmlns:p14="http://schemas.microsoft.com/office/powerpoint/2010/main" val="38276655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0348203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Tree>
    <p:extLst>
      <p:ext uri="{BB962C8B-B14F-4D97-AF65-F5344CB8AC3E}">
        <p14:creationId xmlns:p14="http://schemas.microsoft.com/office/powerpoint/2010/main" val="33334199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1565905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19966107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1574099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Tree>
    <p:extLst>
      <p:ext uri="{BB962C8B-B14F-4D97-AF65-F5344CB8AC3E}">
        <p14:creationId xmlns:p14="http://schemas.microsoft.com/office/powerpoint/2010/main" val="23340899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856162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8790677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122387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Paris on Friday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0083789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519037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6161957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3136684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Tree>
    <p:extLst>
      <p:ext uri="{BB962C8B-B14F-4D97-AF65-F5344CB8AC3E}">
        <p14:creationId xmlns:p14="http://schemas.microsoft.com/office/powerpoint/2010/main" val="22438760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2" name="Rectangle 1"/>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449298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7" name="Rectangle 6"/>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5710791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679793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598859" y="4538138"/>
            <a:ext cx="3331970" cy="761806"/>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a:t>
            </a:r>
            <a:r>
              <a:rPr lang="en-US" i="0" dirty="0" smtClean="0">
                <a:effectLst>
                  <a:glow rad="101600">
                    <a:srgbClr val="000000"/>
                  </a:glow>
                </a:effectLst>
                <a:ea typeface="Arial" charset="0"/>
                <a:cs typeface="Arial" charset="0"/>
              </a:rPr>
              <a:t>intentions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846121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a:t>
            </a:r>
            <a:r>
              <a:rPr lang="en-US" i="0" dirty="0" smtClean="0">
                <a:effectLst>
                  <a:glow rad="101600">
                    <a:srgbClr val="000000"/>
                  </a:glow>
                </a:effectLst>
                <a:ea typeface="Arial" charset="0"/>
                <a:cs typeface="Arial" charset="0"/>
              </a:rPr>
              <a:t>intentions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7" name="Rectangle 6"/>
          <p:cNvSpPr/>
          <p:nvPr/>
        </p:nvSpPr>
        <p:spPr>
          <a:xfrm>
            <a:off x="5004048" y="4437112"/>
            <a:ext cx="3582144" cy="1107996"/>
          </a:xfrm>
          <a:prstGeom prst="rect">
            <a:avLst/>
          </a:prstGeom>
        </p:spPr>
        <p:txBody>
          <a:bodyPr wrap="square">
            <a:spAutoFit/>
          </a:bodyPr>
          <a:lstStyle/>
          <a:p>
            <a:r>
              <a:rPr lang="en-US" i="0" dirty="0" smtClean="0"/>
              <a:t>Some </a:t>
            </a:r>
            <a:r>
              <a:rPr lang="en-US" i="0" dirty="0" smtClean="0"/>
              <a:t>actions </a:t>
            </a:r>
            <a:r>
              <a:rPr lang="en-US" i="0" dirty="0" smtClean="0"/>
              <a:t>involve both </a:t>
            </a:r>
            <a:r>
              <a:rPr lang="en-US" i="0" dirty="0" smtClean="0"/>
              <a:t>intention </a:t>
            </a:r>
            <a:r>
              <a:rPr lang="en-US" i="0" dirty="0" smtClean="0"/>
              <a:t>and </a:t>
            </a:r>
            <a:r>
              <a:rPr lang="en-US" i="0" dirty="0" smtClean="0"/>
              <a:t>motor </a:t>
            </a:r>
            <a:r>
              <a:rPr lang="en-US" i="0" dirty="0" smtClean="0"/>
              <a:t>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520631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9847005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1140650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097247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rotWithShape="1">
          <a:blip r:embed="rId3"/>
          <a:srcRect l="1095" r="1966" b="2224"/>
          <a:stretch/>
        </p:blipFill>
        <p:spPr>
          <a:xfrm>
            <a:off x="3985840" y="2996952"/>
            <a:ext cx="4546600" cy="2574652"/>
          </a:xfrm>
          <a:prstGeom prst="rect">
            <a:avLst/>
          </a:prstGeom>
        </p:spPr>
      </p:pic>
      <p:sp>
        <p:nvSpPr>
          <p:cNvPr id="7" name="Rectangle 6"/>
          <p:cNvSpPr/>
          <p:nvPr/>
        </p:nvSpPr>
        <p:spPr bwMode="auto">
          <a:xfrm>
            <a:off x="3923928" y="3068960"/>
            <a:ext cx="4680520" cy="2520280"/>
          </a:xfrm>
          <a:prstGeom prst="rect">
            <a:avLst/>
          </a:prstGeom>
          <a:gradFill flip="none" rotWithShape="1">
            <a:gsLst>
              <a:gs pos="0">
                <a:schemeClr val="tx1"/>
              </a:gs>
              <a:gs pos="90000">
                <a:schemeClr val="tx1">
                  <a:alpha val="0"/>
                </a:schemeClr>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080120" y="2348880"/>
            <a:ext cx="2987824" cy="430887"/>
          </a:xfrm>
          <a:prstGeom prst="rect">
            <a:avLst/>
          </a:prstGeom>
        </p:spPr>
        <p:txBody>
          <a:bodyPr wrap="square">
            <a:spAutoFit/>
          </a:bodyPr>
          <a:lstStyle/>
          <a:p>
            <a:r>
              <a:rPr lang="en-US" i="0" dirty="0" smtClean="0">
                <a:effectLst>
                  <a:glow rad="101600">
                    <a:srgbClr val="000000"/>
                  </a:glow>
                </a:effectLst>
              </a:rPr>
              <a:t>Do </a:t>
            </a:r>
            <a:r>
              <a:rPr lang="en-US" dirty="0" smtClean="0">
                <a:effectLst>
                  <a:glow rad="101600">
                    <a:srgbClr val="000000"/>
                  </a:glow>
                </a:effectLst>
              </a:rPr>
              <a:t>that</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064810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573088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Tree>
    <p:extLst>
      <p:ext uri="{BB962C8B-B14F-4D97-AF65-F5344CB8AC3E}">
        <p14:creationId xmlns:p14="http://schemas.microsoft.com/office/powerpoint/2010/main" val="35500998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2816033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2918696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4716003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104456" cy="1107996"/>
          </a:xfrm>
          <a:prstGeom prst="rect">
            <a:avLst/>
          </a:prstGeom>
        </p:spPr>
        <p:txBody>
          <a:bodyPr wrap="square">
            <a:spAutoFit/>
          </a:bodyPr>
          <a:lstStyle/>
          <a:p>
            <a:r>
              <a:rPr lang="en-US" i="0" dirty="0" smtClean="0"/>
              <a:t>Motor representations carry information about outcomes.</a:t>
            </a:r>
          </a:p>
          <a:p>
            <a:endParaRPr lang="en-US" i="0" dirty="0"/>
          </a:p>
        </p:txBody>
      </p:sp>
    </p:spTree>
    <p:extLst>
      <p:ext uri="{BB962C8B-B14F-4D97-AF65-F5344CB8AC3E}">
        <p14:creationId xmlns:p14="http://schemas.microsoft.com/office/powerpoint/2010/main" val="11902625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104456" cy="1107996"/>
          </a:xfrm>
          <a:prstGeom prst="rect">
            <a:avLst/>
          </a:prstGeom>
        </p:spPr>
        <p:txBody>
          <a:bodyPr wrap="square">
            <a:spAutoFit/>
          </a:bodyPr>
          <a:lstStyle/>
          <a:p>
            <a:r>
              <a:rPr lang="en-US" i="0" dirty="0" smtClean="0"/>
              <a:t>Motor representations carry information about outcomes.</a:t>
            </a:r>
          </a:p>
          <a:p>
            <a:endParaRPr lang="en-US" i="0" dirty="0"/>
          </a:p>
        </p:txBody>
      </p:sp>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Tree>
    <p:extLst>
      <p:ext uri="{BB962C8B-B14F-4D97-AF65-F5344CB8AC3E}">
        <p14:creationId xmlns:p14="http://schemas.microsoft.com/office/powerpoint/2010/main" val="35842751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54059</TotalTime>
  <Words>5027</Words>
  <Application>Microsoft Macintosh PowerPoint</Application>
  <PresentationFormat>On-screen Show (4:3)</PresentationFormat>
  <Paragraphs>488</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2076</cp:revision>
  <cp:lastPrinted>2011-06-06T00:11:55Z</cp:lastPrinted>
  <dcterms:created xsi:type="dcterms:W3CDTF">2010-11-22T10:27:15Z</dcterms:created>
  <dcterms:modified xsi:type="dcterms:W3CDTF">2012-03-20T12:13:35Z</dcterms:modified>
  <cp:category/>
</cp:coreProperties>
</file>