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779" r:id="rId2"/>
    <p:sldId id="896" r:id="rId3"/>
    <p:sldId id="900" r:id="rId4"/>
    <p:sldId id="946" r:id="rId5"/>
    <p:sldId id="902" r:id="rId6"/>
    <p:sldId id="901" r:id="rId7"/>
    <p:sldId id="899" r:id="rId8"/>
    <p:sldId id="895" r:id="rId9"/>
    <p:sldId id="948" r:id="rId10"/>
    <p:sldId id="903" r:id="rId11"/>
    <p:sldId id="947" r:id="rId12"/>
    <p:sldId id="904" r:id="rId13"/>
    <p:sldId id="960" r:id="rId14"/>
    <p:sldId id="918" r:id="rId15"/>
    <p:sldId id="959" r:id="rId16"/>
    <p:sldId id="917" r:id="rId17"/>
    <p:sldId id="916" r:id="rId18"/>
    <p:sldId id="915" r:id="rId19"/>
    <p:sldId id="914" r:id="rId20"/>
    <p:sldId id="905" r:id="rId21"/>
    <p:sldId id="949" r:id="rId22"/>
    <p:sldId id="508" r:id="rId23"/>
    <p:sldId id="951" r:id="rId24"/>
    <p:sldId id="950" r:id="rId25"/>
    <p:sldId id="961" r:id="rId26"/>
    <p:sldId id="438" r:id="rId27"/>
    <p:sldId id="439" r:id="rId28"/>
    <p:sldId id="938" r:id="rId29"/>
    <p:sldId id="939" r:id="rId30"/>
    <p:sldId id="937" r:id="rId31"/>
    <p:sldId id="962" r:id="rId32"/>
    <p:sldId id="906" r:id="rId33"/>
    <p:sldId id="908" r:id="rId34"/>
    <p:sldId id="907" r:id="rId35"/>
    <p:sldId id="442" r:id="rId36"/>
    <p:sldId id="909" r:id="rId37"/>
    <p:sldId id="910" r:id="rId38"/>
    <p:sldId id="942" r:id="rId39"/>
    <p:sldId id="943" r:id="rId40"/>
    <p:sldId id="911" r:id="rId41"/>
    <p:sldId id="955" r:id="rId42"/>
    <p:sldId id="912" r:id="rId43"/>
    <p:sldId id="963" r:id="rId44"/>
    <p:sldId id="964" r:id="rId45"/>
    <p:sldId id="511" r:id="rId46"/>
    <p:sldId id="919" r:id="rId47"/>
    <p:sldId id="945" r:id="rId48"/>
    <p:sldId id="953" r:id="rId49"/>
    <p:sldId id="954" r:id="rId50"/>
    <p:sldId id="446" r:id="rId51"/>
    <p:sldId id="509" r:id="rId52"/>
    <p:sldId id="965" r:id="rId53"/>
    <p:sldId id="966" r:id="rId54"/>
    <p:sldId id="967" r:id="rId55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00"/>
    <a:srgbClr val="003300"/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84046" autoAdjust="0"/>
  </p:normalViewPr>
  <p:slideViewPr>
    <p:cSldViewPr>
      <p:cViewPr>
        <p:scale>
          <a:sx n="103" d="100"/>
          <a:sy n="103" d="100"/>
        </p:scale>
        <p:origin x="-1240" y="-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11/09/2012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Thank you</a:t>
            </a:r>
            <a:r>
              <a:rPr lang="en-US" baseline="0" dirty="0" smtClean="0"/>
              <a:t> for inviting me.  I’m visiting until Christmas to immerse myself in your work here, with the aim continuing one collaboration and perhaps starting new collaborative work.  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10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13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15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16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These conditions are extracted from Csibra; the rest are additions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17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18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19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20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link to problem of opaque</a:t>
            </a:r>
            <a:r>
              <a:rPr lang="en-US" baseline="0" dirty="0" smtClean="0"/>
              <a:t> means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illustrates problem of identifying</a:t>
            </a:r>
            <a:r>
              <a:rPr lang="en-US" baseline="0" dirty="0" smtClean="0"/>
              <a:t> particular goals of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66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their discussion of these findings</a:t>
            </a:r>
          </a:p>
          <a:p>
            <a:r>
              <a:rPr lang="en-US" dirty="0" smtClean="0"/>
              <a:t>Moll and Tomasello suggest that</a:t>
            </a:r>
          </a:p>
          <a:p>
            <a:r>
              <a:rPr lang="en-US" dirty="0" smtClean="0"/>
              <a:t>`to understand pointing, the subject needs to understand more than the individual goal-directed </a:t>
            </a:r>
            <a:r>
              <a:rPr lang="en-US" dirty="0" err="1" smtClean="0"/>
              <a:t>behaviour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She needs to understand that by pointing towards a location, the other attempts to communicate to her where a desired object is located; that the other tries to inform her about something that is relevant for her'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citep</a:t>
            </a:r>
            <a:r>
              <a:rPr lang="en-US" dirty="0" smtClean="0"/>
              <a:t>[p.\ 6]{Moll:2007gu}.</a:t>
            </a:r>
          </a:p>
          <a:p>
            <a:r>
              <a:rPr lang="en-US" dirty="0" smtClean="0"/>
              <a:t>Assuming this is right, our suggestion is that individuals could reliably  respond  appropriately to pointing actions in the context of joint action without understanding pointing.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8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pattern of reasoning </a:t>
            </a:r>
            <a:r>
              <a:rPr lang="en-US" dirty="0" err="1" smtClean="0"/>
              <a:t>generalises</a:t>
            </a:r>
            <a:r>
              <a:rPr lang="en-US" dirty="0" smtClean="0"/>
              <a:t> to a wider range of communicative gestures including single-word utterances.</a:t>
            </a:r>
          </a:p>
          <a:p>
            <a:r>
              <a:rPr lang="en-US" dirty="0" smtClean="0"/>
              <a:t>The basic requirement is this: in a particular context, the goal </a:t>
            </a:r>
            <a:r>
              <a:rPr lang="en-US" dirty="0" err="1" smtClean="0"/>
              <a:t>ascriber</a:t>
            </a:r>
            <a:r>
              <a:rPr lang="en-US" dirty="0" smtClean="0"/>
              <a:t> must associate a communicative gesture with its referent.</a:t>
            </a:r>
          </a:p>
          <a:p>
            <a:r>
              <a:rPr lang="en-US" dirty="0" smtClean="0"/>
              <a:t>For instance, she must associate the pointing gesture with the object indicated; or, if (say) she is looking to see who has an object she must associate an utterance of `daddy' with the daddy.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As we saw, </a:t>
            </a:r>
          </a:p>
          <a:p>
            <a:r>
              <a:rPr lang="en-US" dirty="0" smtClean="0"/>
              <a:t>outside the context of joint action,</a:t>
            </a:r>
          </a:p>
          <a:p>
            <a:r>
              <a:rPr lang="en-US" dirty="0" smtClean="0"/>
              <a:t>merely associating a gesture with its referent falls short of being able to respond appropriately.</a:t>
            </a:r>
          </a:p>
          <a:p>
            <a:r>
              <a:rPr lang="en-US" dirty="0" smtClean="0"/>
              <a:t>But if a </a:t>
            </a:r>
            <a:r>
              <a:rPr lang="en-US" dirty="0" err="1" smtClean="0"/>
              <a:t>mindreader</a:t>
            </a:r>
            <a:r>
              <a:rPr lang="en-US" dirty="0" smtClean="0"/>
              <a:t> supposes that her target is willing to engage in joint action with her,</a:t>
            </a:r>
          </a:p>
          <a:p>
            <a:r>
              <a:rPr lang="en-US" dirty="0" smtClean="0"/>
              <a:t>then she may infer that the goal of her target's action is her goal</a:t>
            </a:r>
          </a:p>
          <a:p>
            <a:r>
              <a:rPr lang="en-US" dirty="0" smtClean="0"/>
              <a:t>and so be motivated to treat the thing associated with a communicative gesture as relevant to the goal of her own actions.</a:t>
            </a:r>
          </a:p>
          <a:p>
            <a:r>
              <a:rPr lang="en-US" dirty="0" smtClean="0"/>
              <a:t>This will reliably (but not always) enable her to respond appropriately to the communicative gesture even without understanding it as a communicative gesture.</a:t>
            </a:r>
          </a:p>
          <a:p>
            <a:r>
              <a:rPr lang="en-US" dirty="0" smtClean="0"/>
              <a:t>And once she has experienced how that communicative gesture works as a tool for guiding others' actions in the context of joint action,</a:t>
            </a:r>
          </a:p>
          <a:p>
            <a:r>
              <a:rPr lang="en-US" dirty="0" smtClean="0"/>
              <a:t>she may be in a position to </a:t>
            </a:r>
            <a:r>
              <a:rPr lang="en-US" dirty="0" err="1" smtClean="0"/>
              <a:t>realise</a:t>
            </a:r>
            <a:r>
              <a:rPr lang="en-US" dirty="0" smtClean="0"/>
              <a:t>, further, that the same tool can be used in other contexts.</a:t>
            </a:r>
          </a:p>
          <a:p>
            <a:endParaRPr lang="en-US" dirty="0" smtClean="0"/>
          </a:p>
          <a:p>
            <a:r>
              <a:rPr lang="en-US" dirty="0" smtClean="0"/>
              <a:t>This, in barest outline, is 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possessing abilities to engage in joint action</a:t>
            </a:r>
          </a:p>
          <a:p>
            <a:r>
              <a:rPr lang="en-US" dirty="0" smtClean="0"/>
              <a:t>means that </a:t>
            </a:r>
          </a:p>
          <a:p>
            <a:r>
              <a:rPr lang="en-US" dirty="0" smtClean="0"/>
              <a:t>an individual with an ability to ascribe simple goals only and no understanding of communicative intent</a:t>
            </a:r>
          </a:p>
          <a:p>
            <a:r>
              <a:rPr lang="en-US" dirty="0" smtClean="0"/>
              <a:t>might </a:t>
            </a:r>
          </a:p>
          <a:p>
            <a:r>
              <a:rPr lang="en-US" dirty="0" smtClean="0"/>
              <a:t>nevertheless reliably respond appropriately to some communicative gestures,</a:t>
            </a:r>
          </a:p>
          <a:p>
            <a:r>
              <a:rPr lang="en-US" dirty="0" smtClean="0"/>
              <a:t>and so come be in a position to understand how such gestures can be used to guide others'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43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3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44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47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50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In conclusion I have suggested that there are forms of joint action which require only limited social cognition and which may play a role in the </a:t>
            </a:r>
            <a:r>
              <a:rPr lang="en-US" dirty="0" err="1" smtClean="0"/>
              <a:t>emer</a:t>
            </a:r>
            <a:r>
              <a:rPr lang="en-US" dirty="0" smtClean="0"/>
              <a:t>- </a:t>
            </a:r>
            <a:r>
              <a:rPr lang="en-US" dirty="0" err="1" smtClean="0"/>
              <a:t>gence</a:t>
            </a:r>
            <a:r>
              <a:rPr lang="en-US" dirty="0" smtClean="0"/>
              <a:t> of more sophisticated forms of social cognition, in development or evolution (or both).</a:t>
            </a:r>
          </a:p>
          <a:p>
            <a:r>
              <a:rPr lang="en-US" dirty="0" smtClean="0"/>
              <a:t>[See last slide with diagram] On emergence, the idea was that abilities to engage in joint action combined with minimal social cognition enable humans to break into the </a:t>
            </a:r>
            <a:r>
              <a:rPr lang="en-US" dirty="0" err="1" smtClean="0"/>
              <a:t>Gricean</a:t>
            </a:r>
            <a:r>
              <a:rPr lang="en-US" dirty="0" smtClean="0"/>
              <a:t> circle and understand communicative intention. This is turn is one of the foundations on which abilities to com- </a:t>
            </a:r>
            <a:r>
              <a:rPr lang="en-US" dirty="0" err="1" smtClean="0"/>
              <a:t>municate</a:t>
            </a:r>
            <a:r>
              <a:rPr lang="en-US" dirty="0" smtClean="0"/>
              <a:t> by language are built, and there is evidence that abilities to com- </a:t>
            </a:r>
            <a:r>
              <a:rPr lang="en-US" dirty="0" err="1" smtClean="0"/>
              <a:t>municate</a:t>
            </a:r>
            <a:r>
              <a:rPr lang="en-US" dirty="0" smtClean="0"/>
              <a:t> by language in turn play a role in the emergence of full-blown mindreading abilities (*refs). So this may be one route by which abilities to engage in joint action plus limited social cognition plays a role in the emergence of sophisticated forms of social cognition such as cognition of belief and other propositional attitudes.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51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54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 want to start a bit further back, with a simpler question.</a:t>
            </a:r>
          </a:p>
          <a:p>
            <a:r>
              <a:rPr lang="en-US" dirty="0" smtClean="0"/>
              <a:t>Contrast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</a:t>
            </a:r>
            <a:r>
              <a:rPr lang="en-US" dirty="0" smtClean="0"/>
              <a:t> who is, or appears to be, capable of interacting with her targets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</a:t>
            </a:r>
            <a:r>
              <a:rPr lang="en-US" dirty="0" smtClean="0"/>
              <a:t> who can manifestly only observe.</a:t>
            </a:r>
          </a:p>
          <a:p>
            <a:r>
              <a:rPr lang="en-US" dirty="0" smtClean="0"/>
              <a:t>Is it possible that the interacting </a:t>
            </a:r>
            <a:r>
              <a:rPr lang="en-US" dirty="0" err="1" smtClean="0"/>
              <a:t>mindreader</a:t>
            </a:r>
            <a:r>
              <a:rPr lang="en-US" dirty="0" smtClean="0"/>
              <a:t> is in a position to know things which she would be unable to know if she were unable to interact with her targets?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5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7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8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9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microsoft.com/office/2007/relationships/hdphoto" Target="../media/hdphoto5.wdp"/><Relationship Id="rId7" Type="http://schemas.openxmlformats.org/officeDocument/2006/relationships/image" Target="../media/image7.png"/><Relationship Id="rId8" Type="http://schemas.microsoft.com/office/2007/relationships/hdphoto" Target="../media/hdphoto6.wdp"/><Relationship Id="rId9" Type="http://schemas.openxmlformats.org/officeDocument/2006/relationships/image" Target="../media/image8.png"/><Relationship Id="rId10" Type="http://schemas.microsoft.com/office/2007/relationships/hdphoto" Target="../media/hdphoto7.wd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6.wdp"/><Relationship Id="rId5" Type="http://schemas.openxmlformats.org/officeDocument/2006/relationships/image" Target="../media/image8.png"/><Relationship Id="rId6" Type="http://schemas.microsoft.com/office/2007/relationships/hdphoto" Target="../media/hdphoto7.wdp"/><Relationship Id="rId7" Type="http://schemas.openxmlformats.org/officeDocument/2006/relationships/image" Target="../media/image9.png"/><Relationship Id="rId8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microsoft.com/office/2007/relationships/hdphoto" Target="../media/hdphoto5.wdp"/><Relationship Id="rId7" Type="http://schemas.openxmlformats.org/officeDocument/2006/relationships/image" Target="../media/image7.png"/><Relationship Id="rId8" Type="http://schemas.microsoft.com/office/2007/relationships/hdphoto" Target="../media/hdphoto6.wdp"/><Relationship Id="rId9" Type="http://schemas.openxmlformats.org/officeDocument/2006/relationships/image" Target="../media/image8.png"/><Relationship Id="rId10" Type="http://schemas.microsoft.com/office/2007/relationships/hdphoto" Target="../media/hdphoto7.wd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i="0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—    </a:t>
            </a: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butterfillS@ceu.hu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044004" y="5822997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s.butterfill</a:t>
            </a:r>
            <a:r>
              <a:rPr lang="en-GB" sz="2400" i="0" dirty="0" err="1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@</a:t>
            </a: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warwick.ac.uk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8313" y="5278516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effectLst>
                  <a:glow rad="101600">
                    <a:srgbClr val="000000"/>
                  </a:glow>
                </a:effectLst>
              </a:rPr>
              <a:t>Interacting </a:t>
            </a:r>
            <a:r>
              <a:rPr lang="en-GB" sz="4800" b="1" i="0" dirty="0" err="1" smtClean="0">
                <a:effectLst>
                  <a:glow rad="101600">
                    <a:srgbClr val="000000"/>
                  </a:glow>
                </a:effectLst>
              </a:rPr>
              <a:t>Mindreaders</a:t>
            </a:r>
            <a:endParaRPr lang="en-GB" sz="4800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486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7408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187624" y="1988840"/>
            <a:ext cx="1296144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9552" y="2348880"/>
            <a:ext cx="194421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9552" y="2636912"/>
            <a:ext cx="194421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998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30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</a:t>
            </a:r>
            <a:r>
              <a:rPr lang="en-GB" i="0" dirty="0" smtClean="0"/>
              <a:t>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29337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158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smtClean="0"/>
              <a:t>type;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3627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539552" y="1988840"/>
            <a:ext cx="648072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158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1625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539552" y="1988840"/>
            <a:ext cx="648072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274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3.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no available alternative action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 significantly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better* means of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realising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outcome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048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35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3. </a:t>
            </a:r>
            <a:r>
              <a:rPr lang="en-GB" i="0" dirty="0" smtClean="0"/>
              <a:t>no available alternative action </a:t>
            </a:r>
            <a:r>
              <a:rPr lang="en-GB" i="0" dirty="0"/>
              <a:t>is </a:t>
            </a:r>
            <a:r>
              <a:rPr lang="en-GB" i="0" dirty="0" smtClean="0"/>
              <a:t>a significantly </a:t>
            </a:r>
            <a:r>
              <a:rPr lang="en-GB" i="0" dirty="0"/>
              <a:t>better* means of </a:t>
            </a:r>
            <a:r>
              <a:rPr lang="en-GB" i="0" dirty="0" smtClean="0"/>
              <a:t>realising </a:t>
            </a:r>
            <a:r>
              <a:rPr lang="en-GB" i="0" dirty="0"/>
              <a:t>outcome </a:t>
            </a:r>
            <a:r>
              <a:rPr lang="en-GB" dirty="0" smtClean="0"/>
              <a:t>G</a:t>
            </a:r>
            <a:r>
              <a:rPr lang="en-GB" i="0" dirty="0" smtClean="0"/>
              <a:t>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4</a:t>
            </a:r>
            <a:r>
              <a:rPr lang="en-GB" i="0" dirty="0"/>
              <a:t>. the occurrence of outcome </a:t>
            </a:r>
            <a:r>
              <a:rPr lang="en-GB" dirty="0"/>
              <a:t>G</a:t>
            </a:r>
            <a:r>
              <a:rPr lang="en-GB" i="0" dirty="0"/>
              <a:t> is </a:t>
            </a:r>
            <a:r>
              <a:rPr lang="en-GB" i="0" smtClean="0"/>
              <a:t>desirable;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30777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505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3.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no available alternative action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 significantly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better* means of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realising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outcome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4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. the occurrence of outcome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 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desirable;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5. there is no other outcome,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′, the occurrence of which would be at least comparably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desirable and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where (2) and (3) both hold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′ </a:t>
            </a:r>
            <a:r>
              <a:rPr lang="en-GB" i="0">
                <a:effectLst>
                  <a:glow rad="101600">
                    <a:srgbClr val="000000"/>
                  </a:glow>
                </a:effectLst>
              </a:rPr>
              <a:t>and </a:t>
            </a:r>
            <a:r>
              <a:rPr lang="en-GB" smtClean="0">
                <a:effectLst>
                  <a:glow rad="101600">
                    <a:srgbClr val="000000"/>
                  </a:glow>
                </a:effectLst>
              </a:rPr>
              <a:t>a</a:t>
            </a:r>
            <a:endParaRPr lang="en-GB" dirty="0" smtClean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2468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635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3. </a:t>
            </a:r>
            <a:r>
              <a:rPr lang="en-GB" i="0" dirty="0" smtClean="0"/>
              <a:t>no available alternative action </a:t>
            </a:r>
            <a:r>
              <a:rPr lang="en-GB" i="0" dirty="0"/>
              <a:t>is </a:t>
            </a:r>
            <a:r>
              <a:rPr lang="en-GB" i="0" dirty="0" smtClean="0"/>
              <a:t>a significantly </a:t>
            </a:r>
            <a:r>
              <a:rPr lang="en-GB" i="0" dirty="0"/>
              <a:t>better* means of </a:t>
            </a:r>
            <a:r>
              <a:rPr lang="en-GB" i="0" dirty="0" smtClean="0"/>
              <a:t>realising </a:t>
            </a:r>
            <a:r>
              <a:rPr lang="en-GB" i="0" dirty="0"/>
              <a:t>outcome </a:t>
            </a:r>
            <a:r>
              <a:rPr lang="en-GB" dirty="0" smtClean="0"/>
              <a:t>G</a:t>
            </a:r>
            <a:r>
              <a:rPr lang="en-GB" i="0" dirty="0" smtClean="0"/>
              <a:t>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4</a:t>
            </a:r>
            <a:r>
              <a:rPr lang="en-GB" i="0" dirty="0"/>
              <a:t>. the occurrence of outcome </a:t>
            </a:r>
            <a:r>
              <a:rPr lang="en-GB" dirty="0"/>
              <a:t>G</a:t>
            </a:r>
            <a:r>
              <a:rPr lang="en-GB" i="0" dirty="0"/>
              <a:t> is </a:t>
            </a:r>
            <a:r>
              <a:rPr lang="en-GB" i="0" dirty="0" smtClean="0"/>
              <a:t>desirable;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5. there is no other outcome, </a:t>
            </a:r>
            <a:r>
              <a:rPr lang="en-GB" dirty="0"/>
              <a:t>G</a:t>
            </a:r>
            <a:r>
              <a:rPr lang="en-GB" i="0" dirty="0"/>
              <a:t>′, the occurrence of which would be at least comparably </a:t>
            </a:r>
            <a:r>
              <a:rPr lang="en-GB" i="0" dirty="0" smtClean="0"/>
              <a:t>desirable and </a:t>
            </a:r>
            <a:r>
              <a:rPr lang="en-GB" i="0" dirty="0"/>
              <a:t>where (2) and (3) both hold of </a:t>
            </a:r>
            <a:r>
              <a:rPr lang="en-GB" dirty="0"/>
              <a:t>G</a:t>
            </a:r>
            <a:r>
              <a:rPr lang="en-GB" i="0" dirty="0"/>
              <a:t>′ and </a:t>
            </a:r>
            <a:r>
              <a:rPr lang="en-GB" dirty="0" smtClean="0"/>
              <a:t>a</a:t>
            </a:r>
          </a:p>
          <a:p>
            <a:pPr>
              <a:spcAft>
                <a:spcPts val="1100"/>
              </a:spcAft>
            </a:pPr>
            <a:r>
              <a:rPr lang="en-GB" i="0" dirty="0" smtClean="0"/>
              <a:t>Therefore: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6</a:t>
            </a:r>
            <a:r>
              <a:rPr lang="en-GB" i="0" dirty="0"/>
              <a:t>. </a:t>
            </a:r>
            <a:r>
              <a:rPr lang="en-GB" dirty="0" smtClean="0"/>
              <a:t>G</a:t>
            </a:r>
            <a:r>
              <a:rPr lang="en-GB" i="0" dirty="0" smtClean="0"/>
              <a:t> </a:t>
            </a:r>
            <a:r>
              <a:rPr lang="en-GB" i="0" dirty="0"/>
              <a:t>is a goal to which action </a:t>
            </a:r>
            <a:r>
              <a:rPr lang="en-GB" dirty="0"/>
              <a:t>a</a:t>
            </a:r>
            <a:r>
              <a:rPr lang="en-GB" i="0" dirty="0"/>
              <a:t> is directed.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5757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997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635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action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available alternative action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significantly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better* means of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realising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occurrence of outcome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desirable;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there is no other outcome,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′, the occurrence of which would be at least comparably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desirable and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(2) and (3) both hold of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′ and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Therefore: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goal to which action a is directed.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‘an action can be explained by a goal state if, and only if, it is seen as the most </a:t>
            </a:r>
            <a:r>
              <a:rPr lang="en-GB" i="0" dirty="0"/>
              <a:t>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available within the constraints of reality.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</a:p>
          <a:p>
            <a:pPr algn="r"/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(Csibra &amp; Gergely 1998)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324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</p:spTree>
    <p:extLst>
      <p:ext uri="{BB962C8B-B14F-4D97-AF65-F5344CB8AC3E}">
        <p14:creationId xmlns:p14="http://schemas.microsoft.com/office/powerpoint/2010/main" val="3544956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08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</p:spTree>
    <p:extLst>
      <p:ext uri="{BB962C8B-B14F-4D97-AF65-F5344CB8AC3E}">
        <p14:creationId xmlns:p14="http://schemas.microsoft.com/office/powerpoint/2010/main" val="63994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5225" y="2217193"/>
            <a:ext cx="5447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Being </a:t>
            </a:r>
            <a:r>
              <a:rPr lang="en-US" i="0" dirty="0"/>
              <a:t>able to interact with another sometimes makes available a route to knowledge of the goals of her actions  which </a:t>
            </a:r>
            <a:r>
              <a:rPr lang="en-US" i="0" dirty="0" smtClean="0"/>
              <a:t>avoids</a:t>
            </a:r>
            <a:endParaRPr lang="en-US" i="0" dirty="0"/>
          </a:p>
        </p:txBody>
      </p:sp>
      <p:sp>
        <p:nvSpPr>
          <p:cNvPr id="3" name="Rectangle 2"/>
          <p:cNvSpPr/>
          <p:nvPr/>
        </p:nvSpPr>
        <p:spPr>
          <a:xfrm>
            <a:off x="6816578" y="3213557"/>
            <a:ext cx="223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8884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03848" y="2276872"/>
            <a:ext cx="1080120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problem of opaque means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5225" y="2217193"/>
            <a:ext cx="5447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Being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able to interact with another sometimes makes available a route to knowledge of the goals of her actions  which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avoids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16578" y="3213557"/>
            <a:ext cx="223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296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575369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</a:t>
            </a:r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*</a:t>
            </a:r>
            <a:r>
              <a:rPr lang="en-GB" i="0" dirty="0" smtClean="0"/>
              <a:t>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589524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</a:t>
            </a:r>
            <a:r>
              <a:rPr lang="en-GB" i="0" dirty="0" smtClean="0">
                <a:solidFill>
                  <a:srgbClr val="FFFF00"/>
                </a:solidFill>
                <a:effectLst>
                  <a:glow rad="101600">
                    <a:srgbClr val="FFFFFF"/>
                  </a:glow>
                </a:effectLst>
              </a:rPr>
              <a:t>*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189634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960906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03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279699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870052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</p:txBody>
      </p:sp>
    </p:spTree>
    <p:extLst>
      <p:ext uri="{BB962C8B-B14F-4D97-AF65-F5344CB8AC3E}">
        <p14:creationId xmlns:p14="http://schemas.microsoft.com/office/powerpoint/2010/main" val="160986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tools</a:t>
            </a:r>
          </a:p>
        </p:txBody>
      </p:sp>
    </p:spTree>
    <p:extLst>
      <p:ext uri="{BB962C8B-B14F-4D97-AF65-F5344CB8AC3E}">
        <p14:creationId xmlns:p14="http://schemas.microsoft.com/office/powerpoint/2010/main" val="586205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tools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communication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14074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80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/>
              <a:t>communicative intention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657230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89510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3" y="764704"/>
            <a:ext cx="2808312" cy="2110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764704"/>
            <a:ext cx="2941489" cy="20882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2852936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23528" y="332656"/>
            <a:ext cx="8388424" cy="3456384"/>
          </a:xfrm>
          <a:prstGeom prst="rect">
            <a:avLst/>
          </a:prstGeom>
          <a:solidFill>
            <a:srgbClr val="000000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61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sp>
        <p:nvSpPr>
          <p:cNvPr id="2" name="Rectangle 1"/>
          <p:cNvSpPr/>
          <p:nvPr/>
        </p:nvSpPr>
        <p:spPr>
          <a:xfrm>
            <a:off x="755576" y="836712"/>
            <a:ext cx="7056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adult’s social cues conveyed her communicative intent, which in turn encouraged the child to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‘see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through the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sign’. “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Leekam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Solomon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Teoh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2010:118)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53063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567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00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(</a:t>
            </a:r>
            <a:r>
              <a:rPr lang="en-GB" i="0" dirty="0" err="1" smtClean="0"/>
              <a:t>mis</a:t>
            </a:r>
            <a:r>
              <a:rPr lang="en-GB" i="0" dirty="0" smtClean="0"/>
              <a:t>)understanding communicative intent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41786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5" y="111080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 smtClean="0"/>
              <a:t>Csibra’s</a:t>
            </a:r>
            <a:r>
              <a:rPr lang="en-US" i="0" dirty="0" smtClean="0"/>
              <a:t> ‘two stances’:</a:t>
            </a:r>
          </a:p>
          <a:p>
            <a:endParaRPr lang="en-US" i="0" dirty="0"/>
          </a:p>
          <a:p>
            <a:r>
              <a:rPr lang="en-US" i="0" dirty="0" smtClean="0"/>
              <a:t>Teleological </a:t>
            </a:r>
            <a:r>
              <a:rPr lang="en-US" i="0" dirty="0"/>
              <a:t>and referential action interpretation </a:t>
            </a:r>
            <a:r>
              <a:rPr lang="en-US" i="0" dirty="0" smtClean="0"/>
              <a:t>‘rely </a:t>
            </a:r>
            <a:r>
              <a:rPr lang="en-US" i="0" dirty="0"/>
              <a:t>on different kinds of action </a:t>
            </a:r>
            <a:r>
              <a:rPr lang="en-US" i="0" dirty="0" smtClean="0"/>
              <a:t>understanding’</a:t>
            </a:r>
          </a:p>
          <a:p>
            <a:endParaRPr lang="en-US" i="0" dirty="0"/>
          </a:p>
          <a:p>
            <a:r>
              <a:rPr lang="en-US" i="0" dirty="0" smtClean="0"/>
              <a:t>These </a:t>
            </a:r>
            <a:r>
              <a:rPr lang="en-US" i="0" dirty="0"/>
              <a:t>are initially two distinct </a:t>
            </a:r>
            <a:r>
              <a:rPr lang="en-US" i="0" dirty="0" smtClean="0"/>
              <a:t>‘action </a:t>
            </a:r>
            <a:r>
              <a:rPr lang="en-US" i="0" dirty="0"/>
              <a:t>interpretation </a:t>
            </a:r>
            <a:r>
              <a:rPr lang="en-US" i="0" dirty="0" smtClean="0"/>
              <a:t>systems’ and they </a:t>
            </a:r>
            <a:r>
              <a:rPr lang="en-US" i="0" dirty="0"/>
              <a:t>come together later in </a:t>
            </a:r>
            <a:r>
              <a:rPr lang="en-US" i="0" dirty="0" smtClean="0"/>
              <a:t>development</a:t>
            </a:r>
          </a:p>
          <a:p>
            <a:endParaRPr lang="en-US" i="0" dirty="0"/>
          </a:p>
          <a:p>
            <a:pPr algn="r"/>
            <a:r>
              <a:rPr lang="en-US" i="0" dirty="0" err="1" smtClean="0"/>
              <a:t>Csibra</a:t>
            </a:r>
            <a:r>
              <a:rPr lang="en-US" i="0" dirty="0" smtClean="0"/>
              <a:t> (2003, p. 456)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764759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distributive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</a:t>
            </a:r>
            <a:r>
              <a:rPr lang="en-GB" i="0" dirty="0" err="1" smtClean="0">
                <a:effectLst>
                  <a:glow rad="101600">
                    <a:srgbClr val="000000"/>
                  </a:glow>
                </a:effectLst>
              </a:rPr>
              <a:t>mis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)understanding communicative intent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67944" y="2060848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 rot="60000">
            <a:off x="5298557" y="1151805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165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9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2851016" y="3214690"/>
            <a:ext cx="3441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/>
              <a:t>The problem of </a:t>
            </a:r>
            <a:r>
              <a:rPr lang="en-GB" i="0" dirty="0" smtClean="0"/>
              <a:t>false belief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815201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043608" y="1772816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59632" y="4221088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95936" y="909881"/>
            <a:ext cx="926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actual</a:t>
            </a:r>
            <a:endParaRPr lang="en-GB" i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87624" y="2204864"/>
            <a:ext cx="899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North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5656" y="4797152"/>
            <a:ext cx="9094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South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48264" y="981889"/>
            <a:ext cx="1230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believed</a:t>
            </a:r>
            <a:endParaRPr lang="en-GB" i="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067944" y="2132856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39952" y="4653136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08304" y="1988840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236296" y="4725144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64088" y="404664"/>
            <a:ext cx="1252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contents</a:t>
            </a:r>
            <a:endParaRPr lang="en-GB" i="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91880" y="1412776"/>
            <a:ext cx="518457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9089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1619674" y="3577872"/>
            <a:ext cx="1651000" cy="1902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2699793" y="3501008"/>
            <a:ext cx="1800200" cy="1979148"/>
          </a:xfrm>
          <a:prstGeom prst="rect">
            <a:avLst/>
          </a:prstGeom>
        </p:spPr>
      </p:pic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5" y="5301208"/>
            <a:ext cx="4555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perception, action, and cognition are grounded in social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interaction”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Knoblich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073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communicative intent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001646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(</a:t>
            </a:r>
            <a:r>
              <a:rPr lang="en-GB" i="0" dirty="0" err="1" smtClean="0"/>
              <a:t>mis</a:t>
            </a:r>
            <a:r>
              <a:rPr lang="en-GB" i="0" dirty="0" smtClean="0"/>
              <a:t>)understanding communicative intent</a:t>
            </a:r>
            <a:endParaRPr lang="en-GB" i="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67944" y="2060848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 rot="60000">
            <a:off x="5298557" y="1151805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495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09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SC_AA_7347.JP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1" y="836714"/>
            <a:ext cx="2448272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 (ability to share goals)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9" y="2227513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understanding communicative intent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108" y="3595664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 rot="60000">
            <a:off x="816100" y="4963817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 bwMode="auto">
          <a:xfrm>
            <a:off x="1475656" y="1606153"/>
            <a:ext cx="720080" cy="621358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483768" y="2996954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11760" y="4365106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0" name="Straight Arrow Connector 9"/>
          <p:cNvCxnSpPr>
            <a:stCxn id="14" idx="2"/>
          </p:cNvCxnSpPr>
          <p:nvPr/>
        </p:nvCxnSpPr>
        <p:spPr bwMode="auto">
          <a:xfrm flipH="1">
            <a:off x="2627785" y="2635751"/>
            <a:ext cx="2958071" cy="959912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3" name="Straight Arrow Connector 12"/>
          <p:cNvCxnSpPr>
            <a:stCxn id="16" idx="2"/>
          </p:cNvCxnSpPr>
          <p:nvPr/>
        </p:nvCxnSpPr>
        <p:spPr bwMode="auto">
          <a:xfrm flipH="1">
            <a:off x="2627785" y="4435951"/>
            <a:ext cx="2742047" cy="527864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499993" y="22048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83969" y="40050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627784" y="692698"/>
            <a:ext cx="3024336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minimal theory of 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2771800" y="1462139"/>
            <a:ext cx="1368152" cy="742727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752033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5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733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1619674" y="3577872"/>
            <a:ext cx="1651000" cy="1902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2699793" y="3501008"/>
            <a:ext cx="1800200" cy="1979148"/>
          </a:xfrm>
          <a:prstGeom prst="rect">
            <a:avLst/>
          </a:prstGeom>
        </p:spPr>
      </p:pic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5" y="5301208"/>
            <a:ext cx="4555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perception, action, and cognition are grounded in social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interaction”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Knoblich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224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708610" y="3212976"/>
            <a:ext cx="14627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 question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40133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4860032" y="1052736"/>
            <a:ext cx="2304256" cy="1872208"/>
          </a:xfrm>
          <a:prstGeom prst="cloudCallout">
            <a:avLst>
              <a:gd name="adj1" fmla="val 95815"/>
              <a:gd name="adj2" fmla="val 79998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1268760"/>
            <a:ext cx="1728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she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726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4860032" y="1052736"/>
            <a:ext cx="2304256" cy="1872208"/>
          </a:xfrm>
          <a:prstGeom prst="cloudCallout">
            <a:avLst>
              <a:gd name="adj1" fmla="val 95815"/>
              <a:gd name="adj2" fmla="val 79998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1268760"/>
            <a:ext cx="1728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she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00000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591452" y="3430966"/>
            <a:ext cx="25542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without escalation?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686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23928" y="3212976"/>
            <a:ext cx="198605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goal ascription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4237859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23928" y="3212976"/>
            <a:ext cx="198605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goal ascription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203848" y="3058597"/>
            <a:ext cx="16898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evidence for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514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54614</TotalTime>
  <Words>5662</Words>
  <Application>Microsoft Macintosh PowerPoint</Application>
  <PresentationFormat>On-screen Show (4:3)</PresentationFormat>
  <Paragraphs>507</Paragraphs>
  <Slides>54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1908</cp:revision>
  <cp:lastPrinted>2011-11-02T21:41:02Z</cp:lastPrinted>
  <dcterms:created xsi:type="dcterms:W3CDTF">2010-11-22T10:27:15Z</dcterms:created>
  <dcterms:modified xsi:type="dcterms:W3CDTF">2012-09-11T19:51:32Z</dcterms:modified>
  <cp:category/>
</cp:coreProperties>
</file>