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0"/>
  </p:notesMasterIdLst>
  <p:handoutMasterIdLst>
    <p:handoutMasterId r:id="rId81"/>
  </p:handoutMasterIdLst>
  <p:sldIdLst>
    <p:sldId id="662" r:id="rId2"/>
    <p:sldId id="1027" r:id="rId3"/>
    <p:sldId id="975" r:id="rId4"/>
    <p:sldId id="996" r:id="rId5"/>
    <p:sldId id="974" r:id="rId6"/>
    <p:sldId id="984" r:id="rId7"/>
    <p:sldId id="959" r:id="rId8"/>
    <p:sldId id="985" r:id="rId9"/>
    <p:sldId id="783" r:id="rId10"/>
    <p:sldId id="960" r:id="rId11"/>
    <p:sldId id="963" r:id="rId12"/>
    <p:sldId id="961" r:id="rId13"/>
    <p:sldId id="962" r:id="rId14"/>
    <p:sldId id="964" r:id="rId15"/>
    <p:sldId id="1015" r:id="rId16"/>
    <p:sldId id="922" r:id="rId17"/>
    <p:sldId id="804" r:id="rId18"/>
    <p:sldId id="848" r:id="rId19"/>
    <p:sldId id="849" r:id="rId20"/>
    <p:sldId id="850" r:id="rId21"/>
    <p:sldId id="851" r:id="rId22"/>
    <p:sldId id="852" r:id="rId23"/>
    <p:sldId id="857" r:id="rId24"/>
    <p:sldId id="973" r:id="rId25"/>
    <p:sldId id="867" r:id="rId26"/>
    <p:sldId id="1021" r:id="rId27"/>
    <p:sldId id="1020" r:id="rId28"/>
    <p:sldId id="868" r:id="rId29"/>
    <p:sldId id="869" r:id="rId30"/>
    <p:sldId id="870" r:id="rId31"/>
    <p:sldId id="872" r:id="rId32"/>
    <p:sldId id="918" r:id="rId33"/>
    <p:sldId id="1026" r:id="rId34"/>
    <p:sldId id="1025" r:id="rId35"/>
    <p:sldId id="1023" r:id="rId36"/>
    <p:sldId id="1028" r:id="rId37"/>
    <p:sldId id="1029" r:id="rId38"/>
    <p:sldId id="1030" r:id="rId39"/>
    <p:sldId id="1031" r:id="rId40"/>
    <p:sldId id="1032" r:id="rId41"/>
    <p:sldId id="1022" r:id="rId42"/>
    <p:sldId id="950" r:id="rId43"/>
    <p:sldId id="951" r:id="rId44"/>
    <p:sldId id="952" r:id="rId45"/>
    <p:sldId id="953" r:id="rId46"/>
    <p:sldId id="954" r:id="rId47"/>
    <p:sldId id="955" r:id="rId48"/>
    <p:sldId id="956" r:id="rId49"/>
    <p:sldId id="972" r:id="rId50"/>
    <p:sldId id="965" r:id="rId51"/>
    <p:sldId id="966" r:id="rId52"/>
    <p:sldId id="967" r:id="rId53"/>
    <p:sldId id="968" r:id="rId54"/>
    <p:sldId id="969" r:id="rId55"/>
    <p:sldId id="970" r:id="rId56"/>
    <p:sldId id="971" r:id="rId57"/>
    <p:sldId id="1004" r:id="rId58"/>
    <p:sldId id="997" r:id="rId59"/>
    <p:sldId id="998" r:id="rId60"/>
    <p:sldId id="999" r:id="rId61"/>
    <p:sldId id="1000" r:id="rId62"/>
    <p:sldId id="1001" r:id="rId63"/>
    <p:sldId id="1002" r:id="rId64"/>
    <p:sldId id="1003" r:id="rId65"/>
    <p:sldId id="1011" r:id="rId66"/>
    <p:sldId id="1005" r:id="rId67"/>
    <p:sldId id="1006" r:id="rId68"/>
    <p:sldId id="1007" r:id="rId69"/>
    <p:sldId id="1008" r:id="rId70"/>
    <p:sldId id="1009" r:id="rId71"/>
    <p:sldId id="1010" r:id="rId72"/>
    <p:sldId id="1012" r:id="rId73"/>
    <p:sldId id="1013" r:id="rId74"/>
    <p:sldId id="1014" r:id="rId75"/>
    <p:sldId id="1019" r:id="rId76"/>
    <p:sldId id="1016" r:id="rId77"/>
    <p:sldId id="1017" r:id="rId78"/>
    <p:sldId id="1018" r:id="rId79"/>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29" autoAdjust="0"/>
    <p:restoredTop sz="85564" autoAdjust="0"/>
  </p:normalViewPr>
  <p:slideViewPr>
    <p:cSldViewPr>
      <p:cViewPr>
        <p:scale>
          <a:sx n="100" d="100"/>
          <a:sy n="100" d="100"/>
        </p:scale>
        <p:origin x="-816" y="-80"/>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notesMaster" Target="notesMasters/notesMaster1.xml"/><Relationship Id="rId81" Type="http://schemas.openxmlformats.org/officeDocument/2006/relationships/handoutMaster" Target="handoutMasters/handoutMaster1.xml"/><Relationship Id="rId82" Type="http://schemas.openxmlformats.org/officeDocument/2006/relationships/printerSettings" Target="printerSettings/printerSettings1.bin"/><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28/08/2012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purpose of this symposium</a:t>
            </a:r>
            <a:r>
              <a:rPr lang="en-US" baseline="0" dirty="0" smtClean="0"/>
              <a:t> is to discuss research on psychological mechanisms enabling joint action and to explore ways in which this research might be relevant for understanding collective intentionality.</a:t>
            </a:r>
          </a:p>
          <a:p>
            <a:endParaRPr lang="en-US" baseline="0" dirty="0" smtClean="0"/>
          </a:p>
          <a:p>
            <a:r>
              <a:rPr lang="en-US" baseline="0" dirty="0" smtClean="0"/>
              <a:t>The motivation is partly that, whereas in philosophy, social sciences and developmental psychology there is a largely shared conceptual framework and lots of common ground, in cognitive psychology things are very different.  Another motivating factor is just that, as you’ll see, there are some really cool experiments.</a:t>
            </a:r>
          </a:p>
          <a:p>
            <a:endParaRPr lang="en-US" baseline="0" dirty="0" smtClean="0"/>
          </a:p>
          <a:p>
            <a:r>
              <a:rPr lang="en-US" baseline="0" dirty="0" smtClean="0"/>
              <a:t>Unfortunately Elisabeth Pacherie is unable to be here today.  We are very grateful to Natalie </a:t>
            </a:r>
            <a:r>
              <a:rPr lang="en-US" baseline="0" dirty="0" err="1" smtClean="0"/>
              <a:t>Sebanz</a:t>
            </a:r>
            <a:r>
              <a:rPr lang="en-US" baseline="0" dirty="0" smtClean="0"/>
              <a:t> for agreeing to step in.</a:t>
            </a:r>
          </a:p>
          <a:p>
            <a:endParaRPr lang="en-US" baseline="0" dirty="0" smtClean="0"/>
          </a:p>
          <a:p>
            <a:r>
              <a:rPr lang="en-US" baseline="0" dirty="0" smtClean="0"/>
              <a:t>Our first speaker is Guenther Knoblich, ‘Joint Action, Hands On’</a:t>
            </a:r>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reciprocal agent-neutral motor representation ever enable any joint action?</a:t>
            </a:r>
            <a:endParaRPr lang="en-US" i="0" dirty="0">
              <a:effectLst>
                <a:glow rad="101600">
                  <a:srgbClr val="000000"/>
                </a:glow>
              </a:effectLs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Let’s step back and consider an individual action.</a:t>
            </a:r>
          </a:p>
          <a:p>
            <a:r>
              <a:rPr lang="en-US" baseline="0" dirty="0" smtClean="0"/>
              <a:t>An agent moves a mug from one place to another, passing in from her left hand to her right hand half way [*demonstrate].</a:t>
            </a:r>
          </a:p>
          <a:p>
            <a:r>
              <a:rPr lang="en-US" baseline="0" dirty="0" smtClean="0"/>
              <a:t>It’s a familiar idea that motor representations for planning and monitoring action involve an hierarchical structure,</a:t>
            </a:r>
          </a:p>
          <a:p>
            <a:r>
              <a:rPr lang="en-US" baseline="0" dirty="0" smtClean="0"/>
              <a:t>where there is a relatively abstract representation of an outcome that is progressively filled in.</a:t>
            </a:r>
          </a:p>
          <a:p>
            <a:endParaRPr lang="en-US" baseline="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motor planning involves starting with relatively abstract representations of outcomes and filling in details ...</a:t>
            </a:r>
          </a:p>
          <a:p>
            <a:endParaRPr lang="en-US" baseline="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there is a need, even for a single agent, to synchronize actions</a:t>
            </a:r>
            <a:r>
              <a:rPr lang="en-US" baseline="0" dirty="0" smtClean="0"/>
              <a:t> in time and space; in this case because there’s an exchange between the two hands.</a:t>
            </a:r>
          </a:p>
          <a:p>
            <a:endParaRPr lang="en-US" baseline="0" dirty="0" smtClean="0"/>
          </a:p>
          <a:p>
            <a:r>
              <a:rPr lang="en-US" baseline="0" dirty="0" smtClean="0"/>
              <a:t>How is this relevant to the case of joint action?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Which events are joint actions?  Nearly all philosophers and quite a few psychologists have assumed that this question can be fully answered by appeal to a special kind of intention,</a:t>
            </a:r>
            <a:r>
              <a:rPr lang="en-US" baseline="0" dirty="0" smtClean="0"/>
              <a:t> often</a:t>
            </a:r>
            <a:r>
              <a:rPr lang="en-US" dirty="0" smtClean="0"/>
              <a:t> called</a:t>
            </a:r>
            <a:r>
              <a:rPr lang="en-US" baseline="0" dirty="0" smtClean="0"/>
              <a:t> </a:t>
            </a:r>
            <a:r>
              <a:rPr lang="en-US" dirty="0" smtClean="0"/>
              <a:t>shared intention.  According</a:t>
            </a:r>
            <a:r>
              <a:rPr lang="en-US" baseline="0" dirty="0" smtClean="0"/>
              <a:t> to them, for an event to be a joint action is for it to stand in an appropriate relation to a shared intention.  </a:t>
            </a:r>
          </a:p>
          <a:p>
            <a:endParaRPr lang="en-US" baseline="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 joint action the</a:t>
            </a:r>
            <a:r>
              <a:rPr lang="en-US" baseline="0" dirty="0" smtClean="0"/>
              <a:t> agents have the same goal, to move the object from there to here.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a:t>
            </a:r>
            <a:r>
              <a:rPr lang="en-US" baseline="0" dirty="0" smtClean="0"/>
              <a:t> also face a similar coordination problem, requiring a precisely timed swap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t>
            </a:r>
            <a:r>
              <a:rPr lang="en-US" dirty="0" err="1" smtClean="0"/>
              <a:t>Koutis</a:t>
            </a:r>
            <a:r>
              <a:rPr lang="en-US" dirty="0" smtClean="0"/>
              <a:t> et </a:t>
            </a:r>
            <a:r>
              <a:rPr lang="en-US" dirty="0" err="1" smtClean="0"/>
              <a:t>al’s</a:t>
            </a:r>
            <a:r>
              <a:rPr lang="en-US" dirty="0" smtClean="0"/>
              <a:t> findings (and</a:t>
            </a:r>
            <a:r>
              <a:rPr lang="en-US" baseline="0" dirty="0" smtClean="0"/>
              <a:t> others’ findings) suggest that the same planning in involved in the joint action case, almost up to the actual muscle contractions.</a:t>
            </a:r>
          </a:p>
          <a:p>
            <a:r>
              <a:rPr lang="en-US" baseline="0" dirty="0" smtClean="0"/>
              <a:t>That is, in the joint action situation each agent plans both agents’ actions as if they were the actions of a single agent.</a:t>
            </a:r>
          </a:p>
          <a:p>
            <a:r>
              <a:rPr lang="en-US" baseline="0" dirty="0" smtClean="0"/>
              <a:t>This may be what enables them to coordinate so well : each is able to plan her own actions in a way that meshes with the other agent’s actions because each agent is planning (and monitoring) both their actions almost as if a single agent were going to execute the whole action.</a:t>
            </a:r>
          </a:p>
          <a:p>
            <a:r>
              <a:rPr lang="en-US" baseline="0" dirty="0" smtClean="0"/>
              <a:t>And of course this is exactly what we want for small-scale joint action---we want two or more agents to act as one.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what is the difference</a:t>
            </a:r>
            <a:r>
              <a:rPr lang="en-US" baseline="0" dirty="0" smtClean="0"/>
              <a:t> between the individual and the joint case?  From the point of view of motor representation, the primary difference may be that in joint action there is a need to inhibit execution of the parts of the action which are not one’s own.</a:t>
            </a:r>
          </a:p>
          <a:p>
            <a:endParaRPr lang="en-US" baseline="0" dirty="0" smtClean="0"/>
          </a:p>
          <a:p>
            <a:r>
              <a:rPr lang="en-US" baseline="0" dirty="0" smtClean="0"/>
              <a:t>Here then is the basic idea I take to be guiding </a:t>
            </a:r>
            <a:r>
              <a:rPr lang="en-US" baseline="0" dirty="0" err="1" smtClean="0"/>
              <a:t>Kourtis</a:t>
            </a:r>
            <a:r>
              <a:rPr lang="en-US" baseline="0" dirty="0" smtClean="0"/>
              <a:t> and others.</a:t>
            </a:r>
          </a:p>
          <a:p>
            <a:r>
              <a:rPr lang="en-US" baseline="0" dirty="0" smtClean="0"/>
              <a:t>The idea is that coordination is sometimes achieved by having each agent’s motor system plan all of their actions; </a:t>
            </a:r>
          </a:p>
          <a:p>
            <a:r>
              <a:rPr lang="en-US" baseline="0" dirty="0" smtClean="0"/>
              <a:t>given some assumptions, this could be a way of making it likely that each will execute their part in the joint action in a way that meshes with the way the other agents execute their parts.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so far I’ve only been considering a possible role for social motor representation in enabling joint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leads to a question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way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what we saw</a:t>
            </a:r>
            <a:r>
              <a:rPr lang="en-US" baseline="0" dirty="0" smtClean="0"/>
              <a:t> earlier, what the research by </a:t>
            </a:r>
            <a:r>
              <a:rPr lang="en-US" baseline="0" dirty="0" err="1" smtClean="0"/>
              <a:t>Kourtis</a:t>
            </a:r>
            <a:r>
              <a:rPr lang="en-US" baseline="0" dirty="0" smtClean="0"/>
              <a:t> et al and others indicates, is that social motor representation can play a similar role to joint action.</a:t>
            </a:r>
          </a:p>
          <a:p>
            <a:endParaRPr lang="en-US" baseline="0" dirty="0" smtClean="0"/>
          </a:p>
          <a:p>
            <a:r>
              <a:rPr lang="en-US" baseline="0" dirty="0" smtClean="0"/>
              <a:t>Return to the example of a two agents moving an object in a way that involves passing it between them.</a:t>
            </a:r>
          </a:p>
          <a:p>
            <a:r>
              <a:rPr lang="en-US" baseline="0" dirty="0" smtClean="0"/>
              <a:t>the motor representation</a:t>
            </a:r>
          </a:p>
          <a:p>
            <a:r>
              <a:rPr lang="en-US" baseline="0" dirty="0" smtClean="0"/>
              <a:t>(1) involves a representation, on the part of each agent, of an outcome</a:t>
            </a:r>
          </a:p>
          <a:p>
            <a:r>
              <a:rPr lang="en-US" baseline="0" dirty="0" smtClean="0"/>
              <a:t>In this case the outcome is the whole movement of the object</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Because each agent represents the whole movement and plans all of its implementation irrespective of which parts she will actually perform, each agent plans the action in a way that should coordinate with the other agent’s plans providing they use similar planning procedures</a:t>
            </a:r>
          </a:p>
          <a:p>
            <a:endParaRPr lang="en-US" baseline="0" dirty="0" smtClean="0"/>
          </a:p>
          <a:p>
            <a:r>
              <a:rPr lang="en-US" baseline="0" dirty="0" smtClean="0"/>
              <a:t>[*What I’m saying here, in effect, is that both shared intention and social motor representation can yield a COLLECTIVE GOAL]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What I’m suggesting is very</a:t>
            </a:r>
            <a:r>
              <a:rPr lang="en-US" baseline="0" dirty="0" smtClean="0"/>
              <a:t> simple.</a:t>
            </a:r>
          </a:p>
          <a:p>
            <a:endParaRPr lang="en-US" baseline="0" dirty="0" smtClean="0"/>
          </a:p>
          <a:p>
            <a:r>
              <a:rPr lang="en-US" baseline="0" dirty="0" smtClean="0"/>
              <a:t>If you think that in ordinary, individual action, the purposiveness of actions can be grounded by motor representations</a:t>
            </a:r>
          </a:p>
          <a:p>
            <a:r>
              <a:rPr lang="en-US" baseline="0" dirty="0" smtClean="0"/>
              <a:t>(and you should think this because it’s true),</a:t>
            </a:r>
          </a:p>
          <a:p>
            <a:r>
              <a:rPr lang="en-US" baseline="0" dirty="0" smtClean="0"/>
              <a:t>then you should also think the same about actions involving two or more agents---the purposiveness of a joint action can be grounded in motor representations as well as in shared intentions.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Let me try another way of presenting the same idea.</a:t>
            </a:r>
          </a:p>
          <a:p>
            <a:r>
              <a:rPr lang="en-US" dirty="0" smtClean="0"/>
              <a:t>Here are Michael</a:t>
            </a:r>
            <a:r>
              <a:rPr lang="en-US" baseline="0" dirty="0" smtClean="0"/>
              <a:t> Bratman’s sufficient conditions for shared intention.</a:t>
            </a:r>
          </a:p>
          <a:p>
            <a:r>
              <a:rPr lang="en-US" baseline="0" dirty="0" smtClean="0"/>
              <a:t>I want to suggest that social motor representation provides a parallel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 is a direct parallel with the first condition: in the case of motor</a:t>
            </a:r>
            <a:r>
              <a:rPr lang="en-US" baseline="0" dirty="0" smtClean="0"/>
              <a:t> representation, each agent represents the outcome (e.g. the movement of the object).</a:t>
            </a:r>
          </a:p>
          <a:p>
            <a:r>
              <a:rPr lang="en-US" baseline="0" dirty="0" smtClean="0"/>
              <a:t>The key claim here is that some motor representations (</a:t>
            </a:r>
            <a:r>
              <a:rPr lang="en-US" baseline="0" dirty="0" err="1" smtClean="0"/>
              <a:t>i</a:t>
            </a:r>
            <a:r>
              <a:rPr lang="en-US" baseline="0" dirty="0" smtClean="0"/>
              <a:t>) represent outcomes, and (ii) represent the outcomes of actions not all of whose components will be executed by the agent whose motor representation it is.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 there</a:t>
            </a:r>
            <a:r>
              <a:rPr lang="en-US" baseline="0" dirty="0" smtClean="0"/>
              <a:t> is clearly no \</a:t>
            </a:r>
            <a:r>
              <a:rPr lang="en-US" baseline="0" dirty="0" err="1" smtClean="0"/>
              <a:t>emph</a:t>
            </a:r>
            <a:r>
              <a:rPr lang="en-US" baseline="0" dirty="0" smtClean="0"/>
              <a:t>{direct} parallel. </a:t>
            </a:r>
          </a:p>
          <a:p>
            <a:r>
              <a:rPr lang="en-US" baseline="0" dirty="0" smtClean="0"/>
              <a:t>I don’t think motor representations can represent motor representations in the way that intentions can represent intentions.</a:t>
            </a:r>
          </a:p>
          <a:p>
            <a:r>
              <a:rPr lang="en-US" baseline="0" dirty="0" smtClean="0"/>
              <a:t>But I do think there is a parallel of sorts.</a:t>
            </a:r>
          </a:p>
          <a:p>
            <a:r>
              <a:rPr lang="en-US" baseline="0" dirty="0" smtClean="0"/>
              <a:t>Each agent’s having a motor representation of the distributed goal of their action does ensure meshing of </a:t>
            </a:r>
            <a:r>
              <a:rPr lang="en-US" baseline="0" dirty="0" err="1" smtClean="0"/>
              <a:t>subplans</a:t>
            </a:r>
            <a:r>
              <a:rPr lang="en-US" baseline="0" dirty="0" smtClean="0"/>
              <a:t>.</a:t>
            </a:r>
          </a:p>
          <a:p>
            <a:r>
              <a:rPr lang="en-US" baseline="0" dirty="0" smtClean="0"/>
              <a:t>What ensures this meshing is not the fact that each agent represents the others’ plans.</a:t>
            </a:r>
          </a:p>
          <a:p>
            <a:r>
              <a:rPr lang="en-US" baseline="0" dirty="0" smtClean="0"/>
              <a:t>Rather in the case where joint actions is grounded in social motor representation, what ensures meshing of </a:t>
            </a:r>
            <a:r>
              <a:rPr lang="en-US" baseline="0" dirty="0" err="1" smtClean="0"/>
              <a:t>subplans</a:t>
            </a:r>
            <a:r>
              <a:rPr lang="en-US" baseline="0" dirty="0" smtClean="0"/>
              <a:t> is two facts (</a:t>
            </a:r>
            <a:r>
              <a:rPr lang="en-US" baseline="0" dirty="0" err="1" smtClean="0"/>
              <a:t>i</a:t>
            </a:r>
            <a:r>
              <a:rPr lang="en-US" baseline="0" dirty="0" smtClean="0"/>
              <a:t>) each agent plans all of the agents’ actions, and (ii) the agents rely on similar planning strategies (planning strategies that are sufficiently similar to ensure meshing </a:t>
            </a:r>
            <a:r>
              <a:rPr lang="en-US" baseline="0" dirty="0" err="1" smtClean="0"/>
              <a:t>subplans</a:t>
            </a:r>
            <a:r>
              <a:rPr lang="en-US" baseline="0" dirty="0" smtClean="0"/>
              <a: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less sure about a parallel to the common knowledge condition.</a:t>
            </a:r>
          </a:p>
          <a:p>
            <a:r>
              <a:rPr lang="en-US" baseline="0" dirty="0" smtClean="0"/>
              <a:t>As I see things, the justification for supposing that shared intention involves common knowledge concerns a normative link between intention and reasons.</a:t>
            </a:r>
          </a:p>
          <a:p>
            <a:r>
              <a:rPr lang="en-US" baseline="0" dirty="0" smtClean="0"/>
              <a:t>In acting on intentions, one should be acting for reasons.</a:t>
            </a:r>
          </a:p>
          <a:p>
            <a:r>
              <a:rPr lang="en-US" baseline="0" dirty="0" smtClean="0"/>
              <a:t>And a consideration can only be among your reasons if you know that consideration.</a:t>
            </a:r>
          </a:p>
          <a:p>
            <a:r>
              <a:rPr lang="en-US" baseline="0" dirty="0" smtClean="0"/>
              <a:t>So I think the need for common knowledge arises from the need to explain how another person’s intentions could be among your reasons for acting.</a:t>
            </a:r>
          </a:p>
          <a:p>
            <a:r>
              <a:rPr lang="en-US" baseline="0" dirty="0" smtClean="0"/>
              <a:t>I don’t think this need arises in the case of motor representation because it seems to me that the sort of planning of which motor representation is an element does not involve acting for reasons in the same sense.  </a:t>
            </a:r>
          </a:p>
          <a:p>
            <a:r>
              <a:rPr lang="en-US" baseline="0" dirty="0" smtClean="0"/>
              <a:t>(In motor action, there are reasons why we do things (of course!) but these are not  reasons for which we act.)</a:t>
            </a:r>
          </a:p>
          <a:p>
            <a:r>
              <a:rPr lang="en-US" baseline="0" dirty="0" smtClean="0"/>
              <a:t>What motor joint action requires is not that your motor plans provide reasons for mine.</a:t>
            </a:r>
          </a:p>
          <a:p>
            <a:r>
              <a:rPr lang="en-US" baseline="0" dirty="0" smtClean="0"/>
              <a:t>There just has to be a good chance that this is true relative to the costs and benefits of joint action and the alternatives to joint action.</a:t>
            </a:r>
          </a:p>
          <a:p>
            <a:r>
              <a:rPr lang="en-US" baseline="0" dirty="0" smtClean="0"/>
              <a:t>So I think that instead of common *knowledge*, in the case of social motor representation there is a common *background* of dispositions, habits and expectations.</a:t>
            </a:r>
          </a:p>
          <a:p>
            <a:endParaRPr lang="en-US" baseline="0" dirty="0" smtClean="0"/>
          </a:p>
          <a:p>
            <a:r>
              <a:rPr lang="en-US" baseline="0" dirty="0" smtClean="0"/>
              <a:t>[***CUT but one thing that might do the work of common knowledge is a custom or habit </a:t>
            </a:r>
          </a:p>
          <a:p>
            <a:r>
              <a:rPr lang="en-US" baseline="0" dirty="0" smtClean="0"/>
              <a:t>that would allow the agents, in their particular social context, to rely on each other’s cooperation.</a:t>
            </a:r>
          </a:p>
          <a:p>
            <a:r>
              <a:rPr lang="en-US" baseline="0" dirty="0" smtClean="0"/>
              <a:t>In some countries this sort of thing works on public transport; </a:t>
            </a:r>
          </a:p>
          <a:p>
            <a:r>
              <a:rPr lang="en-US" baseline="0" dirty="0" smtClean="0"/>
              <a:t>it is reasonable to take for granted that, if you are obviously struggling with a pram or suitcase, then someone nearby will help.]</a:t>
            </a:r>
          </a:p>
          <a:p>
            <a:endParaRPr lang="en-US"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this is right, if social motor representations play a role analogous to the structure of intentions and knowledge which Bratman identifies as sufficient for shared intention, then this is another reason to think that motor representations can ground the purposiveness of joint action.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Here’s the experiment they did.</a:t>
            </a:r>
          </a:p>
          <a:p>
            <a:r>
              <a:rPr lang="en-US" dirty="0" smtClean="0"/>
              <a:t>The</a:t>
            </a:r>
            <a:r>
              <a:rPr lang="en-US" baseline="0" dirty="0" smtClean="0"/>
              <a:t> task was simple: two people sat opposite each other.  Sometimes they acted alone, picking up and replacing an object.  And sometimes had to act together, passing an object between them.  Also present was the ‘loner’ who always acted alone.</a:t>
            </a: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EEG measurements of motor activation were</a:t>
            </a:r>
            <a:r>
              <a:rPr lang="en-US" baseline="0" dirty="0" smtClean="0"/>
              <a:t> recorded.</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researchers found that patterns of activation for self &amp; joint action partner</a:t>
            </a:r>
            <a:r>
              <a:rPr lang="en-US" baseline="0" dirty="0" smtClean="0"/>
              <a:t> were similar, and different from patterns of activation for the actions of the loner which were similar to patterns in a ‘no go’ condition where no one was to act.</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here’s what I take from this paper.</a:t>
            </a:r>
          </a:p>
          <a:p>
            <a:r>
              <a:rPr lang="en-US" dirty="0" smtClean="0"/>
              <a:t>If you are engaged in a joint action with someone, one which involves </a:t>
            </a:r>
            <a:r>
              <a:rPr lang="en-US" baseline="0" dirty="0" smtClean="0"/>
              <a:t>moving an object by passing it between you, then each of you has motor representations of the other’s actions and these motor representations are functionally equivalent to motor representations of your own actions in the sense that they are just the sorts of representation that might have caused you to do what the other is doing (if you were in her position).</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And suppose we take a leap and conjecture that social motor representation enables joint action</a:t>
            </a:r>
          </a:p>
          <a:p>
            <a:r>
              <a:rPr lang="en-US" baseline="0" dirty="0" smtClean="0"/>
              <a:t>We need to ask ...</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And suppose we take a leap and conjecture that social motor representation enables joint action</a:t>
            </a:r>
          </a:p>
          <a:p>
            <a:r>
              <a:rPr lang="en-US" baseline="0" dirty="0" smtClean="0"/>
              <a:t>We need to ask ...</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Of course this story is only as good as our account of shared intention.  But let’s not worry about that here.</a:t>
            </a:r>
          </a:p>
          <a:p>
            <a:r>
              <a:rPr lang="en-US" baseline="0" dirty="0" smtClean="0"/>
              <a:t>Suppose we have a completely convincing account of shared intention.  Still we can ask, is this the whole story about joint action?</a:t>
            </a:r>
          </a:p>
          <a:p>
            <a:endParaRPr lang="en-US" baseline="0" dirty="0" smtClean="0"/>
          </a:p>
          <a:p>
            <a:r>
              <a:rPr lang="en-US" baseline="0" dirty="0" smtClean="0"/>
              <a:t>The story is based on a parallel between joint action and ordinary individual action.</a:t>
            </a:r>
          </a:p>
          <a:p>
            <a:endParaRPr lang="en-US" baseline="0"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Ordinary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let me just explain the reasoning here as quickly as I can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question is: </a:t>
            </a:r>
            <a:r>
              <a:rPr lang="en-US" i="0" dirty="0" smtClean="0">
                <a:effectLst>
                  <a:glow rad="101600">
                    <a:srgbClr val="000000"/>
                  </a:glow>
                </a:effectLst>
                <a:ea typeface="Arial" charset="0"/>
                <a:cs typeface="Arial" charset="0"/>
              </a:rPr>
              <a:t>Does social motor representation also play a role in explaining what joint is?</a:t>
            </a:r>
          </a:p>
          <a:p>
            <a:r>
              <a:rPr lang="en-US" baseline="0" dirty="0" smtClean="0"/>
              <a:t>I think we the details already give us grounds for a positive answer, for holding that motor representation has a role to play in explaining what joint action is.</a:t>
            </a:r>
          </a:p>
          <a:p>
            <a:r>
              <a:rPr lang="en-US" baseline="0" dirty="0" smtClean="0"/>
              <a:t>How does this work?</a:t>
            </a:r>
          </a:p>
          <a:p>
            <a:r>
              <a:rPr lang="en-US" baseline="0" dirty="0" smtClean="0"/>
              <a:t>Let’s go back to individual action for a moment again.</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let’s turn to joint action.</a:t>
            </a:r>
            <a:endParaRPr lang="en-US" baseline="0"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same question</a:t>
            </a:r>
            <a:r>
              <a:rPr lang="en-US" baseline="0" dirty="0" smtClean="0"/>
              <a:t> we asked about ordinary, individual action also arises for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joint action and the outcome or outcomes to which it is directed?</a:t>
            </a:r>
          </a:p>
          <a:p>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let me just explain the reasoning here as quickly as I can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let me just explain the reasoning here as quickly as I can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microsoft.com/office/2007/relationships/hdphoto" Target="../media/hdphoto2.wdp"/></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5.pn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1476040" y="836712"/>
            <a:ext cx="619192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spcAft>
                <a:spcPct val="0"/>
              </a:spcAft>
            </a:pPr>
            <a:r>
              <a:rPr lang="en-GB" sz="3200" b="1" i="0" dirty="0" smtClean="0">
                <a:effectLst>
                  <a:glow rad="101600">
                    <a:srgbClr val="000000"/>
                  </a:glow>
                </a:effectLst>
              </a:rPr>
              <a:t>The Cognitive Psychology of Joint Action</a:t>
            </a:r>
          </a:p>
          <a:p>
            <a:pPr algn="ctr">
              <a:spcBef>
                <a:spcPct val="50000"/>
              </a:spcBef>
              <a:spcAft>
                <a:spcPct val="0"/>
              </a:spcAft>
            </a:pPr>
            <a:endParaRPr lang="en-GB" sz="3200" b="1" i="0" dirty="0">
              <a:effectLst>
                <a:glow rad="101600">
                  <a:srgbClr val="000000"/>
                </a:glow>
              </a:effectLst>
            </a:endParaRPr>
          </a:p>
          <a:p>
            <a:pPr>
              <a:spcBef>
                <a:spcPct val="50000"/>
              </a:spcBef>
              <a:spcAft>
                <a:spcPct val="0"/>
              </a:spcAft>
            </a:pPr>
            <a:r>
              <a:rPr lang="en-GB" sz="3200" b="1" i="0" dirty="0" smtClean="0">
                <a:effectLst>
                  <a:glow rad="101600">
                    <a:srgbClr val="000000"/>
                  </a:glow>
                </a:effectLst>
              </a:rPr>
              <a:t>Guenther Knoblich</a:t>
            </a:r>
          </a:p>
          <a:p>
            <a:pPr>
              <a:spcBef>
                <a:spcPct val="50000"/>
              </a:spcBef>
              <a:spcAft>
                <a:spcPct val="0"/>
              </a:spcAft>
            </a:pPr>
            <a:r>
              <a:rPr lang="en-GB" sz="3200" b="1" i="0" dirty="0" smtClean="0">
                <a:effectLst>
                  <a:glow rad="101600">
                    <a:srgbClr val="000000"/>
                  </a:glow>
                </a:effectLst>
              </a:rPr>
              <a:t>Stephen Butterfill</a:t>
            </a:r>
          </a:p>
          <a:p>
            <a:pPr>
              <a:spcBef>
                <a:spcPct val="50000"/>
              </a:spcBef>
              <a:spcAft>
                <a:spcPct val="0"/>
              </a:spcAft>
            </a:pPr>
            <a:r>
              <a:rPr lang="en-GB" sz="3200" b="1" i="0" strike="sngStrike" dirty="0" smtClean="0">
                <a:effectLst>
                  <a:glow rad="101600">
                    <a:srgbClr val="000000"/>
                  </a:glow>
                </a:effectLst>
              </a:rPr>
              <a:t>Elisabeth Pacherie</a:t>
            </a:r>
          </a:p>
          <a:p>
            <a:pPr>
              <a:spcBef>
                <a:spcPct val="50000"/>
              </a:spcBef>
              <a:spcAft>
                <a:spcPct val="0"/>
              </a:spcAft>
            </a:pPr>
            <a:r>
              <a:rPr lang="en-GB" sz="3200" b="1" i="0" dirty="0" smtClean="0">
                <a:effectLst>
                  <a:glow rad="101600">
                    <a:srgbClr val="000000"/>
                  </a:glow>
                </a:effectLst>
              </a:rPr>
              <a:t>Natalie </a:t>
            </a:r>
            <a:r>
              <a:rPr lang="en-GB" sz="3200" b="1" i="0" dirty="0" err="1" smtClean="0">
                <a:effectLst>
                  <a:glow rad="101600">
                    <a:srgbClr val="000000"/>
                  </a:glow>
                </a:effectLst>
              </a:rPr>
              <a:t>Sebanz</a:t>
            </a:r>
            <a:endParaRPr lang="en-GB" sz="2400" i="0" dirty="0">
              <a:effectLst>
                <a:glow rad="101600">
                  <a:srgbClr val="000000"/>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819424"/>
            <a:ext cx="2088232" cy="72008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2857520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819424"/>
            <a:ext cx="2088232" cy="103351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3104511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484784"/>
            <a:ext cx="1872208"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12292972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124744"/>
            <a:ext cx="1440160"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36637656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rot="60000">
            <a:off x="1763688" y="2492896"/>
            <a:ext cx="1296144"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3" name="Rectangle 2"/>
          <p:cNvSpPr/>
          <p:nvPr/>
        </p:nvSpPr>
        <p:spPr bwMode="auto">
          <a:xfrm rot="21540000">
            <a:off x="1403648" y="2755528"/>
            <a:ext cx="5904656" cy="792088"/>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17898485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a:t>
            </a:r>
            <a:r>
              <a:rPr lang="en-US" i="0" dirty="0" smtClean="0">
                <a:effectLst>
                  <a:glow rad="101600">
                    <a:srgbClr val="000000"/>
                  </a:glow>
                </a:effectLst>
              </a:rPr>
              <a:t>by</a:t>
            </a: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
        <p:nvSpPr>
          <p:cNvPr id="2" name="Rectangle 1"/>
          <p:cNvSpPr/>
          <p:nvPr/>
        </p:nvSpPr>
        <p:spPr>
          <a:xfrm>
            <a:off x="971600" y="3573016"/>
            <a:ext cx="4320480" cy="430887"/>
          </a:xfrm>
          <a:prstGeom prst="rect">
            <a:avLst/>
          </a:prstGeom>
        </p:spPr>
        <p:txBody>
          <a:bodyPr wrap="square">
            <a:spAutoFit/>
          </a:bodyPr>
          <a:lstStyle/>
          <a:p>
            <a:r>
              <a:rPr lang="en-US" i="0" dirty="0" smtClean="0">
                <a:effectLst>
                  <a:glow rad="101600">
                    <a:srgbClr val="000000"/>
                  </a:glow>
                </a:effectLst>
              </a:rPr>
              <a:t>=</a:t>
            </a:r>
            <a:r>
              <a:rPr lang="en-US" i="0" baseline="-25000" dirty="0" err="1" smtClean="0">
                <a:effectLst>
                  <a:glow rad="101600">
                    <a:srgbClr val="000000"/>
                  </a:glow>
                </a:effectLst>
              </a:rPr>
              <a:t>df</a:t>
            </a:r>
            <a:r>
              <a:rPr lang="en-US" i="0" dirty="0" smtClean="0">
                <a:effectLst>
                  <a:glow rad="101600">
                    <a:srgbClr val="000000"/>
                  </a:glow>
                </a:effectLst>
              </a:rPr>
              <a:t>  ‘social </a:t>
            </a:r>
            <a:r>
              <a:rPr lang="en-US" i="0" dirty="0">
                <a:effectLst>
                  <a:glow rad="101600">
                    <a:srgbClr val="000000"/>
                  </a:glow>
                </a:effectLst>
              </a:rPr>
              <a:t>motor </a:t>
            </a:r>
            <a:r>
              <a:rPr lang="en-US" i="0" dirty="0" smtClean="0">
                <a:effectLst>
                  <a:glow rad="101600">
                    <a:srgbClr val="000000"/>
                  </a:glow>
                </a:effectLst>
              </a:rPr>
              <a:t>representation’</a:t>
            </a:r>
            <a:endParaRPr lang="en-US" dirty="0"/>
          </a:p>
        </p:txBody>
      </p:sp>
    </p:spTree>
    <p:extLst>
      <p:ext uri="{BB962C8B-B14F-4D97-AF65-F5344CB8AC3E}">
        <p14:creationId xmlns:p14="http://schemas.microsoft.com/office/powerpoint/2010/main" val="13405945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9732" y="2875002"/>
            <a:ext cx="5076564"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social motor representation facilitate any joint action?</a:t>
            </a:r>
            <a:endParaRPr lang="en-US" i="0" dirty="0">
              <a:effectLst>
                <a:glow rad="101600">
                  <a:srgbClr val="000000"/>
                </a:glow>
              </a:effectLst>
            </a:endParaRPr>
          </a:p>
        </p:txBody>
      </p:sp>
    </p:spTree>
    <p:extLst>
      <p:ext uri="{BB962C8B-B14F-4D97-AF65-F5344CB8AC3E}">
        <p14:creationId xmlns:p14="http://schemas.microsoft.com/office/powerpoint/2010/main" val="235436155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cxnSp>
        <p:nvCxnSpPr>
          <p:cNvPr id="25" name="Straight Connector 24"/>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10970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23528" y="836712"/>
            <a:ext cx="8640960" cy="4697301"/>
            <a:chOff x="323528" y="836712"/>
            <a:chExt cx="8640960" cy="4697301"/>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8" name="Straight Connector 9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9" name="Straight Connector 9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0" name="Group 99"/>
            <p:cNvGrpSpPr/>
            <p:nvPr/>
          </p:nvGrpSpPr>
          <p:grpSpPr>
            <a:xfrm>
              <a:off x="3263854" y="2851774"/>
              <a:ext cx="3056722" cy="1658506"/>
              <a:chOff x="3416254" y="3004174"/>
              <a:chExt cx="3056722" cy="1658506"/>
            </a:xfrm>
          </p:grpSpPr>
          <p:cxnSp>
            <p:nvCxnSpPr>
              <p:cNvPr id="101" name="Straight Connector 100"/>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Tree>
    <p:extLst>
      <p:ext uri="{BB962C8B-B14F-4D97-AF65-F5344CB8AC3E}">
        <p14:creationId xmlns:p14="http://schemas.microsoft.com/office/powerpoint/2010/main" val="2203032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37" name="Straight Connector 36"/>
          <p:cNvCxnSpPr>
            <a:endCxn id="11" idx="0"/>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39" name="Straight Connector 38"/>
          <p:cNvCxnSpPr>
            <a:stCxn id="21" idx="2"/>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41" name="Straight Connector 40"/>
          <p:cNvCxnSpPr>
            <a:endCxn id="19" idx="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97" name="Group 96"/>
          <p:cNvGrpSpPr/>
          <p:nvPr/>
        </p:nvGrpSpPr>
        <p:grpSpPr>
          <a:xfrm>
            <a:off x="3263854" y="2851774"/>
            <a:ext cx="3056722" cy="1658506"/>
            <a:chOff x="3416254" y="3004174"/>
            <a:chExt cx="3056722" cy="1658506"/>
          </a:xfrm>
        </p:grpSpPr>
        <p:cxnSp>
          <p:nvCxnSpPr>
            <p:cNvPr id="98" name="Straight Connector 97"/>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99" name="Straight Connector 98"/>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0" name="Straight Connector 99"/>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1" name="Straight Connector 100"/>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86662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0" descr="DSC_AA_3213_s"/>
          <p:cNvPicPr>
            <a:picLocks noChangeAspect="1" noChangeArrowheads="1"/>
          </p:cNvPicPr>
          <p:nvPr/>
        </p:nvPicPr>
        <p:blipFill>
          <a:blip r:embed="rId3">
            <a:lum bright="12000" contrast="30000"/>
            <a:extLst>
              <a:ext uri="{28A0092B-C50C-407E-A947-70E740481C1C}">
                <a14:useLocalDpi xmlns:a14="http://schemas.microsoft.com/office/drawing/2010/main" val="0"/>
              </a:ext>
            </a:extLst>
          </a:blip>
          <a:srcRect/>
          <a:stretch>
            <a:fillRect/>
          </a:stretch>
        </p:blipFill>
        <p:spPr bwMode="auto">
          <a:xfrm>
            <a:off x="-1" y="1"/>
            <a:ext cx="9154595"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468313" y="4437063"/>
            <a:ext cx="619192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spcAft>
                <a:spcPct val="0"/>
              </a:spcAft>
            </a:pPr>
            <a:r>
              <a:rPr lang="en-GB" sz="3200" b="1" i="0" dirty="0" smtClean="0">
                <a:effectLst>
                  <a:glow rad="101600">
                    <a:srgbClr val="000000"/>
                  </a:glow>
                </a:effectLst>
              </a:rPr>
              <a:t>Motor Representation </a:t>
            </a:r>
            <a:br>
              <a:rPr lang="en-GB" sz="3200" b="1" i="0" dirty="0" smtClean="0">
                <a:effectLst>
                  <a:glow rad="101600">
                    <a:srgbClr val="000000"/>
                  </a:glow>
                </a:effectLst>
              </a:rPr>
            </a:br>
            <a:r>
              <a:rPr lang="en-GB" sz="3200" b="1" i="0" dirty="0" smtClean="0">
                <a:effectLst>
                  <a:glow rad="101600">
                    <a:srgbClr val="000000"/>
                  </a:glow>
                </a:effectLst>
              </a:rPr>
              <a:t>and Shared Intention</a:t>
            </a:r>
            <a:br>
              <a:rPr lang="en-GB" sz="3200" b="1" i="0" dirty="0" smtClean="0">
                <a:effectLst>
                  <a:glow rad="101600">
                    <a:srgbClr val="000000"/>
                  </a:glow>
                </a:effectLst>
              </a:rPr>
            </a:br>
            <a:r>
              <a:rPr lang="en-GB" sz="2400" i="0" dirty="0" err="1" smtClean="0">
                <a:effectLst>
                  <a:glow rad="101600">
                    <a:srgbClr val="000000"/>
                  </a:glow>
                </a:effectLst>
              </a:rPr>
              <a:t>s.butterfill</a:t>
            </a:r>
            <a:r>
              <a:rPr lang="en-GB" sz="2400" i="0" dirty="0" err="1">
                <a:effectLst>
                  <a:glow rad="101600">
                    <a:srgbClr val="000000"/>
                  </a:glow>
                </a:effectLst>
              </a:rPr>
              <a:t>@</a:t>
            </a:r>
            <a:r>
              <a:rPr lang="en-GB" sz="2400" i="0" dirty="0" err="1" smtClean="0">
                <a:effectLst>
                  <a:glow rad="101600">
                    <a:srgbClr val="000000"/>
                  </a:glow>
                </a:effectLst>
              </a:rPr>
              <a:t>warwick.ac.uk</a:t>
            </a:r>
            <a:endParaRPr lang="en-GB" sz="2400" i="0" dirty="0">
              <a:effectLst>
                <a:glow rad="101600">
                  <a:srgbClr val="000000"/>
                </a:glow>
              </a:effectLst>
            </a:endParaRPr>
          </a:p>
        </p:txBody>
      </p:sp>
    </p:spTree>
    <p:extLst>
      <p:ext uri="{BB962C8B-B14F-4D97-AF65-F5344CB8AC3E}">
        <p14:creationId xmlns:p14="http://schemas.microsoft.com/office/powerpoint/2010/main" val="22170928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03" name="Straight Connector 102"/>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4" name="Straight Connector 103"/>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5" name="Straight Connector 104"/>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6" name="Group 105"/>
          <p:cNvGrpSpPr/>
          <p:nvPr/>
        </p:nvGrpSpPr>
        <p:grpSpPr>
          <a:xfrm>
            <a:off x="3263854" y="2851774"/>
            <a:ext cx="3056722" cy="1658506"/>
            <a:chOff x="3416254" y="3004174"/>
            <a:chExt cx="3056722" cy="1658506"/>
          </a:xfrm>
        </p:grpSpPr>
        <p:cxnSp>
          <p:nvCxnSpPr>
            <p:cNvPr id="107" name="Straight Connector 10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7" name="Straight Connector 11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01036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4" name="Group 3"/>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02" name="Group 101"/>
          <p:cNvGrpSpPr/>
          <p:nvPr/>
        </p:nvGrpSpPr>
        <p:grpSpPr>
          <a:xfrm>
            <a:off x="3263854" y="2851774"/>
            <a:ext cx="3056722" cy="1658506"/>
            <a:chOff x="3416254" y="3004174"/>
            <a:chExt cx="3056722" cy="1658506"/>
          </a:xfrm>
        </p:grpSpPr>
        <p:cxnSp>
          <p:nvCxnSpPr>
            <p:cNvPr id="103" name="Straight Connector 102"/>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7" name="Straight Connector 106"/>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8" name="Rounded Rectangle 97"/>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536781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134" name="Group 133"/>
          <p:cNvGrpSpPr/>
          <p:nvPr/>
        </p:nvGrpSpPr>
        <p:grpSpPr>
          <a:xfrm>
            <a:off x="3263854" y="2851774"/>
            <a:ext cx="3056722" cy="1658506"/>
            <a:chOff x="3263854" y="2851774"/>
            <a:chExt cx="3056722" cy="1658506"/>
          </a:xfrm>
        </p:grpSpPr>
        <p:cxnSp>
          <p:nvCxnSpPr>
            <p:cNvPr id="135" name="Straight Connector 134"/>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6" name="Straight Connector 135"/>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7" name="Straight Connector 136"/>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8" name="Straight Connector 137"/>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39" name="Straight Connector 138"/>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40" name="Straight Connector 139"/>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49" name="Group 148"/>
          <p:cNvGrpSpPr/>
          <p:nvPr/>
        </p:nvGrpSpPr>
        <p:grpSpPr>
          <a:xfrm>
            <a:off x="3263854" y="2851774"/>
            <a:ext cx="3056722" cy="1658506"/>
            <a:chOff x="3416254" y="3004174"/>
            <a:chExt cx="3056722" cy="1658506"/>
          </a:xfrm>
        </p:grpSpPr>
        <p:cxnSp>
          <p:nvCxnSpPr>
            <p:cNvPr id="150" name="Straight Connector 149"/>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1" name="Straight Connector 150"/>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2" name="Straight Connector 151"/>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3" name="Straight Connector 152"/>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4" name="Straight Connector 153"/>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5" name="Straight Connector 154"/>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sp>
        <p:nvSpPr>
          <p:cNvPr id="141" name="Rounded Rectangle 140"/>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same planning</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943079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grpSp>
        <p:nvGrpSpPr>
          <p:cNvPr id="26" name="Group 25"/>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28" name="Group 27"/>
          <p:cNvGrpSpPr/>
          <p:nvPr/>
        </p:nvGrpSpPr>
        <p:grpSpPr>
          <a:xfrm>
            <a:off x="3263854" y="2851774"/>
            <a:ext cx="3056722" cy="1658506"/>
            <a:chOff x="3416254" y="3004174"/>
            <a:chExt cx="3056722" cy="1658506"/>
          </a:xfrm>
        </p:grpSpPr>
        <p:cxnSp>
          <p:nvCxnSpPr>
            <p:cNvPr id="117" name="Straight Connector 11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1" name="Straight Connector 120"/>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2" name="Straight Connector 121"/>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same planning</a:t>
            </a:r>
            <a:endParaRPr kumimoji="0" lang="en-US" sz="2200" b="0" i="1" u="none" strike="noStrike" cap="none" normalizeH="0" baseline="0" dirty="0">
              <a:ln>
                <a:noFill/>
              </a:ln>
              <a:solidFill>
                <a:schemeClr val="bg1"/>
              </a:solidFill>
              <a:effectLst/>
            </a:endParaRPr>
          </a:p>
        </p:txBody>
      </p:sp>
      <p:cxnSp>
        <p:nvCxnSpPr>
          <p:cNvPr id="103" name="Straight Connector 102"/>
          <p:cNvCxnSpPr/>
          <p:nvPr/>
        </p:nvCxnSpPr>
        <p:spPr bwMode="auto">
          <a:xfrm flipH="1">
            <a:off x="2123728" y="4797152"/>
            <a:ext cx="252028"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4" name="Straight Connector 103"/>
          <p:cNvCxnSpPr/>
          <p:nvPr/>
        </p:nvCxnSpPr>
        <p:spPr bwMode="auto">
          <a:xfrm flipH="1">
            <a:off x="2123728" y="4869160"/>
            <a:ext cx="1008112"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5" name="Straight Connector 104"/>
          <p:cNvCxnSpPr/>
          <p:nvPr/>
        </p:nvCxnSpPr>
        <p:spPr bwMode="auto">
          <a:xfrm>
            <a:off x="1619672" y="4797152"/>
            <a:ext cx="432048" cy="936104"/>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6" name="Straight Connector 105"/>
          <p:cNvCxnSpPr/>
          <p:nvPr/>
        </p:nvCxnSpPr>
        <p:spPr bwMode="auto">
          <a:xfrm flipH="1">
            <a:off x="2123728" y="5013176"/>
            <a:ext cx="1368152" cy="720080"/>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sp>
        <p:nvSpPr>
          <p:cNvPr id="102" name="Rounded Rectangle 101"/>
          <p:cNvSpPr/>
          <p:nvPr/>
        </p:nvSpPr>
        <p:spPr bwMode="auto">
          <a:xfrm>
            <a:off x="1259632" y="5445224"/>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prevention needed</a:t>
            </a:r>
            <a:endParaRPr kumimoji="0" lang="en-US" sz="2200" b="0" i="1" u="none" strike="noStrike" cap="none" normalizeH="0" baseline="0" dirty="0">
              <a:ln>
                <a:noFill/>
              </a:ln>
              <a:solidFill>
                <a:schemeClr val="bg1"/>
              </a:solidFill>
              <a:effectLst/>
              <a:latin typeface="Myriad Web" charset="0"/>
            </a:endParaRPr>
          </a:p>
        </p:txBody>
      </p:sp>
      <p:sp>
        <p:nvSpPr>
          <p:cNvPr id="107" name="Rounded Rectangle 106"/>
          <p:cNvSpPr/>
          <p:nvPr/>
        </p:nvSpPr>
        <p:spPr bwMode="auto">
          <a:xfrm rot="21362563">
            <a:off x="3869164" y="5686650"/>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similar timing problem</a:t>
            </a:r>
            <a:endParaRPr kumimoji="0" lang="en-US" sz="2200" b="0" i="1"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282126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24147259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173739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5" name="Picture 4" descr="table_cat_glass_inv.jpg"/>
          <p:cNvPicPr>
            <a:picLocks noChangeAspect="1"/>
          </p:cNvPicPr>
          <p:nvPr/>
        </p:nvPicPr>
        <p:blipFill>
          <a:blip r:embed="rId3">
            <a:lum/>
            <a:alphaModFix/>
          </a:blip>
          <a:stretch>
            <a:fillRect/>
          </a:stretch>
        </p:blipFill>
        <p:spPr>
          <a:xfrm>
            <a:off x="2743200" y="3006154"/>
            <a:ext cx="5454399" cy="3679825"/>
          </a:xfrm>
          <a:prstGeom prst="rect">
            <a:avLst/>
          </a:prstGeom>
        </p:spPr>
      </p:pic>
      <p:pic>
        <p:nvPicPr>
          <p:cNvPr id="6" name="Picture 5" descr="ayesha_beatrice_oh_inv.jpg"/>
          <p:cNvPicPr>
            <a:picLocks noChangeAspect="1"/>
          </p:cNvPicPr>
          <p:nvPr/>
        </p:nvPicPr>
        <p:blipFill>
          <a:blip r:embed="rId4">
            <a:lum bright="5000" contrast="10000"/>
          </a:blip>
          <a:stretch>
            <a:fillRect/>
          </a:stretch>
        </p:blipFill>
        <p:spPr>
          <a:xfrm>
            <a:off x="152400" y="3505200"/>
            <a:ext cx="2622550" cy="3180779"/>
          </a:xfrm>
          <a:prstGeom prst="rect">
            <a:avLst/>
          </a:prstGeom>
        </p:spPr>
      </p:pic>
    </p:spTree>
    <p:extLst>
      <p:ext uri="{BB962C8B-B14F-4D97-AF65-F5344CB8AC3E}">
        <p14:creationId xmlns:p14="http://schemas.microsoft.com/office/powerpoint/2010/main" val="12789226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137250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9621604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rPr>
              <a:t> or social motor</a:t>
            </a:r>
            <a:r>
              <a:rPr lang="en-US" i="0" dirty="0" smtClean="0">
                <a:solidFill>
                  <a:srgbClr val="FFFFFF"/>
                </a:solidFill>
                <a:effectLst/>
              </a:rPr>
              <a:t> </a:t>
            </a:r>
            <a:r>
              <a:rPr kumimoji="0" lang="en-US" sz="2200" b="0" i="0" u="none" strike="noStrike" cap="none" normalizeH="0" dirty="0" smtClean="0">
                <a:ln>
                  <a:noFill/>
                </a:ln>
                <a:solidFill>
                  <a:srgbClr val="FFFFFF"/>
                </a:solidFill>
                <a:effectLst/>
              </a:rPr>
              <a:t>representation</a:t>
            </a:r>
            <a:endParaRPr kumimoji="0" lang="en-US" sz="22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2552247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actions?</a:t>
            </a:r>
            <a:endParaRPr lang="en-US" i="0" dirty="0">
              <a:effectLst>
                <a:glow rad="101600">
                  <a:srgbClr val="000000"/>
                </a:glow>
              </a:effectLst>
            </a:endParaRPr>
          </a:p>
        </p:txBody>
      </p:sp>
      <p:sp>
        <p:nvSpPr>
          <p:cNvPr id="15" name="Rectangle 14"/>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16" name="Freeform 15"/>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7652753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308336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2" name="Rectangle 1"/>
          <p:cNvSpPr/>
          <p:nvPr/>
        </p:nvSpPr>
        <p:spPr bwMode="auto">
          <a:xfrm>
            <a:off x="0" y="548680"/>
            <a:ext cx="9144000" cy="6192688"/>
          </a:xfrm>
          <a:prstGeom prst="rect">
            <a:avLst/>
          </a:prstGeom>
          <a:solidFill>
            <a:srgbClr val="000000">
              <a:alpha val="6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0212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447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611560" y="620688"/>
            <a:ext cx="3240360" cy="3139321"/>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spTree>
    <p:extLst>
      <p:ext uri="{BB962C8B-B14F-4D97-AF65-F5344CB8AC3E}">
        <p14:creationId xmlns:p14="http://schemas.microsoft.com/office/powerpoint/2010/main" val="12467783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rot="21299503">
            <a:off x="6603970" y="2711216"/>
            <a:ext cx="1142396" cy="50405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26" name="Rectangle 25"/>
          <p:cNvSpPr/>
          <p:nvPr/>
        </p:nvSpPr>
        <p:spPr>
          <a:xfrm>
            <a:off x="611560" y="620688"/>
            <a:ext cx="3240360" cy="3139321"/>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a:t>
            </a:r>
            <a:r>
              <a:rPr lang="en-US" i="0" dirty="0" smtClean="0">
                <a:effectLst>
                  <a:glow rad="101600">
                    <a:srgbClr val="000000"/>
                  </a:glow>
                </a:effectLst>
              </a:rPr>
              <a:t>cause or constitute, </a:t>
            </a:r>
            <a:r>
              <a:rPr lang="en-US" i="0" dirty="0">
                <a:effectLst>
                  <a:glow rad="101600">
                    <a:srgbClr val="000000"/>
                  </a:glow>
                </a:effectLst>
              </a:rPr>
              <a:t>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sp>
        <p:nvSpPr>
          <p:cNvPr id="27"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endParaRPr lang="en-GB" i="0" u="sng" dirty="0" smtClean="0">
              <a:effectLst>
                <a:glow rad="101600">
                  <a:srgbClr val="000000"/>
                </a:glow>
              </a:effectLst>
              <a:cs typeface="Arial" charset="0"/>
            </a:endParaRPr>
          </a:p>
          <a:p>
            <a:pPr algn="l">
              <a:spcBef>
                <a:spcPct val="25000"/>
              </a:spcBef>
              <a:spcAft>
                <a:spcPct val="25000"/>
              </a:spcAft>
              <a:defRPr/>
            </a:pPr>
            <a:r>
              <a:rPr lang="en-GB" i="0" dirty="0" smtClean="0">
                <a:effectLst>
                  <a:glow rad="101600">
                    <a:srgbClr val="000000"/>
                  </a:glow>
                </a:effectLst>
                <a:cs typeface="Arial" charset="0"/>
              </a:rPr>
              <a:t>We </a:t>
            </a:r>
            <a:r>
              <a:rPr lang="en-GB" i="0" dirty="0">
                <a:effectLst>
                  <a:glow rad="101600">
                    <a:srgbClr val="000000"/>
                  </a:glow>
                </a:effectLst>
                <a:cs typeface="Arial" charset="0"/>
              </a:rPr>
              <a:t>have a shared intention that </a:t>
            </a:r>
            <a:r>
              <a:rPr lang="en-GB" i="0" dirty="0" smtClean="0">
                <a:effectLst>
                  <a:glow rad="101600">
                    <a:srgbClr val="000000"/>
                  </a:glow>
                </a:effectLst>
                <a:cs typeface="Arial" charset="0"/>
              </a:rPr>
              <a:t>we  </a:t>
            </a:r>
            <a:r>
              <a:rPr lang="en-GB" i="0" dirty="0">
                <a:effectLst>
                  <a:glow rad="101600">
                    <a:srgbClr val="000000"/>
                  </a:glow>
                </a:effectLst>
                <a:cs typeface="Arial" charset="0"/>
              </a:rPr>
              <a:t>J </a:t>
            </a:r>
            <a:r>
              <a:rPr lang="en-GB" i="0" dirty="0" smtClean="0">
                <a:effectLst>
                  <a:glow rad="101600">
                    <a:srgbClr val="000000"/>
                  </a:glow>
                </a:effectLst>
                <a:cs typeface="Arial" charset="0"/>
              </a:rPr>
              <a:t> 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a:t>
            </a:r>
            <a:r>
              <a:rPr lang="en-GB" i="0" dirty="0" smtClean="0">
                <a:effectLst>
                  <a:glow rad="101600">
                    <a:srgbClr val="000000"/>
                  </a:glow>
                </a:effectLst>
                <a:cs typeface="Arial" charset="0"/>
              </a:rPr>
              <a:t>that: (we </a:t>
            </a:r>
            <a:r>
              <a:rPr lang="en-GB" i="0" dirty="0">
                <a:effectLst>
                  <a:glow rad="101600">
                    <a:srgbClr val="000000"/>
                  </a:glow>
                </a:effectLst>
                <a:cs typeface="Arial" charset="0"/>
              </a:rPr>
              <a:t>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smtClean="0">
                <a:effectLst>
                  <a:glow rad="101600">
                    <a:srgbClr val="000000"/>
                  </a:glow>
                </a:effectLst>
                <a:cs typeface="Arial" charset="0"/>
              </a:rPr>
              <a:t>lb</a:t>
            </a:r>
            <a:r>
              <a:rPr lang="en-GB" i="0" dirty="0" smtClean="0">
                <a:effectLst>
                  <a:glow rad="101600">
                    <a:srgbClr val="000000"/>
                  </a:glow>
                </a:effectLst>
                <a:cs typeface="Arial" charset="0"/>
              </a:rPr>
              <a:t>); </a:t>
            </a:r>
            <a:r>
              <a:rPr lang="en-GB" i="0" dirty="0">
                <a:effectLst>
                  <a:glow rad="101600">
                    <a:srgbClr val="000000"/>
                  </a:glow>
                </a:effectLst>
                <a:cs typeface="Arial" charset="0"/>
              </a:rPr>
              <a:t>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spTree>
    <p:extLst>
      <p:ext uri="{BB962C8B-B14F-4D97-AF65-F5344CB8AC3E}">
        <p14:creationId xmlns:p14="http://schemas.microsoft.com/office/powerpoint/2010/main" val="40041916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8900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cs typeface="Arial" charset="0"/>
              </a:rPr>
              <a:t/>
            </a:r>
            <a:br>
              <a:rPr lang="en-GB" i="0" u="sng" dirty="0">
                <a:cs typeface="Arial" charset="0"/>
              </a:rPr>
            </a:br>
            <a:endParaRPr lang="en-GB" i="0" u="sng" dirty="0">
              <a:cs typeface="Arial" charset="0"/>
            </a:endParaRPr>
          </a:p>
          <a:p>
            <a:pPr algn="l">
              <a:spcBef>
                <a:spcPct val="25000"/>
              </a:spcBef>
              <a:spcAft>
                <a:spcPct val="25000"/>
              </a:spcAft>
              <a:defRPr/>
            </a:pPr>
            <a:endParaRPr lang="en-GB" i="0" u="sng" dirty="0">
              <a:cs typeface="Arial" charset="0"/>
            </a:endParaRPr>
          </a:p>
          <a:p>
            <a:pPr algn="l">
              <a:spcBef>
                <a:spcPct val="25000"/>
              </a:spcBef>
              <a:spcAft>
                <a:spcPct val="25000"/>
              </a:spcAft>
              <a:defRPr/>
            </a:pPr>
            <a:r>
              <a:rPr lang="en-GB" i="0" dirty="0">
                <a:cs typeface="Arial" charset="0"/>
              </a:rPr>
              <a:t>We have a shared intention that we J </a:t>
            </a:r>
            <a:r>
              <a:rPr lang="en-GB" i="0" dirty="0" smtClean="0">
                <a:cs typeface="Arial" charset="0"/>
              </a:rPr>
              <a:t>if</a:t>
            </a:r>
            <a:endParaRPr lang="en-GB" i="0" dirty="0">
              <a:cs typeface="Arial" charset="0"/>
            </a:endParaRPr>
          </a:p>
          <a:p>
            <a:pPr algn="l">
              <a:spcBef>
                <a:spcPct val="25000"/>
              </a:spcBef>
              <a:spcAft>
                <a:spcPct val="25000"/>
              </a:spcAft>
              <a:defRPr/>
            </a:pPr>
            <a:r>
              <a:rPr lang="ja-JP" altLang="en-GB" i="0" dirty="0">
                <a:latin typeface="Arial"/>
                <a:cs typeface="Arial" charset="0"/>
              </a:rPr>
              <a:t>“</a:t>
            </a:r>
            <a:r>
              <a:rPr lang="en-GB" i="0" dirty="0">
                <a:cs typeface="Arial" charset="0"/>
              </a:rPr>
              <a:t>1. (a) I intend that we J and (b) you intend that we J</a:t>
            </a:r>
          </a:p>
          <a:p>
            <a:pPr algn="l">
              <a:spcBef>
                <a:spcPct val="25000"/>
              </a:spcBef>
              <a:spcAft>
                <a:spcPct val="25000"/>
              </a:spcAft>
              <a:defRPr/>
            </a:pPr>
            <a:r>
              <a:rPr lang="ja-JP" altLang="en-GB" i="0" dirty="0">
                <a:latin typeface="Arial"/>
                <a:cs typeface="Arial" charset="0"/>
              </a:rPr>
              <a:t>“</a:t>
            </a:r>
            <a:r>
              <a:rPr lang="en-GB" i="0" dirty="0">
                <a:cs typeface="Arial" charset="0"/>
              </a:rPr>
              <a:t>2. I intend that we J in accordance with and because of la, </a:t>
            </a:r>
            <a:r>
              <a:rPr lang="en-GB" i="0" dirty="0" err="1">
                <a:cs typeface="Arial" charset="0"/>
              </a:rPr>
              <a:t>lb</a:t>
            </a:r>
            <a:r>
              <a:rPr lang="en-GB" i="0" dirty="0">
                <a:cs typeface="Arial" charset="0"/>
              </a:rPr>
              <a:t>, and meshing </a:t>
            </a:r>
            <a:r>
              <a:rPr lang="en-GB" i="0" dirty="0" err="1">
                <a:cs typeface="Arial" charset="0"/>
              </a:rPr>
              <a:t>subplans</a:t>
            </a:r>
            <a:r>
              <a:rPr lang="en-GB" i="0" dirty="0">
                <a:cs typeface="Arial" charset="0"/>
              </a:rPr>
              <a:t> of la and </a:t>
            </a:r>
            <a:r>
              <a:rPr lang="en-GB" i="0" dirty="0" err="1">
                <a:cs typeface="Arial" charset="0"/>
              </a:rPr>
              <a:t>lb</a:t>
            </a:r>
            <a:r>
              <a:rPr lang="en-GB" i="0" dirty="0">
                <a:cs typeface="Arial" charset="0"/>
              </a:rPr>
              <a:t>; you intend [likewise] …</a:t>
            </a:r>
          </a:p>
          <a:p>
            <a:pPr algn="l">
              <a:spcBef>
                <a:spcPct val="25000"/>
              </a:spcBef>
              <a:defRPr/>
            </a:pPr>
            <a:r>
              <a:rPr lang="en-GB" i="0" dirty="0">
                <a:cs typeface="Arial" charset="0"/>
              </a:rPr>
              <a:t> </a:t>
            </a:r>
            <a:r>
              <a:rPr lang="ja-JP" altLang="en-GB" i="0" dirty="0">
                <a:latin typeface="Arial"/>
                <a:cs typeface="Arial" charset="0"/>
              </a:rPr>
              <a:t>“</a:t>
            </a:r>
            <a:r>
              <a:rPr lang="en-GB" i="0" dirty="0">
                <a:cs typeface="Arial" charset="0"/>
              </a:rPr>
              <a:t>3. 1 and 2 are common knowledge between us</a:t>
            </a:r>
            <a:r>
              <a:rPr lang="ja-JP" altLang="en-GB" i="0" dirty="0">
                <a:latin typeface="Arial"/>
                <a:cs typeface="Arial" charset="0"/>
              </a:rPr>
              <a:t>”</a:t>
            </a:r>
            <a:r>
              <a:rPr lang="en-GB" i="0" dirty="0">
                <a:cs typeface="Arial" charset="0"/>
              </a:rPr>
              <a:t> </a:t>
            </a:r>
          </a:p>
          <a:p>
            <a:pPr algn="r">
              <a:spcBef>
                <a:spcPct val="25000"/>
              </a:spcBef>
              <a:defRPr/>
            </a:pPr>
            <a:r>
              <a:rPr lang="en-GB" i="0" dirty="0">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85725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36912"/>
            <a:ext cx="9144000" cy="936104"/>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bwMode="auto">
          <a:xfrm>
            <a:off x="4644008" y="1268760"/>
            <a:ext cx="3168352" cy="576064"/>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0505193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779" y="3537995"/>
            <a:ext cx="9144000" cy="1872208"/>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rot="2995685">
            <a:off x="1344740" y="4316259"/>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rot="19692843">
            <a:off x="-4108" y="4054893"/>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rot="1348776">
            <a:off x="1215306" y="4095478"/>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rot="20976933">
            <a:off x="268986" y="3978732"/>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bwMode="auto">
          <a:xfrm>
            <a:off x="4644008" y="1268760"/>
            <a:ext cx="3168352" cy="576064"/>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8147433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360" y="5373216"/>
            <a:ext cx="9144000" cy="86409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a:off x="4644008" y="1268760"/>
            <a:ext cx="3168352" cy="576064"/>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83767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8" name="TextBox 17"/>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actions?</a:t>
            </a:r>
            <a:endParaRPr lang="en-US" i="0" dirty="0">
              <a:effectLst>
                <a:glow rad="101600">
                  <a:srgbClr val="000000"/>
                </a:glow>
              </a:effectLst>
            </a:endParaRPr>
          </a:p>
        </p:txBody>
      </p:sp>
      <p:sp>
        <p:nvSpPr>
          <p:cNvPr id="19" name="Rectangle 18"/>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0" name="Freeform 19"/>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7295632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bwMode="auto">
          <a:xfrm>
            <a:off x="4644008" y="1268760"/>
            <a:ext cx="3168352" cy="576064"/>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1102346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971600" y="332656"/>
            <a:ext cx="7128792" cy="5877806"/>
            <a:chOff x="971600" y="332656"/>
            <a:chExt cx="7128792" cy="5877806"/>
          </a:xfrm>
        </p:grpSpPr>
        <p:sp>
          <p:nvSpPr>
            <p:cNvPr id="17" name="Text Box 2"/>
            <p:cNvSpPr txBox="1">
              <a:spLocks noChangeArrowheads="1"/>
            </p:cNvSpPr>
            <p:nvPr/>
          </p:nvSpPr>
          <p:spPr bwMode="auto">
            <a:xfrm>
              <a:off x="971600" y="3068960"/>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
          <p:nvSpPr>
            <p:cNvPr id="18" name="Rectangle 17"/>
            <p:cNvSpPr/>
            <p:nvPr/>
          </p:nvSpPr>
          <p:spPr>
            <a:xfrm>
              <a:off x="971600" y="40466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Which events are 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9" name="Rectangle 18"/>
            <p:cNvSpPr/>
            <p:nvPr/>
          </p:nvSpPr>
          <p:spPr>
            <a:xfrm>
              <a:off x="4788024" y="40466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20" name="Straight Connector 19"/>
            <p:cNvCxnSpPr/>
            <p:nvPr/>
          </p:nvCxnSpPr>
          <p:spPr bwMode="auto">
            <a:xfrm>
              <a:off x="4499992" y="33265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grpSp>
      <p:pic>
        <p:nvPicPr>
          <p:cNvPr id="11" name="Picture 10" descr="DSC_AA_3213_s"/>
          <p:cNvPicPr>
            <a:picLocks noChangeAspect="1" noChangeArrowheads="1"/>
          </p:cNvPicPr>
          <p:nvPr/>
        </p:nvPicPr>
        <p:blipFill>
          <a:blip r:embed="rId3">
            <a:lum bright="12000" contrast="30000"/>
            <a:alphaModFix amt="5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4540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663621"/>
            <a:ext cx="6480720" cy="2277547"/>
          </a:xfrm>
          <a:prstGeom prst="rect">
            <a:avLst/>
          </a:prstGeom>
          <a:noFill/>
        </p:spPr>
        <p:txBody>
          <a:bodyPr wrap="square">
            <a:spAutoFit/>
          </a:bodyPr>
          <a:lstStyle/>
          <a:p>
            <a:r>
              <a:rPr lang="en-US" i="0" dirty="0" smtClean="0">
                <a:effectLst>
                  <a:glow rad="101600">
                    <a:srgbClr val="000000"/>
                  </a:glow>
                </a:effectLst>
              </a:rPr>
              <a:t>“Simulation </a:t>
            </a:r>
            <a:r>
              <a:rPr lang="en-US" i="0" dirty="0">
                <a:effectLst>
                  <a:glow rad="101600">
                    <a:srgbClr val="000000"/>
                  </a:glow>
                </a:effectLst>
              </a:rPr>
              <a:t>of another person’s action, as reﬂected in </a:t>
            </a:r>
            <a:r>
              <a:rPr lang="en-US" i="0" dirty="0" smtClean="0">
                <a:effectLst>
                  <a:glow rad="101600">
                    <a:srgbClr val="000000"/>
                  </a:glow>
                </a:effectLst>
              </a:rPr>
              <a:t>the activation </a:t>
            </a:r>
            <a:r>
              <a:rPr lang="en-US" i="0" dirty="0">
                <a:effectLst>
                  <a:glow rad="101600">
                    <a:srgbClr val="000000"/>
                  </a:glow>
                </a:effectLst>
              </a:rPr>
              <a:t>of motor cortices, gets stronger the </a:t>
            </a:r>
            <a:r>
              <a:rPr lang="en-US" i="0" dirty="0" smtClean="0">
                <a:effectLst>
                  <a:glow rad="101600">
                    <a:srgbClr val="000000"/>
                  </a:glow>
                </a:effectLst>
              </a:rPr>
              <a:t>more the </a:t>
            </a:r>
            <a:r>
              <a:rPr lang="en-US" i="0" dirty="0">
                <a:effectLst>
                  <a:glow rad="101600">
                    <a:srgbClr val="000000"/>
                  </a:glow>
                </a:effectLst>
              </a:rPr>
              <a:t>other is perceived as an interaction partner</a:t>
            </a:r>
            <a:r>
              <a:rPr lang="en-US" i="0" dirty="0" smtClean="0">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5131657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10" name="Rectangle 9"/>
          <p:cNvSpPr/>
          <p:nvPr/>
        </p:nvSpPr>
        <p:spPr bwMode="auto">
          <a:xfrm>
            <a:off x="395536" y="836712"/>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407866" y="5013176"/>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7"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9867834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6264758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15078545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pic>
        <p:nvPicPr>
          <p:cNvPr id="5" name="Picture 4"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32683" t="57033" r="36895" b="2871"/>
          <a:stretch/>
        </p:blipFill>
        <p:spPr>
          <a:xfrm>
            <a:off x="1752600" y="1253568"/>
            <a:ext cx="6636067" cy="5441072"/>
          </a:xfrm>
          <a:prstGeom prst="rect">
            <a:avLst/>
          </a:prstGeom>
        </p:spPr>
      </p:pic>
      <p:sp>
        <p:nvSpPr>
          <p:cNvPr id="3" name="Rectangle 2"/>
          <p:cNvSpPr/>
          <p:nvPr/>
        </p:nvSpPr>
        <p:spPr bwMode="auto">
          <a:xfrm>
            <a:off x="6588224" y="3789040"/>
            <a:ext cx="1296144" cy="1872208"/>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pic>
        <p:nvPicPr>
          <p:cNvPr id="9" name="Picture 8"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28025" t="57033" r="68540" b="37511"/>
          <a:stretch/>
        </p:blipFill>
        <p:spPr>
          <a:xfrm>
            <a:off x="1230412" y="1268760"/>
            <a:ext cx="749300" cy="740332"/>
          </a:xfrm>
          <a:prstGeom prst="rect">
            <a:avLst/>
          </a:prstGeom>
        </p:spPr>
      </p:pic>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
        <p:nvSpPr>
          <p:cNvPr id="6" name="Rectangle 5"/>
          <p:cNvSpPr/>
          <p:nvPr/>
        </p:nvSpPr>
        <p:spPr bwMode="auto">
          <a:xfrm>
            <a:off x="8172400" y="1268760"/>
            <a:ext cx="504056" cy="7920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979712" y="1505992"/>
            <a:ext cx="504056" cy="7920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683213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1901221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0" y="1484784"/>
            <a:ext cx="9144000" cy="5373216"/>
          </a:xfrm>
          <a:prstGeom prst="rect">
            <a:avLst/>
          </a:prstGeom>
          <a:solidFill>
            <a:schemeClr val="tx2">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3355499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4353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grpSp>
        <p:nvGrpSpPr>
          <p:cNvPr id="2" name="Group 1"/>
          <p:cNvGrpSpPr/>
          <p:nvPr/>
        </p:nvGrpSpPr>
        <p:grpSpPr>
          <a:xfrm flipH="1">
            <a:off x="5724128" y="2060848"/>
            <a:ext cx="2664296" cy="2373942"/>
            <a:chOff x="4644008" y="2060848"/>
            <a:chExt cx="2664296" cy="2373942"/>
          </a:xfrm>
        </p:grpSpPr>
        <p:sp>
          <p:nvSpPr>
            <p:cNvPr id="15" name="TextBox 14"/>
            <p:cNvSpPr txBox="1"/>
            <p:nvPr/>
          </p:nvSpPr>
          <p:spPr>
            <a:xfrm flipH="1">
              <a:off x="6002736"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a:off x="6218568"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flipH="1">
              <a:off x="6653164"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16200000">
              <a:off x="4385540"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a:off x="5148064"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a:off x="6489031"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21" name="TextBox 20"/>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actions?</a:t>
            </a:r>
            <a:endParaRPr lang="en-US" i="0" dirty="0">
              <a:effectLst>
                <a:glow rad="101600">
                  <a:srgbClr val="000000"/>
                </a:glow>
              </a:effectLst>
            </a:endParaRPr>
          </a:p>
        </p:txBody>
      </p:sp>
      <p:sp>
        <p:nvSpPr>
          <p:cNvPr id="22" name="Rectangle 21"/>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3" name="Freeform 22"/>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0315837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8" name="Picture 7"/>
          <p:cNvPicPr>
            <a:picLocks noChangeAspect="1"/>
          </p:cNvPicPr>
          <p:nvPr/>
        </p:nvPicPr>
        <p:blipFill rotWithShape="1">
          <a:blip r:embed="rId2">
            <a:grayscl/>
            <a:extLst>
              <a:ext uri="{BEBA8EAE-BF5A-486C-A8C5-ECC9F3942E4B}">
                <a14:imgProps xmlns:a14="http://schemas.microsoft.com/office/drawing/2010/main">
                  <a14:imgLayer r:embed="rId3">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17250985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EG_candle.jpg"/>
          <p:cNvPicPr>
            <a:picLocks noChangeAspect="1"/>
          </p:cNvPicPr>
          <p:nvPr/>
        </p:nvPicPr>
        <p:blipFill>
          <a:blip r:embed="rId2"/>
          <a:stretch>
            <a:fillRect/>
          </a:stretch>
        </p:blipFill>
        <p:spPr>
          <a:xfrm>
            <a:off x="0" y="-122693"/>
            <a:ext cx="9324528" cy="6993394"/>
          </a:xfrm>
          <a:prstGeom prst="rect">
            <a:avLst/>
          </a:prstGeom>
        </p:spPr>
      </p:pic>
      <p:sp>
        <p:nvSpPr>
          <p:cNvPr id="186371"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8" name="Picture 7"/>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11714804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
        <p:nvSpPr>
          <p:cNvPr id="2" name="Rectangle 1"/>
          <p:cNvSpPr/>
          <p:nvPr/>
        </p:nvSpPr>
        <p:spPr bwMode="auto">
          <a:xfrm>
            <a:off x="3851920" y="2348880"/>
            <a:ext cx="5148064" cy="3816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4716016" y="1916832"/>
            <a:ext cx="3312368" cy="295232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bwMode="auto">
          <a:xfrm>
            <a:off x="3216548" y="4581128"/>
            <a:ext cx="3312368" cy="151216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671813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
        <p:nvSpPr>
          <p:cNvPr id="2" name="Rectangle 1"/>
          <p:cNvSpPr/>
          <p:nvPr/>
        </p:nvSpPr>
        <p:spPr bwMode="auto">
          <a:xfrm>
            <a:off x="6274792" y="2348880"/>
            <a:ext cx="2699792" cy="3816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148064" y="1844824"/>
            <a:ext cx="3312368"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1570951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Tree>
    <p:extLst>
      <p:ext uri="{BB962C8B-B14F-4D97-AF65-F5344CB8AC3E}">
        <p14:creationId xmlns:p14="http://schemas.microsoft.com/office/powerpoint/2010/main" val="4411647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323" r="37951"/>
          <a:stretch/>
        </p:blipFill>
        <p:spPr>
          <a:xfrm rot="5400000">
            <a:off x="4549167" y="3303022"/>
            <a:ext cx="3456384" cy="2124164"/>
          </a:xfrm>
          <a:prstGeom prst="rect">
            <a:avLst/>
          </a:prstGeom>
        </p:spPr>
      </p:pic>
      <p:sp>
        <p:nvSpPr>
          <p:cNvPr id="8"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9" name="Picture 8"/>
          <p:cNvPicPr>
            <a:picLocks noChangeAspect="1"/>
          </p:cNvPicPr>
          <p:nvPr/>
        </p:nvPicPr>
        <p:blipFill rotWithShape="1">
          <a:blip r:embed="rId2"/>
          <a:srcRect l="64538" t="64159" r="13770" b="3856"/>
          <a:stretch/>
        </p:blipFill>
        <p:spPr>
          <a:xfrm>
            <a:off x="3275856" y="4149080"/>
            <a:ext cx="1944216" cy="1215135"/>
          </a:xfrm>
          <a:prstGeom prst="rect">
            <a:avLst/>
          </a:prstGeom>
        </p:spPr>
      </p:pic>
      <p:pic>
        <p:nvPicPr>
          <p:cNvPr id="10" name="Picture 9"/>
          <p:cNvPicPr>
            <a:picLocks noChangeAspect="1"/>
          </p:cNvPicPr>
          <p:nvPr/>
        </p:nvPicPr>
        <p:blipFill rotWithShape="1">
          <a:blip r:embed="rId2"/>
          <a:srcRect l="10323" r="81054"/>
          <a:stretch/>
        </p:blipFill>
        <p:spPr>
          <a:xfrm rot="5400000">
            <a:off x="5960864" y="1039542"/>
            <a:ext cx="758179" cy="3520876"/>
          </a:xfrm>
          <a:prstGeom prst="rect">
            <a:avLst/>
          </a:prstGeom>
        </p:spPr>
      </p:pic>
      <p:pic>
        <p:nvPicPr>
          <p:cNvPr id="11" name="Picture 10"/>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57413959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323" r="37951"/>
          <a:stretch/>
        </p:blipFill>
        <p:spPr>
          <a:xfrm rot="5400000">
            <a:off x="4549167" y="3303022"/>
            <a:ext cx="3456384" cy="2124164"/>
          </a:xfrm>
          <a:prstGeom prst="rect">
            <a:avLst/>
          </a:prstGeom>
        </p:spPr>
      </p:pic>
      <p:pic>
        <p:nvPicPr>
          <p:cNvPr id="14342" name="Picture 7" descr="CNV_minus_nogo_1st_2nd_filter_small.jpg"/>
          <p:cNvPicPr>
            <a:picLocks noChangeAspect="1"/>
          </p:cNvPicPr>
          <p:nvPr/>
        </p:nvPicPr>
        <p:blipFill>
          <a:blip r:embed="rId3"/>
          <a:srcRect t="50118"/>
          <a:stretch>
            <a:fillRect/>
          </a:stretch>
        </p:blipFill>
        <p:spPr bwMode="auto">
          <a:xfrm>
            <a:off x="279121" y="332656"/>
            <a:ext cx="8685368" cy="3240360"/>
          </a:xfrm>
          <a:prstGeom prst="rect">
            <a:avLst/>
          </a:prstGeom>
          <a:noFill/>
          <a:ln w="9525">
            <a:noFill/>
            <a:miter lim="800000"/>
            <a:headEnd/>
            <a:tailEnd/>
          </a:ln>
        </p:spPr>
      </p:pic>
      <p:sp>
        <p:nvSpPr>
          <p:cNvPr id="8"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9" name="Picture 8"/>
          <p:cNvPicPr>
            <a:picLocks noChangeAspect="1"/>
          </p:cNvPicPr>
          <p:nvPr/>
        </p:nvPicPr>
        <p:blipFill rotWithShape="1">
          <a:blip r:embed="rId2"/>
          <a:srcRect l="64538" t="64159" r="13770" b="3856"/>
          <a:stretch/>
        </p:blipFill>
        <p:spPr>
          <a:xfrm>
            <a:off x="3275856" y="4149080"/>
            <a:ext cx="1944216" cy="1215135"/>
          </a:xfrm>
          <a:prstGeom prst="rect">
            <a:avLst/>
          </a:prstGeom>
        </p:spPr>
      </p:pic>
      <p:pic>
        <p:nvPicPr>
          <p:cNvPr id="6" name="Picture 5"/>
          <p:cNvPicPr>
            <a:picLocks noChangeAspect="1"/>
          </p:cNvPicPr>
          <p:nvPr/>
        </p:nvPicPr>
        <p:blipFill rotWithShape="1">
          <a:blip r:embed="rId4">
            <a:grayscl/>
            <a:extLst>
              <a:ext uri="{BEBA8EAE-BF5A-486C-A8C5-ECC9F3942E4B}">
                <a14:imgProps xmlns:a14="http://schemas.microsoft.com/office/drawing/2010/main">
                  <a14:imgLayer r:embed="rId5">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287449630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99792" y="1196752"/>
            <a:ext cx="4032448" cy="1785104"/>
          </a:xfrm>
          <a:prstGeom prst="rect">
            <a:avLst/>
          </a:prstGeom>
          <a:noFill/>
        </p:spPr>
        <p:txBody>
          <a:bodyPr wrap="square" rtlCol="0">
            <a:spAutoFit/>
          </a:bodyPr>
          <a:lstStyle/>
          <a:p>
            <a:r>
              <a:rPr lang="en-US" dirty="0" smtClean="0"/>
              <a:t>***ALT OPENING</a:t>
            </a:r>
          </a:p>
          <a:p>
            <a:r>
              <a:rPr lang="en-US" i="0" dirty="0" smtClean="0"/>
              <a:t>The idea was to start with the most direct question (instead of events, about the relation of directedness.)</a:t>
            </a:r>
            <a:endParaRPr lang="en-US" i="0" dirty="0"/>
          </a:p>
        </p:txBody>
      </p:sp>
    </p:spTree>
    <p:extLst>
      <p:ext uri="{BB962C8B-B14F-4D97-AF65-F5344CB8AC3E}">
        <p14:creationId xmlns:p14="http://schemas.microsoft.com/office/powerpoint/2010/main" val="423875229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5" name="Freeform 4"/>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417052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5" name="Freeform 4"/>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6" name="Picture 5" descr="table_cat_glass_inv.jpg"/>
          <p:cNvPicPr>
            <a:picLocks noChangeAspect="1"/>
          </p:cNvPicPr>
          <p:nvPr/>
        </p:nvPicPr>
        <p:blipFill>
          <a:blip r:embed="rId3">
            <a:lum/>
            <a:alphaModFix/>
          </a:blip>
          <a:stretch>
            <a:fillRect/>
          </a:stretch>
        </p:blipFill>
        <p:spPr>
          <a:xfrm>
            <a:off x="2743200" y="3006154"/>
            <a:ext cx="5454399" cy="3679825"/>
          </a:xfrm>
          <a:prstGeom prst="rect">
            <a:avLst/>
          </a:prstGeom>
        </p:spPr>
      </p:pic>
      <p:pic>
        <p:nvPicPr>
          <p:cNvPr id="7" name="Picture 6" descr="ayesha_beatrice_oh_inv.jpg"/>
          <p:cNvPicPr>
            <a:picLocks noChangeAspect="1"/>
          </p:cNvPicPr>
          <p:nvPr/>
        </p:nvPicPr>
        <p:blipFill>
          <a:blip r:embed="rId4">
            <a:lum bright="5000" contrast="10000"/>
          </a:blip>
          <a:stretch>
            <a:fillRect/>
          </a:stretch>
        </p:blipFill>
        <p:spPr>
          <a:xfrm>
            <a:off x="152400" y="3505200"/>
            <a:ext cx="2622550" cy="3180779"/>
          </a:xfrm>
          <a:prstGeom prst="rect">
            <a:avLst/>
          </a:prstGeom>
        </p:spPr>
      </p:pic>
    </p:spTree>
    <p:extLst>
      <p:ext uri="{BB962C8B-B14F-4D97-AF65-F5344CB8AC3E}">
        <p14:creationId xmlns:p14="http://schemas.microsoft.com/office/powerpoint/2010/main" val="42630989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grpSp>
        <p:nvGrpSpPr>
          <p:cNvPr id="2" name="Group 1"/>
          <p:cNvGrpSpPr/>
          <p:nvPr/>
        </p:nvGrpSpPr>
        <p:grpSpPr>
          <a:xfrm flipH="1">
            <a:off x="5724128" y="2060848"/>
            <a:ext cx="2664296" cy="2373942"/>
            <a:chOff x="4644008" y="2060848"/>
            <a:chExt cx="2664296" cy="2373942"/>
          </a:xfrm>
        </p:grpSpPr>
        <p:sp>
          <p:nvSpPr>
            <p:cNvPr id="15" name="TextBox 14"/>
            <p:cNvSpPr txBox="1"/>
            <p:nvPr/>
          </p:nvSpPr>
          <p:spPr>
            <a:xfrm flipH="1">
              <a:off x="6002736"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a:off x="6218568"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flipH="1">
              <a:off x="6653164"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16200000">
              <a:off x="4385540"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a:off x="5148064"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a:off x="6489031"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4" name="Rectangle 3"/>
          <p:cNvSpPr/>
          <p:nvPr/>
        </p:nvSpPr>
        <p:spPr bwMode="auto">
          <a:xfrm>
            <a:off x="251520" y="1857524"/>
            <a:ext cx="2952328" cy="3024336"/>
          </a:xfrm>
          <a:prstGeom prst="rect">
            <a:avLst/>
          </a:prstGeom>
          <a:solidFill>
            <a:schemeClr val="tx1">
              <a:alpha val="7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2" name="TextBox 21"/>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actions?</a:t>
            </a:r>
            <a:endParaRPr lang="en-US" i="0" dirty="0">
              <a:effectLst>
                <a:glow rad="101600">
                  <a:srgbClr val="000000"/>
                </a:glow>
              </a:effectLst>
            </a:endParaRPr>
          </a:p>
        </p:txBody>
      </p:sp>
      <p:sp>
        <p:nvSpPr>
          <p:cNvPr id="23" name="Rectangle 22"/>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4" name="Freeform 23"/>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9480698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13" name="Oval 12"/>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5" name="Oval 14"/>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8134515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2994777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5184137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rPr>
              <a:t> or social motor</a:t>
            </a:r>
            <a:r>
              <a:rPr lang="en-US" i="0" dirty="0" smtClean="0">
                <a:solidFill>
                  <a:srgbClr val="FFFFFF"/>
                </a:solidFill>
                <a:effectLst/>
              </a:rPr>
              <a:t> </a:t>
            </a:r>
            <a:r>
              <a:rPr kumimoji="0" lang="en-US" sz="2200" b="0" i="0" u="none" strike="noStrike" cap="none" normalizeH="0" dirty="0" smtClean="0">
                <a:ln>
                  <a:noFill/>
                </a:ln>
                <a:solidFill>
                  <a:srgbClr val="FFFFFF"/>
                </a:solidFill>
                <a:effectLst/>
              </a:rPr>
              <a:t>representation</a:t>
            </a:r>
            <a:endParaRPr kumimoji="0" lang="en-US" sz="22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201517485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is the relation between a purposive action and the outcome or outcomes to which it is directed?</a:t>
            </a:r>
            <a:endParaRPr lang="en-US" i="0" dirty="0">
              <a:effectLst>
                <a:glow rad="101600">
                  <a:srgbClr val="000000"/>
                </a:glow>
              </a:effectLst>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rPr>
              <a:t> or social motor</a:t>
            </a:r>
            <a:r>
              <a:rPr lang="en-US" i="0" dirty="0" smtClean="0">
                <a:solidFill>
                  <a:srgbClr val="FFFFFF"/>
                </a:solidFill>
                <a:effectLst/>
              </a:rPr>
              <a:t> </a:t>
            </a:r>
            <a:r>
              <a:rPr kumimoji="0" lang="en-US" sz="2200" b="0" i="0" u="none" strike="noStrike" cap="none" normalizeH="0" dirty="0" smtClean="0">
                <a:ln>
                  <a:noFill/>
                </a:ln>
                <a:solidFill>
                  <a:srgbClr val="FFFFFF"/>
                </a:solidFill>
                <a:effectLst/>
              </a:rPr>
              <a:t>representation</a:t>
            </a:r>
            <a:endParaRPr kumimoji="0" lang="en-US" sz="2200" b="0" i="0" u="none" strike="noStrike" cap="none" normalizeH="0" baseline="0" dirty="0">
              <a:ln>
                <a:noFill/>
              </a:ln>
              <a:solidFill>
                <a:srgbClr val="FFFFFF"/>
              </a:solidFill>
              <a:effectLst/>
            </a:endParaRPr>
          </a:p>
        </p:txBody>
      </p:sp>
      <p:sp>
        <p:nvSpPr>
          <p:cNvPr id="2" name="Rectangle 1"/>
          <p:cNvSpPr/>
          <p:nvPr/>
        </p:nvSpPr>
        <p:spPr bwMode="auto">
          <a:xfrm>
            <a:off x="251520" y="548680"/>
            <a:ext cx="8496944" cy="6192688"/>
          </a:xfrm>
          <a:prstGeom prst="rect">
            <a:avLst/>
          </a:prstGeom>
          <a:solidFill>
            <a:srgbClr val="000000">
              <a:alpha val="7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6845727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99792" y="1196752"/>
            <a:ext cx="4032448" cy="2123658"/>
          </a:xfrm>
          <a:prstGeom prst="rect">
            <a:avLst/>
          </a:prstGeom>
          <a:noFill/>
        </p:spPr>
        <p:txBody>
          <a:bodyPr wrap="square" rtlCol="0">
            <a:spAutoFit/>
          </a:bodyPr>
          <a:lstStyle/>
          <a:p>
            <a:r>
              <a:rPr lang="en-US" dirty="0" smtClean="0"/>
              <a:t>***CUT</a:t>
            </a:r>
          </a:p>
          <a:p>
            <a:r>
              <a:rPr lang="en-US" i="0" dirty="0" smtClean="0"/>
              <a:t>Following can be used to explain idea about motor representation and ordinary, individual intention (not essential?)</a:t>
            </a:r>
            <a:endParaRPr lang="en-US" i="0" dirty="0"/>
          </a:p>
        </p:txBody>
      </p:sp>
    </p:spTree>
    <p:extLst>
      <p:ext uri="{BB962C8B-B14F-4D97-AF65-F5344CB8AC3E}">
        <p14:creationId xmlns:p14="http://schemas.microsoft.com/office/powerpoint/2010/main" val="395565556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1949050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25819001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1435737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2923749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sp>
        <p:nvSpPr>
          <p:cNvPr id="23" name="Rectangle 22"/>
          <p:cNvSpPr/>
          <p:nvPr/>
        </p:nvSpPr>
        <p:spPr bwMode="auto">
          <a:xfrm>
            <a:off x="251520" y="1785516"/>
            <a:ext cx="2952328" cy="3024336"/>
          </a:xfrm>
          <a:prstGeom prst="rect">
            <a:avLst/>
          </a:prstGeom>
          <a:solidFill>
            <a:schemeClr val="tx1">
              <a:alpha val="7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TextBox 23"/>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actions?</a:t>
            </a:r>
            <a:endParaRPr lang="en-US" i="0" dirty="0">
              <a:effectLst>
                <a:glow rad="101600">
                  <a:srgbClr val="000000"/>
                </a:glow>
              </a:effectLst>
            </a:endParaRPr>
          </a:p>
        </p:txBody>
      </p:sp>
      <p:sp>
        <p:nvSpPr>
          <p:cNvPr id="25" name="Rectangle 24"/>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6" name="Freeform 25"/>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7634259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0646623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167421573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grpSp>
        <p:nvGrpSpPr>
          <p:cNvPr id="2" name="Group 1"/>
          <p:cNvGrpSpPr/>
          <p:nvPr/>
        </p:nvGrpSpPr>
        <p:grpSpPr>
          <a:xfrm>
            <a:off x="851830" y="2561873"/>
            <a:ext cx="3864186" cy="435079"/>
            <a:chOff x="1318284" y="2420888"/>
            <a:chExt cx="3864186" cy="435079"/>
          </a:xfrm>
        </p:grpSpPr>
        <p:sp>
          <p:nvSpPr>
            <p:cNvPr id="25" name="TextBox 24"/>
            <p:cNvSpPr txBox="1"/>
            <p:nvPr/>
          </p:nvSpPr>
          <p:spPr>
            <a:xfrm>
              <a:off x="1318284" y="2425080"/>
              <a:ext cx="3864186" cy="430887"/>
            </a:xfrm>
            <a:prstGeom prst="rect">
              <a:avLst/>
            </a:prstGeom>
            <a:noFill/>
          </p:spPr>
          <p:txBody>
            <a:bodyPr wrap="none" rtlCol="0">
              <a:spAutoFit/>
            </a:bodyPr>
            <a:lstStyle/>
            <a:p>
              <a:pPr algn="ctr"/>
              <a:r>
                <a:rPr lang="en-US" i="0" dirty="0" smtClean="0">
                  <a:effectLst>
                    <a:glow rad="203200">
                      <a:srgbClr val="FF0000">
                        <a:alpha val="50000"/>
                      </a:srgbClr>
                    </a:glow>
                  </a:effectLst>
                </a:rPr>
                <a:t>or social motor representation</a:t>
              </a:r>
              <a:endParaRPr lang="en-US" i="0" dirty="0">
                <a:effectLst>
                  <a:glow rad="203200">
                    <a:srgbClr val="FF0000">
                      <a:alpha val="50000"/>
                    </a:srgbClr>
                  </a:glow>
                </a:effectLst>
              </a:endParaRPr>
            </a:p>
          </p:txBody>
        </p:sp>
        <p:sp>
          <p:nvSpPr>
            <p:cNvPr id="26" name="TextBox 25"/>
            <p:cNvSpPr txBox="1"/>
            <p:nvPr/>
          </p:nvSpPr>
          <p:spPr>
            <a:xfrm>
              <a:off x="1318284" y="2420888"/>
              <a:ext cx="3864186" cy="430887"/>
            </a:xfrm>
            <a:prstGeom prst="rect">
              <a:avLst/>
            </a:prstGeom>
            <a:noFill/>
          </p:spPr>
          <p:txBody>
            <a:bodyPr wrap="none" rtlCol="0">
              <a:spAutoFit/>
            </a:bodyPr>
            <a:lstStyle/>
            <a:p>
              <a:pPr algn="ctr"/>
              <a:r>
                <a:rPr lang="en-US" i="0" dirty="0" smtClean="0">
                  <a:effectLst>
                    <a:glow rad="50800">
                      <a:schemeClr val="tx1"/>
                    </a:glow>
                  </a:effectLst>
                </a:rPr>
                <a:t>or social motor representation</a:t>
              </a:r>
              <a:endParaRPr lang="en-US" i="0" dirty="0">
                <a:effectLst>
                  <a:glow rad="50800">
                    <a:schemeClr val="tx1"/>
                  </a:glow>
                </a:effectLst>
              </a:endParaRPr>
            </a:p>
          </p:txBody>
        </p:sp>
      </p:grpSp>
      <p:sp>
        <p:nvSpPr>
          <p:cNvPr id="27" name="Rectangle 26"/>
          <p:cNvSpPr/>
          <p:nvPr/>
        </p:nvSpPr>
        <p:spPr bwMode="auto">
          <a:xfrm>
            <a:off x="539552" y="1772816"/>
            <a:ext cx="4176464" cy="3240360"/>
          </a:xfrm>
          <a:prstGeom prst="rect">
            <a:avLst/>
          </a:prstGeom>
          <a:solidFill>
            <a:schemeClr val="tx1">
              <a:alpha val="7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3" name="TextBox 22"/>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actions?</a:t>
            </a:r>
            <a:endParaRPr lang="en-US" i="0" dirty="0">
              <a:effectLst>
                <a:glow rad="101600">
                  <a:srgbClr val="000000"/>
                </a:glow>
              </a:effectLst>
            </a:endParaRPr>
          </a:p>
        </p:txBody>
      </p:sp>
      <p:sp>
        <p:nvSpPr>
          <p:cNvPr id="24" name="Rectangle 23"/>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8" name="Freeform 27"/>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551144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spTree>
    <p:extLst>
      <p:ext uri="{BB962C8B-B14F-4D97-AF65-F5344CB8AC3E}">
        <p14:creationId xmlns:p14="http://schemas.microsoft.com/office/powerpoint/2010/main" val="36411016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sp>
        <p:nvSpPr>
          <p:cNvPr id="23" name="TextBox 22"/>
          <p:cNvSpPr txBox="1"/>
          <p:nvPr/>
        </p:nvSpPr>
        <p:spPr>
          <a:xfrm>
            <a:off x="2533150" y="2425080"/>
            <a:ext cx="858389" cy="430887"/>
          </a:xfrm>
          <a:prstGeom prst="rect">
            <a:avLst/>
          </a:prstGeom>
          <a:noFill/>
        </p:spPr>
        <p:txBody>
          <a:bodyPr wrap="none" rtlCol="0">
            <a:spAutoFit/>
          </a:bodyPr>
          <a:lstStyle/>
          <a:p>
            <a:pPr algn="ctr"/>
            <a:r>
              <a:rPr lang="en-US" i="0" dirty="0" smtClean="0">
                <a:effectLst>
                  <a:glow rad="203200">
                    <a:srgbClr val="FF0000">
                      <a:alpha val="50000"/>
                    </a:srgbClr>
                  </a:glow>
                </a:effectLst>
              </a:rPr>
              <a:t>or ???</a:t>
            </a:r>
            <a:endParaRPr lang="en-US" i="0" dirty="0">
              <a:effectLst>
                <a:glow rad="203200">
                  <a:srgbClr val="FF0000">
                    <a:alpha val="50000"/>
                  </a:srgbClr>
                </a:glow>
              </a:effectLst>
            </a:endParaRPr>
          </a:p>
        </p:txBody>
      </p:sp>
      <p:sp>
        <p:nvSpPr>
          <p:cNvPr id="24" name="TextBox 23"/>
          <p:cNvSpPr txBox="1"/>
          <p:nvPr/>
        </p:nvSpPr>
        <p:spPr>
          <a:xfrm>
            <a:off x="2533149" y="2420888"/>
            <a:ext cx="858389" cy="430887"/>
          </a:xfrm>
          <a:prstGeom prst="rect">
            <a:avLst/>
          </a:prstGeom>
          <a:noFill/>
        </p:spPr>
        <p:txBody>
          <a:bodyPr wrap="none" rtlCol="0">
            <a:spAutoFit/>
          </a:bodyPr>
          <a:lstStyle/>
          <a:p>
            <a:pPr algn="ctr"/>
            <a:r>
              <a:rPr lang="en-US" i="0" dirty="0" smtClean="0">
                <a:effectLst>
                  <a:glow rad="50800">
                    <a:schemeClr val="tx1"/>
                  </a:glow>
                </a:effectLst>
              </a:rPr>
              <a:t>or ???</a:t>
            </a:r>
            <a:endParaRPr lang="en-US" i="0" dirty="0">
              <a:effectLst>
                <a:glow rad="50800">
                  <a:schemeClr val="tx1"/>
                </a:glow>
              </a:effectLst>
            </a:endParaRPr>
          </a:p>
        </p:txBody>
      </p:sp>
    </p:spTree>
    <p:extLst>
      <p:ext uri="{BB962C8B-B14F-4D97-AF65-F5344CB8AC3E}">
        <p14:creationId xmlns:p14="http://schemas.microsoft.com/office/powerpoint/2010/main" val="9956946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690008" y="332656"/>
            <a:ext cx="1753581" cy="430887"/>
          </a:xfrm>
          <a:prstGeom prst="rect">
            <a:avLst/>
          </a:prstGeom>
          <a:noFill/>
        </p:spPr>
        <p:txBody>
          <a:bodyPr wrap="none" rtlCol="0">
            <a:spAutoFit/>
          </a:bodyPr>
          <a:lstStyle/>
          <a:p>
            <a:pPr algn="ctr"/>
            <a:r>
              <a:rPr lang="en-US" i="0" dirty="0" smtClean="0">
                <a:effectLst>
                  <a:glow rad="101600">
                    <a:srgbClr val="000000"/>
                  </a:glow>
                </a:effectLst>
              </a:rPr>
              <a:t>***more cuts</a:t>
            </a:r>
            <a:endParaRPr lang="en-US" i="0" dirty="0">
              <a:effectLst>
                <a:glow rad="101600">
                  <a:srgbClr val="000000"/>
                </a:glow>
              </a:effectLst>
            </a:endParaRPr>
          </a:p>
        </p:txBody>
      </p:sp>
    </p:spTree>
    <p:extLst>
      <p:ext uri="{BB962C8B-B14F-4D97-AF65-F5344CB8AC3E}">
        <p14:creationId xmlns:p14="http://schemas.microsoft.com/office/powerpoint/2010/main" val="22703505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3068960"/>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
        <p:nvSpPr>
          <p:cNvPr id="3" name="Rectangle 2"/>
          <p:cNvSpPr/>
          <p:nvPr/>
        </p:nvSpPr>
        <p:spPr>
          <a:xfrm>
            <a:off x="971600" y="40466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Which events are 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40466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33265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1343652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Rectangle 26"/>
          <p:cNvSpPr/>
          <p:nvPr/>
        </p:nvSpPr>
        <p:spPr bwMode="auto">
          <a:xfrm>
            <a:off x="0" y="1772816"/>
            <a:ext cx="9144000" cy="5085184"/>
          </a:xfrm>
          <a:prstGeom prst="rect">
            <a:avLst/>
          </a:prstGeom>
          <a:solidFill>
            <a:schemeClr val="tx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459254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7" name="Rectangle 26"/>
          <p:cNvSpPr/>
          <p:nvPr/>
        </p:nvSpPr>
        <p:spPr bwMode="auto">
          <a:xfrm>
            <a:off x="0" y="1772816"/>
            <a:ext cx="9144000" cy="5085184"/>
          </a:xfrm>
          <a:prstGeom prst="rect">
            <a:avLst/>
          </a:prstGeom>
          <a:solidFill>
            <a:schemeClr val="tx1">
              <a:alpha val="8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322333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grpSp>
        <p:nvGrpSpPr>
          <p:cNvPr id="2" name="Group 1"/>
          <p:cNvGrpSpPr/>
          <p:nvPr/>
        </p:nvGrpSpPr>
        <p:grpSpPr>
          <a:xfrm>
            <a:off x="851830" y="2561873"/>
            <a:ext cx="3864186" cy="435079"/>
            <a:chOff x="1318284" y="2420888"/>
            <a:chExt cx="3864186" cy="435079"/>
          </a:xfrm>
        </p:grpSpPr>
        <p:sp>
          <p:nvSpPr>
            <p:cNvPr id="25" name="TextBox 24"/>
            <p:cNvSpPr txBox="1"/>
            <p:nvPr/>
          </p:nvSpPr>
          <p:spPr>
            <a:xfrm>
              <a:off x="1318284" y="2425080"/>
              <a:ext cx="3864186" cy="430887"/>
            </a:xfrm>
            <a:prstGeom prst="rect">
              <a:avLst/>
            </a:prstGeom>
            <a:noFill/>
          </p:spPr>
          <p:txBody>
            <a:bodyPr wrap="none" rtlCol="0">
              <a:spAutoFit/>
            </a:bodyPr>
            <a:lstStyle/>
            <a:p>
              <a:pPr algn="ctr"/>
              <a:r>
                <a:rPr lang="en-US" i="0" dirty="0" smtClean="0">
                  <a:effectLst>
                    <a:glow rad="203200">
                      <a:srgbClr val="FF0000">
                        <a:alpha val="50000"/>
                      </a:srgbClr>
                    </a:glow>
                  </a:effectLst>
                </a:rPr>
                <a:t>or social motor representation</a:t>
              </a:r>
              <a:endParaRPr lang="en-US" i="0" dirty="0">
                <a:effectLst>
                  <a:glow rad="203200">
                    <a:srgbClr val="FF0000">
                      <a:alpha val="50000"/>
                    </a:srgbClr>
                  </a:glow>
                </a:effectLst>
              </a:endParaRPr>
            </a:p>
          </p:txBody>
        </p:sp>
        <p:sp>
          <p:nvSpPr>
            <p:cNvPr id="26" name="TextBox 25"/>
            <p:cNvSpPr txBox="1"/>
            <p:nvPr/>
          </p:nvSpPr>
          <p:spPr>
            <a:xfrm>
              <a:off x="1318284" y="2420888"/>
              <a:ext cx="3864186" cy="430887"/>
            </a:xfrm>
            <a:prstGeom prst="rect">
              <a:avLst/>
            </a:prstGeom>
            <a:noFill/>
          </p:spPr>
          <p:txBody>
            <a:bodyPr wrap="none" rtlCol="0">
              <a:spAutoFit/>
            </a:bodyPr>
            <a:lstStyle/>
            <a:p>
              <a:pPr algn="ctr"/>
              <a:r>
                <a:rPr lang="en-US" i="0" dirty="0" smtClean="0">
                  <a:effectLst>
                    <a:glow rad="50800">
                      <a:schemeClr val="tx1"/>
                    </a:glow>
                  </a:effectLst>
                </a:rPr>
                <a:t>or social motor representation</a:t>
              </a:r>
              <a:endParaRPr lang="en-US" i="0" dirty="0">
                <a:effectLst>
                  <a:glow rad="50800">
                    <a:schemeClr val="tx1"/>
                  </a:glow>
                </a:effectLst>
              </a:endParaRPr>
            </a:p>
          </p:txBody>
        </p:sp>
      </p:grpSp>
      <p:sp>
        <p:nvSpPr>
          <p:cNvPr id="27" name="Rectangle 26"/>
          <p:cNvSpPr/>
          <p:nvPr/>
        </p:nvSpPr>
        <p:spPr bwMode="auto">
          <a:xfrm>
            <a:off x="4716016" y="1988840"/>
            <a:ext cx="3960440" cy="3024336"/>
          </a:xfrm>
          <a:prstGeom prst="rect">
            <a:avLst/>
          </a:prstGeom>
          <a:solidFill>
            <a:schemeClr val="tx1">
              <a:alpha val="5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TextBox 27"/>
          <p:cNvSpPr txBox="1"/>
          <p:nvPr/>
        </p:nvSpPr>
        <p:spPr>
          <a:xfrm>
            <a:off x="2843902" y="661014"/>
            <a:ext cx="3445789" cy="430887"/>
          </a:xfrm>
          <a:prstGeom prst="rect">
            <a:avLst/>
          </a:prstGeom>
          <a:noFill/>
        </p:spPr>
        <p:txBody>
          <a:bodyPr wrap="none" rtlCol="0">
            <a:spAutoFit/>
          </a:bodyPr>
          <a:lstStyle/>
          <a:p>
            <a:pPr algn="ctr"/>
            <a:r>
              <a:rPr lang="en-US" i="0" dirty="0" smtClean="0">
                <a:effectLst>
                  <a:glow rad="101600">
                    <a:srgbClr val="000000"/>
                  </a:glow>
                </a:effectLst>
              </a:rPr>
              <a:t>Which events are   actions?</a:t>
            </a:r>
            <a:endParaRPr lang="en-US" i="0" dirty="0">
              <a:effectLst>
                <a:glow rad="101600">
                  <a:srgbClr val="000000"/>
                </a:glow>
              </a:effectLst>
            </a:endParaRPr>
          </a:p>
        </p:txBody>
      </p:sp>
      <p:sp>
        <p:nvSpPr>
          <p:cNvPr id="29" name="Rectangle 28"/>
          <p:cNvSpPr/>
          <p:nvPr/>
        </p:nvSpPr>
        <p:spPr>
          <a:xfrm>
            <a:off x="4826124" y="444990"/>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30" name="Freeform 29"/>
          <p:cNvSpPr/>
          <p:nvPr/>
        </p:nvSpPr>
        <p:spPr>
          <a:xfrm>
            <a:off x="4985733" y="890463"/>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170089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459417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56778</TotalTime>
  <Words>6115</Words>
  <Application>Microsoft Macintosh PowerPoint</Application>
  <PresentationFormat>On-screen Show (4:3)</PresentationFormat>
  <Paragraphs>856</Paragraphs>
  <Slides>78</Slides>
  <Notes>69</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2115</cp:revision>
  <cp:lastPrinted>2011-06-06T00:11:55Z</cp:lastPrinted>
  <dcterms:created xsi:type="dcterms:W3CDTF">2010-11-22T10:27:15Z</dcterms:created>
  <dcterms:modified xsi:type="dcterms:W3CDTF">2012-08-28T11:00:32Z</dcterms:modified>
  <cp:category/>
</cp:coreProperties>
</file>