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handoutMasterIdLst>
    <p:handoutMasterId r:id="rId39"/>
  </p:handoutMasterIdLst>
  <p:sldIdLst>
    <p:sldId id="779" r:id="rId2"/>
    <p:sldId id="890" r:id="rId3"/>
    <p:sldId id="892" r:id="rId4"/>
    <p:sldId id="913" r:id="rId5"/>
    <p:sldId id="894" r:id="rId6"/>
    <p:sldId id="896" r:id="rId7"/>
    <p:sldId id="900" r:id="rId8"/>
    <p:sldId id="902" r:id="rId9"/>
    <p:sldId id="901" r:id="rId10"/>
    <p:sldId id="899" r:id="rId11"/>
    <p:sldId id="895" r:id="rId12"/>
    <p:sldId id="903" r:id="rId13"/>
    <p:sldId id="904" r:id="rId14"/>
    <p:sldId id="918" r:id="rId15"/>
    <p:sldId id="917" r:id="rId16"/>
    <p:sldId id="916" r:id="rId17"/>
    <p:sldId id="915" r:id="rId18"/>
    <p:sldId id="914" r:id="rId19"/>
    <p:sldId id="905" r:id="rId20"/>
    <p:sldId id="437" r:id="rId21"/>
    <p:sldId id="508" r:id="rId22"/>
    <p:sldId id="438" r:id="rId23"/>
    <p:sldId id="439" r:id="rId24"/>
    <p:sldId id="906" r:id="rId25"/>
    <p:sldId id="908" r:id="rId26"/>
    <p:sldId id="907" r:id="rId27"/>
    <p:sldId id="442" r:id="rId28"/>
    <p:sldId id="909" r:id="rId29"/>
    <p:sldId id="910" r:id="rId30"/>
    <p:sldId id="911" r:id="rId31"/>
    <p:sldId id="912" r:id="rId32"/>
    <p:sldId id="511" r:id="rId33"/>
    <p:sldId id="919" r:id="rId34"/>
    <p:sldId id="893" r:id="rId35"/>
    <p:sldId id="446" r:id="rId36"/>
    <p:sldId id="509" r:id="rId37"/>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4060" autoAdjust="0"/>
  </p:normalViewPr>
  <p:slideViewPr>
    <p:cSldViewPr>
      <p:cViewPr>
        <p:scale>
          <a:sx n="103" d="100"/>
          <a:sy n="103" d="100"/>
        </p:scale>
        <p:origin x="-392" y="-1272"/>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31/05/2012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Why suppose, in advance of considering the details, that interacting </a:t>
            </a:r>
            <a:r>
              <a:rPr lang="en-US" dirty="0" err="1" smtClean="0"/>
              <a:t>mindreaders</a:t>
            </a:r>
            <a:r>
              <a:rPr lang="en-US" dirty="0" smtClean="0"/>
              <a:t> might know more?</a:t>
            </a:r>
          </a:p>
          <a:p>
            <a:r>
              <a:rPr lang="en-US" dirty="0" smtClean="0"/>
              <a:t>A </a:t>
            </a:r>
            <a:r>
              <a:rPr lang="en-US" dirty="0" err="1" smtClean="0"/>
              <a:t>mindreader's</a:t>
            </a:r>
            <a:r>
              <a:rPr lang="en-US" dirty="0" smtClean="0"/>
              <a:t> target is often also a </a:t>
            </a:r>
            <a:r>
              <a:rPr lang="en-US" dirty="0" err="1" smtClean="0"/>
              <a:t>mindreader</a:t>
            </a:r>
            <a:r>
              <a:rPr lang="en-US" dirty="0" smtClean="0"/>
              <a:t> and may sometimes reciprocate by taking the </a:t>
            </a:r>
            <a:r>
              <a:rPr lang="en-US" dirty="0" err="1" smtClean="0"/>
              <a:t>mindreader</a:t>
            </a:r>
            <a:r>
              <a:rPr lang="en-US" dirty="0" smtClean="0"/>
              <a:t> as a target for mindreading.</a:t>
            </a:r>
          </a:p>
          <a:p>
            <a:r>
              <a:rPr lang="en-US" dirty="0" smtClean="0"/>
              <a:t>It ought to be possible, in mindreading, to make use of this reciprocity.</a:t>
            </a:r>
          </a:p>
          <a:p>
            <a:r>
              <a:rPr lang="en-US" dirty="0" smtClean="0"/>
              <a:t>But how could such reciprocity facilitate mindreading?</a:t>
            </a:r>
          </a:p>
          <a:p>
            <a:r>
              <a:rPr lang="en-US" dirty="0" smtClean="0"/>
              <a:t>If we assume the </a:t>
            </a:r>
            <a:r>
              <a:rPr lang="en-US" dirty="0" err="1" smtClean="0"/>
              <a:t>mindreader</a:t>
            </a:r>
            <a:r>
              <a:rPr lang="en-US" dirty="0" smtClean="0"/>
              <a:t> is merely observing her target,</a:t>
            </a:r>
          </a:p>
          <a:p>
            <a:r>
              <a:rPr lang="en-US" dirty="0" smtClean="0"/>
              <a:t>that there is manifestly no potential for interaction,</a:t>
            </a:r>
          </a:p>
          <a:p>
            <a:r>
              <a:rPr lang="en-US" dirty="0" smtClean="0"/>
              <a:t>then it seems that any way of exploiting reciprocity would involve higher-order ascriptions. </a:t>
            </a:r>
          </a:p>
          <a:p>
            <a:r>
              <a:rPr lang="en-US" dirty="0" smtClean="0"/>
              <a:t>The </a:t>
            </a:r>
            <a:r>
              <a:rPr lang="en-US" dirty="0" err="1" smtClean="0"/>
              <a:t>mindreader</a:t>
            </a:r>
            <a:r>
              <a:rPr lang="en-US" dirty="0" smtClean="0"/>
              <a:t> would ascribe to her target beliefs (say) about the </a:t>
            </a:r>
            <a:r>
              <a:rPr lang="en-US" dirty="0" err="1" smtClean="0"/>
              <a:t>mindreader's</a:t>
            </a:r>
            <a:r>
              <a:rPr lang="en-US" dirty="0" smtClean="0"/>
              <a:t> own beliefs and other mental states.</a:t>
            </a:r>
          </a:p>
          <a:p>
            <a:r>
              <a:rPr lang="en-US" dirty="0" smtClean="0"/>
              <a:t>And if her target reciprocates, she might escalate by ascribing to the target beliefs about her own beliefs about the target's beliefs about her beliefs.</a:t>
            </a:r>
          </a:p>
          <a:p>
            <a:r>
              <a:rPr lang="en-US" dirty="0" smtClean="0"/>
              <a:t>While this might be useful in some situations, </a:t>
            </a:r>
          </a:p>
          <a:p>
            <a:r>
              <a:rPr lang="en-US" dirty="0" smtClean="0"/>
              <a:t>the nesting this approach requires quickly becomes dauntingly complex.</a:t>
            </a:r>
          </a:p>
          <a:p>
            <a:r>
              <a:rPr lang="en-US" dirty="0" smtClean="0"/>
              <a:t>And the basic intuition about reciprocal mindreading goes unsatisfied.</a:t>
            </a:r>
          </a:p>
          <a:p>
            <a:r>
              <a:rPr lang="en-US" dirty="0" smtClean="0"/>
              <a:t>Reciprocal mindreading should sometimes result in </a:t>
            </a:r>
          </a:p>
          <a:p>
            <a:r>
              <a:rPr lang="en-US" dirty="0" smtClean="0"/>
              <a:t>something like a meeting of minds</a:t>
            </a:r>
          </a:p>
          <a:p>
            <a:r>
              <a:rPr lang="en-US" dirty="0" smtClean="0"/>
              <a:t>rather than</a:t>
            </a:r>
          </a:p>
          <a:p>
            <a:r>
              <a:rPr lang="en-US" dirty="0" smtClean="0"/>
              <a:t>an escalation of higher-order ascriptions.</a:t>
            </a:r>
          </a:p>
          <a:p>
            <a:r>
              <a:rPr lang="en-US" dirty="0" smtClean="0"/>
              <a:t>Perhaps fully exploiting reciprocity in mindreading</a:t>
            </a:r>
          </a:p>
          <a:p>
            <a:r>
              <a:rPr lang="en-US" dirty="0" smtClean="0"/>
              <a:t>requires the </a:t>
            </a:r>
            <a:r>
              <a:rPr lang="en-US" dirty="0" err="1" smtClean="0"/>
              <a:t>mindreaders</a:t>
            </a:r>
            <a:r>
              <a:rPr lang="en-US" dirty="0" smtClean="0"/>
              <a:t> to be in a position to interact with each other;</a:t>
            </a:r>
          </a:p>
          <a:p>
            <a:r>
              <a:rPr lang="en-US" dirty="0" smtClean="0"/>
              <a:t>perhaps in some cases </a:t>
            </a:r>
          </a:p>
          <a:p>
            <a:r>
              <a:rPr lang="en-US" dirty="0" smtClean="0"/>
              <a:t>being or appearing poised to interact</a:t>
            </a:r>
          </a:p>
          <a:p>
            <a:r>
              <a:rPr lang="en-US" dirty="0" smtClean="0"/>
              <a:t>can somehow enable </a:t>
            </a:r>
            <a:r>
              <a:rPr lang="en-US" dirty="0" err="1" smtClean="0"/>
              <a:t>mindreaders</a:t>
            </a:r>
            <a:r>
              <a:rPr lang="en-US" dirty="0" smtClean="0"/>
              <a:t> to exploit reciprocity without first having to ascribe higher-order mental states.</a:t>
            </a:r>
          </a:p>
          <a:p>
            <a:r>
              <a:rPr lang="en-US" dirty="0" smtClean="0"/>
              <a:t>This is the hunch we develop in what follows.</a:t>
            </a:r>
          </a:p>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I’m going to focus on goal ascription.  Goal ascription is the identification of an outcome to which another’s action is directed.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I’m going to focus on goal ascription.  Goal ascription is the identification of an outcome to which another’s action is directed.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I’m going to focus on goal ascription.  Goal ascription is the identification of an outcome to which another’s action is directed.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I’m going to focus on goal ascription.  Goal ascription is the identification of an outcome to which another’s action is directed.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These conditions are extracted from Csibra; the rest are additions</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I’m going to focus on goal ascription.  Goal ascription is the identification of an outcome to which another’s action is directed.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I’m going to focus on goal ascription.  Goal ascription is the identification of an outcome to which another’s action is directed.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I’m going to focus on goal ascription.  Goal ascription is the identification of an outcome to which another’s action is directed.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link to problem of opaque</a:t>
            </a:r>
            <a:r>
              <a:rPr lang="en-US" baseline="0" dirty="0" smtClean="0"/>
              <a:t> means</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The challenge ... the conjecture ... so far I’ve been responding to objections which seem to show that the conjecture is impossible ... the third and final objection, today’s objection, is different ...</a:t>
            </a:r>
            <a:endParaRPr lang="en-US"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a:t>
            </a:fld>
            <a:endParaRPr lang="en-GB"/>
          </a:p>
        </p:txBody>
      </p:sp>
    </p:spTree>
    <p:extLst>
      <p:ext uri="{BB962C8B-B14F-4D97-AF65-F5344CB8AC3E}">
        <p14:creationId xmlns:p14="http://schemas.microsoft.com/office/powerpoint/2010/main" val="337905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a:t>
            </a:r>
            <a:r>
              <a:rPr lang="en-US" baseline="0" dirty="0" smtClean="0"/>
              <a:t> of opaque means = ignorance about to which ends actions are means can be an obstacle to goal ascription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20</a:t>
            </a:fld>
            <a:endParaRPr lang="en-GB"/>
          </a:p>
        </p:txBody>
      </p:sp>
    </p:spTree>
    <p:extLst>
      <p:ext uri="{BB962C8B-B14F-4D97-AF65-F5344CB8AC3E}">
        <p14:creationId xmlns:p14="http://schemas.microsoft.com/office/powerpoint/2010/main" val="2480414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7250" cy="2547937"/>
          </a:xfrm>
        </p:spPr>
      </p:sp>
      <p:sp>
        <p:nvSpPr>
          <p:cNvPr id="3" name="Notes Placeholder 2"/>
          <p:cNvSpPr>
            <a:spLocks noGrp="1"/>
          </p:cNvSpPr>
          <p:nvPr>
            <p:ph type="body" idx="1"/>
          </p:nvPr>
        </p:nvSpPr>
        <p:spPr/>
        <p:txBody>
          <a:bodyPr/>
          <a:lstStyle/>
          <a:p>
            <a:r>
              <a:rPr lang="en-US" dirty="0" smtClean="0"/>
              <a:t>this illustrates problem of identifying</a:t>
            </a:r>
            <a:r>
              <a:rPr lang="en-US" baseline="0" dirty="0" smtClean="0"/>
              <a:t> particular goals of action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21</a:t>
            </a:fld>
            <a:endParaRPr lang="en-GB"/>
          </a:p>
        </p:txBody>
      </p:sp>
    </p:spTree>
    <p:extLst>
      <p:ext uri="{BB962C8B-B14F-4D97-AF65-F5344CB8AC3E}">
        <p14:creationId xmlns:p14="http://schemas.microsoft.com/office/powerpoint/2010/main" val="1810166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their discussion of these findings</a:t>
            </a:r>
          </a:p>
          <a:p>
            <a:r>
              <a:rPr lang="en-US" dirty="0" smtClean="0"/>
              <a:t>Moll and Tomasello suggest that</a:t>
            </a:r>
          </a:p>
          <a:p>
            <a:r>
              <a:rPr lang="en-US" dirty="0" smtClean="0"/>
              <a:t>`to understand pointing, the subject needs to understand more than the individual goal-directed </a:t>
            </a:r>
            <a:r>
              <a:rPr lang="en-US" dirty="0" err="1" smtClean="0"/>
              <a:t>behaviour</a:t>
            </a:r>
            <a:r>
              <a:rPr lang="en-US" dirty="0" smtClean="0"/>
              <a:t>. </a:t>
            </a:r>
          </a:p>
          <a:p>
            <a:r>
              <a:rPr lang="en-US" dirty="0" smtClean="0"/>
              <a:t>She needs to understand that by pointing towards a location, the other attempts to communicate to her where a desired object is located; that the other tries to inform her about something that is relevant for her'</a:t>
            </a:r>
          </a:p>
          <a:p>
            <a:r>
              <a:rPr lang="en-US" dirty="0" smtClean="0"/>
              <a:t>\</a:t>
            </a:r>
            <a:r>
              <a:rPr lang="en-US" dirty="0" err="1" smtClean="0"/>
              <a:t>citep</a:t>
            </a:r>
            <a:r>
              <a:rPr lang="en-US" dirty="0" smtClean="0"/>
              <a:t>[p.\ 6]{Moll:2007gu}.</a:t>
            </a:r>
          </a:p>
          <a:p>
            <a:r>
              <a:rPr lang="en-US" dirty="0" smtClean="0"/>
              <a:t>Assuming this is right, our suggestion is that individuals could reliably  respond  appropriately to pointing actions in the context of joint action without understanding pointing.</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28</a:t>
            </a:fld>
            <a:endParaRPr lang="en-GB"/>
          </a:p>
        </p:txBody>
      </p:sp>
    </p:spTree>
    <p:extLst>
      <p:ext uri="{BB962C8B-B14F-4D97-AF65-F5344CB8AC3E}">
        <p14:creationId xmlns:p14="http://schemas.microsoft.com/office/powerpoint/2010/main" val="3392838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29</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pattern of reasoning </a:t>
            </a:r>
            <a:r>
              <a:rPr lang="en-US" dirty="0" err="1" smtClean="0"/>
              <a:t>generalises</a:t>
            </a:r>
            <a:r>
              <a:rPr lang="en-US" dirty="0" smtClean="0"/>
              <a:t> to a wider range of communicative gestures including single-word utterances.</a:t>
            </a:r>
          </a:p>
          <a:p>
            <a:r>
              <a:rPr lang="en-US" dirty="0" smtClean="0"/>
              <a:t>The basic requirement is this: in a particular context, the goal </a:t>
            </a:r>
            <a:r>
              <a:rPr lang="en-US" dirty="0" err="1" smtClean="0"/>
              <a:t>ascriber</a:t>
            </a:r>
            <a:r>
              <a:rPr lang="en-US" dirty="0" smtClean="0"/>
              <a:t> must associate a communicative gesture with its referent.</a:t>
            </a:r>
          </a:p>
          <a:p>
            <a:r>
              <a:rPr lang="en-US" dirty="0" smtClean="0"/>
              <a:t>For instance, she must associate the pointing gesture with the object indicated; or, if (say) she is looking to see who has an object she must associate an utterance of `daddy' with the daddy</a:t>
            </a:r>
            <a:r>
              <a:rPr lang="en-US" dirty="0" smtClean="0"/>
              <a:t>.</a:t>
            </a:r>
            <a:r>
              <a:rPr lang="en-US" baseline="0" dirty="0" smtClean="0"/>
              <a:t> </a:t>
            </a:r>
            <a:endParaRPr lang="en-US" dirty="0" smtClean="0"/>
          </a:p>
          <a:p>
            <a:r>
              <a:rPr lang="en-US" dirty="0" smtClean="0"/>
              <a:t>As </a:t>
            </a:r>
            <a:r>
              <a:rPr lang="en-US" dirty="0" smtClean="0"/>
              <a:t>we saw, </a:t>
            </a:r>
          </a:p>
          <a:p>
            <a:r>
              <a:rPr lang="en-US" dirty="0" smtClean="0"/>
              <a:t>outside the context of joint action,</a:t>
            </a:r>
          </a:p>
          <a:p>
            <a:r>
              <a:rPr lang="en-US" dirty="0" smtClean="0"/>
              <a:t>merely associating a gesture with its referent falls short of being able to respond appropriately.</a:t>
            </a:r>
          </a:p>
          <a:p>
            <a:r>
              <a:rPr lang="en-US" dirty="0" smtClean="0"/>
              <a:t>But if a </a:t>
            </a:r>
            <a:r>
              <a:rPr lang="en-US" dirty="0" err="1" smtClean="0"/>
              <a:t>mindreader</a:t>
            </a:r>
            <a:r>
              <a:rPr lang="en-US" dirty="0" smtClean="0"/>
              <a:t> supposes that her target is willing to engage in joint action with her,</a:t>
            </a:r>
          </a:p>
          <a:p>
            <a:r>
              <a:rPr lang="en-US" dirty="0" smtClean="0"/>
              <a:t>then she may infer that the goal of her target's action is her goal</a:t>
            </a:r>
          </a:p>
          <a:p>
            <a:r>
              <a:rPr lang="en-US" dirty="0" smtClean="0"/>
              <a:t>and so be motivated to treat the thing associated with a communicative gesture as relevant to the goal of her own actions.</a:t>
            </a:r>
          </a:p>
          <a:p>
            <a:r>
              <a:rPr lang="en-US" dirty="0" smtClean="0"/>
              <a:t>This will reliably (but not always) enable her to respond appropriately to the communicative gesture even without understanding it as a communicative gesture.</a:t>
            </a:r>
          </a:p>
          <a:p>
            <a:r>
              <a:rPr lang="en-US" dirty="0" smtClean="0"/>
              <a:t>And once she has experienced how that communicative gesture works as a tool for guiding others' actions in the context of joint action,</a:t>
            </a:r>
          </a:p>
          <a:p>
            <a:r>
              <a:rPr lang="en-US" dirty="0" smtClean="0"/>
              <a:t>she may be in a position to </a:t>
            </a:r>
            <a:r>
              <a:rPr lang="en-US" dirty="0" err="1" smtClean="0"/>
              <a:t>realise</a:t>
            </a:r>
            <a:r>
              <a:rPr lang="en-US" dirty="0" smtClean="0"/>
              <a:t>, further, that the same tool can be used in other contexts.</a:t>
            </a:r>
          </a:p>
          <a:p>
            <a:endParaRPr lang="en-US" dirty="0" smtClean="0"/>
          </a:p>
          <a:p>
            <a:r>
              <a:rPr lang="en-US" dirty="0" smtClean="0"/>
              <a:t>This, in barest outline, is </a:t>
            </a:r>
          </a:p>
          <a:p>
            <a:r>
              <a:rPr lang="en-US" dirty="0" smtClean="0"/>
              <a:t>how</a:t>
            </a:r>
          </a:p>
          <a:p>
            <a:r>
              <a:rPr lang="en-US" dirty="0" smtClean="0"/>
              <a:t>possessing abilities to engage in joint action</a:t>
            </a:r>
          </a:p>
          <a:p>
            <a:r>
              <a:rPr lang="en-US" dirty="0" smtClean="0"/>
              <a:t>means that </a:t>
            </a:r>
          </a:p>
          <a:p>
            <a:r>
              <a:rPr lang="en-US" dirty="0" smtClean="0"/>
              <a:t>an individual with an ability to ascribe simple goals only and no understanding of communicative intent</a:t>
            </a:r>
          </a:p>
          <a:p>
            <a:r>
              <a:rPr lang="en-US" dirty="0" smtClean="0"/>
              <a:t>might </a:t>
            </a:r>
          </a:p>
          <a:p>
            <a:r>
              <a:rPr lang="en-US" dirty="0" smtClean="0"/>
              <a:t>nevertheless reliably respond appropriately to some communicative gestures,</a:t>
            </a:r>
          </a:p>
          <a:p>
            <a:r>
              <a:rPr lang="en-US" dirty="0" smtClean="0"/>
              <a:t>and so come be in a position to understand how such gestures can be used to guide others' actions.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been arguing that JA makes available a</a:t>
            </a:r>
            <a:r>
              <a:rPr lang="en-US" baseline="0" dirty="0" smtClean="0"/>
              <a:t> route to knowledge of others’ goals that is not available to mere observers.  This doesn’t sound like very much, but it may be relevant to explaining cultures of tool use, the flexible use of communicative gestures, and the beginnings of insight into interpersonal differences in belief.  </a:t>
            </a:r>
          </a:p>
          <a:p>
            <a:r>
              <a:rPr lang="en-US" baseline="0" dirty="0" smtClean="0"/>
              <a:t>Still, it seems to stop short of meeting the challenge of explaining the emergence of sophisticated forms of mindreading.</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34</a:t>
            </a:fld>
            <a:endParaRPr lang="en-GB"/>
          </a:p>
        </p:txBody>
      </p:sp>
    </p:spTree>
    <p:extLst>
      <p:ext uri="{BB962C8B-B14F-4D97-AF65-F5344CB8AC3E}">
        <p14:creationId xmlns:p14="http://schemas.microsoft.com/office/powerpoint/2010/main" val="2393163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35</a:t>
            </a:fld>
            <a:endParaRPr lang="en-GB"/>
          </a:p>
        </p:txBody>
      </p:sp>
      <p:sp>
        <p:nvSpPr>
          <p:cNvPr id="23553"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conclusion I have suggested that there are forms of joint action which require only limited social cognition and which may play a role in the </a:t>
            </a:r>
            <a:r>
              <a:rPr lang="en-US" dirty="0" err="1" smtClean="0"/>
              <a:t>emer</a:t>
            </a:r>
            <a:r>
              <a:rPr lang="en-US" dirty="0" smtClean="0"/>
              <a:t>- </a:t>
            </a:r>
            <a:r>
              <a:rPr lang="en-US" dirty="0" err="1" smtClean="0"/>
              <a:t>gence</a:t>
            </a:r>
            <a:r>
              <a:rPr lang="en-US" dirty="0" smtClean="0"/>
              <a:t> of more sophisticated forms of social cognition, in development or evolution (or both).</a:t>
            </a:r>
          </a:p>
          <a:p>
            <a:r>
              <a:rPr lang="en-US" dirty="0" smtClean="0"/>
              <a:t>[See last slide with diagram] On emergence, the idea was that abilities to engage in joint action combined with minimal social cognition enable humans to break into the </a:t>
            </a:r>
            <a:r>
              <a:rPr lang="en-US" dirty="0" err="1" smtClean="0"/>
              <a:t>Gricean</a:t>
            </a:r>
            <a:r>
              <a:rPr lang="en-US" dirty="0" smtClean="0"/>
              <a:t> circle and understand communicative intention. This is turn is one of the foundations on which abilities to com- </a:t>
            </a:r>
            <a:r>
              <a:rPr lang="en-US" dirty="0" err="1" smtClean="0"/>
              <a:t>municate</a:t>
            </a:r>
            <a:r>
              <a:rPr lang="en-US" dirty="0" smtClean="0"/>
              <a:t> by language are built, and there is evidence that abilities to com- </a:t>
            </a:r>
            <a:r>
              <a:rPr lang="en-US" dirty="0" err="1" smtClean="0"/>
              <a:t>municate</a:t>
            </a:r>
            <a:r>
              <a:rPr lang="en-US" dirty="0" smtClean="0"/>
              <a:t> by language in turn play a role in the emergence of full-blown mindreading abilities (*refs). So this may be one route by which abilities to engage in joint action plus limited social cognition plays a role in the emergence of sophisticated forms of social cognition such as cognition of belief and other propositional attitudes.</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36</a:t>
            </a:fld>
            <a:endParaRPr lang="en-GB"/>
          </a:p>
        </p:txBody>
      </p:sp>
      <p:sp>
        <p:nvSpPr>
          <p:cNvPr id="23553"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aim is to show that abilities to engage in joint action make available a route to knowledge</a:t>
            </a:r>
            <a:r>
              <a:rPr lang="en-US" baseline="0" dirty="0" smtClean="0"/>
              <a:t> of others’</a:t>
            </a:r>
            <a:r>
              <a:rPr lang="en-US" dirty="0" smtClean="0"/>
              <a:t> minds,</a:t>
            </a:r>
            <a:r>
              <a:rPr lang="en-US" baseline="0" dirty="0" smtClean="0"/>
              <a:t> and that this could facilitate the emergence of communicative understanding which in turn facilitates the emergence of sophisticated forms of mindreading.</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a:t>
            </a:fld>
            <a:endParaRPr lang="en-GB"/>
          </a:p>
        </p:txBody>
      </p:sp>
    </p:spTree>
    <p:extLst>
      <p:ext uri="{BB962C8B-B14F-4D97-AF65-F5344CB8AC3E}">
        <p14:creationId xmlns:p14="http://schemas.microsoft.com/office/powerpoint/2010/main" val="311598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going</a:t>
            </a:r>
            <a:r>
              <a:rPr lang="en-US" baseline="0" dirty="0" smtClean="0"/>
              <a:t> to be this: JA makes possible language which makes possible </a:t>
            </a:r>
            <a:r>
              <a:rPr lang="en-US" baseline="0" dirty="0" err="1" smtClean="0"/>
              <a:t>sophistictaed</a:t>
            </a:r>
            <a:r>
              <a:rPr lang="en-US" baseline="0" dirty="0" smtClean="0"/>
              <a:t> </a:t>
            </a:r>
            <a:r>
              <a:rPr lang="en-US" baseline="0" dirty="0" err="1" smtClean="0"/>
              <a:t>ToM</a:t>
            </a:r>
            <a:r>
              <a:rPr lang="en-US" baseline="0" dirty="0" smtClean="0"/>
              <a:t>.  Cf. CP of speech facilitating literacy which in turn makes phonological awareness possible.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a:t>
            </a:fld>
            <a:endParaRPr lang="en-GB"/>
          </a:p>
        </p:txBody>
      </p:sp>
    </p:spTree>
    <p:extLst>
      <p:ext uri="{BB962C8B-B14F-4D97-AF65-F5344CB8AC3E}">
        <p14:creationId xmlns:p14="http://schemas.microsoft.com/office/powerpoint/2010/main" val="22577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want to start a bit further back, with a simpler question.</a:t>
            </a:r>
          </a:p>
          <a:p>
            <a:r>
              <a:rPr lang="en-US" dirty="0" smtClean="0"/>
              <a:t>Contrast</a:t>
            </a:r>
          </a:p>
          <a:p>
            <a:r>
              <a:rPr lang="en-US" dirty="0" smtClean="0"/>
              <a:t>a </a:t>
            </a:r>
            <a:r>
              <a:rPr lang="en-US" dirty="0" err="1" smtClean="0"/>
              <a:t>mindreader</a:t>
            </a:r>
            <a:r>
              <a:rPr lang="en-US" dirty="0" smtClean="0"/>
              <a:t> who is, or appears to be, capable of interacting with her targets </a:t>
            </a:r>
          </a:p>
          <a:p>
            <a:r>
              <a:rPr lang="en-US" dirty="0" smtClean="0"/>
              <a:t>and</a:t>
            </a:r>
          </a:p>
          <a:p>
            <a:r>
              <a:rPr lang="en-US" dirty="0" smtClean="0"/>
              <a:t>a </a:t>
            </a:r>
            <a:r>
              <a:rPr lang="en-US" dirty="0" err="1" smtClean="0"/>
              <a:t>mindreader</a:t>
            </a:r>
            <a:r>
              <a:rPr lang="en-US" dirty="0" smtClean="0"/>
              <a:t> who can manifestly only observe.</a:t>
            </a:r>
          </a:p>
          <a:p>
            <a:r>
              <a:rPr lang="en-US" dirty="0" smtClean="0"/>
              <a:t>Is it possible that the interacting </a:t>
            </a:r>
            <a:r>
              <a:rPr lang="en-US" dirty="0" err="1" smtClean="0"/>
              <a:t>mindreader</a:t>
            </a:r>
            <a:r>
              <a:rPr lang="en-US" dirty="0" smtClean="0"/>
              <a:t> is in a position to know things which she would be unable to know if she were unable to interact with her targets?</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Why suppose, in advance of considering the details, that interacting </a:t>
            </a:r>
            <a:r>
              <a:rPr lang="en-US" dirty="0" err="1" smtClean="0"/>
              <a:t>mindreaders</a:t>
            </a:r>
            <a:r>
              <a:rPr lang="en-US" dirty="0" smtClean="0"/>
              <a:t> might know more?</a:t>
            </a:r>
          </a:p>
          <a:p>
            <a:r>
              <a:rPr lang="en-US" dirty="0" smtClean="0"/>
              <a:t>A </a:t>
            </a:r>
            <a:r>
              <a:rPr lang="en-US" dirty="0" err="1" smtClean="0"/>
              <a:t>mindreader's</a:t>
            </a:r>
            <a:r>
              <a:rPr lang="en-US" dirty="0" smtClean="0"/>
              <a:t> target is often also a </a:t>
            </a:r>
            <a:r>
              <a:rPr lang="en-US" dirty="0" err="1" smtClean="0"/>
              <a:t>mindreader</a:t>
            </a:r>
            <a:r>
              <a:rPr lang="en-US" dirty="0" smtClean="0"/>
              <a:t> and may sometimes reciprocate by taking the </a:t>
            </a:r>
            <a:r>
              <a:rPr lang="en-US" dirty="0" err="1" smtClean="0"/>
              <a:t>mindreader</a:t>
            </a:r>
            <a:r>
              <a:rPr lang="en-US" dirty="0" smtClean="0"/>
              <a:t> as a target for mindreading.</a:t>
            </a:r>
          </a:p>
          <a:p>
            <a:r>
              <a:rPr lang="en-US" dirty="0" smtClean="0"/>
              <a:t>It ought to be possible, in mindreading, to make use of this reciprocity.</a:t>
            </a:r>
          </a:p>
          <a:p>
            <a:r>
              <a:rPr lang="en-US" dirty="0" smtClean="0"/>
              <a:t>But how could such reciprocity facilitate mindreading?</a:t>
            </a:r>
          </a:p>
          <a:p>
            <a:r>
              <a:rPr lang="en-US" dirty="0" smtClean="0"/>
              <a:t>If we assume the </a:t>
            </a:r>
            <a:r>
              <a:rPr lang="en-US" dirty="0" err="1" smtClean="0"/>
              <a:t>mindreader</a:t>
            </a:r>
            <a:r>
              <a:rPr lang="en-US" dirty="0" smtClean="0"/>
              <a:t> is merely observing her target,</a:t>
            </a:r>
          </a:p>
          <a:p>
            <a:r>
              <a:rPr lang="en-US" dirty="0" smtClean="0"/>
              <a:t>that there is manifestly no potential for interaction,</a:t>
            </a:r>
          </a:p>
          <a:p>
            <a:r>
              <a:rPr lang="en-US" dirty="0" smtClean="0"/>
              <a:t>then it seems that any way of exploiting reciprocity would involve higher-order ascriptions. </a:t>
            </a:r>
          </a:p>
          <a:p>
            <a:r>
              <a:rPr lang="en-US" dirty="0" smtClean="0"/>
              <a:t>The </a:t>
            </a:r>
            <a:r>
              <a:rPr lang="en-US" dirty="0" err="1" smtClean="0"/>
              <a:t>mindreader</a:t>
            </a:r>
            <a:r>
              <a:rPr lang="en-US" dirty="0" smtClean="0"/>
              <a:t> would ascribe to her target beliefs (say) about the </a:t>
            </a:r>
            <a:r>
              <a:rPr lang="en-US" dirty="0" err="1" smtClean="0"/>
              <a:t>mindreader's</a:t>
            </a:r>
            <a:r>
              <a:rPr lang="en-US" dirty="0" smtClean="0"/>
              <a:t> own beliefs and other mental states.</a:t>
            </a:r>
          </a:p>
          <a:p>
            <a:r>
              <a:rPr lang="en-US" dirty="0" smtClean="0"/>
              <a:t>And if her target reciprocates, she might escalate by ascribing to the target beliefs about her own beliefs about the target's beliefs about her beliefs.</a:t>
            </a:r>
          </a:p>
          <a:p>
            <a:r>
              <a:rPr lang="en-US" dirty="0" smtClean="0"/>
              <a:t>While this might be useful in some situations, </a:t>
            </a:r>
          </a:p>
          <a:p>
            <a:r>
              <a:rPr lang="en-US" dirty="0" smtClean="0"/>
              <a:t>the nesting this approach requires quickly becomes dauntingly complex.</a:t>
            </a:r>
          </a:p>
          <a:p>
            <a:r>
              <a:rPr lang="en-US" dirty="0" smtClean="0"/>
              <a:t>And the basic intuition about reciprocal mindreading goes unsatisfied.</a:t>
            </a:r>
          </a:p>
          <a:p>
            <a:r>
              <a:rPr lang="en-US" dirty="0" smtClean="0"/>
              <a:t>Reciprocal mindreading should sometimes result in </a:t>
            </a:r>
          </a:p>
          <a:p>
            <a:r>
              <a:rPr lang="en-US" dirty="0" smtClean="0"/>
              <a:t>something like a meeting of minds</a:t>
            </a:r>
          </a:p>
          <a:p>
            <a:r>
              <a:rPr lang="en-US" dirty="0" smtClean="0"/>
              <a:t>rather than</a:t>
            </a:r>
          </a:p>
          <a:p>
            <a:r>
              <a:rPr lang="en-US" dirty="0" smtClean="0"/>
              <a:t>an escalation of higher-order ascriptions.</a:t>
            </a:r>
          </a:p>
          <a:p>
            <a:r>
              <a:rPr lang="en-US" dirty="0" smtClean="0"/>
              <a:t>Perhaps fully exploiting reciprocity in mindreading</a:t>
            </a:r>
          </a:p>
          <a:p>
            <a:r>
              <a:rPr lang="en-US" dirty="0" smtClean="0"/>
              <a:t>requires the </a:t>
            </a:r>
            <a:r>
              <a:rPr lang="en-US" dirty="0" err="1" smtClean="0"/>
              <a:t>mindreaders</a:t>
            </a:r>
            <a:r>
              <a:rPr lang="en-US" dirty="0" smtClean="0"/>
              <a:t> to be in a position to interact with each other;</a:t>
            </a:r>
          </a:p>
          <a:p>
            <a:r>
              <a:rPr lang="en-US" dirty="0" smtClean="0"/>
              <a:t>perhaps in some cases </a:t>
            </a:r>
          </a:p>
          <a:p>
            <a:r>
              <a:rPr lang="en-US" dirty="0" smtClean="0"/>
              <a:t>being or appearing poised to interact</a:t>
            </a:r>
          </a:p>
          <a:p>
            <a:r>
              <a:rPr lang="en-US" dirty="0" smtClean="0"/>
              <a:t>can somehow enable </a:t>
            </a:r>
            <a:r>
              <a:rPr lang="en-US" dirty="0" err="1" smtClean="0"/>
              <a:t>mindreaders</a:t>
            </a:r>
            <a:r>
              <a:rPr lang="en-US" dirty="0" smtClean="0"/>
              <a:t> to exploit reciprocity without first having to ascribe higher-order mental states.</a:t>
            </a:r>
          </a:p>
          <a:p>
            <a:r>
              <a:rPr lang="en-US" dirty="0" smtClean="0"/>
              <a:t>This is the hunch we develop in what follows.</a:t>
            </a:r>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Why suppose, in advance of considering the details, that interacting </a:t>
            </a:r>
            <a:r>
              <a:rPr lang="en-US" dirty="0" err="1" smtClean="0"/>
              <a:t>mindreaders</a:t>
            </a:r>
            <a:r>
              <a:rPr lang="en-US" dirty="0" smtClean="0"/>
              <a:t> might know more?</a:t>
            </a:r>
          </a:p>
          <a:p>
            <a:r>
              <a:rPr lang="en-US" dirty="0" smtClean="0"/>
              <a:t>A </a:t>
            </a:r>
            <a:r>
              <a:rPr lang="en-US" dirty="0" err="1" smtClean="0"/>
              <a:t>mindreader's</a:t>
            </a:r>
            <a:r>
              <a:rPr lang="en-US" dirty="0" smtClean="0"/>
              <a:t> target is often also a </a:t>
            </a:r>
            <a:r>
              <a:rPr lang="en-US" dirty="0" err="1" smtClean="0"/>
              <a:t>mindreader</a:t>
            </a:r>
            <a:r>
              <a:rPr lang="en-US" dirty="0" smtClean="0"/>
              <a:t> and may sometimes reciprocate by taking the </a:t>
            </a:r>
            <a:r>
              <a:rPr lang="en-US" dirty="0" err="1" smtClean="0"/>
              <a:t>mindreader</a:t>
            </a:r>
            <a:r>
              <a:rPr lang="en-US" dirty="0" smtClean="0"/>
              <a:t> as a target for mindreading.</a:t>
            </a:r>
          </a:p>
          <a:p>
            <a:r>
              <a:rPr lang="en-US" dirty="0" smtClean="0"/>
              <a:t>It ought to be possible, in mindreading, to make use of this reciprocity.</a:t>
            </a:r>
          </a:p>
          <a:p>
            <a:r>
              <a:rPr lang="en-US" dirty="0" smtClean="0"/>
              <a:t>But how could such reciprocity facilitate mindreading?</a:t>
            </a:r>
          </a:p>
          <a:p>
            <a:r>
              <a:rPr lang="en-US" dirty="0" smtClean="0"/>
              <a:t>If we assume the </a:t>
            </a:r>
            <a:r>
              <a:rPr lang="en-US" dirty="0" err="1" smtClean="0"/>
              <a:t>mindreader</a:t>
            </a:r>
            <a:r>
              <a:rPr lang="en-US" dirty="0" smtClean="0"/>
              <a:t> is merely observing her target,</a:t>
            </a:r>
          </a:p>
          <a:p>
            <a:r>
              <a:rPr lang="en-US" dirty="0" smtClean="0"/>
              <a:t>that there is manifestly no potential for interaction,</a:t>
            </a:r>
          </a:p>
          <a:p>
            <a:r>
              <a:rPr lang="en-US" dirty="0" smtClean="0"/>
              <a:t>then it seems that any way of exploiting reciprocity would involve higher-order ascriptions. </a:t>
            </a:r>
          </a:p>
          <a:p>
            <a:r>
              <a:rPr lang="en-US" dirty="0" smtClean="0"/>
              <a:t>The </a:t>
            </a:r>
            <a:r>
              <a:rPr lang="en-US" dirty="0" err="1" smtClean="0"/>
              <a:t>mindreader</a:t>
            </a:r>
            <a:r>
              <a:rPr lang="en-US" dirty="0" smtClean="0"/>
              <a:t> would ascribe to her target beliefs (say) about the </a:t>
            </a:r>
            <a:r>
              <a:rPr lang="en-US" dirty="0" err="1" smtClean="0"/>
              <a:t>mindreader's</a:t>
            </a:r>
            <a:r>
              <a:rPr lang="en-US" dirty="0" smtClean="0"/>
              <a:t> own beliefs and other mental states.</a:t>
            </a:r>
          </a:p>
          <a:p>
            <a:r>
              <a:rPr lang="en-US" dirty="0" smtClean="0"/>
              <a:t>And if her target reciprocates, she might escalate by ascribing to the target beliefs about her own beliefs about the target's beliefs about her beliefs.</a:t>
            </a:r>
          </a:p>
          <a:p>
            <a:r>
              <a:rPr lang="en-US" dirty="0" smtClean="0"/>
              <a:t>While this might be useful in some situations, </a:t>
            </a:r>
          </a:p>
          <a:p>
            <a:r>
              <a:rPr lang="en-US" dirty="0" smtClean="0"/>
              <a:t>the nesting this approach requires quickly becomes dauntingly complex.</a:t>
            </a:r>
          </a:p>
          <a:p>
            <a:r>
              <a:rPr lang="en-US" dirty="0" smtClean="0"/>
              <a:t>And the basic intuition about reciprocal mindreading goes unsatisfied.</a:t>
            </a:r>
          </a:p>
          <a:p>
            <a:r>
              <a:rPr lang="en-US" dirty="0" smtClean="0"/>
              <a:t>Reciprocal mindreading should sometimes result in </a:t>
            </a:r>
          </a:p>
          <a:p>
            <a:r>
              <a:rPr lang="en-US" dirty="0" smtClean="0"/>
              <a:t>something like a meeting of minds</a:t>
            </a:r>
          </a:p>
          <a:p>
            <a:r>
              <a:rPr lang="en-US" dirty="0" smtClean="0"/>
              <a:t>rather than</a:t>
            </a:r>
          </a:p>
          <a:p>
            <a:r>
              <a:rPr lang="en-US" dirty="0" smtClean="0"/>
              <a:t>an escalation of higher-order ascriptions.</a:t>
            </a:r>
          </a:p>
          <a:p>
            <a:r>
              <a:rPr lang="en-US" dirty="0" smtClean="0"/>
              <a:t>Perhaps fully exploiting reciprocity in mindreading</a:t>
            </a:r>
          </a:p>
          <a:p>
            <a:r>
              <a:rPr lang="en-US" dirty="0" smtClean="0"/>
              <a:t>requires the </a:t>
            </a:r>
            <a:r>
              <a:rPr lang="en-US" dirty="0" err="1" smtClean="0"/>
              <a:t>mindreaders</a:t>
            </a:r>
            <a:r>
              <a:rPr lang="en-US" dirty="0" smtClean="0"/>
              <a:t> to be in a position to interact with each other;</a:t>
            </a:r>
          </a:p>
          <a:p>
            <a:r>
              <a:rPr lang="en-US" dirty="0" smtClean="0"/>
              <a:t>perhaps in some cases </a:t>
            </a:r>
          </a:p>
          <a:p>
            <a:r>
              <a:rPr lang="en-US" dirty="0" smtClean="0"/>
              <a:t>being or appearing poised to interact</a:t>
            </a:r>
          </a:p>
          <a:p>
            <a:r>
              <a:rPr lang="en-US" dirty="0" smtClean="0"/>
              <a:t>can somehow enable </a:t>
            </a:r>
            <a:r>
              <a:rPr lang="en-US" dirty="0" err="1" smtClean="0"/>
              <a:t>mindreaders</a:t>
            </a:r>
            <a:r>
              <a:rPr lang="en-US" dirty="0" smtClean="0"/>
              <a:t> to exploit reciprocity without first having to ascribe higher-order mental states.</a:t>
            </a:r>
          </a:p>
          <a:p>
            <a:r>
              <a:rPr lang="en-US" dirty="0" smtClean="0"/>
              <a:t>This is the hunch we develop in what follows.</a:t>
            </a:r>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Why suppose, in advance of considering the details, that interacting </a:t>
            </a:r>
            <a:r>
              <a:rPr lang="en-US" dirty="0" err="1" smtClean="0"/>
              <a:t>mindreaders</a:t>
            </a:r>
            <a:r>
              <a:rPr lang="en-US" dirty="0" smtClean="0"/>
              <a:t> might know more?</a:t>
            </a:r>
          </a:p>
          <a:p>
            <a:r>
              <a:rPr lang="en-US" dirty="0" smtClean="0"/>
              <a:t>A </a:t>
            </a:r>
            <a:r>
              <a:rPr lang="en-US" dirty="0" err="1" smtClean="0"/>
              <a:t>mindreader's</a:t>
            </a:r>
            <a:r>
              <a:rPr lang="en-US" dirty="0" smtClean="0"/>
              <a:t> target is often also a </a:t>
            </a:r>
            <a:r>
              <a:rPr lang="en-US" dirty="0" err="1" smtClean="0"/>
              <a:t>mindreader</a:t>
            </a:r>
            <a:r>
              <a:rPr lang="en-US" dirty="0" smtClean="0"/>
              <a:t> and may sometimes reciprocate by taking the </a:t>
            </a:r>
            <a:r>
              <a:rPr lang="en-US" dirty="0" err="1" smtClean="0"/>
              <a:t>mindreader</a:t>
            </a:r>
            <a:r>
              <a:rPr lang="en-US" dirty="0" smtClean="0"/>
              <a:t> as a target for mindreading.</a:t>
            </a:r>
          </a:p>
          <a:p>
            <a:r>
              <a:rPr lang="en-US" dirty="0" smtClean="0"/>
              <a:t>It ought to be possible, in mindreading, to make use of this reciprocity.</a:t>
            </a:r>
          </a:p>
          <a:p>
            <a:r>
              <a:rPr lang="en-US" dirty="0" smtClean="0"/>
              <a:t>But how could such reciprocity facilitate mindreading?</a:t>
            </a:r>
          </a:p>
          <a:p>
            <a:r>
              <a:rPr lang="en-US" dirty="0" smtClean="0"/>
              <a:t>If we assume the </a:t>
            </a:r>
            <a:r>
              <a:rPr lang="en-US" dirty="0" err="1" smtClean="0"/>
              <a:t>mindreader</a:t>
            </a:r>
            <a:r>
              <a:rPr lang="en-US" dirty="0" smtClean="0"/>
              <a:t> is merely observing her target,</a:t>
            </a:r>
          </a:p>
          <a:p>
            <a:r>
              <a:rPr lang="en-US" dirty="0" smtClean="0"/>
              <a:t>that there is manifestly no potential for interaction,</a:t>
            </a:r>
          </a:p>
          <a:p>
            <a:r>
              <a:rPr lang="en-US" dirty="0" smtClean="0"/>
              <a:t>then it seems that any way of exploiting reciprocity would involve higher-order ascriptions. </a:t>
            </a:r>
          </a:p>
          <a:p>
            <a:r>
              <a:rPr lang="en-US" dirty="0" smtClean="0"/>
              <a:t>The </a:t>
            </a:r>
            <a:r>
              <a:rPr lang="en-US" dirty="0" err="1" smtClean="0"/>
              <a:t>mindreader</a:t>
            </a:r>
            <a:r>
              <a:rPr lang="en-US" dirty="0" smtClean="0"/>
              <a:t> would ascribe to her target beliefs (say) about the </a:t>
            </a:r>
            <a:r>
              <a:rPr lang="en-US" dirty="0" err="1" smtClean="0"/>
              <a:t>mindreader's</a:t>
            </a:r>
            <a:r>
              <a:rPr lang="en-US" dirty="0" smtClean="0"/>
              <a:t> own beliefs and other mental states.</a:t>
            </a:r>
          </a:p>
          <a:p>
            <a:r>
              <a:rPr lang="en-US" dirty="0" smtClean="0"/>
              <a:t>And if her target reciprocates, she might escalate by ascribing to the target beliefs about her own beliefs about the target's beliefs about her beliefs.</a:t>
            </a:r>
          </a:p>
          <a:p>
            <a:r>
              <a:rPr lang="en-US" dirty="0" smtClean="0"/>
              <a:t>While this might be useful in some situations, </a:t>
            </a:r>
          </a:p>
          <a:p>
            <a:r>
              <a:rPr lang="en-US" dirty="0" smtClean="0"/>
              <a:t>the nesting this approach requires quickly becomes dauntingly complex.</a:t>
            </a:r>
          </a:p>
          <a:p>
            <a:r>
              <a:rPr lang="en-US" dirty="0" smtClean="0"/>
              <a:t>And the basic intuition about reciprocal mindreading goes unsatisfied.</a:t>
            </a:r>
          </a:p>
          <a:p>
            <a:r>
              <a:rPr lang="en-US" dirty="0" smtClean="0"/>
              <a:t>Reciprocal mindreading should sometimes result in </a:t>
            </a:r>
          </a:p>
          <a:p>
            <a:r>
              <a:rPr lang="en-US" dirty="0" smtClean="0"/>
              <a:t>something like a meeting of minds</a:t>
            </a:r>
          </a:p>
          <a:p>
            <a:r>
              <a:rPr lang="en-US" dirty="0" smtClean="0"/>
              <a:t>rather than</a:t>
            </a:r>
          </a:p>
          <a:p>
            <a:r>
              <a:rPr lang="en-US" dirty="0" smtClean="0"/>
              <a:t>an escalation of higher-order ascriptions.</a:t>
            </a:r>
          </a:p>
          <a:p>
            <a:r>
              <a:rPr lang="en-US" dirty="0" smtClean="0"/>
              <a:t>Perhaps fully exploiting reciprocity in mindreading</a:t>
            </a:r>
          </a:p>
          <a:p>
            <a:r>
              <a:rPr lang="en-US" dirty="0" smtClean="0"/>
              <a:t>requires the </a:t>
            </a:r>
            <a:r>
              <a:rPr lang="en-US" dirty="0" err="1" smtClean="0"/>
              <a:t>mindreaders</a:t>
            </a:r>
            <a:r>
              <a:rPr lang="en-US" dirty="0" smtClean="0"/>
              <a:t> to be in a position to interact with each other;</a:t>
            </a:r>
          </a:p>
          <a:p>
            <a:r>
              <a:rPr lang="en-US" dirty="0" smtClean="0"/>
              <a:t>perhaps in some cases </a:t>
            </a:r>
          </a:p>
          <a:p>
            <a:r>
              <a:rPr lang="en-US" dirty="0" smtClean="0"/>
              <a:t>being or appearing poised to interact</a:t>
            </a:r>
          </a:p>
          <a:p>
            <a:r>
              <a:rPr lang="en-US" dirty="0" smtClean="0"/>
              <a:t>can somehow enable </a:t>
            </a:r>
            <a:r>
              <a:rPr lang="en-US" dirty="0" err="1" smtClean="0"/>
              <a:t>mindreaders</a:t>
            </a:r>
            <a:r>
              <a:rPr lang="en-US" dirty="0" smtClean="0"/>
              <a:t> to exploit reciprocity without first having to ascribe higher-order mental states.</a:t>
            </a:r>
          </a:p>
          <a:p>
            <a:r>
              <a:rPr lang="en-US" dirty="0" smtClean="0"/>
              <a:t>This is the hunch we develop in what follows.</a:t>
            </a:r>
          </a:p>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Why suppose, in advance of considering the details, that interacting </a:t>
            </a:r>
            <a:r>
              <a:rPr lang="en-US" dirty="0" err="1" smtClean="0"/>
              <a:t>mindreaders</a:t>
            </a:r>
            <a:r>
              <a:rPr lang="en-US" dirty="0" smtClean="0"/>
              <a:t> might know more?</a:t>
            </a:r>
          </a:p>
          <a:p>
            <a:r>
              <a:rPr lang="en-US" dirty="0" smtClean="0"/>
              <a:t>A </a:t>
            </a:r>
            <a:r>
              <a:rPr lang="en-US" dirty="0" err="1" smtClean="0"/>
              <a:t>mindreader's</a:t>
            </a:r>
            <a:r>
              <a:rPr lang="en-US" dirty="0" smtClean="0"/>
              <a:t> target is often also a </a:t>
            </a:r>
            <a:r>
              <a:rPr lang="en-US" dirty="0" err="1" smtClean="0"/>
              <a:t>mindreader</a:t>
            </a:r>
            <a:r>
              <a:rPr lang="en-US" dirty="0" smtClean="0"/>
              <a:t> and may sometimes reciprocate by taking the </a:t>
            </a:r>
            <a:r>
              <a:rPr lang="en-US" dirty="0" err="1" smtClean="0"/>
              <a:t>mindreader</a:t>
            </a:r>
            <a:r>
              <a:rPr lang="en-US" dirty="0" smtClean="0"/>
              <a:t> as a target for mindreading.</a:t>
            </a:r>
          </a:p>
          <a:p>
            <a:r>
              <a:rPr lang="en-US" dirty="0" smtClean="0"/>
              <a:t>It ought to be possible, in mindreading, to make use of this reciprocity.</a:t>
            </a:r>
          </a:p>
          <a:p>
            <a:r>
              <a:rPr lang="en-US" dirty="0" smtClean="0"/>
              <a:t>But how could such reciprocity facilitate mindreading?</a:t>
            </a:r>
          </a:p>
          <a:p>
            <a:r>
              <a:rPr lang="en-US" dirty="0" smtClean="0"/>
              <a:t>If we assume the </a:t>
            </a:r>
            <a:r>
              <a:rPr lang="en-US" dirty="0" err="1" smtClean="0"/>
              <a:t>mindreader</a:t>
            </a:r>
            <a:r>
              <a:rPr lang="en-US" dirty="0" smtClean="0"/>
              <a:t> is merely observing her target,</a:t>
            </a:r>
          </a:p>
          <a:p>
            <a:r>
              <a:rPr lang="en-US" dirty="0" smtClean="0"/>
              <a:t>that there is manifestly no potential for interaction,</a:t>
            </a:r>
          </a:p>
          <a:p>
            <a:r>
              <a:rPr lang="en-US" dirty="0" smtClean="0"/>
              <a:t>then it seems that any way of exploiting reciprocity would involve higher-order ascriptions. </a:t>
            </a:r>
          </a:p>
          <a:p>
            <a:r>
              <a:rPr lang="en-US" dirty="0" smtClean="0"/>
              <a:t>The </a:t>
            </a:r>
            <a:r>
              <a:rPr lang="en-US" dirty="0" err="1" smtClean="0"/>
              <a:t>mindreader</a:t>
            </a:r>
            <a:r>
              <a:rPr lang="en-US" dirty="0" smtClean="0"/>
              <a:t> would ascribe to her target beliefs (say) about the </a:t>
            </a:r>
            <a:r>
              <a:rPr lang="en-US" dirty="0" err="1" smtClean="0"/>
              <a:t>mindreader's</a:t>
            </a:r>
            <a:r>
              <a:rPr lang="en-US" dirty="0" smtClean="0"/>
              <a:t> own beliefs and other mental states.</a:t>
            </a:r>
          </a:p>
          <a:p>
            <a:r>
              <a:rPr lang="en-US" dirty="0" smtClean="0"/>
              <a:t>And if her target reciprocates, she might escalate by ascribing to the target beliefs about her own beliefs about the target's beliefs about her beliefs.</a:t>
            </a:r>
          </a:p>
          <a:p>
            <a:r>
              <a:rPr lang="en-US" dirty="0" smtClean="0"/>
              <a:t>While this might be useful in some situations, </a:t>
            </a:r>
          </a:p>
          <a:p>
            <a:r>
              <a:rPr lang="en-US" dirty="0" smtClean="0"/>
              <a:t>the nesting this approach requires quickly becomes dauntingly complex.</a:t>
            </a:r>
          </a:p>
          <a:p>
            <a:r>
              <a:rPr lang="en-US" dirty="0" smtClean="0"/>
              <a:t>And the basic intuition about reciprocal mindreading goes unsatisfied.</a:t>
            </a:r>
          </a:p>
          <a:p>
            <a:r>
              <a:rPr lang="en-US" dirty="0" smtClean="0"/>
              <a:t>Reciprocal mindreading should sometimes result in </a:t>
            </a:r>
          </a:p>
          <a:p>
            <a:r>
              <a:rPr lang="en-US" dirty="0" smtClean="0"/>
              <a:t>something like a meeting of minds</a:t>
            </a:r>
          </a:p>
          <a:p>
            <a:r>
              <a:rPr lang="en-US" dirty="0" smtClean="0"/>
              <a:t>rather than</a:t>
            </a:r>
          </a:p>
          <a:p>
            <a:r>
              <a:rPr lang="en-US" dirty="0" smtClean="0"/>
              <a:t>an escalation of higher-order ascriptions.</a:t>
            </a:r>
          </a:p>
          <a:p>
            <a:r>
              <a:rPr lang="en-US" dirty="0" smtClean="0"/>
              <a:t>Perhaps fully exploiting reciprocity in mindreading</a:t>
            </a:r>
          </a:p>
          <a:p>
            <a:r>
              <a:rPr lang="en-US" dirty="0" smtClean="0"/>
              <a:t>requires the </a:t>
            </a:r>
            <a:r>
              <a:rPr lang="en-US" dirty="0" err="1" smtClean="0"/>
              <a:t>mindreaders</a:t>
            </a:r>
            <a:r>
              <a:rPr lang="en-US" dirty="0" smtClean="0"/>
              <a:t> to be in a position to interact with each other;</a:t>
            </a:r>
          </a:p>
          <a:p>
            <a:r>
              <a:rPr lang="en-US" dirty="0" smtClean="0"/>
              <a:t>perhaps in some cases </a:t>
            </a:r>
          </a:p>
          <a:p>
            <a:r>
              <a:rPr lang="en-US" dirty="0" smtClean="0"/>
              <a:t>being or appearing poised to interact</a:t>
            </a:r>
          </a:p>
          <a:p>
            <a:r>
              <a:rPr lang="en-US" dirty="0" smtClean="0"/>
              <a:t>can somehow enable </a:t>
            </a:r>
            <a:r>
              <a:rPr lang="en-US" dirty="0" err="1" smtClean="0"/>
              <a:t>mindreaders</a:t>
            </a:r>
            <a:r>
              <a:rPr lang="en-US" dirty="0" smtClean="0"/>
              <a:t> to exploit reciprocity without first having to ascribe higher-order mental states.</a:t>
            </a:r>
          </a:p>
          <a:p>
            <a:r>
              <a:rPr lang="en-US" dirty="0" smtClean="0"/>
              <a:t>This is the hunch we develop in what follows.</a:t>
            </a:r>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DSC_AA_734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6" y="-1"/>
            <a:ext cx="9165225" cy="6882869"/>
          </a:xfrm>
          <a:prstGeom prst="rect">
            <a:avLst/>
          </a:prstGeom>
        </p:spPr>
      </p:pic>
      <p:sp>
        <p:nvSpPr>
          <p:cNvPr id="16" name="Rectangle 15"/>
          <p:cNvSpPr/>
          <p:nvPr/>
        </p:nvSpPr>
        <p:spPr>
          <a:xfrm>
            <a:off x="368904" y="5209946"/>
            <a:ext cx="5742384" cy="400110"/>
          </a:xfrm>
          <a:prstGeom prst="rect">
            <a:avLst/>
          </a:prstGeom>
        </p:spPr>
        <p:txBody>
          <a:bodyPr wrap="square">
            <a:spAutoFit/>
          </a:bodyPr>
          <a:lstStyle/>
          <a:p>
            <a:pPr>
              <a:spcBef>
                <a:spcPct val="50000"/>
              </a:spcBef>
            </a:pPr>
            <a:r>
              <a:rPr lang="en-GB" sz="2000" i="0" dirty="0" smtClean="0">
                <a:solidFill>
                  <a:schemeClr val="tx1"/>
                </a:solidFill>
                <a:effectLst>
                  <a:glow rad="101600">
                    <a:schemeClr val="bg1">
                      <a:alpha val="50000"/>
                    </a:schemeClr>
                  </a:glow>
                </a:effectLst>
              </a:rPr>
              <a:t>Joint Action and the Emergence of Mindreading</a:t>
            </a:r>
            <a:endParaRPr lang="en-GB" sz="2000" i="0" dirty="0">
              <a:solidFill>
                <a:schemeClr val="tx1"/>
              </a:solidFill>
              <a:effectLst>
                <a:glow rad="101600">
                  <a:schemeClr val="bg1">
                    <a:alpha val="50000"/>
                  </a:schemeClr>
                </a:glow>
              </a:effectLst>
            </a:endParaRPr>
          </a:p>
        </p:txBody>
      </p:sp>
      <p:sp>
        <p:nvSpPr>
          <p:cNvPr id="17" name="Text Box 9"/>
          <p:cNvSpPr txBox="1">
            <a:spLocks noChangeArrowheads="1"/>
          </p:cNvSpPr>
          <p:nvPr/>
        </p:nvSpPr>
        <p:spPr bwMode="auto">
          <a:xfrm>
            <a:off x="468313" y="5278516"/>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4800" b="1" i="0" dirty="0" smtClean="0">
                <a:effectLst>
                  <a:glow rad="101600">
                    <a:srgbClr val="000000"/>
                  </a:glow>
                </a:effectLst>
              </a:rPr>
              <a:t>Interacting </a:t>
            </a:r>
            <a:r>
              <a:rPr lang="en-GB" sz="4800" b="1" i="0" dirty="0" err="1" smtClean="0">
                <a:effectLst>
                  <a:glow rad="101600">
                    <a:srgbClr val="000000"/>
                  </a:glow>
                </a:effectLst>
              </a:rPr>
              <a:t>Mindreaders</a:t>
            </a:r>
            <a:endParaRPr lang="en-GB" sz="4800" i="0" dirty="0">
              <a:effectLst>
                <a:glow rad="101600">
                  <a:srgbClr val="000000"/>
                </a:glow>
              </a:effectLst>
            </a:endParaRPr>
          </a:p>
        </p:txBody>
      </p:sp>
      <p:sp>
        <p:nvSpPr>
          <p:cNvPr id="18" name="Text Box 9"/>
          <p:cNvSpPr txBox="1">
            <a:spLocks noChangeArrowheads="1"/>
          </p:cNvSpPr>
          <p:nvPr/>
        </p:nvSpPr>
        <p:spPr bwMode="auto">
          <a:xfrm>
            <a:off x="638192" y="5822997"/>
            <a:ext cx="8064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sz="2400" i="0" dirty="0" err="1" smtClean="0">
                <a:solidFill>
                  <a:schemeClr val="tx1"/>
                </a:solidFill>
                <a:effectLst>
                  <a:glow rad="101600">
                    <a:schemeClr val="bg1">
                      <a:alpha val="50000"/>
                    </a:schemeClr>
                  </a:glow>
                </a:effectLst>
              </a:rPr>
              <a:t>s.butterfill</a:t>
            </a:r>
            <a:r>
              <a:rPr lang="en-GB" sz="2400" i="0" dirty="0" err="1">
                <a:solidFill>
                  <a:schemeClr val="tx1"/>
                </a:solidFill>
                <a:effectLst>
                  <a:glow rad="101600">
                    <a:schemeClr val="bg1">
                      <a:alpha val="50000"/>
                    </a:schemeClr>
                  </a:glow>
                </a:effectLst>
              </a:rPr>
              <a:t>@</a:t>
            </a:r>
            <a:r>
              <a:rPr lang="en-GB" sz="2400" i="0" dirty="0" err="1" smtClean="0">
                <a:solidFill>
                  <a:schemeClr val="tx1"/>
                </a:solidFill>
                <a:effectLst>
                  <a:glow rad="101600">
                    <a:schemeClr val="bg1">
                      <a:alpha val="50000"/>
                    </a:schemeClr>
                  </a:glow>
                </a:effectLst>
              </a:rPr>
              <a:t>warwick.ac.uk</a:t>
            </a:r>
            <a:endParaRPr lang="en-GB" sz="2400" i="0" dirty="0">
              <a:solidFill>
                <a:schemeClr val="tx1"/>
              </a:solidFill>
              <a:effectLst>
                <a:glow rad="101600">
                  <a:schemeClr val="bg1">
                    <a:alpha val="50000"/>
                  </a:schemeClr>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702792" y="5949280"/>
            <a:ext cx="2270838" cy="591791"/>
          </a:xfrm>
          <a:custGeom>
            <a:avLst/>
            <a:gdLst>
              <a:gd name="connsiteX0" fmla="*/ 0 w 2270838"/>
              <a:gd name="connsiteY0" fmla="*/ 357540 h 591791"/>
              <a:gd name="connsiteX1" fmla="*/ 221934 w 2270838"/>
              <a:gd name="connsiteY1" fmla="*/ 517817 h 591791"/>
              <a:gd name="connsiteX2" fmla="*/ 234264 w 2270838"/>
              <a:gd name="connsiteY2" fmla="*/ 443843 h 591791"/>
              <a:gd name="connsiteX3" fmla="*/ 246593 w 2270838"/>
              <a:gd name="connsiteY3" fmla="*/ 406856 h 591791"/>
              <a:gd name="connsiteX4" fmla="*/ 283583 w 2270838"/>
              <a:gd name="connsiteY4" fmla="*/ 419185 h 591791"/>
              <a:gd name="connsiteX5" fmla="*/ 295912 w 2270838"/>
              <a:gd name="connsiteY5" fmla="*/ 456172 h 591791"/>
              <a:gd name="connsiteX6" fmla="*/ 308242 w 2270838"/>
              <a:gd name="connsiteY6" fmla="*/ 554804 h 591791"/>
              <a:gd name="connsiteX7" fmla="*/ 345231 w 2270838"/>
              <a:gd name="connsiteY7" fmla="*/ 493159 h 591791"/>
              <a:gd name="connsiteX8" fmla="*/ 394550 w 2270838"/>
              <a:gd name="connsiteY8" fmla="*/ 357540 h 591791"/>
              <a:gd name="connsiteX9" fmla="*/ 419209 w 2270838"/>
              <a:gd name="connsiteY9" fmla="*/ 197263 h 591791"/>
              <a:gd name="connsiteX10" fmla="*/ 456198 w 2270838"/>
              <a:gd name="connsiteY10" fmla="*/ 110960 h 591791"/>
              <a:gd name="connsiteX11" fmla="*/ 493187 w 2270838"/>
              <a:gd name="connsiteY11" fmla="*/ 160276 h 591791"/>
              <a:gd name="connsiteX12" fmla="*/ 517846 w 2270838"/>
              <a:gd name="connsiteY12" fmla="*/ 295895 h 591791"/>
              <a:gd name="connsiteX13" fmla="*/ 542506 w 2270838"/>
              <a:gd name="connsiteY13" fmla="*/ 419185 h 591791"/>
              <a:gd name="connsiteX14" fmla="*/ 579495 w 2270838"/>
              <a:gd name="connsiteY14" fmla="*/ 394527 h 591791"/>
              <a:gd name="connsiteX15" fmla="*/ 591825 w 2270838"/>
              <a:gd name="connsiteY15" fmla="*/ 357540 h 591791"/>
              <a:gd name="connsiteX16" fmla="*/ 628814 w 2270838"/>
              <a:gd name="connsiteY16" fmla="*/ 308224 h 591791"/>
              <a:gd name="connsiteX17" fmla="*/ 653473 w 2270838"/>
              <a:gd name="connsiteY17" fmla="*/ 221921 h 591791"/>
              <a:gd name="connsiteX18" fmla="*/ 678132 w 2270838"/>
              <a:gd name="connsiteY18" fmla="*/ 184934 h 591791"/>
              <a:gd name="connsiteX19" fmla="*/ 702792 w 2270838"/>
              <a:gd name="connsiteY19" fmla="*/ 234250 h 591791"/>
              <a:gd name="connsiteX20" fmla="*/ 739781 w 2270838"/>
              <a:gd name="connsiteY20" fmla="*/ 456172 h 591791"/>
              <a:gd name="connsiteX21" fmla="*/ 752110 w 2270838"/>
              <a:gd name="connsiteY21" fmla="*/ 394527 h 591791"/>
              <a:gd name="connsiteX22" fmla="*/ 789099 w 2270838"/>
              <a:gd name="connsiteY22" fmla="*/ 332882 h 591791"/>
              <a:gd name="connsiteX23" fmla="*/ 826088 w 2270838"/>
              <a:gd name="connsiteY23" fmla="*/ 246579 h 591791"/>
              <a:gd name="connsiteX24" fmla="*/ 838418 w 2270838"/>
              <a:gd name="connsiteY24" fmla="*/ 197263 h 591791"/>
              <a:gd name="connsiteX25" fmla="*/ 875407 w 2270838"/>
              <a:gd name="connsiteY25" fmla="*/ 184934 h 591791"/>
              <a:gd name="connsiteX26" fmla="*/ 924726 w 2270838"/>
              <a:gd name="connsiteY26" fmla="*/ 172605 h 591791"/>
              <a:gd name="connsiteX27" fmla="*/ 974045 w 2270838"/>
              <a:gd name="connsiteY27" fmla="*/ 369869 h 591791"/>
              <a:gd name="connsiteX28" fmla="*/ 986374 w 2270838"/>
              <a:gd name="connsiteY28" fmla="*/ 332882 h 591791"/>
              <a:gd name="connsiteX29" fmla="*/ 1048023 w 2270838"/>
              <a:gd name="connsiteY29" fmla="*/ 209592 h 591791"/>
              <a:gd name="connsiteX30" fmla="*/ 1109671 w 2270838"/>
              <a:gd name="connsiteY30" fmla="*/ 73973 h 591791"/>
              <a:gd name="connsiteX31" fmla="*/ 1146660 w 2270838"/>
              <a:gd name="connsiteY31" fmla="*/ 24657 h 591791"/>
              <a:gd name="connsiteX32" fmla="*/ 1183649 w 2270838"/>
              <a:gd name="connsiteY32" fmla="*/ 0 h 591791"/>
              <a:gd name="connsiteX33" fmla="*/ 1220638 w 2270838"/>
              <a:gd name="connsiteY33" fmla="*/ 271237 h 591791"/>
              <a:gd name="connsiteX34" fmla="*/ 1232968 w 2270838"/>
              <a:gd name="connsiteY34" fmla="*/ 221921 h 591791"/>
              <a:gd name="connsiteX35" fmla="*/ 1257627 w 2270838"/>
              <a:gd name="connsiteY35" fmla="*/ 184934 h 591791"/>
              <a:gd name="connsiteX36" fmla="*/ 1269957 w 2270838"/>
              <a:gd name="connsiteY36" fmla="*/ 147947 h 591791"/>
              <a:gd name="connsiteX37" fmla="*/ 1306946 w 2270838"/>
              <a:gd name="connsiteY37" fmla="*/ 86302 h 591791"/>
              <a:gd name="connsiteX38" fmla="*/ 1331605 w 2270838"/>
              <a:gd name="connsiteY38" fmla="*/ 135618 h 591791"/>
              <a:gd name="connsiteX39" fmla="*/ 1319276 w 2270838"/>
              <a:gd name="connsiteY39" fmla="*/ 283566 h 591791"/>
              <a:gd name="connsiteX40" fmla="*/ 1306946 w 2270838"/>
              <a:gd name="connsiteY40" fmla="*/ 320553 h 591791"/>
              <a:gd name="connsiteX41" fmla="*/ 1294616 w 2270838"/>
              <a:gd name="connsiteY41" fmla="*/ 369869 h 591791"/>
              <a:gd name="connsiteX42" fmla="*/ 1319276 w 2270838"/>
              <a:gd name="connsiteY42" fmla="*/ 394527 h 591791"/>
              <a:gd name="connsiteX43" fmla="*/ 1393254 w 2270838"/>
              <a:gd name="connsiteY43" fmla="*/ 320553 h 591791"/>
              <a:gd name="connsiteX44" fmla="*/ 1442573 w 2270838"/>
              <a:gd name="connsiteY44" fmla="*/ 271237 h 591791"/>
              <a:gd name="connsiteX45" fmla="*/ 1491891 w 2270838"/>
              <a:gd name="connsiteY45" fmla="*/ 221921 h 591791"/>
              <a:gd name="connsiteX46" fmla="*/ 1541210 w 2270838"/>
              <a:gd name="connsiteY46" fmla="*/ 184934 h 591791"/>
              <a:gd name="connsiteX47" fmla="*/ 1627518 w 2270838"/>
              <a:gd name="connsiteY47" fmla="*/ 123289 h 591791"/>
              <a:gd name="connsiteX48" fmla="*/ 1639847 w 2270838"/>
              <a:gd name="connsiteY48" fmla="*/ 172605 h 591791"/>
              <a:gd name="connsiteX49" fmla="*/ 1701496 w 2270838"/>
              <a:gd name="connsiteY49" fmla="*/ 209592 h 591791"/>
              <a:gd name="connsiteX50" fmla="*/ 1800133 w 2270838"/>
              <a:gd name="connsiteY50" fmla="*/ 221921 h 591791"/>
              <a:gd name="connsiteX51" fmla="*/ 1787804 w 2270838"/>
              <a:gd name="connsiteY51" fmla="*/ 258908 h 591791"/>
              <a:gd name="connsiteX52" fmla="*/ 1750815 w 2270838"/>
              <a:gd name="connsiteY52" fmla="*/ 295895 h 591791"/>
              <a:gd name="connsiteX53" fmla="*/ 1713826 w 2270838"/>
              <a:gd name="connsiteY53" fmla="*/ 345211 h 591791"/>
              <a:gd name="connsiteX54" fmla="*/ 1639847 w 2270838"/>
              <a:gd name="connsiteY54" fmla="*/ 456172 h 591791"/>
              <a:gd name="connsiteX55" fmla="*/ 1590529 w 2270838"/>
              <a:gd name="connsiteY55" fmla="*/ 505488 h 591791"/>
              <a:gd name="connsiteX56" fmla="*/ 1639847 w 2270838"/>
              <a:gd name="connsiteY56" fmla="*/ 480830 h 591791"/>
              <a:gd name="connsiteX57" fmla="*/ 1750815 w 2270838"/>
              <a:gd name="connsiteY57" fmla="*/ 394527 h 591791"/>
              <a:gd name="connsiteX58" fmla="*/ 1824793 w 2270838"/>
              <a:gd name="connsiteY58" fmla="*/ 357540 h 591791"/>
              <a:gd name="connsiteX59" fmla="*/ 2009738 w 2270838"/>
              <a:gd name="connsiteY59" fmla="*/ 332882 h 591791"/>
              <a:gd name="connsiteX60" fmla="*/ 2059057 w 2270838"/>
              <a:gd name="connsiteY60" fmla="*/ 345211 h 591791"/>
              <a:gd name="connsiteX61" fmla="*/ 2009738 w 2270838"/>
              <a:gd name="connsiteY61" fmla="*/ 406856 h 591791"/>
              <a:gd name="connsiteX62" fmla="*/ 2022068 w 2270838"/>
              <a:gd name="connsiteY62" fmla="*/ 431514 h 591791"/>
              <a:gd name="connsiteX63" fmla="*/ 2096046 w 2270838"/>
              <a:gd name="connsiteY63" fmla="*/ 443843 h 591791"/>
              <a:gd name="connsiteX64" fmla="*/ 2059057 w 2270838"/>
              <a:gd name="connsiteY64" fmla="*/ 493159 h 591791"/>
              <a:gd name="connsiteX65" fmla="*/ 2034397 w 2270838"/>
              <a:gd name="connsiteY65" fmla="*/ 517817 h 591791"/>
              <a:gd name="connsiteX66" fmla="*/ 2022068 w 2270838"/>
              <a:gd name="connsiteY66" fmla="*/ 554804 h 591791"/>
              <a:gd name="connsiteX67" fmla="*/ 2182353 w 2270838"/>
              <a:gd name="connsiteY67" fmla="*/ 542475 h 591791"/>
              <a:gd name="connsiteX68" fmla="*/ 2268661 w 2270838"/>
              <a:gd name="connsiteY68" fmla="*/ 554804 h 591791"/>
              <a:gd name="connsiteX69" fmla="*/ 2231672 w 2270838"/>
              <a:gd name="connsiteY69" fmla="*/ 567133 h 591791"/>
              <a:gd name="connsiteX70" fmla="*/ 2219343 w 2270838"/>
              <a:gd name="connsiteY70" fmla="*/ 591791 h 59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270838" h="591791">
                <a:moveTo>
                  <a:pt x="0" y="357540"/>
                </a:moveTo>
                <a:cubicBezTo>
                  <a:pt x="54215" y="447893"/>
                  <a:pt x="70430" y="498880"/>
                  <a:pt x="221934" y="517817"/>
                </a:cubicBezTo>
                <a:cubicBezTo>
                  <a:pt x="246739" y="520917"/>
                  <a:pt x="228841" y="468246"/>
                  <a:pt x="234264" y="443843"/>
                </a:cubicBezTo>
                <a:cubicBezTo>
                  <a:pt x="237083" y="431157"/>
                  <a:pt x="242483" y="419185"/>
                  <a:pt x="246593" y="406856"/>
                </a:cubicBezTo>
                <a:cubicBezTo>
                  <a:pt x="258923" y="410966"/>
                  <a:pt x="274393" y="409995"/>
                  <a:pt x="283583" y="419185"/>
                </a:cubicBezTo>
                <a:cubicBezTo>
                  <a:pt x="292773" y="428374"/>
                  <a:pt x="293587" y="443386"/>
                  <a:pt x="295912" y="456172"/>
                </a:cubicBezTo>
                <a:cubicBezTo>
                  <a:pt x="301839" y="488771"/>
                  <a:pt x="304132" y="521927"/>
                  <a:pt x="308242" y="554804"/>
                </a:cubicBezTo>
                <a:cubicBezTo>
                  <a:pt x="320572" y="534256"/>
                  <a:pt x="337653" y="515893"/>
                  <a:pt x="345231" y="493159"/>
                </a:cubicBezTo>
                <a:cubicBezTo>
                  <a:pt x="397033" y="337762"/>
                  <a:pt x="314268" y="464577"/>
                  <a:pt x="394550" y="357540"/>
                </a:cubicBezTo>
                <a:cubicBezTo>
                  <a:pt x="402037" y="297645"/>
                  <a:pt x="405087" y="253747"/>
                  <a:pt x="419209" y="197263"/>
                </a:cubicBezTo>
                <a:cubicBezTo>
                  <a:pt x="428280" y="160983"/>
                  <a:pt x="438556" y="146243"/>
                  <a:pt x="456198" y="110960"/>
                </a:cubicBezTo>
                <a:cubicBezTo>
                  <a:pt x="468528" y="127399"/>
                  <a:pt x="482992" y="142435"/>
                  <a:pt x="493187" y="160276"/>
                </a:cubicBezTo>
                <a:cubicBezTo>
                  <a:pt x="511607" y="192509"/>
                  <a:pt x="515093" y="276624"/>
                  <a:pt x="517846" y="295895"/>
                </a:cubicBezTo>
                <a:cubicBezTo>
                  <a:pt x="527922" y="366426"/>
                  <a:pt x="527529" y="359280"/>
                  <a:pt x="542506" y="419185"/>
                </a:cubicBezTo>
                <a:cubicBezTo>
                  <a:pt x="554836" y="410966"/>
                  <a:pt x="570238" y="406098"/>
                  <a:pt x="579495" y="394527"/>
                </a:cubicBezTo>
                <a:cubicBezTo>
                  <a:pt x="587614" y="384379"/>
                  <a:pt x="585377" y="368824"/>
                  <a:pt x="591825" y="357540"/>
                </a:cubicBezTo>
                <a:cubicBezTo>
                  <a:pt x="602020" y="339699"/>
                  <a:pt x="616484" y="324663"/>
                  <a:pt x="628814" y="308224"/>
                </a:cubicBezTo>
                <a:cubicBezTo>
                  <a:pt x="632766" y="292418"/>
                  <a:pt x="644627" y="239612"/>
                  <a:pt x="653473" y="221921"/>
                </a:cubicBezTo>
                <a:cubicBezTo>
                  <a:pt x="660100" y="208668"/>
                  <a:pt x="669912" y="197263"/>
                  <a:pt x="678132" y="184934"/>
                </a:cubicBezTo>
                <a:cubicBezTo>
                  <a:pt x="686352" y="201373"/>
                  <a:pt x="700065" y="216074"/>
                  <a:pt x="702792" y="234250"/>
                </a:cubicBezTo>
                <a:cubicBezTo>
                  <a:pt x="737349" y="464617"/>
                  <a:pt x="664739" y="381136"/>
                  <a:pt x="739781" y="456172"/>
                </a:cubicBezTo>
                <a:cubicBezTo>
                  <a:pt x="743891" y="435624"/>
                  <a:pt x="744327" y="413983"/>
                  <a:pt x="752110" y="394527"/>
                </a:cubicBezTo>
                <a:cubicBezTo>
                  <a:pt x="761010" y="372277"/>
                  <a:pt x="778382" y="354315"/>
                  <a:pt x="789099" y="332882"/>
                </a:cubicBezTo>
                <a:cubicBezTo>
                  <a:pt x="803097" y="304888"/>
                  <a:pt x="815391" y="275993"/>
                  <a:pt x="826088" y="246579"/>
                </a:cubicBezTo>
                <a:cubicBezTo>
                  <a:pt x="831879" y="230655"/>
                  <a:pt x="827832" y="210494"/>
                  <a:pt x="838418" y="197263"/>
                </a:cubicBezTo>
                <a:cubicBezTo>
                  <a:pt x="846537" y="187115"/>
                  <a:pt x="862910" y="188504"/>
                  <a:pt x="875407" y="184934"/>
                </a:cubicBezTo>
                <a:cubicBezTo>
                  <a:pt x="891701" y="180279"/>
                  <a:pt x="908286" y="176715"/>
                  <a:pt x="924726" y="172605"/>
                </a:cubicBezTo>
                <a:cubicBezTo>
                  <a:pt x="1008033" y="311442"/>
                  <a:pt x="916049" y="137895"/>
                  <a:pt x="974045" y="369869"/>
                </a:cubicBezTo>
                <a:cubicBezTo>
                  <a:pt x="977197" y="382477"/>
                  <a:pt x="980928" y="344682"/>
                  <a:pt x="986374" y="332882"/>
                </a:cubicBezTo>
                <a:cubicBezTo>
                  <a:pt x="1005630" y="291163"/>
                  <a:pt x="1030958" y="252253"/>
                  <a:pt x="1048023" y="209592"/>
                </a:cubicBezTo>
                <a:cubicBezTo>
                  <a:pt x="1067866" y="159986"/>
                  <a:pt x="1081538" y="120859"/>
                  <a:pt x="1109671" y="73973"/>
                </a:cubicBezTo>
                <a:cubicBezTo>
                  <a:pt x="1120244" y="56353"/>
                  <a:pt x="1132129" y="39187"/>
                  <a:pt x="1146660" y="24657"/>
                </a:cubicBezTo>
                <a:cubicBezTo>
                  <a:pt x="1157138" y="14179"/>
                  <a:pt x="1171319" y="8219"/>
                  <a:pt x="1183649" y="0"/>
                </a:cubicBezTo>
                <a:cubicBezTo>
                  <a:pt x="1248730" y="130149"/>
                  <a:pt x="1177922" y="-27766"/>
                  <a:pt x="1220638" y="271237"/>
                </a:cubicBezTo>
                <a:cubicBezTo>
                  <a:pt x="1223034" y="288011"/>
                  <a:pt x="1226293" y="237495"/>
                  <a:pt x="1232968" y="221921"/>
                </a:cubicBezTo>
                <a:cubicBezTo>
                  <a:pt x="1238805" y="208301"/>
                  <a:pt x="1251000" y="198187"/>
                  <a:pt x="1257627" y="184934"/>
                </a:cubicBezTo>
                <a:cubicBezTo>
                  <a:pt x="1263439" y="173310"/>
                  <a:pt x="1264145" y="159571"/>
                  <a:pt x="1269957" y="147947"/>
                </a:cubicBezTo>
                <a:cubicBezTo>
                  <a:pt x="1280674" y="126514"/>
                  <a:pt x="1294616" y="106850"/>
                  <a:pt x="1306946" y="86302"/>
                </a:cubicBezTo>
                <a:cubicBezTo>
                  <a:pt x="1315166" y="102741"/>
                  <a:pt x="1330458" y="117275"/>
                  <a:pt x="1331605" y="135618"/>
                </a:cubicBezTo>
                <a:cubicBezTo>
                  <a:pt x="1334692" y="185009"/>
                  <a:pt x="1325817" y="234513"/>
                  <a:pt x="1319276" y="283566"/>
                </a:cubicBezTo>
                <a:cubicBezTo>
                  <a:pt x="1317558" y="296448"/>
                  <a:pt x="1310517" y="308057"/>
                  <a:pt x="1306946" y="320553"/>
                </a:cubicBezTo>
                <a:cubicBezTo>
                  <a:pt x="1302291" y="336846"/>
                  <a:pt x="1298726" y="353430"/>
                  <a:pt x="1294616" y="369869"/>
                </a:cubicBezTo>
                <a:cubicBezTo>
                  <a:pt x="1302836" y="378088"/>
                  <a:pt x="1308879" y="399725"/>
                  <a:pt x="1319276" y="394527"/>
                </a:cubicBezTo>
                <a:cubicBezTo>
                  <a:pt x="1350467" y="378932"/>
                  <a:pt x="1368595" y="345211"/>
                  <a:pt x="1393254" y="320553"/>
                </a:cubicBezTo>
                <a:lnTo>
                  <a:pt x="1442573" y="271237"/>
                </a:lnTo>
                <a:cubicBezTo>
                  <a:pt x="1459012" y="254798"/>
                  <a:pt x="1473292" y="235869"/>
                  <a:pt x="1491891" y="221921"/>
                </a:cubicBezTo>
                <a:cubicBezTo>
                  <a:pt x="1508331" y="209592"/>
                  <a:pt x="1524488" y="196877"/>
                  <a:pt x="1541210" y="184934"/>
                </a:cubicBezTo>
                <a:cubicBezTo>
                  <a:pt x="1667414" y="94794"/>
                  <a:pt x="1466336" y="244168"/>
                  <a:pt x="1627518" y="123289"/>
                </a:cubicBezTo>
                <a:cubicBezTo>
                  <a:pt x="1631628" y="139728"/>
                  <a:pt x="1639847" y="155660"/>
                  <a:pt x="1639847" y="172605"/>
                </a:cubicBezTo>
                <a:cubicBezTo>
                  <a:pt x="1639847" y="243109"/>
                  <a:pt x="1583669" y="229229"/>
                  <a:pt x="1701496" y="209592"/>
                </a:cubicBezTo>
                <a:cubicBezTo>
                  <a:pt x="1734375" y="213702"/>
                  <a:pt x="1771363" y="205482"/>
                  <a:pt x="1800133" y="221921"/>
                </a:cubicBezTo>
                <a:cubicBezTo>
                  <a:pt x="1811417" y="228368"/>
                  <a:pt x="1795013" y="248095"/>
                  <a:pt x="1787804" y="258908"/>
                </a:cubicBezTo>
                <a:cubicBezTo>
                  <a:pt x="1778132" y="273416"/>
                  <a:pt x="1762163" y="282657"/>
                  <a:pt x="1750815" y="295895"/>
                </a:cubicBezTo>
                <a:cubicBezTo>
                  <a:pt x="1737442" y="311496"/>
                  <a:pt x="1725523" y="328316"/>
                  <a:pt x="1713826" y="345211"/>
                </a:cubicBezTo>
                <a:cubicBezTo>
                  <a:pt x="1688521" y="381760"/>
                  <a:pt x="1671281" y="424739"/>
                  <a:pt x="1639847" y="456172"/>
                </a:cubicBezTo>
                <a:cubicBezTo>
                  <a:pt x="1623408" y="472611"/>
                  <a:pt x="1590529" y="482240"/>
                  <a:pt x="1590529" y="505488"/>
                </a:cubicBezTo>
                <a:cubicBezTo>
                  <a:pt x="1590529" y="523868"/>
                  <a:pt x="1625143" y="491857"/>
                  <a:pt x="1639847" y="480830"/>
                </a:cubicBezTo>
                <a:cubicBezTo>
                  <a:pt x="1765993" y="386225"/>
                  <a:pt x="1607505" y="472692"/>
                  <a:pt x="1750815" y="394527"/>
                </a:cubicBezTo>
                <a:cubicBezTo>
                  <a:pt x="1775019" y="381326"/>
                  <a:pt x="1798638" y="366258"/>
                  <a:pt x="1824793" y="357540"/>
                </a:cubicBezTo>
                <a:cubicBezTo>
                  <a:pt x="1852465" y="348316"/>
                  <a:pt x="1997510" y="334241"/>
                  <a:pt x="2009738" y="332882"/>
                </a:cubicBezTo>
                <a:cubicBezTo>
                  <a:pt x="2026178" y="336992"/>
                  <a:pt x="2050338" y="330681"/>
                  <a:pt x="2059057" y="345211"/>
                </a:cubicBezTo>
                <a:cubicBezTo>
                  <a:pt x="2087440" y="392514"/>
                  <a:pt x="2029157" y="400383"/>
                  <a:pt x="2009738" y="406856"/>
                </a:cubicBezTo>
                <a:cubicBezTo>
                  <a:pt x="1959380" y="507568"/>
                  <a:pt x="1985163" y="435614"/>
                  <a:pt x="2022068" y="431514"/>
                </a:cubicBezTo>
                <a:cubicBezTo>
                  <a:pt x="2046915" y="428753"/>
                  <a:pt x="2071387" y="439733"/>
                  <a:pt x="2096046" y="443843"/>
                </a:cubicBezTo>
                <a:cubicBezTo>
                  <a:pt x="2083716" y="460282"/>
                  <a:pt x="2072212" y="477373"/>
                  <a:pt x="2059057" y="493159"/>
                </a:cubicBezTo>
                <a:cubicBezTo>
                  <a:pt x="2051615" y="502089"/>
                  <a:pt x="2040378" y="507849"/>
                  <a:pt x="2034397" y="517817"/>
                </a:cubicBezTo>
                <a:cubicBezTo>
                  <a:pt x="2027710" y="528961"/>
                  <a:pt x="2009249" y="552668"/>
                  <a:pt x="2022068" y="554804"/>
                </a:cubicBezTo>
                <a:cubicBezTo>
                  <a:pt x="2074925" y="563613"/>
                  <a:pt x="2128925" y="546585"/>
                  <a:pt x="2182353" y="542475"/>
                </a:cubicBezTo>
                <a:cubicBezTo>
                  <a:pt x="2211122" y="546585"/>
                  <a:pt x="2242667" y="541808"/>
                  <a:pt x="2268661" y="554804"/>
                </a:cubicBezTo>
                <a:cubicBezTo>
                  <a:pt x="2280286" y="560616"/>
                  <a:pt x="2242069" y="559335"/>
                  <a:pt x="2231672" y="567133"/>
                </a:cubicBezTo>
                <a:cubicBezTo>
                  <a:pt x="2224320" y="572647"/>
                  <a:pt x="2223453" y="583572"/>
                  <a:pt x="2219343" y="591791"/>
                </a:cubicBezTo>
              </a:path>
            </a:pathLst>
          </a:custGeom>
          <a:solidFill>
            <a:schemeClr val="bg1"/>
          </a:solidFill>
          <a:ln>
            <a:solidFill>
              <a:schemeClr val="bg1"/>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Freeform 16"/>
          <p:cNvSpPr/>
          <p:nvPr/>
        </p:nvSpPr>
        <p:spPr>
          <a:xfrm>
            <a:off x="8164617" y="2420888"/>
            <a:ext cx="1199505" cy="3008273"/>
          </a:xfrm>
          <a:custGeom>
            <a:avLst/>
            <a:gdLst>
              <a:gd name="connsiteX0" fmla="*/ 724132 w 1199505"/>
              <a:gd name="connsiteY0" fmla="*/ 2860325 h 3008273"/>
              <a:gd name="connsiteX1" fmla="*/ 255604 w 1199505"/>
              <a:gd name="connsiteY1" fmla="*/ 2946628 h 3008273"/>
              <a:gd name="connsiteX2" fmla="*/ 45999 w 1199505"/>
              <a:gd name="connsiteY2" fmla="*/ 3008273 h 3008273"/>
              <a:gd name="connsiteX3" fmla="*/ 156966 w 1199505"/>
              <a:gd name="connsiteY3" fmla="*/ 2921970 h 3008273"/>
              <a:gd name="connsiteX4" fmla="*/ 206285 w 1199505"/>
              <a:gd name="connsiteY4" fmla="*/ 2884983 h 3008273"/>
              <a:gd name="connsiteX5" fmla="*/ 391230 w 1199505"/>
              <a:gd name="connsiteY5" fmla="*/ 2823338 h 3008273"/>
              <a:gd name="connsiteX6" fmla="*/ 539186 w 1199505"/>
              <a:gd name="connsiteY6" fmla="*/ 2774022 h 3008273"/>
              <a:gd name="connsiteX7" fmla="*/ 674813 w 1199505"/>
              <a:gd name="connsiteY7" fmla="*/ 2749364 h 3008273"/>
              <a:gd name="connsiteX8" fmla="*/ 810439 w 1199505"/>
              <a:gd name="connsiteY8" fmla="*/ 2700048 h 3008273"/>
              <a:gd name="connsiteX9" fmla="*/ 921406 w 1199505"/>
              <a:gd name="connsiteY9" fmla="*/ 2650732 h 3008273"/>
              <a:gd name="connsiteX10" fmla="*/ 1032374 w 1199505"/>
              <a:gd name="connsiteY10" fmla="*/ 2601416 h 3008273"/>
              <a:gd name="connsiteX11" fmla="*/ 1044703 w 1199505"/>
              <a:gd name="connsiteY11" fmla="*/ 2564429 h 3008273"/>
              <a:gd name="connsiteX12" fmla="*/ 699472 w 1199505"/>
              <a:gd name="connsiteY12" fmla="*/ 2552100 h 3008273"/>
              <a:gd name="connsiteX13" fmla="*/ 625494 w 1199505"/>
              <a:gd name="connsiteY13" fmla="*/ 2515113 h 3008273"/>
              <a:gd name="connsiteX14" fmla="*/ 317252 w 1199505"/>
              <a:gd name="connsiteY14" fmla="*/ 2502784 h 3008273"/>
              <a:gd name="connsiteX15" fmla="*/ 526857 w 1199505"/>
              <a:gd name="connsiteY15" fmla="*/ 2490455 h 3008273"/>
              <a:gd name="connsiteX16" fmla="*/ 798110 w 1199505"/>
              <a:gd name="connsiteY16" fmla="*/ 2478126 h 3008273"/>
              <a:gd name="connsiteX17" fmla="*/ 761121 w 1199505"/>
              <a:gd name="connsiteY17" fmla="*/ 2465797 h 3008273"/>
              <a:gd name="connsiteX18" fmla="*/ 588505 w 1199505"/>
              <a:gd name="connsiteY18" fmla="*/ 2453468 h 3008273"/>
              <a:gd name="connsiteX19" fmla="*/ 391230 w 1199505"/>
              <a:gd name="connsiteY19" fmla="*/ 2441139 h 3008273"/>
              <a:gd name="connsiteX20" fmla="*/ 317252 w 1199505"/>
              <a:gd name="connsiteY20" fmla="*/ 2428810 h 3008273"/>
              <a:gd name="connsiteX21" fmla="*/ 107647 w 1199505"/>
              <a:gd name="connsiteY21" fmla="*/ 2404152 h 3008273"/>
              <a:gd name="connsiteX22" fmla="*/ 169296 w 1199505"/>
              <a:gd name="connsiteY22" fmla="*/ 2391823 h 3008273"/>
              <a:gd name="connsiteX23" fmla="*/ 329582 w 1199505"/>
              <a:gd name="connsiteY23" fmla="*/ 2367165 h 3008273"/>
              <a:gd name="connsiteX24" fmla="*/ 243274 w 1199505"/>
              <a:gd name="connsiteY24" fmla="*/ 2317850 h 3008273"/>
              <a:gd name="connsiteX25" fmla="*/ 181626 w 1199505"/>
              <a:gd name="connsiteY25" fmla="*/ 2280863 h 3008273"/>
              <a:gd name="connsiteX26" fmla="*/ 95318 w 1199505"/>
              <a:gd name="connsiteY26" fmla="*/ 2243876 h 3008273"/>
              <a:gd name="connsiteX27" fmla="*/ 9010 w 1199505"/>
              <a:gd name="connsiteY27" fmla="*/ 2157573 h 3008273"/>
              <a:gd name="connsiteX28" fmla="*/ 181626 w 1199505"/>
              <a:gd name="connsiteY28" fmla="*/ 2120586 h 3008273"/>
              <a:gd name="connsiteX29" fmla="*/ 317252 w 1199505"/>
              <a:gd name="connsiteY29" fmla="*/ 2083599 h 3008273"/>
              <a:gd name="connsiteX30" fmla="*/ 292593 w 1199505"/>
              <a:gd name="connsiteY30" fmla="*/ 2046612 h 3008273"/>
              <a:gd name="connsiteX31" fmla="*/ 230944 w 1199505"/>
              <a:gd name="connsiteY31" fmla="*/ 2021954 h 3008273"/>
              <a:gd name="connsiteX32" fmla="*/ 280263 w 1199505"/>
              <a:gd name="connsiteY32" fmla="*/ 2009625 h 3008273"/>
              <a:gd name="connsiteX33" fmla="*/ 452879 w 1199505"/>
              <a:gd name="connsiteY33" fmla="*/ 1997296 h 3008273"/>
              <a:gd name="connsiteX34" fmla="*/ 267933 w 1199505"/>
              <a:gd name="connsiteY34" fmla="*/ 1972638 h 3008273"/>
              <a:gd name="connsiteX35" fmla="*/ 206285 w 1199505"/>
              <a:gd name="connsiteY35" fmla="*/ 1960309 h 3008273"/>
              <a:gd name="connsiteX36" fmla="*/ 243274 w 1199505"/>
              <a:gd name="connsiteY36" fmla="*/ 1935651 h 3008273"/>
              <a:gd name="connsiteX37" fmla="*/ 292593 w 1199505"/>
              <a:gd name="connsiteY37" fmla="*/ 1923322 h 3008273"/>
              <a:gd name="connsiteX38" fmla="*/ 255604 w 1199505"/>
              <a:gd name="connsiteY38" fmla="*/ 1824690 h 3008273"/>
              <a:gd name="connsiteX39" fmla="*/ 267933 w 1199505"/>
              <a:gd name="connsiteY39" fmla="*/ 1787703 h 3008273"/>
              <a:gd name="connsiteX40" fmla="*/ 354241 w 1199505"/>
              <a:gd name="connsiteY40" fmla="*/ 1676742 h 3008273"/>
              <a:gd name="connsiteX41" fmla="*/ 428219 w 1199505"/>
              <a:gd name="connsiteY41" fmla="*/ 1590439 h 3008273"/>
              <a:gd name="connsiteX42" fmla="*/ 403560 w 1199505"/>
              <a:gd name="connsiteY42" fmla="*/ 1627426 h 3008273"/>
              <a:gd name="connsiteX43" fmla="*/ 317252 w 1199505"/>
              <a:gd name="connsiteY43" fmla="*/ 1590439 h 3008273"/>
              <a:gd name="connsiteX44" fmla="*/ 255604 w 1199505"/>
              <a:gd name="connsiteY44" fmla="*/ 1553452 h 3008273"/>
              <a:gd name="connsiteX45" fmla="*/ 181626 w 1199505"/>
              <a:gd name="connsiteY45" fmla="*/ 1541123 h 3008273"/>
              <a:gd name="connsiteX46" fmla="*/ 255604 w 1199505"/>
              <a:gd name="connsiteY46" fmla="*/ 1528794 h 3008273"/>
              <a:gd name="connsiteX47" fmla="*/ 193955 w 1199505"/>
              <a:gd name="connsiteY47" fmla="*/ 1504136 h 3008273"/>
              <a:gd name="connsiteX48" fmla="*/ 70658 w 1199505"/>
              <a:gd name="connsiteY48" fmla="*/ 1442491 h 3008273"/>
              <a:gd name="connsiteX49" fmla="*/ 33669 w 1199505"/>
              <a:gd name="connsiteY49" fmla="*/ 1417833 h 3008273"/>
              <a:gd name="connsiteX50" fmla="*/ 70658 w 1199505"/>
              <a:gd name="connsiteY50" fmla="*/ 1405504 h 3008273"/>
              <a:gd name="connsiteX51" fmla="*/ 132307 w 1199505"/>
              <a:gd name="connsiteY51" fmla="*/ 1393175 h 3008273"/>
              <a:gd name="connsiteX52" fmla="*/ 354241 w 1199505"/>
              <a:gd name="connsiteY52" fmla="*/ 1368517 h 3008273"/>
              <a:gd name="connsiteX53" fmla="*/ 317252 w 1199505"/>
              <a:gd name="connsiteY53" fmla="*/ 1331530 h 3008273"/>
              <a:gd name="connsiteX54" fmla="*/ 280263 w 1199505"/>
              <a:gd name="connsiteY54" fmla="*/ 1319201 h 3008273"/>
              <a:gd name="connsiteX55" fmla="*/ 267933 w 1199505"/>
              <a:gd name="connsiteY55" fmla="*/ 1282214 h 3008273"/>
              <a:gd name="connsiteX56" fmla="*/ 415889 w 1199505"/>
              <a:gd name="connsiteY56" fmla="*/ 1220570 h 3008273"/>
              <a:gd name="connsiteX57" fmla="*/ 415889 w 1199505"/>
              <a:gd name="connsiteY57" fmla="*/ 1220570 h 3008273"/>
              <a:gd name="connsiteX58" fmla="*/ 502197 w 1199505"/>
              <a:gd name="connsiteY58" fmla="*/ 1195912 h 3008273"/>
              <a:gd name="connsiteX59" fmla="*/ 440549 w 1199505"/>
              <a:gd name="connsiteY59" fmla="*/ 1183583 h 3008273"/>
              <a:gd name="connsiteX60" fmla="*/ 366571 w 1199505"/>
              <a:gd name="connsiteY60" fmla="*/ 1171254 h 3008273"/>
              <a:gd name="connsiteX61" fmla="*/ 243274 w 1199505"/>
              <a:gd name="connsiteY61" fmla="*/ 1109609 h 3008273"/>
              <a:gd name="connsiteX62" fmla="*/ 132307 w 1199505"/>
              <a:gd name="connsiteY62" fmla="*/ 1084951 h 3008273"/>
              <a:gd name="connsiteX63" fmla="*/ 45999 w 1199505"/>
              <a:gd name="connsiteY63" fmla="*/ 1060293 h 3008273"/>
              <a:gd name="connsiteX64" fmla="*/ 391230 w 1199505"/>
              <a:gd name="connsiteY64" fmla="*/ 1097280 h 3008273"/>
              <a:gd name="connsiteX65" fmla="*/ 551516 w 1199505"/>
              <a:gd name="connsiteY65" fmla="*/ 1121938 h 3008273"/>
              <a:gd name="connsiteX66" fmla="*/ 354241 w 1199505"/>
              <a:gd name="connsiteY66" fmla="*/ 1035635 h 3008273"/>
              <a:gd name="connsiteX67" fmla="*/ 107647 w 1199505"/>
              <a:gd name="connsiteY67" fmla="*/ 949332 h 3008273"/>
              <a:gd name="connsiteX68" fmla="*/ 58329 w 1199505"/>
              <a:gd name="connsiteY68" fmla="*/ 924674 h 3008273"/>
              <a:gd name="connsiteX69" fmla="*/ 391230 w 1199505"/>
              <a:gd name="connsiteY69" fmla="*/ 900016 h 3008273"/>
              <a:gd name="connsiteX70" fmla="*/ 440549 w 1199505"/>
              <a:gd name="connsiteY70" fmla="*/ 887687 h 3008273"/>
              <a:gd name="connsiteX71" fmla="*/ 539186 w 1199505"/>
              <a:gd name="connsiteY71" fmla="*/ 826042 h 3008273"/>
              <a:gd name="connsiteX72" fmla="*/ 576175 w 1199505"/>
              <a:gd name="connsiteY72" fmla="*/ 838371 h 3008273"/>
              <a:gd name="connsiteX73" fmla="*/ 551516 w 1199505"/>
              <a:gd name="connsiteY73" fmla="*/ 813713 h 3008273"/>
              <a:gd name="connsiteX74" fmla="*/ 502197 w 1199505"/>
              <a:gd name="connsiteY74" fmla="*/ 801384 h 3008273"/>
              <a:gd name="connsiteX75" fmla="*/ 465208 w 1199505"/>
              <a:gd name="connsiteY75" fmla="*/ 776726 h 3008273"/>
              <a:gd name="connsiteX76" fmla="*/ 539186 w 1199505"/>
              <a:gd name="connsiteY76" fmla="*/ 764397 h 3008273"/>
              <a:gd name="connsiteX77" fmla="*/ 650153 w 1199505"/>
              <a:gd name="connsiteY77" fmla="*/ 752068 h 3008273"/>
              <a:gd name="connsiteX78" fmla="*/ 588505 w 1199505"/>
              <a:gd name="connsiteY78" fmla="*/ 715081 h 3008273"/>
              <a:gd name="connsiteX79" fmla="*/ 514527 w 1199505"/>
              <a:gd name="connsiteY79" fmla="*/ 665765 h 3008273"/>
              <a:gd name="connsiteX80" fmla="*/ 391230 w 1199505"/>
              <a:gd name="connsiteY80" fmla="*/ 591791 h 3008273"/>
              <a:gd name="connsiteX81" fmla="*/ 403560 w 1199505"/>
              <a:gd name="connsiteY81" fmla="*/ 382198 h 3008273"/>
              <a:gd name="connsiteX82" fmla="*/ 465208 w 1199505"/>
              <a:gd name="connsiteY82" fmla="*/ 86303 h 3008273"/>
              <a:gd name="connsiteX83" fmla="*/ 563846 w 1199505"/>
              <a:gd name="connsiteY83" fmla="*/ 0 h 3008273"/>
              <a:gd name="connsiteX84" fmla="*/ 551516 w 1199505"/>
              <a:gd name="connsiteY84" fmla="*/ 49316 h 3008273"/>
              <a:gd name="connsiteX85" fmla="*/ 477538 w 1199505"/>
              <a:gd name="connsiteY85" fmla="*/ 147948 h 3008273"/>
              <a:gd name="connsiteX86" fmla="*/ 465208 w 1199505"/>
              <a:gd name="connsiteY86" fmla="*/ 184934 h 3008273"/>
              <a:gd name="connsiteX87" fmla="*/ 526857 w 1199505"/>
              <a:gd name="connsiteY87" fmla="*/ 369869 h 3008273"/>
              <a:gd name="connsiteX88" fmla="*/ 576175 w 1199505"/>
              <a:gd name="connsiteY88" fmla="*/ 480830 h 3008273"/>
              <a:gd name="connsiteX89" fmla="*/ 699472 w 1199505"/>
              <a:gd name="connsiteY89" fmla="*/ 678094 h 3008273"/>
              <a:gd name="connsiteX90" fmla="*/ 748791 w 1199505"/>
              <a:gd name="connsiteY90" fmla="*/ 678094 h 3008273"/>
              <a:gd name="connsiteX91" fmla="*/ 798110 w 1199505"/>
              <a:gd name="connsiteY91" fmla="*/ 653436 h 3008273"/>
              <a:gd name="connsiteX92" fmla="*/ 847428 w 1199505"/>
              <a:gd name="connsiteY92" fmla="*/ 604120 h 3008273"/>
              <a:gd name="connsiteX93" fmla="*/ 896747 w 1199505"/>
              <a:gd name="connsiteY93" fmla="*/ 567133 h 3008273"/>
              <a:gd name="connsiteX94" fmla="*/ 958395 w 1199505"/>
              <a:gd name="connsiteY94" fmla="*/ 443843 h 3008273"/>
              <a:gd name="connsiteX95" fmla="*/ 983055 w 1199505"/>
              <a:gd name="connsiteY95" fmla="*/ 394527 h 3008273"/>
              <a:gd name="connsiteX96" fmla="*/ 995385 w 1199505"/>
              <a:gd name="connsiteY96" fmla="*/ 456172 h 3008273"/>
              <a:gd name="connsiteX97" fmla="*/ 1007714 w 1199505"/>
              <a:gd name="connsiteY97" fmla="*/ 493159 h 3008273"/>
              <a:gd name="connsiteX98" fmla="*/ 1044703 w 1199505"/>
              <a:gd name="connsiteY98" fmla="*/ 505488 h 3008273"/>
              <a:gd name="connsiteX99" fmla="*/ 1143341 w 1199505"/>
              <a:gd name="connsiteY99" fmla="*/ 456172 h 3008273"/>
              <a:gd name="connsiteX100" fmla="*/ 1192659 w 1199505"/>
              <a:gd name="connsiteY100" fmla="*/ 443843 h 3008273"/>
              <a:gd name="connsiteX101" fmla="*/ 1192659 w 1199505"/>
              <a:gd name="connsiteY101" fmla="*/ 517817 h 300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199505" h="3008273">
                <a:moveTo>
                  <a:pt x="724132" y="2860325"/>
                </a:moveTo>
                <a:lnTo>
                  <a:pt x="255604" y="2946628"/>
                </a:lnTo>
                <a:cubicBezTo>
                  <a:pt x="112485" y="2994332"/>
                  <a:pt x="182463" y="2974159"/>
                  <a:pt x="45999" y="3008273"/>
                </a:cubicBezTo>
                <a:lnTo>
                  <a:pt x="156966" y="2921970"/>
                </a:lnTo>
                <a:cubicBezTo>
                  <a:pt x="173254" y="2909441"/>
                  <a:pt x="186790" y="2891481"/>
                  <a:pt x="206285" y="2884983"/>
                </a:cubicBezTo>
                <a:lnTo>
                  <a:pt x="391230" y="2823338"/>
                </a:lnTo>
                <a:cubicBezTo>
                  <a:pt x="440549" y="2806899"/>
                  <a:pt x="488038" y="2783321"/>
                  <a:pt x="539186" y="2774022"/>
                </a:cubicBezTo>
                <a:lnTo>
                  <a:pt x="674813" y="2749364"/>
                </a:lnTo>
                <a:cubicBezTo>
                  <a:pt x="720022" y="2732925"/>
                  <a:pt x="765775" y="2717913"/>
                  <a:pt x="810439" y="2700048"/>
                </a:cubicBezTo>
                <a:cubicBezTo>
                  <a:pt x="848022" y="2685016"/>
                  <a:pt x="884726" y="2667848"/>
                  <a:pt x="921406" y="2650732"/>
                </a:cubicBezTo>
                <a:cubicBezTo>
                  <a:pt x="1028408" y="2600801"/>
                  <a:pt x="959142" y="2625825"/>
                  <a:pt x="1032374" y="2601416"/>
                </a:cubicBezTo>
                <a:cubicBezTo>
                  <a:pt x="1036484" y="2589087"/>
                  <a:pt x="1057559" y="2566333"/>
                  <a:pt x="1044703" y="2564429"/>
                </a:cubicBezTo>
                <a:cubicBezTo>
                  <a:pt x="930796" y="2547555"/>
                  <a:pt x="814383" y="2559513"/>
                  <a:pt x="699472" y="2552100"/>
                </a:cubicBezTo>
                <a:cubicBezTo>
                  <a:pt x="420010" y="2534071"/>
                  <a:pt x="933727" y="2548136"/>
                  <a:pt x="625494" y="2515113"/>
                </a:cubicBezTo>
                <a:cubicBezTo>
                  <a:pt x="523250" y="2504159"/>
                  <a:pt x="419999" y="2506894"/>
                  <a:pt x="317252" y="2502784"/>
                </a:cubicBezTo>
                <a:lnTo>
                  <a:pt x="526857" y="2490455"/>
                </a:lnTo>
                <a:cubicBezTo>
                  <a:pt x="617249" y="2485820"/>
                  <a:pt x="708096" y="2487601"/>
                  <a:pt x="798110" y="2478126"/>
                </a:cubicBezTo>
                <a:cubicBezTo>
                  <a:pt x="811035" y="2476766"/>
                  <a:pt x="774029" y="2467315"/>
                  <a:pt x="761121" y="2465797"/>
                </a:cubicBezTo>
                <a:cubicBezTo>
                  <a:pt x="703831" y="2459057"/>
                  <a:pt x="646062" y="2457305"/>
                  <a:pt x="588505" y="2453468"/>
                </a:cubicBezTo>
                <a:lnTo>
                  <a:pt x="391230" y="2441139"/>
                </a:lnTo>
                <a:cubicBezTo>
                  <a:pt x="366571" y="2437029"/>
                  <a:pt x="342099" y="2431571"/>
                  <a:pt x="317252" y="2428810"/>
                </a:cubicBezTo>
                <a:cubicBezTo>
                  <a:pt x="95648" y="2404189"/>
                  <a:pt x="240168" y="2430654"/>
                  <a:pt x="107647" y="2404152"/>
                </a:cubicBezTo>
                <a:cubicBezTo>
                  <a:pt x="128197" y="2400042"/>
                  <a:pt x="148550" y="2394787"/>
                  <a:pt x="169296" y="2391823"/>
                </a:cubicBezTo>
                <a:cubicBezTo>
                  <a:pt x="334974" y="2368156"/>
                  <a:pt x="226915" y="2392830"/>
                  <a:pt x="329582" y="2367165"/>
                </a:cubicBezTo>
                <a:cubicBezTo>
                  <a:pt x="256756" y="2294345"/>
                  <a:pt x="332692" y="2357589"/>
                  <a:pt x="243274" y="2317850"/>
                </a:cubicBezTo>
                <a:cubicBezTo>
                  <a:pt x="221375" y="2308118"/>
                  <a:pt x="203060" y="2291580"/>
                  <a:pt x="181626" y="2280863"/>
                </a:cubicBezTo>
                <a:cubicBezTo>
                  <a:pt x="153630" y="2266866"/>
                  <a:pt x="124087" y="2256205"/>
                  <a:pt x="95318" y="2243876"/>
                </a:cubicBezTo>
                <a:cubicBezTo>
                  <a:pt x="66549" y="2215108"/>
                  <a:pt x="-29587" y="2170438"/>
                  <a:pt x="9010" y="2157573"/>
                </a:cubicBezTo>
                <a:cubicBezTo>
                  <a:pt x="114423" y="2122437"/>
                  <a:pt x="57196" y="2136139"/>
                  <a:pt x="181626" y="2120586"/>
                </a:cubicBezTo>
                <a:cubicBezTo>
                  <a:pt x="292872" y="2092776"/>
                  <a:pt x="248111" y="2106645"/>
                  <a:pt x="317252" y="2083599"/>
                </a:cubicBezTo>
                <a:cubicBezTo>
                  <a:pt x="309032" y="2071270"/>
                  <a:pt x="304651" y="2055224"/>
                  <a:pt x="292593" y="2046612"/>
                </a:cubicBezTo>
                <a:cubicBezTo>
                  <a:pt x="274583" y="2033748"/>
                  <a:pt x="237943" y="2042951"/>
                  <a:pt x="230944" y="2021954"/>
                </a:cubicBezTo>
                <a:cubicBezTo>
                  <a:pt x="225585" y="2005878"/>
                  <a:pt x="263421" y="2011496"/>
                  <a:pt x="280263" y="2009625"/>
                </a:cubicBezTo>
                <a:cubicBezTo>
                  <a:pt x="337595" y="2003255"/>
                  <a:pt x="395340" y="2001406"/>
                  <a:pt x="452879" y="1997296"/>
                </a:cubicBezTo>
                <a:cubicBezTo>
                  <a:pt x="403008" y="1991063"/>
                  <a:pt x="318980" y="1981145"/>
                  <a:pt x="267933" y="1972638"/>
                </a:cubicBezTo>
                <a:cubicBezTo>
                  <a:pt x="247262" y="1969193"/>
                  <a:pt x="226834" y="1964419"/>
                  <a:pt x="206285" y="1960309"/>
                </a:cubicBezTo>
                <a:cubicBezTo>
                  <a:pt x="218615" y="1952090"/>
                  <a:pt x="229654" y="1941488"/>
                  <a:pt x="243274" y="1935651"/>
                </a:cubicBezTo>
                <a:cubicBezTo>
                  <a:pt x="258850" y="1928976"/>
                  <a:pt x="283874" y="1937852"/>
                  <a:pt x="292593" y="1923322"/>
                </a:cubicBezTo>
                <a:cubicBezTo>
                  <a:pt x="301749" y="1908062"/>
                  <a:pt x="259700" y="1832883"/>
                  <a:pt x="255604" y="1824690"/>
                </a:cubicBezTo>
                <a:cubicBezTo>
                  <a:pt x="259714" y="1812361"/>
                  <a:pt x="260724" y="1798516"/>
                  <a:pt x="267933" y="1787703"/>
                </a:cubicBezTo>
                <a:cubicBezTo>
                  <a:pt x="293926" y="1748715"/>
                  <a:pt x="325670" y="1713882"/>
                  <a:pt x="354241" y="1676742"/>
                </a:cubicBezTo>
                <a:cubicBezTo>
                  <a:pt x="356204" y="1674190"/>
                  <a:pt x="415297" y="1590439"/>
                  <a:pt x="428219" y="1590439"/>
                </a:cubicBezTo>
                <a:cubicBezTo>
                  <a:pt x="443037" y="1590439"/>
                  <a:pt x="411780" y="1615097"/>
                  <a:pt x="403560" y="1627426"/>
                </a:cubicBezTo>
                <a:cubicBezTo>
                  <a:pt x="374791" y="1615097"/>
                  <a:pt x="345248" y="1604436"/>
                  <a:pt x="317252" y="1590439"/>
                </a:cubicBezTo>
                <a:cubicBezTo>
                  <a:pt x="295818" y="1579722"/>
                  <a:pt x="278125" y="1561641"/>
                  <a:pt x="255604" y="1553452"/>
                </a:cubicBezTo>
                <a:cubicBezTo>
                  <a:pt x="232110" y="1544909"/>
                  <a:pt x="206285" y="1545233"/>
                  <a:pt x="181626" y="1541123"/>
                </a:cubicBezTo>
                <a:lnTo>
                  <a:pt x="255604" y="1528794"/>
                </a:lnTo>
                <a:cubicBezTo>
                  <a:pt x="262603" y="1507797"/>
                  <a:pt x="213303" y="1514884"/>
                  <a:pt x="193955" y="1504136"/>
                </a:cubicBezTo>
                <a:cubicBezTo>
                  <a:pt x="62491" y="1431104"/>
                  <a:pt x="241738" y="1499514"/>
                  <a:pt x="70658" y="1442491"/>
                </a:cubicBezTo>
                <a:cubicBezTo>
                  <a:pt x="58328" y="1434272"/>
                  <a:pt x="33669" y="1432651"/>
                  <a:pt x="33669" y="1417833"/>
                </a:cubicBezTo>
                <a:cubicBezTo>
                  <a:pt x="33669" y="1404836"/>
                  <a:pt x="58049" y="1408656"/>
                  <a:pt x="70658" y="1405504"/>
                </a:cubicBezTo>
                <a:cubicBezTo>
                  <a:pt x="90989" y="1400422"/>
                  <a:pt x="111688" y="1396924"/>
                  <a:pt x="132307" y="1393175"/>
                </a:cubicBezTo>
                <a:cubicBezTo>
                  <a:pt x="236211" y="1374285"/>
                  <a:pt x="218768" y="1379806"/>
                  <a:pt x="354241" y="1368517"/>
                </a:cubicBezTo>
                <a:cubicBezTo>
                  <a:pt x="341911" y="1356188"/>
                  <a:pt x="331760" y="1341202"/>
                  <a:pt x="317252" y="1331530"/>
                </a:cubicBezTo>
                <a:cubicBezTo>
                  <a:pt x="306438" y="1324321"/>
                  <a:pt x="289453" y="1328391"/>
                  <a:pt x="280263" y="1319201"/>
                </a:cubicBezTo>
                <a:cubicBezTo>
                  <a:pt x="271073" y="1310012"/>
                  <a:pt x="272043" y="1294543"/>
                  <a:pt x="267933" y="1282214"/>
                </a:cubicBezTo>
                <a:cubicBezTo>
                  <a:pt x="352914" y="1260970"/>
                  <a:pt x="302095" y="1277463"/>
                  <a:pt x="415889" y="1220570"/>
                </a:cubicBezTo>
                <a:lnTo>
                  <a:pt x="415889" y="1220570"/>
                </a:lnTo>
                <a:cubicBezTo>
                  <a:pt x="468955" y="1202883"/>
                  <a:pt x="440270" y="1211393"/>
                  <a:pt x="502197" y="1195912"/>
                </a:cubicBezTo>
                <a:lnTo>
                  <a:pt x="440549" y="1183583"/>
                </a:lnTo>
                <a:cubicBezTo>
                  <a:pt x="415953" y="1179111"/>
                  <a:pt x="389979" y="1180031"/>
                  <a:pt x="366571" y="1171254"/>
                </a:cubicBezTo>
                <a:cubicBezTo>
                  <a:pt x="323547" y="1155121"/>
                  <a:pt x="286391" y="1125493"/>
                  <a:pt x="243274" y="1109609"/>
                </a:cubicBezTo>
                <a:cubicBezTo>
                  <a:pt x="207719" y="1096510"/>
                  <a:pt x="169067" y="1094140"/>
                  <a:pt x="132307" y="1084951"/>
                </a:cubicBezTo>
                <a:cubicBezTo>
                  <a:pt x="103280" y="1077695"/>
                  <a:pt x="16112" y="1058870"/>
                  <a:pt x="45999" y="1060293"/>
                </a:cubicBezTo>
                <a:cubicBezTo>
                  <a:pt x="161604" y="1065798"/>
                  <a:pt x="276510" y="1081985"/>
                  <a:pt x="391230" y="1097280"/>
                </a:cubicBezTo>
                <a:cubicBezTo>
                  <a:pt x="533851" y="1116295"/>
                  <a:pt x="689649" y="1156469"/>
                  <a:pt x="551516" y="1121938"/>
                </a:cubicBezTo>
                <a:cubicBezTo>
                  <a:pt x="462676" y="1077520"/>
                  <a:pt x="463431" y="1075338"/>
                  <a:pt x="354241" y="1035635"/>
                </a:cubicBezTo>
                <a:cubicBezTo>
                  <a:pt x="240760" y="994371"/>
                  <a:pt x="209173" y="991632"/>
                  <a:pt x="107647" y="949332"/>
                </a:cubicBezTo>
                <a:cubicBezTo>
                  <a:pt x="90681" y="942263"/>
                  <a:pt x="74768" y="932893"/>
                  <a:pt x="58329" y="924674"/>
                </a:cubicBezTo>
                <a:cubicBezTo>
                  <a:pt x="208799" y="887058"/>
                  <a:pt x="38456" y="926146"/>
                  <a:pt x="391230" y="900016"/>
                </a:cubicBezTo>
                <a:cubicBezTo>
                  <a:pt x="408129" y="898764"/>
                  <a:pt x="424109" y="891797"/>
                  <a:pt x="440549" y="887687"/>
                </a:cubicBezTo>
                <a:cubicBezTo>
                  <a:pt x="473915" y="854322"/>
                  <a:pt x="485812" y="832713"/>
                  <a:pt x="539186" y="826042"/>
                </a:cubicBezTo>
                <a:cubicBezTo>
                  <a:pt x="552082" y="824430"/>
                  <a:pt x="563845" y="834261"/>
                  <a:pt x="576175" y="838371"/>
                </a:cubicBezTo>
                <a:cubicBezTo>
                  <a:pt x="603993" y="977452"/>
                  <a:pt x="582795" y="849459"/>
                  <a:pt x="551516" y="813713"/>
                </a:cubicBezTo>
                <a:cubicBezTo>
                  <a:pt x="540357" y="800960"/>
                  <a:pt x="518637" y="805494"/>
                  <a:pt x="502197" y="801384"/>
                </a:cubicBezTo>
                <a:cubicBezTo>
                  <a:pt x="489867" y="793165"/>
                  <a:pt x="454730" y="787204"/>
                  <a:pt x="465208" y="776726"/>
                </a:cubicBezTo>
                <a:cubicBezTo>
                  <a:pt x="482886" y="759049"/>
                  <a:pt x="514406" y="767701"/>
                  <a:pt x="539186" y="764397"/>
                </a:cubicBezTo>
                <a:cubicBezTo>
                  <a:pt x="576076" y="759479"/>
                  <a:pt x="613164" y="756178"/>
                  <a:pt x="650153" y="752068"/>
                </a:cubicBezTo>
                <a:cubicBezTo>
                  <a:pt x="629604" y="739739"/>
                  <a:pt x="608723" y="727946"/>
                  <a:pt x="588505" y="715081"/>
                </a:cubicBezTo>
                <a:cubicBezTo>
                  <a:pt x="563502" y="699171"/>
                  <a:pt x="540127" y="680697"/>
                  <a:pt x="514527" y="665765"/>
                </a:cubicBezTo>
                <a:cubicBezTo>
                  <a:pt x="375989" y="584955"/>
                  <a:pt x="497026" y="671133"/>
                  <a:pt x="391230" y="591791"/>
                </a:cubicBezTo>
                <a:cubicBezTo>
                  <a:pt x="395340" y="521927"/>
                  <a:pt x="397224" y="451896"/>
                  <a:pt x="403560" y="382198"/>
                </a:cubicBezTo>
                <a:cubicBezTo>
                  <a:pt x="411537" y="294453"/>
                  <a:pt x="416097" y="170488"/>
                  <a:pt x="465208" y="86303"/>
                </a:cubicBezTo>
                <a:cubicBezTo>
                  <a:pt x="481762" y="57927"/>
                  <a:pt x="537732" y="19584"/>
                  <a:pt x="563846" y="0"/>
                </a:cubicBezTo>
                <a:cubicBezTo>
                  <a:pt x="559736" y="16439"/>
                  <a:pt x="560054" y="34680"/>
                  <a:pt x="551516" y="49316"/>
                </a:cubicBezTo>
                <a:cubicBezTo>
                  <a:pt x="530807" y="84815"/>
                  <a:pt x="477538" y="147948"/>
                  <a:pt x="477538" y="147948"/>
                </a:cubicBezTo>
                <a:cubicBezTo>
                  <a:pt x="473428" y="160277"/>
                  <a:pt x="465208" y="171938"/>
                  <a:pt x="465208" y="184934"/>
                </a:cubicBezTo>
                <a:cubicBezTo>
                  <a:pt x="465208" y="276538"/>
                  <a:pt x="486714" y="284570"/>
                  <a:pt x="526857" y="369869"/>
                </a:cubicBezTo>
                <a:cubicBezTo>
                  <a:pt x="544092" y="406492"/>
                  <a:pt x="558711" y="444316"/>
                  <a:pt x="576175" y="480830"/>
                </a:cubicBezTo>
                <a:cubicBezTo>
                  <a:pt x="663177" y="662735"/>
                  <a:pt x="610325" y="618666"/>
                  <a:pt x="699472" y="678094"/>
                </a:cubicBezTo>
                <a:cubicBezTo>
                  <a:pt x="801512" y="576060"/>
                  <a:pt x="689311" y="666199"/>
                  <a:pt x="748791" y="678094"/>
                </a:cubicBezTo>
                <a:cubicBezTo>
                  <a:pt x="766814" y="681698"/>
                  <a:pt x="781670" y="661655"/>
                  <a:pt x="798110" y="653436"/>
                </a:cubicBezTo>
                <a:cubicBezTo>
                  <a:pt x="814549" y="636997"/>
                  <a:pt x="829932" y="619429"/>
                  <a:pt x="847428" y="604120"/>
                </a:cubicBezTo>
                <a:cubicBezTo>
                  <a:pt x="862893" y="590589"/>
                  <a:pt x="885050" y="584028"/>
                  <a:pt x="896747" y="567133"/>
                </a:cubicBezTo>
                <a:cubicBezTo>
                  <a:pt x="922902" y="529356"/>
                  <a:pt x="937846" y="484940"/>
                  <a:pt x="958395" y="443843"/>
                </a:cubicBezTo>
                <a:lnTo>
                  <a:pt x="983055" y="394527"/>
                </a:lnTo>
                <a:cubicBezTo>
                  <a:pt x="987165" y="415075"/>
                  <a:pt x="990302" y="435842"/>
                  <a:pt x="995385" y="456172"/>
                </a:cubicBezTo>
                <a:cubicBezTo>
                  <a:pt x="998537" y="468780"/>
                  <a:pt x="998524" y="483970"/>
                  <a:pt x="1007714" y="493159"/>
                </a:cubicBezTo>
                <a:cubicBezTo>
                  <a:pt x="1016904" y="502349"/>
                  <a:pt x="1032373" y="501378"/>
                  <a:pt x="1044703" y="505488"/>
                </a:cubicBezTo>
                <a:cubicBezTo>
                  <a:pt x="1100811" y="471825"/>
                  <a:pt x="1092666" y="470650"/>
                  <a:pt x="1143341" y="456172"/>
                </a:cubicBezTo>
                <a:cubicBezTo>
                  <a:pt x="1159634" y="451517"/>
                  <a:pt x="1182073" y="430611"/>
                  <a:pt x="1192659" y="443843"/>
                </a:cubicBezTo>
                <a:cubicBezTo>
                  <a:pt x="1208063" y="463097"/>
                  <a:pt x="1192659" y="493159"/>
                  <a:pt x="1192659" y="517817"/>
                </a:cubicBezTo>
              </a:path>
            </a:pathLst>
          </a:custGeom>
          <a:solidFill>
            <a:schemeClr val="bg1"/>
          </a:solidFill>
          <a:ln>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Oval 1"/>
          <p:cNvSpPr/>
          <p:nvPr/>
        </p:nvSpPr>
        <p:spPr bwMode="auto">
          <a:xfrm>
            <a:off x="467544" y="6237312"/>
            <a:ext cx="2592288" cy="1440160"/>
          </a:xfrm>
          <a:prstGeom prst="ellipse">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Oval 4"/>
          <p:cNvSpPr/>
          <p:nvPr/>
        </p:nvSpPr>
        <p:spPr bwMode="auto">
          <a:xfrm>
            <a:off x="971600" y="6445748"/>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Oval 3"/>
          <p:cNvSpPr/>
          <p:nvPr/>
        </p:nvSpPr>
        <p:spPr bwMode="auto">
          <a:xfrm>
            <a:off x="1140276" y="6479919"/>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3" name="Rectangle 2"/>
          <p:cNvSpPr/>
          <p:nvPr/>
        </p:nvSpPr>
        <p:spPr bwMode="auto">
          <a:xfrm>
            <a:off x="323528" y="6858000"/>
            <a:ext cx="4824536" cy="96348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Oval 6"/>
          <p:cNvSpPr/>
          <p:nvPr/>
        </p:nvSpPr>
        <p:spPr bwMode="auto">
          <a:xfrm>
            <a:off x="2051720" y="6457686"/>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Oval 7"/>
          <p:cNvSpPr/>
          <p:nvPr/>
        </p:nvSpPr>
        <p:spPr bwMode="auto">
          <a:xfrm>
            <a:off x="2220396" y="6491857"/>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Oval 10"/>
          <p:cNvSpPr/>
          <p:nvPr/>
        </p:nvSpPr>
        <p:spPr bwMode="auto">
          <a:xfrm rot="16200000">
            <a:off x="7956376" y="3476824"/>
            <a:ext cx="2592288" cy="1440160"/>
          </a:xfrm>
          <a:prstGeom prst="ellipse">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rot="16200000">
            <a:off x="8632047" y="3665249"/>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rot="16200000">
            <a:off x="8653206" y="3777269"/>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rot="16200000">
            <a:off x="8581198" y="4461686"/>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Oval 14"/>
          <p:cNvSpPr/>
          <p:nvPr/>
        </p:nvSpPr>
        <p:spPr bwMode="auto">
          <a:xfrm rot="16200000">
            <a:off x="8605858" y="4569357"/>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Cloud Callout 17"/>
          <p:cNvSpPr/>
          <p:nvPr/>
        </p:nvSpPr>
        <p:spPr bwMode="auto">
          <a:xfrm>
            <a:off x="1619672" y="4581128"/>
            <a:ext cx="2160240" cy="1080120"/>
          </a:xfrm>
          <a:prstGeom prst="cloudCallout">
            <a:avLst>
              <a:gd name="adj1" fmla="val -31677"/>
              <a:gd name="adj2" fmla="val 102451"/>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TextBox 18"/>
          <p:cNvSpPr txBox="1"/>
          <p:nvPr/>
        </p:nvSpPr>
        <p:spPr>
          <a:xfrm>
            <a:off x="1979712" y="4869160"/>
            <a:ext cx="1545943" cy="430887"/>
          </a:xfrm>
          <a:prstGeom prst="rect">
            <a:avLst/>
          </a:prstGeom>
          <a:noFill/>
        </p:spPr>
        <p:txBody>
          <a:bodyPr wrap="none" rtlCol="0">
            <a:spAutoFit/>
          </a:bodyPr>
          <a:lstStyle/>
          <a:p>
            <a:r>
              <a:rPr lang="en-US" i="0" dirty="0" smtClean="0">
                <a:effectLst>
                  <a:glow rad="101600">
                    <a:srgbClr val="000000"/>
                  </a:glow>
                </a:effectLst>
              </a:rPr>
              <a:t>He thinks ...</a:t>
            </a:r>
            <a:endParaRPr lang="en-US" i="0" dirty="0">
              <a:effectLst>
                <a:glow rad="101600">
                  <a:srgbClr val="000000"/>
                </a:glow>
              </a:effectLst>
            </a:endParaRPr>
          </a:p>
        </p:txBody>
      </p:sp>
      <p:sp>
        <p:nvSpPr>
          <p:cNvPr id="20" name="Cloud Callout 19"/>
          <p:cNvSpPr/>
          <p:nvPr/>
        </p:nvSpPr>
        <p:spPr bwMode="auto">
          <a:xfrm>
            <a:off x="6660232" y="764704"/>
            <a:ext cx="2160240" cy="1080120"/>
          </a:xfrm>
          <a:prstGeom prst="cloudCallout">
            <a:avLst>
              <a:gd name="adj1" fmla="val 51653"/>
              <a:gd name="adj2" fmla="val 152675"/>
            </a:avLst>
          </a:prstGeom>
          <a:solidFill>
            <a:srgbClr val="00000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TextBox 20"/>
          <p:cNvSpPr txBox="1"/>
          <p:nvPr/>
        </p:nvSpPr>
        <p:spPr>
          <a:xfrm>
            <a:off x="6948264" y="908720"/>
            <a:ext cx="1470043" cy="769441"/>
          </a:xfrm>
          <a:prstGeom prst="rect">
            <a:avLst/>
          </a:prstGeom>
          <a:noFill/>
        </p:spPr>
        <p:txBody>
          <a:bodyPr wrap="none" rtlCol="0">
            <a:spAutoFit/>
          </a:bodyPr>
          <a:lstStyle/>
          <a:p>
            <a:r>
              <a:rPr lang="en-US" i="0" dirty="0" smtClean="0">
                <a:effectLst>
                  <a:glow rad="101600">
                    <a:srgbClr val="000000"/>
                  </a:glow>
                </a:effectLst>
              </a:rPr>
              <a:t>She thinks</a:t>
            </a:r>
            <a:br>
              <a:rPr lang="en-US" i="0" dirty="0" smtClean="0">
                <a:effectLst>
                  <a:glow rad="101600">
                    <a:srgbClr val="000000"/>
                  </a:glow>
                </a:effectLst>
              </a:rPr>
            </a:br>
            <a:r>
              <a:rPr lang="en-US" i="0" dirty="0" smtClean="0">
                <a:effectLst>
                  <a:glow rad="101600">
                    <a:srgbClr val="000000"/>
                  </a:glow>
                </a:effectLst>
              </a:rPr>
              <a:t> I think ...</a:t>
            </a:r>
            <a:endParaRPr lang="en-US" i="0" dirty="0">
              <a:effectLst>
                <a:glow rad="101600">
                  <a:srgbClr val="000000"/>
                </a:glow>
              </a:effectLst>
            </a:endParaRPr>
          </a:p>
        </p:txBody>
      </p:sp>
      <p:sp>
        <p:nvSpPr>
          <p:cNvPr id="22" name="Cloud Callout 21"/>
          <p:cNvSpPr/>
          <p:nvPr/>
        </p:nvSpPr>
        <p:spPr bwMode="auto">
          <a:xfrm>
            <a:off x="395536" y="2852936"/>
            <a:ext cx="2160240" cy="1512168"/>
          </a:xfrm>
          <a:prstGeom prst="cloudCallout">
            <a:avLst>
              <a:gd name="adj1" fmla="val -3710"/>
              <a:gd name="adj2" fmla="val 160339"/>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3" name="TextBox 22"/>
          <p:cNvSpPr txBox="1"/>
          <p:nvPr/>
        </p:nvSpPr>
        <p:spPr>
          <a:xfrm>
            <a:off x="755576" y="3068960"/>
            <a:ext cx="1325595" cy="1107996"/>
          </a:xfrm>
          <a:prstGeom prst="rect">
            <a:avLst/>
          </a:prstGeom>
          <a:noFill/>
        </p:spPr>
        <p:txBody>
          <a:bodyPr wrap="none" rtlCol="0">
            <a:spAutoFit/>
          </a:bodyPr>
          <a:lstStyle/>
          <a:p>
            <a:r>
              <a:rPr lang="en-US" i="0" dirty="0" smtClean="0">
                <a:effectLst>
                  <a:glow rad="101600">
                    <a:srgbClr val="000000"/>
                  </a:glow>
                </a:effectLst>
              </a:rPr>
              <a:t>He thinks </a:t>
            </a:r>
            <a:br>
              <a:rPr lang="en-US" i="0" dirty="0" smtClean="0">
                <a:effectLst>
                  <a:glow rad="101600">
                    <a:srgbClr val="000000"/>
                  </a:glow>
                </a:effectLst>
              </a:rPr>
            </a:br>
            <a:r>
              <a:rPr lang="en-US" i="0" dirty="0" smtClean="0">
                <a:effectLst>
                  <a:glow rad="101600">
                    <a:srgbClr val="000000"/>
                  </a:glow>
                </a:effectLst>
              </a:rPr>
              <a:t>I think </a:t>
            </a:r>
            <a:r>
              <a:rPr lang="en-US" i="0" dirty="0">
                <a:effectLst>
                  <a:glow rad="101600">
                    <a:srgbClr val="000000"/>
                  </a:glow>
                </a:effectLst>
              </a:rPr>
              <a:t>h</a:t>
            </a:r>
            <a:r>
              <a:rPr lang="en-US" i="0" dirty="0" smtClean="0">
                <a:effectLst>
                  <a:glow rad="101600">
                    <a:srgbClr val="000000"/>
                  </a:glow>
                </a:effectLst>
              </a:rPr>
              <a:t>e </a:t>
            </a:r>
            <a:br>
              <a:rPr lang="en-US" i="0" dirty="0" smtClean="0">
                <a:effectLst>
                  <a:glow rad="101600">
                    <a:srgbClr val="000000"/>
                  </a:glow>
                </a:effectLst>
              </a:rPr>
            </a:br>
            <a:r>
              <a:rPr lang="en-US" i="0" dirty="0" smtClean="0">
                <a:effectLst>
                  <a:glow rad="101600">
                    <a:srgbClr val="000000"/>
                  </a:glow>
                </a:effectLst>
              </a:rPr>
              <a:t>thinks ...</a:t>
            </a:r>
            <a:endParaRPr lang="en-US" i="0" dirty="0">
              <a:effectLst>
                <a:glow rad="101600">
                  <a:srgbClr val="000000"/>
                </a:glow>
              </a:effectLst>
            </a:endParaRPr>
          </a:p>
        </p:txBody>
      </p:sp>
      <p:sp>
        <p:nvSpPr>
          <p:cNvPr id="24" name="Cloud Callout 23"/>
          <p:cNvSpPr/>
          <p:nvPr/>
        </p:nvSpPr>
        <p:spPr bwMode="auto">
          <a:xfrm>
            <a:off x="4860032" y="1052736"/>
            <a:ext cx="2304256" cy="1872208"/>
          </a:xfrm>
          <a:prstGeom prst="cloudCallout">
            <a:avLst>
              <a:gd name="adj1" fmla="val 95815"/>
              <a:gd name="adj2" fmla="val 79998"/>
            </a:avLst>
          </a:prstGeom>
          <a:solidFill>
            <a:schemeClr val="tx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TextBox 24"/>
          <p:cNvSpPr txBox="1"/>
          <p:nvPr/>
        </p:nvSpPr>
        <p:spPr>
          <a:xfrm>
            <a:off x="5220072" y="1268760"/>
            <a:ext cx="1728192" cy="1446550"/>
          </a:xfrm>
          <a:prstGeom prst="rect">
            <a:avLst/>
          </a:prstGeom>
          <a:noFill/>
        </p:spPr>
        <p:txBody>
          <a:bodyPr wrap="square" rtlCol="0">
            <a:spAutoFit/>
          </a:bodyPr>
          <a:lstStyle/>
          <a:p>
            <a:r>
              <a:rPr lang="en-US" i="0" dirty="0" smtClean="0">
                <a:effectLst>
                  <a:glow rad="101600">
                    <a:srgbClr val="000000"/>
                  </a:glow>
                </a:effectLst>
              </a:rPr>
              <a:t>She thinks </a:t>
            </a:r>
            <a:br>
              <a:rPr lang="en-US" i="0" dirty="0" smtClean="0">
                <a:effectLst>
                  <a:glow rad="101600">
                    <a:srgbClr val="000000"/>
                  </a:glow>
                </a:effectLst>
              </a:rPr>
            </a:br>
            <a:r>
              <a:rPr lang="en-US" i="0" dirty="0" smtClean="0">
                <a:effectLst>
                  <a:glow rad="101600">
                    <a:srgbClr val="000000"/>
                  </a:glow>
                </a:effectLst>
              </a:rPr>
              <a:t>I think she </a:t>
            </a:r>
            <a:br>
              <a:rPr lang="en-US" i="0" dirty="0" smtClean="0">
                <a:effectLst>
                  <a:glow rad="101600">
                    <a:srgbClr val="000000"/>
                  </a:glow>
                </a:effectLst>
              </a:rPr>
            </a:br>
            <a:r>
              <a:rPr lang="en-US" i="0" dirty="0" smtClean="0">
                <a:effectLst>
                  <a:glow rad="101600">
                    <a:srgbClr val="000000"/>
                  </a:glow>
                </a:effectLst>
              </a:rPr>
              <a:t>thinks I think ...</a:t>
            </a:r>
            <a:endParaRPr lang="en-US" i="0" dirty="0">
              <a:effectLst>
                <a:glow rad="101600">
                  <a:srgbClr val="000000"/>
                </a:glow>
              </a:effectLst>
            </a:endParaRPr>
          </a:p>
        </p:txBody>
      </p:sp>
      <p:sp>
        <p:nvSpPr>
          <p:cNvPr id="10" name="Rectangle 9"/>
          <p:cNvSpPr/>
          <p:nvPr/>
        </p:nvSpPr>
        <p:spPr bwMode="auto">
          <a:xfrm>
            <a:off x="0" y="0"/>
            <a:ext cx="9144000" cy="6858000"/>
          </a:xfrm>
          <a:prstGeom prst="rect">
            <a:avLst/>
          </a:prstGeom>
          <a:solidFill>
            <a:srgbClr val="800000">
              <a:alpha val="49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067944" y="3212976"/>
            <a:ext cx="14927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reciprocity</a:t>
            </a:r>
            <a:endParaRPr lang="en-GB" i="0" dirty="0">
              <a:effectLst>
                <a:glow rad="101600">
                  <a:srgbClr val="000000"/>
                </a:glow>
              </a:effectLst>
            </a:endParaRPr>
          </a:p>
        </p:txBody>
      </p:sp>
      <p:sp>
        <p:nvSpPr>
          <p:cNvPr id="27" name="Text Box 7"/>
          <p:cNvSpPr txBox="1">
            <a:spLocks noChangeArrowheads="1"/>
          </p:cNvSpPr>
          <p:nvPr/>
        </p:nvSpPr>
        <p:spPr bwMode="auto">
          <a:xfrm>
            <a:off x="4591452" y="3430966"/>
            <a:ext cx="255426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without escalation?</a:t>
            </a:r>
            <a:endParaRPr lang="en-GB" i="0" dirty="0">
              <a:effectLst>
                <a:glow rad="101600">
                  <a:srgbClr val="000000"/>
                </a:glow>
              </a:effectLst>
            </a:endParaRPr>
          </a:p>
        </p:txBody>
      </p:sp>
    </p:spTree>
    <p:extLst>
      <p:ext uri="{BB962C8B-B14F-4D97-AF65-F5344CB8AC3E}">
        <p14:creationId xmlns:p14="http://schemas.microsoft.com/office/powerpoint/2010/main" val="39056868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923928" y="3212976"/>
            <a:ext cx="198605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goal ascription</a:t>
            </a:r>
            <a:endParaRPr lang="en-GB" i="0" dirty="0"/>
          </a:p>
        </p:txBody>
      </p:sp>
    </p:spTree>
    <p:extLst>
      <p:ext uri="{BB962C8B-B14F-4D97-AF65-F5344CB8AC3E}">
        <p14:creationId xmlns:p14="http://schemas.microsoft.com/office/powerpoint/2010/main" val="42378591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5" y="260648"/>
            <a:ext cx="208823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i="0" dirty="0"/>
              <a:t>‘an action can be explained by a goal state if, and only if, it is seen as the most justifiable action </a:t>
            </a:r>
            <a:r>
              <a:rPr lang="en-GB" i="0" dirty="0" smtClean="0"/>
              <a:t>towards </a:t>
            </a:r>
            <a:r>
              <a:rPr lang="en-GB" i="0" dirty="0"/>
              <a:t>that goal state that is available within the constraints of reality.</a:t>
            </a:r>
            <a:r>
              <a:rPr lang="en-GB" i="0" dirty="0" smtClean="0"/>
              <a:t>’ </a:t>
            </a:r>
          </a:p>
          <a:p>
            <a:pPr algn="r"/>
            <a:r>
              <a:rPr lang="en-GB" i="0" dirty="0" smtClean="0"/>
              <a:t>(Csibra &amp; Gergely 1998)</a:t>
            </a:r>
            <a:endParaRPr lang="en-GB" i="0" dirty="0"/>
          </a:p>
        </p:txBody>
      </p:sp>
    </p:spTree>
    <p:extLst>
      <p:ext uri="{BB962C8B-B14F-4D97-AF65-F5344CB8AC3E}">
        <p14:creationId xmlns:p14="http://schemas.microsoft.com/office/powerpoint/2010/main" val="33774086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5" y="260648"/>
            <a:ext cx="208823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i="0" dirty="0"/>
              <a:t>‘an action can be explained by a goal state if, and only if, it is seen as the most justifiable action </a:t>
            </a:r>
            <a:r>
              <a:rPr lang="en-GB" i="0" dirty="0" smtClean="0"/>
              <a:t>towards </a:t>
            </a:r>
            <a:r>
              <a:rPr lang="en-GB" i="0" dirty="0"/>
              <a:t>that goal state that is available within the constraints of reality.</a:t>
            </a:r>
            <a:r>
              <a:rPr lang="en-GB" i="0" dirty="0" smtClean="0"/>
              <a:t>’ </a:t>
            </a:r>
          </a:p>
          <a:p>
            <a:pPr algn="r"/>
            <a:r>
              <a:rPr lang="en-GB" i="0" dirty="0" smtClean="0"/>
              <a:t>(Csibra &amp; Gergely 1998)</a:t>
            </a:r>
            <a:endParaRPr lang="en-GB" i="0" dirty="0"/>
          </a:p>
        </p:txBody>
      </p:sp>
      <p:sp>
        <p:nvSpPr>
          <p:cNvPr id="3" name="Text Box 7"/>
          <p:cNvSpPr txBox="1">
            <a:spLocks noChangeArrowheads="1"/>
          </p:cNvSpPr>
          <p:nvPr/>
        </p:nvSpPr>
        <p:spPr bwMode="auto">
          <a:xfrm>
            <a:off x="3707904" y="260648"/>
            <a:ext cx="496855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a:t>1. action </a:t>
            </a:r>
            <a:r>
              <a:rPr lang="en-GB" dirty="0" smtClean="0"/>
              <a:t>a </a:t>
            </a:r>
            <a:r>
              <a:rPr lang="en-GB" i="0" dirty="0" smtClean="0"/>
              <a:t>is </a:t>
            </a:r>
            <a:r>
              <a:rPr lang="en-GB" i="0" dirty="0"/>
              <a:t>directed to some goal</a:t>
            </a:r>
            <a:r>
              <a:rPr lang="en-GB" i="0" dirty="0" smtClean="0"/>
              <a:t>;</a:t>
            </a:r>
            <a:endParaRPr lang="en-GB" i="0" dirty="0"/>
          </a:p>
        </p:txBody>
      </p:sp>
      <p:cxnSp>
        <p:nvCxnSpPr>
          <p:cNvPr id="4" name="Straight Connector 3"/>
          <p:cNvCxnSpPr/>
          <p:nvPr/>
        </p:nvCxnSpPr>
        <p:spPr bwMode="auto">
          <a:xfrm>
            <a:off x="305983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Tree>
    <p:extLst>
      <p:ext uri="{BB962C8B-B14F-4D97-AF65-F5344CB8AC3E}">
        <p14:creationId xmlns:p14="http://schemas.microsoft.com/office/powerpoint/2010/main" val="3224307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5" y="260648"/>
            <a:ext cx="208823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i="0" dirty="0"/>
              <a:t>‘an action can be explained by a goal state if, and only if, it is seen as the most justifiable action </a:t>
            </a:r>
            <a:r>
              <a:rPr lang="en-GB" i="0" dirty="0" smtClean="0"/>
              <a:t>towards </a:t>
            </a:r>
            <a:r>
              <a:rPr lang="en-GB" i="0" dirty="0"/>
              <a:t>that goal state that is available within the constraints of reality.</a:t>
            </a:r>
            <a:r>
              <a:rPr lang="en-GB" i="0" dirty="0" smtClean="0"/>
              <a:t>’ </a:t>
            </a:r>
          </a:p>
          <a:p>
            <a:pPr algn="r"/>
            <a:r>
              <a:rPr lang="en-GB" i="0" dirty="0" smtClean="0"/>
              <a:t>(Csibra &amp; Gergely 1998)</a:t>
            </a:r>
            <a:endParaRPr lang="en-GB" i="0" dirty="0"/>
          </a:p>
        </p:txBody>
      </p:sp>
      <p:sp>
        <p:nvSpPr>
          <p:cNvPr id="3" name="Text Box 7"/>
          <p:cNvSpPr txBox="1">
            <a:spLocks noChangeArrowheads="1"/>
          </p:cNvSpPr>
          <p:nvPr/>
        </p:nvSpPr>
        <p:spPr bwMode="auto">
          <a:xfrm>
            <a:off x="3707904" y="260648"/>
            <a:ext cx="4968552" cy="158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a:t>1. action </a:t>
            </a:r>
            <a:r>
              <a:rPr lang="en-GB" dirty="0" smtClean="0"/>
              <a:t>a </a:t>
            </a:r>
            <a:r>
              <a:rPr lang="en-GB" i="0" dirty="0" smtClean="0"/>
              <a:t>is </a:t>
            </a:r>
            <a:r>
              <a:rPr lang="en-GB" i="0" dirty="0"/>
              <a:t>directed to some goal;</a:t>
            </a:r>
          </a:p>
          <a:p>
            <a:pPr>
              <a:spcAft>
                <a:spcPts val="1100"/>
              </a:spcAft>
            </a:pPr>
            <a:r>
              <a:rPr lang="en-GB" i="0" dirty="0"/>
              <a:t>2. actions of </a:t>
            </a:r>
            <a:r>
              <a:rPr lang="en-GB" dirty="0" smtClean="0"/>
              <a:t>a</a:t>
            </a:r>
            <a:r>
              <a:rPr lang="en-GB" i="0" dirty="0" smtClean="0"/>
              <a:t>’s </a:t>
            </a:r>
            <a:r>
              <a:rPr lang="en-GB" i="0" dirty="0"/>
              <a:t>type are normally </a:t>
            </a:r>
            <a:r>
              <a:rPr lang="en-GB" i="0" dirty="0" smtClean="0"/>
              <a:t>means </a:t>
            </a:r>
            <a:r>
              <a:rPr lang="en-GB" i="0" dirty="0"/>
              <a:t>of realising outcomes of </a:t>
            </a:r>
            <a:r>
              <a:rPr lang="en-GB" dirty="0"/>
              <a:t>G</a:t>
            </a:r>
            <a:r>
              <a:rPr lang="en-GB" i="0" dirty="0"/>
              <a:t>’s </a:t>
            </a:r>
            <a:r>
              <a:rPr lang="en-GB" i="0" smtClean="0"/>
              <a:t>type</a:t>
            </a:r>
            <a:r>
              <a:rPr lang="en-GB" i="0" smtClean="0"/>
              <a:t>;</a:t>
            </a:r>
            <a:endParaRPr lang="en-GB" i="0" dirty="0"/>
          </a:p>
        </p:txBody>
      </p:sp>
      <p:cxnSp>
        <p:nvCxnSpPr>
          <p:cNvPr id="4" name="Straight Connector 3"/>
          <p:cNvCxnSpPr/>
          <p:nvPr/>
        </p:nvCxnSpPr>
        <p:spPr bwMode="auto">
          <a:xfrm>
            <a:off x="305983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Tree>
    <p:extLst>
      <p:ext uri="{BB962C8B-B14F-4D97-AF65-F5344CB8AC3E}">
        <p14:creationId xmlns:p14="http://schemas.microsoft.com/office/powerpoint/2010/main" val="23936275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5" y="260648"/>
            <a:ext cx="208823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i="0" dirty="0"/>
              <a:t>‘an action can be explained by a goal state if, and only if, it is seen as the most justifiable action </a:t>
            </a:r>
            <a:r>
              <a:rPr lang="en-GB" i="0" dirty="0" smtClean="0"/>
              <a:t>towards </a:t>
            </a:r>
            <a:r>
              <a:rPr lang="en-GB" i="0" dirty="0"/>
              <a:t>that goal state that is available within the constraints of reality.</a:t>
            </a:r>
            <a:r>
              <a:rPr lang="en-GB" i="0" dirty="0" smtClean="0"/>
              <a:t>’ </a:t>
            </a:r>
          </a:p>
          <a:p>
            <a:pPr algn="r"/>
            <a:r>
              <a:rPr lang="en-GB" i="0" dirty="0" smtClean="0"/>
              <a:t>(Csibra &amp; Gergely 1998)</a:t>
            </a:r>
            <a:endParaRPr lang="en-GB" i="0" dirty="0"/>
          </a:p>
        </p:txBody>
      </p:sp>
      <p:sp>
        <p:nvSpPr>
          <p:cNvPr id="3" name="Text Box 7"/>
          <p:cNvSpPr txBox="1">
            <a:spLocks noChangeArrowheads="1"/>
          </p:cNvSpPr>
          <p:nvPr/>
        </p:nvSpPr>
        <p:spPr bwMode="auto">
          <a:xfrm>
            <a:off x="3707904" y="260648"/>
            <a:ext cx="4968552" cy="2744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a:t>1. action </a:t>
            </a:r>
            <a:r>
              <a:rPr lang="en-GB" dirty="0" smtClean="0"/>
              <a:t>a </a:t>
            </a:r>
            <a:r>
              <a:rPr lang="en-GB" i="0" dirty="0" smtClean="0"/>
              <a:t>is </a:t>
            </a:r>
            <a:r>
              <a:rPr lang="en-GB" i="0" dirty="0"/>
              <a:t>directed to some goal;</a:t>
            </a:r>
          </a:p>
          <a:p>
            <a:pPr>
              <a:spcAft>
                <a:spcPts val="1100"/>
              </a:spcAft>
            </a:pPr>
            <a:r>
              <a:rPr lang="en-GB" i="0" dirty="0"/>
              <a:t>2. actions of </a:t>
            </a:r>
            <a:r>
              <a:rPr lang="en-GB" dirty="0" smtClean="0"/>
              <a:t>a</a:t>
            </a:r>
            <a:r>
              <a:rPr lang="en-GB" i="0" dirty="0" smtClean="0"/>
              <a:t>’s </a:t>
            </a:r>
            <a:r>
              <a:rPr lang="en-GB" i="0" dirty="0"/>
              <a:t>type are normally </a:t>
            </a:r>
            <a:r>
              <a:rPr lang="en-GB" i="0" dirty="0" smtClean="0"/>
              <a:t>means </a:t>
            </a:r>
            <a:r>
              <a:rPr lang="en-GB" i="0" dirty="0"/>
              <a:t>of realising outcomes of </a:t>
            </a:r>
            <a:r>
              <a:rPr lang="en-GB" dirty="0"/>
              <a:t>G</a:t>
            </a:r>
            <a:r>
              <a:rPr lang="en-GB" i="0" dirty="0"/>
              <a:t>’s </a:t>
            </a:r>
            <a:r>
              <a:rPr lang="en-GB" i="0" dirty="0" smtClean="0"/>
              <a:t>type;</a:t>
            </a:r>
            <a:endParaRPr lang="en-GB" i="0" dirty="0"/>
          </a:p>
          <a:p>
            <a:pPr>
              <a:spcAft>
                <a:spcPts val="1100"/>
              </a:spcAft>
            </a:pPr>
            <a:r>
              <a:rPr lang="en-GB" i="0" dirty="0"/>
              <a:t>3. </a:t>
            </a:r>
            <a:r>
              <a:rPr lang="en-GB" i="0" dirty="0" smtClean="0"/>
              <a:t>no available alternative action </a:t>
            </a:r>
            <a:r>
              <a:rPr lang="en-GB" i="0" dirty="0"/>
              <a:t>is </a:t>
            </a:r>
            <a:r>
              <a:rPr lang="en-GB" i="0" dirty="0" smtClean="0"/>
              <a:t>a significantly </a:t>
            </a:r>
            <a:r>
              <a:rPr lang="en-GB" i="0" dirty="0"/>
              <a:t>better* means of </a:t>
            </a:r>
            <a:r>
              <a:rPr lang="en-GB" i="0" dirty="0" smtClean="0"/>
              <a:t>realising </a:t>
            </a:r>
            <a:r>
              <a:rPr lang="en-GB" i="0" dirty="0"/>
              <a:t>outcome </a:t>
            </a:r>
            <a:r>
              <a:rPr lang="en-GB" dirty="0" smtClean="0"/>
              <a:t>G</a:t>
            </a:r>
            <a:r>
              <a:rPr lang="en-GB" i="0" dirty="0" smtClean="0"/>
              <a:t>;</a:t>
            </a:r>
            <a:endParaRPr lang="en-GB" i="0" dirty="0"/>
          </a:p>
        </p:txBody>
      </p:sp>
      <p:cxnSp>
        <p:nvCxnSpPr>
          <p:cNvPr id="4" name="Straight Connector 3"/>
          <p:cNvCxnSpPr/>
          <p:nvPr/>
        </p:nvCxnSpPr>
        <p:spPr bwMode="auto">
          <a:xfrm>
            <a:off x="305983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Tree>
    <p:extLst>
      <p:ext uri="{BB962C8B-B14F-4D97-AF65-F5344CB8AC3E}">
        <p14:creationId xmlns:p14="http://schemas.microsoft.com/office/powerpoint/2010/main" val="2310486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5" y="260648"/>
            <a:ext cx="208823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i="0" dirty="0"/>
              <a:t>‘an action can be explained by a goal state if, and only if, it is seen as the most justifiable action </a:t>
            </a:r>
            <a:r>
              <a:rPr lang="en-GB" i="0" dirty="0" smtClean="0"/>
              <a:t>towards </a:t>
            </a:r>
            <a:r>
              <a:rPr lang="en-GB" i="0" dirty="0"/>
              <a:t>that goal state that is available within the constraints of reality.</a:t>
            </a:r>
            <a:r>
              <a:rPr lang="en-GB" i="0" dirty="0" smtClean="0"/>
              <a:t>’ </a:t>
            </a:r>
          </a:p>
          <a:p>
            <a:pPr algn="r"/>
            <a:r>
              <a:rPr lang="en-GB" i="0" dirty="0" smtClean="0"/>
              <a:t>(Csibra &amp; Gergely 1998)</a:t>
            </a:r>
            <a:endParaRPr lang="en-GB" i="0" dirty="0"/>
          </a:p>
        </p:txBody>
      </p:sp>
      <p:sp>
        <p:nvSpPr>
          <p:cNvPr id="3" name="Text Box 7"/>
          <p:cNvSpPr txBox="1">
            <a:spLocks noChangeArrowheads="1"/>
          </p:cNvSpPr>
          <p:nvPr/>
        </p:nvSpPr>
        <p:spPr bwMode="auto">
          <a:xfrm>
            <a:off x="3707904" y="260648"/>
            <a:ext cx="4968552" cy="356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a:t>1. action </a:t>
            </a:r>
            <a:r>
              <a:rPr lang="en-GB" dirty="0" smtClean="0"/>
              <a:t>a </a:t>
            </a:r>
            <a:r>
              <a:rPr lang="en-GB" i="0" dirty="0" smtClean="0"/>
              <a:t>is </a:t>
            </a:r>
            <a:r>
              <a:rPr lang="en-GB" i="0" dirty="0"/>
              <a:t>directed to some goal;</a:t>
            </a:r>
          </a:p>
          <a:p>
            <a:pPr>
              <a:spcAft>
                <a:spcPts val="1100"/>
              </a:spcAft>
            </a:pPr>
            <a:r>
              <a:rPr lang="en-GB" i="0" dirty="0"/>
              <a:t>2. actions of </a:t>
            </a:r>
            <a:r>
              <a:rPr lang="en-GB" dirty="0" smtClean="0"/>
              <a:t>a</a:t>
            </a:r>
            <a:r>
              <a:rPr lang="en-GB" i="0" dirty="0" smtClean="0"/>
              <a:t>’s </a:t>
            </a:r>
            <a:r>
              <a:rPr lang="en-GB" i="0" dirty="0"/>
              <a:t>type are normally </a:t>
            </a:r>
            <a:r>
              <a:rPr lang="en-GB" i="0" dirty="0" smtClean="0"/>
              <a:t>means </a:t>
            </a:r>
            <a:r>
              <a:rPr lang="en-GB" i="0" dirty="0"/>
              <a:t>of realising outcomes of </a:t>
            </a:r>
            <a:r>
              <a:rPr lang="en-GB" dirty="0"/>
              <a:t>G</a:t>
            </a:r>
            <a:r>
              <a:rPr lang="en-GB" i="0" dirty="0"/>
              <a:t>’s </a:t>
            </a:r>
            <a:r>
              <a:rPr lang="en-GB" i="0" dirty="0" smtClean="0"/>
              <a:t>type;</a:t>
            </a:r>
            <a:endParaRPr lang="en-GB" i="0" dirty="0"/>
          </a:p>
          <a:p>
            <a:pPr>
              <a:spcAft>
                <a:spcPts val="1100"/>
              </a:spcAft>
            </a:pPr>
            <a:r>
              <a:rPr lang="en-GB" i="0" dirty="0"/>
              <a:t>3. </a:t>
            </a:r>
            <a:r>
              <a:rPr lang="en-GB" i="0" dirty="0" smtClean="0"/>
              <a:t>no available alternative action </a:t>
            </a:r>
            <a:r>
              <a:rPr lang="en-GB" i="0" dirty="0"/>
              <a:t>is </a:t>
            </a:r>
            <a:r>
              <a:rPr lang="en-GB" i="0" dirty="0" smtClean="0"/>
              <a:t>a significantly </a:t>
            </a:r>
            <a:r>
              <a:rPr lang="en-GB" i="0" dirty="0"/>
              <a:t>better* means of </a:t>
            </a:r>
            <a:r>
              <a:rPr lang="en-GB" i="0" dirty="0" smtClean="0"/>
              <a:t>realising </a:t>
            </a:r>
            <a:r>
              <a:rPr lang="en-GB" i="0" dirty="0"/>
              <a:t>outcome </a:t>
            </a:r>
            <a:r>
              <a:rPr lang="en-GB" dirty="0" smtClean="0"/>
              <a:t>G</a:t>
            </a:r>
            <a:r>
              <a:rPr lang="en-GB" i="0" dirty="0" smtClean="0"/>
              <a:t>;</a:t>
            </a:r>
            <a:endParaRPr lang="en-GB" i="0" dirty="0"/>
          </a:p>
          <a:p>
            <a:pPr>
              <a:spcAft>
                <a:spcPts val="1100"/>
              </a:spcAft>
            </a:pPr>
            <a:r>
              <a:rPr lang="en-GB" i="0" dirty="0" smtClean="0"/>
              <a:t>4</a:t>
            </a:r>
            <a:r>
              <a:rPr lang="en-GB" i="0" dirty="0"/>
              <a:t>. the occurrence of outcome </a:t>
            </a:r>
            <a:r>
              <a:rPr lang="en-GB" dirty="0"/>
              <a:t>G</a:t>
            </a:r>
            <a:r>
              <a:rPr lang="en-GB" i="0" dirty="0"/>
              <a:t> is </a:t>
            </a:r>
            <a:r>
              <a:rPr lang="en-GB" i="0" smtClean="0"/>
              <a:t>desirable</a:t>
            </a:r>
            <a:r>
              <a:rPr lang="en-GB" i="0" smtClean="0"/>
              <a:t>;</a:t>
            </a:r>
            <a:endParaRPr lang="en-GB" i="0" dirty="0"/>
          </a:p>
        </p:txBody>
      </p:sp>
      <p:cxnSp>
        <p:nvCxnSpPr>
          <p:cNvPr id="4" name="Straight Connector 3"/>
          <p:cNvCxnSpPr/>
          <p:nvPr/>
        </p:nvCxnSpPr>
        <p:spPr bwMode="auto">
          <a:xfrm>
            <a:off x="305983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Tree>
    <p:extLst>
      <p:ext uri="{BB962C8B-B14F-4D97-AF65-F5344CB8AC3E}">
        <p14:creationId xmlns:p14="http://schemas.microsoft.com/office/powerpoint/2010/main" val="5230777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5" y="260648"/>
            <a:ext cx="208823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i="0" dirty="0"/>
              <a:t>‘an action can be explained by a goal state if, and only if, it is seen as the most justifiable action </a:t>
            </a:r>
            <a:r>
              <a:rPr lang="en-GB" i="0" dirty="0" smtClean="0"/>
              <a:t>towards </a:t>
            </a:r>
            <a:r>
              <a:rPr lang="en-GB" i="0" dirty="0"/>
              <a:t>that goal state that is available within the constraints of reality.</a:t>
            </a:r>
            <a:r>
              <a:rPr lang="en-GB" i="0" dirty="0" smtClean="0"/>
              <a:t>’ </a:t>
            </a:r>
          </a:p>
          <a:p>
            <a:pPr algn="r"/>
            <a:r>
              <a:rPr lang="en-GB" i="0" dirty="0" smtClean="0"/>
              <a:t>(Csibra &amp; Gergely 1998)</a:t>
            </a:r>
            <a:endParaRPr lang="en-GB" i="0" dirty="0"/>
          </a:p>
        </p:txBody>
      </p:sp>
      <p:sp>
        <p:nvSpPr>
          <p:cNvPr id="3" name="Text Box 7"/>
          <p:cNvSpPr txBox="1">
            <a:spLocks noChangeArrowheads="1"/>
          </p:cNvSpPr>
          <p:nvPr/>
        </p:nvSpPr>
        <p:spPr bwMode="auto">
          <a:xfrm>
            <a:off x="3707904" y="260648"/>
            <a:ext cx="4968552" cy="505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a:t>1. action </a:t>
            </a:r>
            <a:r>
              <a:rPr lang="en-GB" dirty="0" smtClean="0"/>
              <a:t>a </a:t>
            </a:r>
            <a:r>
              <a:rPr lang="en-GB" i="0" dirty="0" smtClean="0"/>
              <a:t>is </a:t>
            </a:r>
            <a:r>
              <a:rPr lang="en-GB" i="0" dirty="0"/>
              <a:t>directed to some goal;</a:t>
            </a:r>
          </a:p>
          <a:p>
            <a:pPr>
              <a:spcAft>
                <a:spcPts val="1100"/>
              </a:spcAft>
            </a:pPr>
            <a:r>
              <a:rPr lang="en-GB" i="0" dirty="0"/>
              <a:t>2. actions of </a:t>
            </a:r>
            <a:r>
              <a:rPr lang="en-GB" dirty="0" smtClean="0"/>
              <a:t>a</a:t>
            </a:r>
            <a:r>
              <a:rPr lang="en-GB" i="0" dirty="0" smtClean="0"/>
              <a:t>’s </a:t>
            </a:r>
            <a:r>
              <a:rPr lang="en-GB" i="0" dirty="0"/>
              <a:t>type are normally </a:t>
            </a:r>
            <a:r>
              <a:rPr lang="en-GB" i="0" dirty="0" smtClean="0"/>
              <a:t>means </a:t>
            </a:r>
            <a:r>
              <a:rPr lang="en-GB" i="0" dirty="0"/>
              <a:t>of realising outcomes of </a:t>
            </a:r>
            <a:r>
              <a:rPr lang="en-GB" dirty="0"/>
              <a:t>G</a:t>
            </a:r>
            <a:r>
              <a:rPr lang="en-GB" i="0" dirty="0"/>
              <a:t>’s </a:t>
            </a:r>
            <a:r>
              <a:rPr lang="en-GB" i="0" dirty="0" smtClean="0"/>
              <a:t>type;</a:t>
            </a:r>
            <a:endParaRPr lang="en-GB" i="0" dirty="0"/>
          </a:p>
          <a:p>
            <a:pPr>
              <a:spcAft>
                <a:spcPts val="1100"/>
              </a:spcAft>
            </a:pPr>
            <a:r>
              <a:rPr lang="en-GB" i="0" dirty="0"/>
              <a:t>3. </a:t>
            </a:r>
            <a:r>
              <a:rPr lang="en-GB" i="0" dirty="0" smtClean="0"/>
              <a:t>no available alternative action </a:t>
            </a:r>
            <a:r>
              <a:rPr lang="en-GB" i="0" dirty="0"/>
              <a:t>is </a:t>
            </a:r>
            <a:r>
              <a:rPr lang="en-GB" i="0" dirty="0" smtClean="0"/>
              <a:t>a significantly </a:t>
            </a:r>
            <a:r>
              <a:rPr lang="en-GB" i="0" dirty="0"/>
              <a:t>better* means of </a:t>
            </a:r>
            <a:r>
              <a:rPr lang="en-GB" i="0" dirty="0" smtClean="0"/>
              <a:t>realising </a:t>
            </a:r>
            <a:r>
              <a:rPr lang="en-GB" i="0" dirty="0"/>
              <a:t>outcome </a:t>
            </a:r>
            <a:r>
              <a:rPr lang="en-GB" dirty="0" smtClean="0"/>
              <a:t>G</a:t>
            </a:r>
            <a:r>
              <a:rPr lang="en-GB" i="0" dirty="0" smtClean="0"/>
              <a:t>;</a:t>
            </a:r>
            <a:endParaRPr lang="en-GB" i="0" dirty="0"/>
          </a:p>
          <a:p>
            <a:pPr>
              <a:spcAft>
                <a:spcPts val="1100"/>
              </a:spcAft>
            </a:pPr>
            <a:r>
              <a:rPr lang="en-GB" i="0" dirty="0" smtClean="0"/>
              <a:t>4</a:t>
            </a:r>
            <a:r>
              <a:rPr lang="en-GB" i="0" dirty="0"/>
              <a:t>. the occurrence of outcome </a:t>
            </a:r>
            <a:r>
              <a:rPr lang="en-GB" dirty="0"/>
              <a:t>G</a:t>
            </a:r>
            <a:r>
              <a:rPr lang="en-GB" i="0" dirty="0"/>
              <a:t> is </a:t>
            </a:r>
            <a:r>
              <a:rPr lang="en-GB" i="0" dirty="0" smtClean="0"/>
              <a:t>desirable;</a:t>
            </a:r>
            <a:endParaRPr lang="en-GB" i="0" dirty="0"/>
          </a:p>
          <a:p>
            <a:pPr>
              <a:spcAft>
                <a:spcPts val="1100"/>
              </a:spcAft>
            </a:pPr>
            <a:r>
              <a:rPr lang="en-GB" i="0" dirty="0"/>
              <a:t>5. there is no other outcome, </a:t>
            </a:r>
            <a:r>
              <a:rPr lang="en-GB" dirty="0"/>
              <a:t>G</a:t>
            </a:r>
            <a:r>
              <a:rPr lang="en-GB" i="0" dirty="0"/>
              <a:t>′, the occurrence of which would be at least comparably </a:t>
            </a:r>
            <a:r>
              <a:rPr lang="en-GB" i="0" dirty="0" smtClean="0"/>
              <a:t>desirable and </a:t>
            </a:r>
            <a:r>
              <a:rPr lang="en-GB" i="0" dirty="0"/>
              <a:t>where (2) and (3) both hold of </a:t>
            </a:r>
            <a:r>
              <a:rPr lang="en-GB" dirty="0"/>
              <a:t>G</a:t>
            </a:r>
            <a:r>
              <a:rPr lang="en-GB" i="0" dirty="0"/>
              <a:t>′ </a:t>
            </a:r>
            <a:r>
              <a:rPr lang="en-GB" i="0"/>
              <a:t>and </a:t>
            </a:r>
            <a:r>
              <a:rPr lang="en-GB" smtClean="0"/>
              <a:t>a</a:t>
            </a:r>
            <a:endParaRPr lang="en-GB" dirty="0" smtClean="0"/>
          </a:p>
        </p:txBody>
      </p:sp>
      <p:cxnSp>
        <p:nvCxnSpPr>
          <p:cNvPr id="4" name="Straight Connector 3"/>
          <p:cNvCxnSpPr/>
          <p:nvPr/>
        </p:nvCxnSpPr>
        <p:spPr bwMode="auto">
          <a:xfrm>
            <a:off x="305983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Tree>
    <p:extLst>
      <p:ext uri="{BB962C8B-B14F-4D97-AF65-F5344CB8AC3E}">
        <p14:creationId xmlns:p14="http://schemas.microsoft.com/office/powerpoint/2010/main" val="35724681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5" y="260648"/>
            <a:ext cx="208823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i="0" dirty="0"/>
              <a:t>‘an action can be explained by a goal state if, and only if, it is seen as the most justifiable action </a:t>
            </a:r>
            <a:r>
              <a:rPr lang="en-GB" i="0" dirty="0" smtClean="0"/>
              <a:t>towards </a:t>
            </a:r>
            <a:r>
              <a:rPr lang="en-GB" i="0" dirty="0"/>
              <a:t>that goal state that is available within the constraints of reality.</a:t>
            </a:r>
            <a:r>
              <a:rPr lang="en-GB" i="0" dirty="0" smtClean="0"/>
              <a:t>’ </a:t>
            </a:r>
          </a:p>
          <a:p>
            <a:pPr algn="r"/>
            <a:r>
              <a:rPr lang="en-GB" i="0" dirty="0" smtClean="0"/>
              <a:t>(Csibra &amp; Gergely 1998)</a:t>
            </a:r>
            <a:endParaRPr lang="en-GB" i="0" dirty="0"/>
          </a:p>
        </p:txBody>
      </p:sp>
      <p:sp>
        <p:nvSpPr>
          <p:cNvPr id="3" name="Text Box 7"/>
          <p:cNvSpPr txBox="1">
            <a:spLocks noChangeArrowheads="1"/>
          </p:cNvSpPr>
          <p:nvPr/>
        </p:nvSpPr>
        <p:spPr bwMode="auto">
          <a:xfrm>
            <a:off x="3707904" y="260648"/>
            <a:ext cx="4968552" cy="635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a:t>1. action </a:t>
            </a:r>
            <a:r>
              <a:rPr lang="en-GB" dirty="0" smtClean="0"/>
              <a:t>a </a:t>
            </a:r>
            <a:r>
              <a:rPr lang="en-GB" i="0" dirty="0" smtClean="0"/>
              <a:t>is </a:t>
            </a:r>
            <a:r>
              <a:rPr lang="en-GB" i="0" dirty="0"/>
              <a:t>directed to some goal;</a:t>
            </a:r>
          </a:p>
          <a:p>
            <a:pPr>
              <a:spcAft>
                <a:spcPts val="1100"/>
              </a:spcAft>
            </a:pPr>
            <a:r>
              <a:rPr lang="en-GB" i="0" dirty="0"/>
              <a:t>2. actions of </a:t>
            </a:r>
            <a:r>
              <a:rPr lang="en-GB" dirty="0" smtClean="0"/>
              <a:t>a</a:t>
            </a:r>
            <a:r>
              <a:rPr lang="en-GB" i="0" dirty="0" smtClean="0"/>
              <a:t>’s </a:t>
            </a:r>
            <a:r>
              <a:rPr lang="en-GB" i="0" dirty="0"/>
              <a:t>type are normally </a:t>
            </a:r>
            <a:r>
              <a:rPr lang="en-GB" i="0" dirty="0" smtClean="0"/>
              <a:t>means </a:t>
            </a:r>
            <a:r>
              <a:rPr lang="en-GB" i="0" dirty="0"/>
              <a:t>of realising outcomes of </a:t>
            </a:r>
            <a:r>
              <a:rPr lang="en-GB" dirty="0"/>
              <a:t>G</a:t>
            </a:r>
            <a:r>
              <a:rPr lang="en-GB" i="0" dirty="0"/>
              <a:t>’s </a:t>
            </a:r>
            <a:r>
              <a:rPr lang="en-GB" i="0" dirty="0" smtClean="0"/>
              <a:t>type;</a:t>
            </a:r>
            <a:endParaRPr lang="en-GB" i="0" dirty="0"/>
          </a:p>
          <a:p>
            <a:pPr>
              <a:spcAft>
                <a:spcPts val="1100"/>
              </a:spcAft>
            </a:pPr>
            <a:r>
              <a:rPr lang="en-GB" i="0" dirty="0"/>
              <a:t>3. </a:t>
            </a:r>
            <a:r>
              <a:rPr lang="en-GB" i="0" dirty="0" smtClean="0"/>
              <a:t>no available alternative action </a:t>
            </a:r>
            <a:r>
              <a:rPr lang="en-GB" i="0" dirty="0"/>
              <a:t>is </a:t>
            </a:r>
            <a:r>
              <a:rPr lang="en-GB" i="0" dirty="0" smtClean="0"/>
              <a:t>a significantly </a:t>
            </a:r>
            <a:r>
              <a:rPr lang="en-GB" i="0" dirty="0"/>
              <a:t>better* means of </a:t>
            </a:r>
            <a:r>
              <a:rPr lang="en-GB" i="0" dirty="0" smtClean="0"/>
              <a:t>realising </a:t>
            </a:r>
            <a:r>
              <a:rPr lang="en-GB" i="0" dirty="0"/>
              <a:t>outcome </a:t>
            </a:r>
            <a:r>
              <a:rPr lang="en-GB" dirty="0" smtClean="0"/>
              <a:t>G</a:t>
            </a:r>
            <a:r>
              <a:rPr lang="en-GB" i="0" dirty="0" smtClean="0"/>
              <a:t>;</a:t>
            </a:r>
            <a:endParaRPr lang="en-GB" i="0" dirty="0"/>
          </a:p>
          <a:p>
            <a:pPr>
              <a:spcAft>
                <a:spcPts val="1100"/>
              </a:spcAft>
            </a:pPr>
            <a:r>
              <a:rPr lang="en-GB" i="0" dirty="0" smtClean="0"/>
              <a:t>4</a:t>
            </a:r>
            <a:r>
              <a:rPr lang="en-GB" i="0" dirty="0"/>
              <a:t>. the occurrence of outcome </a:t>
            </a:r>
            <a:r>
              <a:rPr lang="en-GB" dirty="0"/>
              <a:t>G</a:t>
            </a:r>
            <a:r>
              <a:rPr lang="en-GB" i="0" dirty="0"/>
              <a:t> is </a:t>
            </a:r>
            <a:r>
              <a:rPr lang="en-GB" i="0" dirty="0" smtClean="0"/>
              <a:t>desirable;</a:t>
            </a:r>
            <a:endParaRPr lang="en-GB" i="0" dirty="0"/>
          </a:p>
          <a:p>
            <a:pPr>
              <a:spcAft>
                <a:spcPts val="1100"/>
              </a:spcAft>
            </a:pPr>
            <a:r>
              <a:rPr lang="en-GB" i="0" dirty="0"/>
              <a:t>5. there is no other outcome, </a:t>
            </a:r>
            <a:r>
              <a:rPr lang="en-GB" dirty="0"/>
              <a:t>G</a:t>
            </a:r>
            <a:r>
              <a:rPr lang="en-GB" i="0" dirty="0"/>
              <a:t>′, the occurrence of which would be at least comparably </a:t>
            </a:r>
            <a:r>
              <a:rPr lang="en-GB" i="0" dirty="0" smtClean="0"/>
              <a:t>desirable and </a:t>
            </a:r>
            <a:r>
              <a:rPr lang="en-GB" i="0" dirty="0"/>
              <a:t>where (2) and (3) both hold of </a:t>
            </a:r>
            <a:r>
              <a:rPr lang="en-GB" dirty="0"/>
              <a:t>G</a:t>
            </a:r>
            <a:r>
              <a:rPr lang="en-GB" i="0" dirty="0"/>
              <a:t>′ and </a:t>
            </a:r>
            <a:r>
              <a:rPr lang="en-GB" dirty="0" smtClean="0"/>
              <a:t>a</a:t>
            </a:r>
          </a:p>
          <a:p>
            <a:pPr>
              <a:spcAft>
                <a:spcPts val="1100"/>
              </a:spcAft>
            </a:pPr>
            <a:r>
              <a:rPr lang="en-GB" i="0" dirty="0" smtClean="0"/>
              <a:t>Therefore:</a:t>
            </a:r>
            <a:endParaRPr lang="en-GB" i="0" dirty="0"/>
          </a:p>
          <a:p>
            <a:pPr>
              <a:spcAft>
                <a:spcPts val="1100"/>
              </a:spcAft>
            </a:pPr>
            <a:r>
              <a:rPr lang="en-GB" i="0" dirty="0" smtClean="0"/>
              <a:t>6</a:t>
            </a:r>
            <a:r>
              <a:rPr lang="en-GB" i="0" dirty="0"/>
              <a:t>. </a:t>
            </a:r>
            <a:r>
              <a:rPr lang="en-GB" dirty="0" smtClean="0"/>
              <a:t>G</a:t>
            </a:r>
            <a:r>
              <a:rPr lang="en-GB" i="0" dirty="0" smtClean="0"/>
              <a:t> </a:t>
            </a:r>
            <a:r>
              <a:rPr lang="en-GB" i="0" dirty="0"/>
              <a:t>is a goal to which action a is directed.</a:t>
            </a:r>
          </a:p>
        </p:txBody>
      </p:sp>
      <p:cxnSp>
        <p:nvCxnSpPr>
          <p:cNvPr id="4" name="Straight Connector 3"/>
          <p:cNvCxnSpPr/>
          <p:nvPr/>
        </p:nvCxnSpPr>
        <p:spPr bwMode="auto">
          <a:xfrm>
            <a:off x="305983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Tree>
    <p:extLst>
      <p:ext uri="{BB962C8B-B14F-4D97-AF65-F5344CB8AC3E}">
        <p14:creationId xmlns:p14="http://schemas.microsoft.com/office/powerpoint/2010/main" val="36957570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5" y="260648"/>
            <a:ext cx="208823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i="0" dirty="0">
                <a:solidFill>
                  <a:schemeClr val="tx1">
                    <a:lumMod val="75000"/>
                    <a:lumOff val="25000"/>
                  </a:schemeClr>
                </a:solidFill>
              </a:rPr>
              <a:t>‘an action can be explained by a goal state if, and only if, it is seen as the most justifiable action </a:t>
            </a:r>
            <a:r>
              <a:rPr lang="en-GB" i="0" dirty="0" smtClean="0">
                <a:solidFill>
                  <a:schemeClr val="tx1">
                    <a:lumMod val="75000"/>
                    <a:lumOff val="25000"/>
                  </a:schemeClr>
                </a:solidFill>
              </a:rPr>
              <a:t>towards </a:t>
            </a:r>
            <a:r>
              <a:rPr lang="en-GB" i="0" dirty="0">
                <a:solidFill>
                  <a:schemeClr val="tx1">
                    <a:lumMod val="75000"/>
                    <a:lumOff val="25000"/>
                  </a:schemeClr>
                </a:solidFill>
              </a:rPr>
              <a:t>that goal state that is available within the constraints of reality.</a:t>
            </a:r>
            <a:r>
              <a:rPr lang="en-GB" i="0" dirty="0" smtClean="0">
                <a:solidFill>
                  <a:schemeClr val="tx1">
                    <a:lumMod val="75000"/>
                    <a:lumOff val="25000"/>
                  </a:schemeClr>
                </a:solidFill>
              </a:rPr>
              <a:t>’ </a:t>
            </a:r>
          </a:p>
          <a:p>
            <a:pPr algn="r"/>
            <a:r>
              <a:rPr lang="en-GB" i="0" dirty="0" smtClean="0">
                <a:solidFill>
                  <a:schemeClr val="tx1">
                    <a:lumMod val="75000"/>
                    <a:lumOff val="25000"/>
                  </a:schemeClr>
                </a:solidFill>
              </a:rPr>
              <a:t>(Csibra &amp; Gergely 1998)</a:t>
            </a:r>
            <a:endParaRPr lang="en-GB" i="0" dirty="0">
              <a:solidFill>
                <a:schemeClr val="tx1">
                  <a:lumMod val="75000"/>
                  <a:lumOff val="25000"/>
                </a:schemeClr>
              </a:solidFill>
            </a:endParaRPr>
          </a:p>
        </p:txBody>
      </p:sp>
      <p:sp>
        <p:nvSpPr>
          <p:cNvPr id="3" name="Text Box 7"/>
          <p:cNvSpPr txBox="1">
            <a:spLocks noChangeArrowheads="1"/>
          </p:cNvSpPr>
          <p:nvPr/>
        </p:nvSpPr>
        <p:spPr bwMode="auto">
          <a:xfrm>
            <a:off x="3707904" y="260648"/>
            <a:ext cx="4968552" cy="635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a:solidFill>
                  <a:schemeClr val="tx1">
                    <a:lumMod val="75000"/>
                    <a:lumOff val="25000"/>
                  </a:schemeClr>
                </a:solidFill>
              </a:rPr>
              <a:t>1. action </a:t>
            </a:r>
            <a:r>
              <a:rPr lang="en-GB" dirty="0" smtClean="0">
                <a:solidFill>
                  <a:schemeClr val="tx1">
                    <a:lumMod val="75000"/>
                    <a:lumOff val="25000"/>
                  </a:schemeClr>
                </a:solidFill>
              </a:rPr>
              <a:t>a </a:t>
            </a:r>
            <a:r>
              <a:rPr lang="en-GB" i="0" dirty="0" smtClean="0">
                <a:solidFill>
                  <a:schemeClr val="tx1">
                    <a:lumMod val="75000"/>
                    <a:lumOff val="25000"/>
                  </a:schemeClr>
                </a:solidFill>
              </a:rPr>
              <a:t>is </a:t>
            </a:r>
            <a:r>
              <a:rPr lang="en-GB" i="0" dirty="0">
                <a:solidFill>
                  <a:schemeClr val="tx1">
                    <a:lumMod val="75000"/>
                    <a:lumOff val="25000"/>
                  </a:schemeClr>
                </a:solidFill>
              </a:rPr>
              <a:t>directed to some goal;</a:t>
            </a:r>
          </a:p>
          <a:p>
            <a:pPr>
              <a:spcAft>
                <a:spcPts val="1100"/>
              </a:spcAft>
            </a:pPr>
            <a:r>
              <a:rPr lang="en-GB" i="0" dirty="0"/>
              <a:t>2. actions of </a:t>
            </a:r>
            <a:r>
              <a:rPr lang="en-GB" dirty="0" smtClean="0"/>
              <a:t>a</a:t>
            </a:r>
            <a:r>
              <a:rPr lang="en-GB" i="0" dirty="0" smtClean="0"/>
              <a:t>’s </a:t>
            </a:r>
            <a:r>
              <a:rPr lang="en-GB" i="0" dirty="0"/>
              <a:t>type are normally </a:t>
            </a:r>
            <a:r>
              <a:rPr lang="en-GB" i="0" dirty="0" smtClean="0"/>
              <a:t>means </a:t>
            </a:r>
            <a:r>
              <a:rPr lang="en-GB" i="0" dirty="0"/>
              <a:t>of realising outcomes of </a:t>
            </a:r>
            <a:r>
              <a:rPr lang="en-GB" dirty="0"/>
              <a:t>G</a:t>
            </a:r>
            <a:r>
              <a:rPr lang="en-GB" i="0" dirty="0"/>
              <a:t>’s </a:t>
            </a:r>
            <a:r>
              <a:rPr lang="en-GB" i="0" dirty="0" smtClean="0"/>
              <a:t>type;</a:t>
            </a:r>
            <a:endParaRPr lang="en-GB" i="0" dirty="0"/>
          </a:p>
          <a:p>
            <a:pPr>
              <a:spcAft>
                <a:spcPts val="1100"/>
              </a:spcAft>
            </a:pPr>
            <a:r>
              <a:rPr lang="en-GB" i="0" dirty="0">
                <a:solidFill>
                  <a:schemeClr val="tx1">
                    <a:lumMod val="75000"/>
                    <a:lumOff val="25000"/>
                  </a:schemeClr>
                </a:solidFill>
              </a:rPr>
              <a:t>3. </a:t>
            </a:r>
            <a:r>
              <a:rPr lang="en-GB" i="0" dirty="0" smtClean="0">
                <a:solidFill>
                  <a:schemeClr val="tx1">
                    <a:lumMod val="75000"/>
                    <a:lumOff val="25000"/>
                  </a:schemeClr>
                </a:solidFill>
              </a:rPr>
              <a:t>no available alternative action </a:t>
            </a:r>
            <a:r>
              <a:rPr lang="en-GB" i="0" dirty="0">
                <a:solidFill>
                  <a:schemeClr val="tx1">
                    <a:lumMod val="75000"/>
                    <a:lumOff val="25000"/>
                  </a:schemeClr>
                </a:solidFill>
              </a:rPr>
              <a:t>is </a:t>
            </a:r>
            <a:r>
              <a:rPr lang="en-GB" i="0" dirty="0" smtClean="0">
                <a:solidFill>
                  <a:schemeClr val="tx1">
                    <a:lumMod val="75000"/>
                    <a:lumOff val="25000"/>
                  </a:schemeClr>
                </a:solidFill>
              </a:rPr>
              <a:t>a significantly </a:t>
            </a:r>
            <a:r>
              <a:rPr lang="en-GB" i="0" dirty="0">
                <a:solidFill>
                  <a:schemeClr val="tx1">
                    <a:lumMod val="75000"/>
                    <a:lumOff val="25000"/>
                  </a:schemeClr>
                </a:solidFill>
              </a:rPr>
              <a:t>better* means of </a:t>
            </a:r>
            <a:r>
              <a:rPr lang="en-GB" i="0" dirty="0" smtClean="0">
                <a:solidFill>
                  <a:schemeClr val="tx1">
                    <a:lumMod val="75000"/>
                    <a:lumOff val="25000"/>
                  </a:schemeClr>
                </a:solidFill>
              </a:rPr>
              <a:t>realising </a:t>
            </a:r>
            <a:r>
              <a:rPr lang="en-GB" i="0" dirty="0">
                <a:solidFill>
                  <a:schemeClr val="tx1">
                    <a:lumMod val="75000"/>
                    <a:lumOff val="25000"/>
                  </a:schemeClr>
                </a:solidFill>
              </a:rPr>
              <a:t>outcome </a:t>
            </a:r>
            <a:r>
              <a:rPr lang="en-GB" dirty="0" smtClean="0">
                <a:solidFill>
                  <a:schemeClr val="tx1">
                    <a:lumMod val="75000"/>
                    <a:lumOff val="25000"/>
                  </a:schemeClr>
                </a:solidFill>
              </a:rPr>
              <a:t>G</a:t>
            </a:r>
            <a:r>
              <a:rPr lang="en-GB" i="0" dirty="0" smtClean="0">
                <a:solidFill>
                  <a:schemeClr val="tx1">
                    <a:lumMod val="75000"/>
                    <a:lumOff val="25000"/>
                  </a:schemeClr>
                </a:solidFill>
              </a:rPr>
              <a:t>;</a:t>
            </a:r>
            <a:endParaRPr lang="en-GB" i="0" dirty="0">
              <a:solidFill>
                <a:schemeClr val="tx1">
                  <a:lumMod val="75000"/>
                  <a:lumOff val="25000"/>
                </a:schemeClr>
              </a:solidFill>
            </a:endParaRPr>
          </a:p>
          <a:p>
            <a:pPr>
              <a:spcAft>
                <a:spcPts val="1100"/>
              </a:spcAft>
            </a:pPr>
            <a:r>
              <a:rPr lang="en-GB" i="0" dirty="0" smtClean="0">
                <a:solidFill>
                  <a:schemeClr val="tx1">
                    <a:lumMod val="75000"/>
                    <a:lumOff val="25000"/>
                  </a:schemeClr>
                </a:solidFill>
              </a:rPr>
              <a:t>4</a:t>
            </a:r>
            <a:r>
              <a:rPr lang="en-GB" i="0" dirty="0">
                <a:solidFill>
                  <a:schemeClr val="tx1">
                    <a:lumMod val="75000"/>
                    <a:lumOff val="25000"/>
                  </a:schemeClr>
                </a:solidFill>
              </a:rPr>
              <a:t>. the occurrence of outcome </a:t>
            </a:r>
            <a:r>
              <a:rPr lang="en-GB" dirty="0">
                <a:solidFill>
                  <a:schemeClr val="tx1">
                    <a:lumMod val="75000"/>
                    <a:lumOff val="25000"/>
                  </a:schemeClr>
                </a:solidFill>
              </a:rPr>
              <a:t>G</a:t>
            </a:r>
            <a:r>
              <a:rPr lang="en-GB" i="0" dirty="0">
                <a:solidFill>
                  <a:schemeClr val="tx1">
                    <a:lumMod val="75000"/>
                    <a:lumOff val="25000"/>
                  </a:schemeClr>
                </a:solidFill>
              </a:rPr>
              <a:t> is </a:t>
            </a:r>
            <a:r>
              <a:rPr lang="en-GB" i="0" dirty="0" smtClean="0">
                <a:solidFill>
                  <a:schemeClr val="tx1">
                    <a:lumMod val="75000"/>
                    <a:lumOff val="25000"/>
                  </a:schemeClr>
                </a:solidFill>
              </a:rPr>
              <a:t>desirable;</a:t>
            </a:r>
            <a:endParaRPr lang="en-GB" i="0" dirty="0">
              <a:solidFill>
                <a:schemeClr val="tx1">
                  <a:lumMod val="75000"/>
                  <a:lumOff val="25000"/>
                </a:schemeClr>
              </a:solidFill>
            </a:endParaRPr>
          </a:p>
          <a:p>
            <a:pPr>
              <a:spcAft>
                <a:spcPts val="1100"/>
              </a:spcAft>
            </a:pPr>
            <a:r>
              <a:rPr lang="en-GB" i="0" dirty="0">
                <a:solidFill>
                  <a:schemeClr val="tx1">
                    <a:lumMod val="75000"/>
                    <a:lumOff val="25000"/>
                  </a:schemeClr>
                </a:solidFill>
              </a:rPr>
              <a:t>5. there is no other outcome, </a:t>
            </a:r>
            <a:r>
              <a:rPr lang="en-GB" dirty="0">
                <a:solidFill>
                  <a:schemeClr val="tx1">
                    <a:lumMod val="75000"/>
                    <a:lumOff val="25000"/>
                  </a:schemeClr>
                </a:solidFill>
              </a:rPr>
              <a:t>G</a:t>
            </a:r>
            <a:r>
              <a:rPr lang="en-GB" i="0" dirty="0">
                <a:solidFill>
                  <a:schemeClr val="tx1">
                    <a:lumMod val="75000"/>
                    <a:lumOff val="25000"/>
                  </a:schemeClr>
                </a:solidFill>
              </a:rPr>
              <a:t>′, the occurrence of which would be at least comparably </a:t>
            </a:r>
            <a:r>
              <a:rPr lang="en-GB" i="0" dirty="0" smtClean="0">
                <a:solidFill>
                  <a:schemeClr val="tx1">
                    <a:lumMod val="75000"/>
                    <a:lumOff val="25000"/>
                  </a:schemeClr>
                </a:solidFill>
              </a:rPr>
              <a:t>desirable and </a:t>
            </a:r>
            <a:r>
              <a:rPr lang="en-GB" i="0" dirty="0">
                <a:solidFill>
                  <a:schemeClr val="tx1">
                    <a:lumMod val="75000"/>
                    <a:lumOff val="25000"/>
                  </a:schemeClr>
                </a:solidFill>
              </a:rPr>
              <a:t>where (2) and (3) both hold of </a:t>
            </a:r>
            <a:r>
              <a:rPr lang="en-GB" dirty="0">
                <a:solidFill>
                  <a:schemeClr val="tx1">
                    <a:lumMod val="75000"/>
                    <a:lumOff val="25000"/>
                  </a:schemeClr>
                </a:solidFill>
              </a:rPr>
              <a:t>G</a:t>
            </a:r>
            <a:r>
              <a:rPr lang="en-GB" i="0" dirty="0">
                <a:solidFill>
                  <a:schemeClr val="tx1">
                    <a:lumMod val="75000"/>
                    <a:lumOff val="25000"/>
                  </a:schemeClr>
                </a:solidFill>
              </a:rPr>
              <a:t>′ and </a:t>
            </a:r>
            <a:r>
              <a:rPr lang="en-GB" dirty="0" smtClean="0">
                <a:solidFill>
                  <a:schemeClr val="tx1">
                    <a:lumMod val="75000"/>
                    <a:lumOff val="25000"/>
                  </a:schemeClr>
                </a:solidFill>
              </a:rPr>
              <a:t>a</a:t>
            </a:r>
          </a:p>
          <a:p>
            <a:pPr>
              <a:spcAft>
                <a:spcPts val="1100"/>
              </a:spcAft>
            </a:pPr>
            <a:r>
              <a:rPr lang="en-GB" i="0" dirty="0" smtClean="0">
                <a:solidFill>
                  <a:schemeClr val="tx1">
                    <a:lumMod val="75000"/>
                    <a:lumOff val="25000"/>
                  </a:schemeClr>
                </a:solidFill>
              </a:rPr>
              <a:t>Therefore:</a:t>
            </a:r>
            <a:endParaRPr lang="en-GB" i="0" dirty="0">
              <a:solidFill>
                <a:schemeClr val="tx1">
                  <a:lumMod val="75000"/>
                  <a:lumOff val="25000"/>
                </a:schemeClr>
              </a:solidFill>
            </a:endParaRPr>
          </a:p>
          <a:p>
            <a:pPr>
              <a:spcAft>
                <a:spcPts val="1100"/>
              </a:spcAft>
            </a:pPr>
            <a:r>
              <a:rPr lang="en-GB" i="0" dirty="0" smtClean="0">
                <a:solidFill>
                  <a:schemeClr val="tx1">
                    <a:lumMod val="75000"/>
                    <a:lumOff val="25000"/>
                  </a:schemeClr>
                </a:solidFill>
              </a:rPr>
              <a:t>6</a:t>
            </a:r>
            <a:r>
              <a:rPr lang="en-GB" i="0" dirty="0">
                <a:solidFill>
                  <a:schemeClr val="tx1">
                    <a:lumMod val="75000"/>
                    <a:lumOff val="25000"/>
                  </a:schemeClr>
                </a:solidFill>
              </a:rPr>
              <a:t>. </a:t>
            </a:r>
            <a:r>
              <a:rPr lang="en-GB" dirty="0" smtClean="0">
                <a:solidFill>
                  <a:schemeClr val="tx1">
                    <a:lumMod val="75000"/>
                    <a:lumOff val="25000"/>
                  </a:schemeClr>
                </a:solidFill>
              </a:rPr>
              <a:t>G</a:t>
            </a:r>
            <a:r>
              <a:rPr lang="en-GB" i="0" dirty="0" smtClean="0">
                <a:solidFill>
                  <a:schemeClr val="tx1">
                    <a:lumMod val="75000"/>
                    <a:lumOff val="25000"/>
                  </a:schemeClr>
                </a:solidFill>
              </a:rPr>
              <a:t> </a:t>
            </a:r>
            <a:r>
              <a:rPr lang="en-GB" i="0" dirty="0">
                <a:solidFill>
                  <a:schemeClr val="tx1">
                    <a:lumMod val="75000"/>
                    <a:lumOff val="25000"/>
                  </a:schemeClr>
                </a:solidFill>
              </a:rPr>
              <a:t>is a goal to which action a is directed.</a:t>
            </a:r>
          </a:p>
        </p:txBody>
      </p:sp>
      <p:cxnSp>
        <p:nvCxnSpPr>
          <p:cNvPr id="4" name="Straight Connector 3"/>
          <p:cNvCxnSpPr/>
          <p:nvPr/>
        </p:nvCxnSpPr>
        <p:spPr bwMode="auto">
          <a:xfrm>
            <a:off x="305983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Tree>
    <p:extLst>
      <p:ext uri="{BB962C8B-B14F-4D97-AF65-F5344CB8AC3E}">
        <p14:creationId xmlns:p14="http://schemas.microsoft.com/office/powerpoint/2010/main" val="24333324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SC_AA_0666cutout.JPG"/>
          <p:cNvPicPr>
            <a:picLocks noChangeAspect="1"/>
          </p:cNvPicPr>
          <p:nvPr/>
        </p:nvPicPr>
        <p:blipFill rotWithShape="1">
          <a:blip r:embed="rId3" cstate="screen">
            <a:grayscl/>
            <a:extLst>
              <a:ext uri="{BEBA8EAE-BF5A-486C-A8C5-ECC9F3942E4B}">
                <a14:imgProps xmlns:a14="http://schemas.microsoft.com/office/drawing/2010/main">
                  <a14:imgLayer r:embed="rId4">
                    <a14:imgEffect>
                      <a14:brightnessContrast bright="40000" contrast="35000"/>
                    </a14:imgEffect>
                  </a14:imgLayer>
                </a14:imgProps>
              </a:ext>
              <a:ext uri="{28A0092B-C50C-407E-A947-70E740481C1C}">
                <a14:useLocalDpi xmlns:a14="http://schemas.microsoft.com/office/drawing/2010/main"/>
              </a:ext>
            </a:extLst>
          </a:blip>
          <a:srcRect r="9062"/>
          <a:stretch/>
        </p:blipFill>
        <p:spPr>
          <a:xfrm>
            <a:off x="-36512" y="0"/>
            <a:ext cx="4157697" cy="6858000"/>
          </a:xfrm>
          <a:prstGeom prst="rect">
            <a:avLst/>
          </a:prstGeom>
        </p:spPr>
      </p:pic>
      <p:sp>
        <p:nvSpPr>
          <p:cNvPr id="9" name="Text Box 2"/>
          <p:cNvSpPr txBox="1">
            <a:spLocks noChangeArrowheads="1"/>
          </p:cNvSpPr>
          <p:nvPr/>
        </p:nvSpPr>
        <p:spPr bwMode="auto">
          <a:xfrm>
            <a:off x="2483768" y="-27384"/>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challenge</a:t>
            </a:r>
          </a:p>
        </p:txBody>
      </p:sp>
      <p:sp>
        <p:nvSpPr>
          <p:cNvPr id="10" name="Text Box 2"/>
          <p:cNvSpPr txBox="1">
            <a:spLocks noChangeArrowheads="1"/>
          </p:cNvSpPr>
          <p:nvPr/>
        </p:nvSpPr>
        <p:spPr bwMode="auto">
          <a:xfrm>
            <a:off x="3635897" y="1268760"/>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Explain the emergence, in evolution or development, of sophisticated forms of mindreading.</a:t>
            </a:r>
            <a:endParaRPr lang="en-GB" dirty="0">
              <a:effectLst>
                <a:glow rad="101600">
                  <a:schemeClr val="tx1">
                    <a:alpha val="75000"/>
                  </a:schemeClr>
                </a:glow>
              </a:effectLst>
            </a:endParaRPr>
          </a:p>
        </p:txBody>
      </p:sp>
      <p:sp>
        <p:nvSpPr>
          <p:cNvPr id="11" name="Text Box 2"/>
          <p:cNvSpPr txBox="1">
            <a:spLocks noChangeArrowheads="1"/>
          </p:cNvSpPr>
          <p:nvPr/>
        </p:nvSpPr>
        <p:spPr bwMode="auto">
          <a:xfrm>
            <a:off x="2411760" y="2060848"/>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12" name="Text Box 2"/>
          <p:cNvSpPr txBox="1">
            <a:spLocks noChangeArrowheads="1"/>
          </p:cNvSpPr>
          <p:nvPr/>
        </p:nvSpPr>
        <p:spPr bwMode="auto">
          <a:xfrm>
            <a:off x="3275856" y="3356992"/>
            <a:ext cx="5760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existence of abilities to engage in joint action partially </a:t>
            </a:r>
            <a:r>
              <a:rPr lang="en-GB" i="0" dirty="0" smtClean="0">
                <a:effectLst>
                  <a:glow rad="101600">
                    <a:schemeClr val="tx1">
                      <a:alpha val="75000"/>
                    </a:schemeClr>
                  </a:glow>
                </a:effectLst>
              </a:rPr>
              <a:t>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3255321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5" name="Text Box 7"/>
          <p:cNvSpPr txBox="1">
            <a:spLocks noChangeArrowheads="1"/>
          </p:cNvSpPr>
          <p:nvPr/>
        </p:nvSpPr>
        <p:spPr bwMode="auto">
          <a:xfrm>
            <a:off x="2628900" y="3214690"/>
            <a:ext cx="39371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a:t>The problem of opaque means</a:t>
            </a:r>
          </a:p>
        </p:txBody>
      </p:sp>
    </p:spTree>
    <p:extLst>
      <p:ext uri="{BB962C8B-B14F-4D97-AF65-F5344CB8AC3E}">
        <p14:creationId xmlns:p14="http://schemas.microsoft.com/office/powerpoint/2010/main" val="41368386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071085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a:t>your-goal-is-my-goal</a:t>
            </a:r>
          </a:p>
        </p:txBody>
      </p:sp>
    </p:spTree>
    <p:extLst>
      <p:ext uri="{BB962C8B-B14F-4D97-AF65-F5344CB8AC3E}">
        <p14:creationId xmlns:p14="http://schemas.microsoft.com/office/powerpoint/2010/main" val="1575369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t>1. </a:t>
            </a:r>
            <a:r>
              <a:rPr lang="en-GB" i="0" dirty="0" smtClean="0"/>
              <a:t>You are willing to </a:t>
            </a:r>
            <a:r>
              <a:rPr lang="en-GB" i="0" dirty="0"/>
              <a:t>engage in some joint </a:t>
            </a:r>
            <a:r>
              <a:rPr lang="en-GB" i="0" dirty="0" smtClean="0"/>
              <a:t>action* </a:t>
            </a:r>
            <a:r>
              <a:rPr lang="en-GB" i="0" dirty="0"/>
              <a:t>or </a:t>
            </a:r>
            <a:r>
              <a:rPr lang="en-GB" i="0" dirty="0" smtClean="0"/>
              <a:t>other with me</a:t>
            </a:r>
            <a:endParaRPr lang="en-GB" i="0" dirty="0"/>
          </a:p>
          <a:p>
            <a:pPr>
              <a:spcBef>
                <a:spcPct val="50000"/>
              </a:spcBef>
            </a:pPr>
            <a:r>
              <a:rPr lang="en-GB" i="0" dirty="0"/>
              <a:t>2. </a:t>
            </a:r>
            <a:r>
              <a:rPr lang="en-GB" i="0" dirty="0" smtClean="0"/>
              <a:t>I am not about to change the single goal to which my actions will be directed.</a:t>
            </a:r>
            <a:endParaRPr lang="en-GB" i="0" dirty="0"/>
          </a:p>
          <a:p>
            <a:pPr>
              <a:spcBef>
                <a:spcPct val="50000"/>
              </a:spcBef>
            </a:pPr>
            <a:r>
              <a:rPr lang="en-GB" i="0" dirty="0" smtClean="0"/>
              <a:t>Therefore</a:t>
            </a:r>
            <a:r>
              <a:rPr lang="en-GB" i="0" dirty="0"/>
              <a:t>:</a:t>
            </a:r>
          </a:p>
          <a:p>
            <a:pPr>
              <a:spcBef>
                <a:spcPct val="50000"/>
              </a:spcBef>
            </a:pPr>
            <a:r>
              <a:rPr lang="en-GB" i="0" dirty="0" smtClean="0"/>
              <a:t>3. A goal of your actions will be the goal I now envisage my actions being directed to.</a:t>
            </a:r>
          </a:p>
          <a:p>
            <a:pPr>
              <a:spcBef>
                <a:spcPct val="50000"/>
              </a:spcBef>
            </a:pPr>
            <a:endParaRPr lang="en-GB" i="0" dirty="0" smtClean="0"/>
          </a:p>
          <a:p>
            <a:pPr>
              <a:spcBef>
                <a:spcPct val="50000"/>
              </a:spcBef>
            </a:pPr>
            <a:r>
              <a:rPr lang="en-GB" i="0" dirty="0" smtClean="0"/>
              <a:t>[*in at least the minimal sense associated with distributive goals]</a:t>
            </a:r>
            <a:endParaRPr lang="en-GB" i="0" dirty="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a:t>your-goal-is-my-goal</a:t>
            </a:r>
          </a:p>
        </p:txBody>
      </p:sp>
    </p:spTree>
    <p:extLst>
      <p:ext uri="{BB962C8B-B14F-4D97-AF65-F5344CB8AC3E}">
        <p14:creationId xmlns:p14="http://schemas.microsoft.com/office/powerpoint/2010/main" val="15895241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t>1. </a:t>
            </a:r>
            <a:r>
              <a:rPr lang="en-GB" i="0" dirty="0" smtClean="0"/>
              <a:t>You are willing to </a:t>
            </a:r>
            <a:r>
              <a:rPr lang="en-GB" i="0" dirty="0"/>
              <a:t>engage in some joint </a:t>
            </a:r>
            <a:r>
              <a:rPr lang="en-GB" i="0" dirty="0" smtClean="0"/>
              <a:t>action* </a:t>
            </a:r>
            <a:r>
              <a:rPr lang="en-GB" i="0" dirty="0"/>
              <a:t>or </a:t>
            </a:r>
            <a:r>
              <a:rPr lang="en-GB" i="0" dirty="0" smtClean="0"/>
              <a:t>other with me</a:t>
            </a:r>
            <a:endParaRPr lang="en-GB" i="0" dirty="0"/>
          </a:p>
          <a:p>
            <a:pPr>
              <a:spcBef>
                <a:spcPct val="50000"/>
              </a:spcBef>
            </a:pPr>
            <a:r>
              <a:rPr lang="en-GB" i="0" dirty="0"/>
              <a:t>2. </a:t>
            </a:r>
            <a:r>
              <a:rPr lang="en-GB" i="0" dirty="0" smtClean="0"/>
              <a:t>I am not about to change the single goal to which my actions will be directed.</a:t>
            </a:r>
            <a:endParaRPr lang="en-GB" i="0" dirty="0"/>
          </a:p>
          <a:p>
            <a:pPr>
              <a:spcBef>
                <a:spcPct val="50000"/>
              </a:spcBef>
            </a:pPr>
            <a:r>
              <a:rPr lang="en-GB" i="0" dirty="0" smtClean="0"/>
              <a:t>Therefore</a:t>
            </a:r>
            <a:r>
              <a:rPr lang="en-GB" i="0" dirty="0"/>
              <a:t>:</a:t>
            </a:r>
          </a:p>
          <a:p>
            <a:pPr>
              <a:spcBef>
                <a:spcPct val="50000"/>
              </a:spcBef>
            </a:pPr>
            <a:r>
              <a:rPr lang="en-GB" i="0" dirty="0" smtClean="0"/>
              <a:t>3. A goal of your actions will be the goal I now envisage my actions being directed to.</a:t>
            </a:r>
          </a:p>
          <a:p>
            <a:pPr>
              <a:spcBef>
                <a:spcPct val="50000"/>
              </a:spcBef>
            </a:pPr>
            <a:endParaRPr lang="en-GB" i="0" dirty="0" smtClean="0"/>
          </a:p>
          <a:p>
            <a:pPr>
              <a:spcBef>
                <a:spcPct val="50000"/>
              </a:spcBef>
            </a:pPr>
            <a:r>
              <a:rPr lang="en-GB" i="0" dirty="0" smtClean="0"/>
              <a:t>[*in at least the minimal sense associated with distributive goals]</a:t>
            </a:r>
            <a:endParaRPr lang="en-GB" i="0" dirty="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Your-goal-is-my-goal</a:t>
            </a:r>
            <a:endParaRPr lang="en-GB" b="1" i="0" dirty="0"/>
          </a:p>
        </p:txBody>
      </p:sp>
      <p:cxnSp>
        <p:nvCxnSpPr>
          <p:cNvPr id="4" name="Straight Connector 3"/>
          <p:cNvCxnSpPr/>
          <p:nvPr/>
        </p:nvCxnSpPr>
        <p:spPr bwMode="auto">
          <a:xfrm>
            <a:off x="558011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
        <p:nvSpPr>
          <p:cNvPr id="5" name="Text Box 2"/>
          <p:cNvSpPr txBox="1">
            <a:spLocks noChangeArrowheads="1"/>
          </p:cNvSpPr>
          <p:nvPr/>
        </p:nvSpPr>
        <p:spPr bwMode="auto">
          <a:xfrm>
            <a:off x="5796136" y="338140"/>
            <a:ext cx="2808312"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smtClean="0"/>
              <a:t>Applications</a:t>
            </a:r>
          </a:p>
          <a:p>
            <a:pPr>
              <a:spcBef>
                <a:spcPct val="50000"/>
              </a:spcBef>
            </a:pPr>
            <a:r>
              <a:rPr lang="en-GB" i="0" dirty="0" smtClean="0"/>
              <a:t>- pram</a:t>
            </a:r>
          </a:p>
        </p:txBody>
      </p:sp>
    </p:spTree>
    <p:extLst>
      <p:ext uri="{BB962C8B-B14F-4D97-AF65-F5344CB8AC3E}">
        <p14:creationId xmlns:p14="http://schemas.microsoft.com/office/powerpoint/2010/main" val="1609861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t>1. </a:t>
            </a:r>
            <a:r>
              <a:rPr lang="en-GB" i="0" dirty="0" smtClean="0"/>
              <a:t>You are willing to </a:t>
            </a:r>
            <a:r>
              <a:rPr lang="en-GB" i="0" dirty="0"/>
              <a:t>engage in some joint </a:t>
            </a:r>
            <a:r>
              <a:rPr lang="en-GB" i="0" dirty="0" smtClean="0"/>
              <a:t>action* </a:t>
            </a:r>
            <a:r>
              <a:rPr lang="en-GB" i="0" dirty="0"/>
              <a:t>or </a:t>
            </a:r>
            <a:r>
              <a:rPr lang="en-GB" i="0" dirty="0" smtClean="0"/>
              <a:t>other with me</a:t>
            </a:r>
            <a:endParaRPr lang="en-GB" i="0" dirty="0"/>
          </a:p>
          <a:p>
            <a:pPr>
              <a:spcBef>
                <a:spcPct val="50000"/>
              </a:spcBef>
            </a:pPr>
            <a:r>
              <a:rPr lang="en-GB" i="0" dirty="0"/>
              <a:t>2. </a:t>
            </a:r>
            <a:r>
              <a:rPr lang="en-GB" i="0" dirty="0" smtClean="0"/>
              <a:t>I am not about to change the single goal to which my actions will be directed.</a:t>
            </a:r>
            <a:endParaRPr lang="en-GB" i="0" dirty="0"/>
          </a:p>
          <a:p>
            <a:pPr>
              <a:spcBef>
                <a:spcPct val="50000"/>
              </a:spcBef>
            </a:pPr>
            <a:r>
              <a:rPr lang="en-GB" i="0" dirty="0" smtClean="0"/>
              <a:t>Therefore</a:t>
            </a:r>
            <a:r>
              <a:rPr lang="en-GB" i="0" dirty="0"/>
              <a:t>:</a:t>
            </a:r>
          </a:p>
          <a:p>
            <a:pPr>
              <a:spcBef>
                <a:spcPct val="50000"/>
              </a:spcBef>
            </a:pPr>
            <a:r>
              <a:rPr lang="en-GB" i="0" dirty="0" smtClean="0"/>
              <a:t>3. A goal of your actions will be the goal I now envisage my actions being directed to.</a:t>
            </a:r>
          </a:p>
          <a:p>
            <a:pPr>
              <a:spcBef>
                <a:spcPct val="50000"/>
              </a:spcBef>
            </a:pPr>
            <a:endParaRPr lang="en-GB" i="0" dirty="0" smtClean="0"/>
          </a:p>
          <a:p>
            <a:pPr>
              <a:spcBef>
                <a:spcPct val="50000"/>
              </a:spcBef>
            </a:pPr>
            <a:r>
              <a:rPr lang="en-GB" i="0" dirty="0" smtClean="0"/>
              <a:t>[*in at least the minimal sense associated with distributive goals]</a:t>
            </a:r>
            <a:endParaRPr lang="en-GB" i="0" dirty="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Your-goal-is-my-goal</a:t>
            </a:r>
            <a:endParaRPr lang="en-GB" b="1" i="0" dirty="0"/>
          </a:p>
        </p:txBody>
      </p:sp>
      <p:cxnSp>
        <p:nvCxnSpPr>
          <p:cNvPr id="4" name="Straight Connector 3"/>
          <p:cNvCxnSpPr/>
          <p:nvPr/>
        </p:nvCxnSpPr>
        <p:spPr bwMode="auto">
          <a:xfrm>
            <a:off x="558011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
        <p:nvSpPr>
          <p:cNvPr id="5" name="Text Box 2"/>
          <p:cNvSpPr txBox="1">
            <a:spLocks noChangeArrowheads="1"/>
          </p:cNvSpPr>
          <p:nvPr/>
        </p:nvSpPr>
        <p:spPr bwMode="auto">
          <a:xfrm>
            <a:off x="5796136" y="338140"/>
            <a:ext cx="280831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smtClean="0"/>
              <a:t>Applications</a:t>
            </a:r>
          </a:p>
          <a:p>
            <a:pPr>
              <a:spcBef>
                <a:spcPct val="50000"/>
              </a:spcBef>
            </a:pPr>
            <a:r>
              <a:rPr lang="en-GB" i="0" dirty="0" smtClean="0"/>
              <a:t>- pram</a:t>
            </a:r>
          </a:p>
          <a:p>
            <a:pPr>
              <a:spcBef>
                <a:spcPct val="50000"/>
              </a:spcBef>
            </a:pPr>
            <a:r>
              <a:rPr lang="en-GB" i="0" dirty="0" smtClean="0"/>
              <a:t>- tools</a:t>
            </a:r>
          </a:p>
        </p:txBody>
      </p:sp>
    </p:spTree>
    <p:extLst>
      <p:ext uri="{BB962C8B-B14F-4D97-AF65-F5344CB8AC3E}">
        <p14:creationId xmlns:p14="http://schemas.microsoft.com/office/powerpoint/2010/main" val="5862055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t>1. </a:t>
            </a:r>
            <a:r>
              <a:rPr lang="en-GB" i="0" dirty="0" smtClean="0"/>
              <a:t>You are willing to </a:t>
            </a:r>
            <a:r>
              <a:rPr lang="en-GB" i="0" dirty="0"/>
              <a:t>engage in some joint </a:t>
            </a:r>
            <a:r>
              <a:rPr lang="en-GB" i="0" dirty="0" smtClean="0"/>
              <a:t>action* </a:t>
            </a:r>
            <a:r>
              <a:rPr lang="en-GB" i="0" dirty="0"/>
              <a:t>or </a:t>
            </a:r>
            <a:r>
              <a:rPr lang="en-GB" i="0" dirty="0" smtClean="0"/>
              <a:t>other with me</a:t>
            </a:r>
            <a:endParaRPr lang="en-GB" i="0" dirty="0"/>
          </a:p>
          <a:p>
            <a:pPr>
              <a:spcBef>
                <a:spcPct val="50000"/>
              </a:spcBef>
            </a:pPr>
            <a:r>
              <a:rPr lang="en-GB" i="0" dirty="0"/>
              <a:t>2. </a:t>
            </a:r>
            <a:r>
              <a:rPr lang="en-GB" i="0" dirty="0" smtClean="0"/>
              <a:t>I am not about to change the single goal to which my actions will be directed.</a:t>
            </a:r>
            <a:endParaRPr lang="en-GB" i="0" dirty="0"/>
          </a:p>
          <a:p>
            <a:pPr>
              <a:spcBef>
                <a:spcPct val="50000"/>
              </a:spcBef>
            </a:pPr>
            <a:r>
              <a:rPr lang="en-GB" i="0" dirty="0" smtClean="0"/>
              <a:t>Therefore</a:t>
            </a:r>
            <a:r>
              <a:rPr lang="en-GB" i="0" dirty="0"/>
              <a:t>:</a:t>
            </a:r>
          </a:p>
          <a:p>
            <a:pPr>
              <a:spcBef>
                <a:spcPct val="50000"/>
              </a:spcBef>
            </a:pPr>
            <a:r>
              <a:rPr lang="en-GB" i="0" dirty="0" smtClean="0"/>
              <a:t>3. A goal of your actions will be the goal I now envisage my actions being directed to.</a:t>
            </a:r>
          </a:p>
          <a:p>
            <a:pPr>
              <a:spcBef>
                <a:spcPct val="50000"/>
              </a:spcBef>
            </a:pPr>
            <a:endParaRPr lang="en-GB" i="0" dirty="0" smtClean="0"/>
          </a:p>
          <a:p>
            <a:pPr>
              <a:spcBef>
                <a:spcPct val="50000"/>
              </a:spcBef>
            </a:pPr>
            <a:r>
              <a:rPr lang="en-GB" i="0" dirty="0" smtClean="0"/>
              <a:t>[*in at least the minimal sense associated with distributive goals]</a:t>
            </a:r>
            <a:endParaRPr lang="en-GB" i="0" dirty="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Your-goal-is-my-goal</a:t>
            </a:r>
            <a:endParaRPr lang="en-GB" b="1" i="0" dirty="0"/>
          </a:p>
        </p:txBody>
      </p:sp>
      <p:cxnSp>
        <p:nvCxnSpPr>
          <p:cNvPr id="4" name="Straight Connector 3"/>
          <p:cNvCxnSpPr/>
          <p:nvPr/>
        </p:nvCxnSpPr>
        <p:spPr bwMode="auto">
          <a:xfrm>
            <a:off x="558011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
        <p:nvSpPr>
          <p:cNvPr id="5" name="Text Box 2"/>
          <p:cNvSpPr txBox="1">
            <a:spLocks noChangeArrowheads="1"/>
          </p:cNvSpPr>
          <p:nvPr/>
        </p:nvSpPr>
        <p:spPr bwMode="auto">
          <a:xfrm>
            <a:off x="5796136" y="338140"/>
            <a:ext cx="2808312"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smtClean="0"/>
              <a:t>Applications</a:t>
            </a:r>
          </a:p>
          <a:p>
            <a:pPr>
              <a:spcBef>
                <a:spcPct val="50000"/>
              </a:spcBef>
            </a:pPr>
            <a:r>
              <a:rPr lang="en-GB" i="0" dirty="0" smtClean="0"/>
              <a:t>- pram</a:t>
            </a:r>
          </a:p>
          <a:p>
            <a:pPr>
              <a:spcBef>
                <a:spcPct val="50000"/>
              </a:spcBef>
            </a:pPr>
            <a:r>
              <a:rPr lang="en-GB" i="0" dirty="0" smtClean="0"/>
              <a:t>- tools</a:t>
            </a:r>
          </a:p>
          <a:p>
            <a:pPr>
              <a:spcBef>
                <a:spcPct val="50000"/>
              </a:spcBef>
            </a:pPr>
            <a:r>
              <a:rPr lang="en-GB" i="0" dirty="0" smtClean="0"/>
              <a:t>- communication</a:t>
            </a:r>
            <a:endParaRPr lang="en-GB" i="0" dirty="0"/>
          </a:p>
        </p:txBody>
      </p:sp>
    </p:spTree>
    <p:extLst>
      <p:ext uri="{BB962C8B-B14F-4D97-AF65-F5344CB8AC3E}">
        <p14:creationId xmlns:p14="http://schemas.microsoft.com/office/powerpoint/2010/main" val="29140743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9553" y="764706"/>
            <a:ext cx="2808312" cy="2110455"/>
          </a:xfrm>
          <a:prstGeom prst="rect">
            <a:avLst/>
          </a:prstGeom>
        </p:spPr>
      </p:pic>
      <p:pic>
        <p:nvPicPr>
          <p:cNvPr id="3" name="Picture 2"/>
          <p:cNvPicPr>
            <a:picLocks noChangeAspect="1"/>
          </p:cNvPicPr>
          <p:nvPr/>
        </p:nvPicPr>
        <p:blipFill>
          <a:blip r:embed="rId3"/>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060800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t>communicative intention behind the </a:t>
            </a:r>
            <a:r>
              <a:rPr lang="en-US" i="0" dirty="0" smtClean="0"/>
              <a:t>gesture” </a:t>
            </a:r>
          </a:p>
          <a:p>
            <a:pPr algn="r"/>
            <a:r>
              <a:rPr lang="en-US" i="0" dirty="0" smtClean="0"/>
              <a:t>(Moll &amp; </a:t>
            </a:r>
            <a:r>
              <a:rPr lang="en-US" i="0" dirty="0" err="1" smtClean="0"/>
              <a:t>Tomsello</a:t>
            </a:r>
            <a:r>
              <a:rPr lang="en-US" i="0" dirty="0" smtClean="0"/>
              <a:t> 2007)</a:t>
            </a:r>
            <a:endParaRPr lang="en-US" i="0" dirty="0"/>
          </a:p>
        </p:txBody>
      </p:sp>
    </p:spTree>
    <p:extLst>
      <p:ext uri="{BB962C8B-B14F-4D97-AF65-F5344CB8AC3E}">
        <p14:creationId xmlns:p14="http://schemas.microsoft.com/office/powerpoint/2010/main" val="36572306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735473" y="4764305"/>
            <a:ext cx="3096344" cy="504056"/>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solidFill>
                  <a:srgbClr val="000000"/>
                </a:solidFill>
              </a:rPr>
              <a:t>communicative intention</a:t>
            </a:r>
            <a:r>
              <a:rPr lang="en-US" i="0" dirty="0"/>
              <a:t> behind the </a:t>
            </a:r>
            <a:r>
              <a:rPr lang="en-US" i="0" dirty="0" smtClean="0"/>
              <a:t>gesture” </a:t>
            </a:r>
          </a:p>
          <a:p>
            <a:pPr algn="r"/>
            <a:r>
              <a:rPr lang="en-US" i="0" dirty="0" smtClean="0"/>
              <a:t>(Moll &amp; </a:t>
            </a:r>
            <a:r>
              <a:rPr lang="en-US" i="0" dirty="0" err="1" smtClean="0"/>
              <a:t>Tomsello</a:t>
            </a:r>
            <a:r>
              <a:rPr lang="en-US" i="0" dirty="0" smtClean="0"/>
              <a:t> 2007)</a:t>
            </a:r>
            <a:endParaRPr lang="en-US" i="0" dirty="0"/>
          </a:p>
        </p:txBody>
      </p:sp>
    </p:spTree>
    <p:extLst>
      <p:ext uri="{BB962C8B-B14F-4D97-AF65-F5344CB8AC3E}">
        <p14:creationId xmlns:p14="http://schemas.microsoft.com/office/powerpoint/2010/main" val="33895100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SC_AA_0666cutout.JPG"/>
          <p:cNvPicPr>
            <a:picLocks noChangeAspect="1"/>
          </p:cNvPicPr>
          <p:nvPr/>
        </p:nvPicPr>
        <p:blipFill rotWithShape="1">
          <a:blip r:embed="rId3" cstate="screen">
            <a:grayscl/>
            <a:extLst>
              <a:ext uri="{BEBA8EAE-BF5A-486C-A8C5-ECC9F3942E4B}">
                <a14:imgProps xmlns:a14="http://schemas.microsoft.com/office/drawing/2010/main">
                  <a14:imgLayer r:embed="rId4">
                    <a14:imgEffect>
                      <a14:brightnessContrast bright="40000" contrast="35000"/>
                    </a14:imgEffect>
                  </a14:imgLayer>
                </a14:imgProps>
              </a:ext>
              <a:ext uri="{28A0092B-C50C-407E-A947-70E740481C1C}">
                <a14:useLocalDpi xmlns:a14="http://schemas.microsoft.com/office/drawing/2010/main"/>
              </a:ext>
            </a:extLst>
          </a:blip>
          <a:srcRect r="9062"/>
          <a:stretch/>
        </p:blipFill>
        <p:spPr>
          <a:xfrm>
            <a:off x="-36512" y="0"/>
            <a:ext cx="4157697" cy="6858000"/>
          </a:xfrm>
          <a:prstGeom prst="rect">
            <a:avLst/>
          </a:prstGeom>
        </p:spPr>
      </p:pic>
      <p:sp>
        <p:nvSpPr>
          <p:cNvPr id="9" name="Text Box 2"/>
          <p:cNvSpPr txBox="1">
            <a:spLocks noChangeArrowheads="1"/>
          </p:cNvSpPr>
          <p:nvPr/>
        </p:nvSpPr>
        <p:spPr bwMode="auto">
          <a:xfrm>
            <a:off x="611560" y="4459759"/>
            <a:ext cx="7920880"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3</a:t>
            </a:r>
            <a:r>
              <a:rPr lang="en-US" sz="9900" i="0" baseline="30000" dirty="0" smtClean="0">
                <a:solidFill>
                  <a:schemeClr val="tx1"/>
                </a:solidFill>
                <a:effectLst>
                  <a:glow rad="127000">
                    <a:schemeClr val="accent3"/>
                  </a:glow>
                </a:effectLst>
              </a:rPr>
              <a:t>rd</a:t>
            </a:r>
            <a:r>
              <a:rPr lang="en-US" sz="9900" i="0" dirty="0" smtClean="0">
                <a:solidFill>
                  <a:schemeClr val="tx1"/>
                </a:solidFill>
                <a:effectLst>
                  <a:glow rad="127000">
                    <a:schemeClr val="accent3"/>
                  </a:glow>
                </a:effectLst>
              </a:rPr>
              <a:t> objection</a:t>
            </a:r>
          </a:p>
        </p:txBody>
      </p:sp>
      <p:sp>
        <p:nvSpPr>
          <p:cNvPr id="10" name="Text Box 2"/>
          <p:cNvSpPr txBox="1">
            <a:spLocks noChangeArrowheads="1"/>
          </p:cNvSpPr>
          <p:nvPr/>
        </p:nvSpPr>
        <p:spPr bwMode="auto">
          <a:xfrm>
            <a:off x="3779912" y="5806425"/>
            <a:ext cx="50405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But how </a:t>
            </a:r>
            <a:r>
              <a:rPr lang="en-GB" i="0" strike="sngStrike" dirty="0" smtClean="0">
                <a:effectLst>
                  <a:glow rad="101600">
                    <a:schemeClr val="tx1">
                      <a:alpha val="75000"/>
                    </a:schemeClr>
                  </a:glow>
                </a:effectLst>
              </a:rPr>
              <a:t>does</a:t>
            </a:r>
            <a:r>
              <a:rPr lang="en-GB" i="0" dirty="0" smtClean="0">
                <a:effectLst>
                  <a:glow rad="101600">
                    <a:schemeClr val="tx1">
                      <a:alpha val="75000"/>
                    </a:schemeClr>
                  </a:glow>
                </a:effectLst>
              </a:rPr>
              <a:t> could it work?</a:t>
            </a:r>
            <a:endParaRPr lang="en-GB" dirty="0">
              <a:effectLst>
                <a:glow rad="101600">
                  <a:schemeClr val="tx1">
                    <a:alpha val="75000"/>
                  </a:schemeClr>
                </a:glow>
              </a:effectLst>
            </a:endParaRPr>
          </a:p>
        </p:txBody>
      </p:sp>
      <p:sp>
        <p:nvSpPr>
          <p:cNvPr id="11" name="Text Box 2"/>
          <p:cNvSpPr txBox="1">
            <a:spLocks noChangeArrowheads="1"/>
          </p:cNvSpPr>
          <p:nvPr/>
        </p:nvSpPr>
        <p:spPr bwMode="auto">
          <a:xfrm>
            <a:off x="2483768" y="-27384"/>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challenge</a:t>
            </a:r>
          </a:p>
        </p:txBody>
      </p:sp>
      <p:sp>
        <p:nvSpPr>
          <p:cNvPr id="12" name="Text Box 2"/>
          <p:cNvSpPr txBox="1">
            <a:spLocks noChangeArrowheads="1"/>
          </p:cNvSpPr>
          <p:nvPr/>
        </p:nvSpPr>
        <p:spPr bwMode="auto">
          <a:xfrm>
            <a:off x="3635897" y="1268760"/>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Explain the emergence, in evolution or development, of sophisticated forms of mindreading.</a:t>
            </a:r>
            <a:endParaRPr lang="en-GB" dirty="0">
              <a:effectLst>
                <a:glow rad="101600">
                  <a:schemeClr val="tx1">
                    <a:alpha val="75000"/>
                  </a:schemeClr>
                </a:glow>
              </a:effectLst>
            </a:endParaRPr>
          </a:p>
        </p:txBody>
      </p:sp>
      <p:sp>
        <p:nvSpPr>
          <p:cNvPr id="13" name="Text Box 2"/>
          <p:cNvSpPr txBox="1">
            <a:spLocks noChangeArrowheads="1"/>
          </p:cNvSpPr>
          <p:nvPr/>
        </p:nvSpPr>
        <p:spPr bwMode="auto">
          <a:xfrm>
            <a:off x="2411760" y="2060848"/>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14" name="Text Box 2"/>
          <p:cNvSpPr txBox="1">
            <a:spLocks noChangeArrowheads="1"/>
          </p:cNvSpPr>
          <p:nvPr/>
        </p:nvSpPr>
        <p:spPr bwMode="auto">
          <a:xfrm>
            <a:off x="3275856" y="3356992"/>
            <a:ext cx="5760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existence of abilities to engage in joint action partially </a:t>
            </a:r>
            <a:r>
              <a:rPr lang="en-GB" i="0" dirty="0" smtClean="0">
                <a:effectLst>
                  <a:glow rad="101600">
                    <a:schemeClr val="tx1">
                      <a:alpha val="75000"/>
                    </a:schemeClr>
                  </a:glow>
                </a:effectLst>
              </a:rPr>
              <a:t>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29373256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735473" y="4764305"/>
            <a:ext cx="3096344" cy="504056"/>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solidFill>
                  <a:srgbClr val="000000"/>
                </a:solidFill>
              </a:rPr>
              <a:t>communicative intention</a:t>
            </a:r>
            <a:r>
              <a:rPr lang="en-US" i="0" dirty="0"/>
              <a:t> behind the </a:t>
            </a:r>
            <a:r>
              <a:rPr lang="en-US" i="0" dirty="0" smtClean="0"/>
              <a:t>gesture” </a:t>
            </a:r>
          </a:p>
          <a:p>
            <a:pPr algn="r"/>
            <a:r>
              <a:rPr lang="en-US" i="0" dirty="0" smtClean="0"/>
              <a:t>(Moll &amp; </a:t>
            </a:r>
            <a:r>
              <a:rPr lang="en-US" i="0" dirty="0" err="1" smtClean="0"/>
              <a:t>Tomsello</a:t>
            </a:r>
            <a:r>
              <a:rPr lang="en-US" i="0" dirty="0" smtClean="0"/>
              <a:t> 2007)</a:t>
            </a:r>
            <a:endParaRPr lang="en-US" i="0" dirty="0"/>
          </a:p>
        </p:txBody>
      </p:sp>
      <p:sp>
        <p:nvSpPr>
          <p:cNvPr id="10" name="Rectangle 9"/>
          <p:cNvSpPr/>
          <p:nvPr/>
        </p:nvSpPr>
        <p:spPr bwMode="auto">
          <a:xfrm>
            <a:off x="0" y="0"/>
            <a:ext cx="9144000" cy="6858000"/>
          </a:xfrm>
          <a:prstGeom prst="rect">
            <a:avLst/>
          </a:prstGeom>
          <a:solidFill>
            <a:schemeClr val="tx1">
              <a:alpha val="9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936700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5" y="1110806"/>
            <a:ext cx="8064896" cy="3139321"/>
          </a:xfrm>
          <a:prstGeom prst="rect">
            <a:avLst/>
          </a:prstGeom>
        </p:spPr>
        <p:txBody>
          <a:bodyPr wrap="square">
            <a:spAutoFit/>
          </a:bodyPr>
          <a:lstStyle/>
          <a:p>
            <a:r>
              <a:rPr lang="en-US" i="0" dirty="0" err="1" smtClean="0"/>
              <a:t>Csibra’s</a:t>
            </a:r>
            <a:r>
              <a:rPr lang="en-US" i="0" dirty="0" smtClean="0"/>
              <a:t> ‘two stances’:</a:t>
            </a:r>
          </a:p>
          <a:p>
            <a:endParaRPr lang="en-US" i="0" dirty="0"/>
          </a:p>
          <a:p>
            <a:r>
              <a:rPr lang="en-US" i="0" dirty="0" smtClean="0"/>
              <a:t>Teleological </a:t>
            </a:r>
            <a:r>
              <a:rPr lang="en-US" i="0" dirty="0"/>
              <a:t>and referential action interpretation </a:t>
            </a:r>
            <a:r>
              <a:rPr lang="en-US" i="0" dirty="0" smtClean="0"/>
              <a:t>‘rely </a:t>
            </a:r>
            <a:r>
              <a:rPr lang="en-US" i="0" dirty="0"/>
              <a:t>on different kinds of action </a:t>
            </a:r>
            <a:r>
              <a:rPr lang="en-US" i="0" dirty="0" smtClean="0"/>
              <a:t>understanding’</a:t>
            </a:r>
          </a:p>
          <a:p>
            <a:endParaRPr lang="en-US" i="0" dirty="0"/>
          </a:p>
          <a:p>
            <a:r>
              <a:rPr lang="en-US" i="0" dirty="0" smtClean="0"/>
              <a:t>These </a:t>
            </a:r>
            <a:r>
              <a:rPr lang="en-US" i="0" dirty="0"/>
              <a:t>are initially two distinct </a:t>
            </a:r>
            <a:r>
              <a:rPr lang="en-US" i="0" dirty="0" smtClean="0"/>
              <a:t>‘action </a:t>
            </a:r>
            <a:r>
              <a:rPr lang="en-US" i="0" dirty="0"/>
              <a:t>interpretation </a:t>
            </a:r>
            <a:r>
              <a:rPr lang="en-US" i="0" dirty="0" smtClean="0"/>
              <a:t>systems’ and they </a:t>
            </a:r>
            <a:r>
              <a:rPr lang="en-US" i="0" dirty="0"/>
              <a:t>come together later in </a:t>
            </a:r>
            <a:r>
              <a:rPr lang="en-US" i="0" dirty="0" smtClean="0"/>
              <a:t>development</a:t>
            </a:r>
          </a:p>
          <a:p>
            <a:endParaRPr lang="en-US" i="0" dirty="0"/>
          </a:p>
          <a:p>
            <a:pPr algn="r"/>
            <a:r>
              <a:rPr lang="en-US" i="0" dirty="0" err="1" smtClean="0"/>
              <a:t>Csibra</a:t>
            </a:r>
            <a:r>
              <a:rPr lang="en-US" i="0" dirty="0" smtClean="0"/>
              <a:t> (2003, p. 456) </a:t>
            </a:r>
            <a:endParaRPr lang="en-US" i="0" dirty="0"/>
          </a:p>
        </p:txBody>
      </p:sp>
    </p:spTree>
    <p:extLst>
      <p:ext uri="{BB962C8B-B14F-4D97-AF65-F5344CB8AC3E}">
        <p14:creationId xmlns:p14="http://schemas.microsoft.com/office/powerpoint/2010/main" val="27647592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5" name="Text Box 7"/>
          <p:cNvSpPr txBox="1">
            <a:spLocks noChangeArrowheads="1"/>
          </p:cNvSpPr>
          <p:nvPr/>
        </p:nvSpPr>
        <p:spPr bwMode="auto">
          <a:xfrm>
            <a:off x="2851016" y="3214690"/>
            <a:ext cx="34419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a:t>The problem of </a:t>
            </a:r>
            <a:r>
              <a:rPr lang="en-GB" i="0" dirty="0" smtClean="0"/>
              <a:t>false belief</a:t>
            </a:r>
            <a:endParaRPr lang="en-GB" i="0" dirty="0"/>
          </a:p>
        </p:txBody>
      </p:sp>
    </p:spTree>
    <p:extLst>
      <p:ext uri="{BB962C8B-B14F-4D97-AF65-F5344CB8AC3E}">
        <p14:creationId xmlns:p14="http://schemas.microsoft.com/office/powerpoint/2010/main" val="38152017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43608" y="1772816"/>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a:off x="1259632" y="4221088"/>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7"/>
          <p:cNvSpPr txBox="1">
            <a:spLocks noChangeArrowheads="1"/>
          </p:cNvSpPr>
          <p:nvPr/>
        </p:nvSpPr>
        <p:spPr bwMode="auto">
          <a:xfrm>
            <a:off x="3995936" y="909881"/>
            <a:ext cx="9269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actual</a:t>
            </a:r>
            <a:endParaRPr lang="en-GB" i="0" dirty="0"/>
          </a:p>
        </p:txBody>
      </p:sp>
      <p:sp>
        <p:nvSpPr>
          <p:cNvPr id="6" name="Text Box 7"/>
          <p:cNvSpPr txBox="1">
            <a:spLocks noChangeArrowheads="1"/>
          </p:cNvSpPr>
          <p:nvPr/>
        </p:nvSpPr>
        <p:spPr bwMode="auto">
          <a:xfrm>
            <a:off x="1187624" y="2204864"/>
            <a:ext cx="89929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North</a:t>
            </a:r>
            <a:endParaRPr lang="en-GB" i="0" dirty="0">
              <a:solidFill>
                <a:srgbClr val="000000"/>
              </a:solidFill>
              <a:effectLst>
                <a:glow>
                  <a:srgbClr val="FFFFFF"/>
                </a:glow>
              </a:effectLst>
            </a:endParaRPr>
          </a:p>
        </p:txBody>
      </p:sp>
      <p:sp>
        <p:nvSpPr>
          <p:cNvPr id="7" name="Text Box 7"/>
          <p:cNvSpPr txBox="1">
            <a:spLocks noChangeArrowheads="1"/>
          </p:cNvSpPr>
          <p:nvPr/>
        </p:nvSpPr>
        <p:spPr bwMode="auto">
          <a:xfrm>
            <a:off x="1475656" y="4797152"/>
            <a:ext cx="909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South</a:t>
            </a:r>
            <a:endParaRPr lang="en-GB" i="0" dirty="0">
              <a:solidFill>
                <a:srgbClr val="000000"/>
              </a:solidFill>
              <a:effectLst>
                <a:glow>
                  <a:srgbClr val="FFFFFF"/>
                </a:glow>
              </a:effectLst>
            </a:endParaRPr>
          </a:p>
        </p:txBody>
      </p:sp>
      <p:sp>
        <p:nvSpPr>
          <p:cNvPr id="8" name="Text Box 7"/>
          <p:cNvSpPr txBox="1">
            <a:spLocks noChangeArrowheads="1"/>
          </p:cNvSpPr>
          <p:nvPr/>
        </p:nvSpPr>
        <p:spPr bwMode="auto">
          <a:xfrm>
            <a:off x="6948264" y="981889"/>
            <a:ext cx="12302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believed</a:t>
            </a:r>
            <a:endParaRPr lang="en-GB" i="0" dirty="0"/>
          </a:p>
        </p:txBody>
      </p:sp>
      <p:sp>
        <p:nvSpPr>
          <p:cNvPr id="9" name="Text Box 7"/>
          <p:cNvSpPr txBox="1">
            <a:spLocks noChangeArrowheads="1"/>
          </p:cNvSpPr>
          <p:nvPr/>
        </p:nvSpPr>
        <p:spPr bwMode="auto">
          <a:xfrm>
            <a:off x="4067944" y="2132856"/>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0" name="Text Box 7"/>
          <p:cNvSpPr txBox="1">
            <a:spLocks noChangeArrowheads="1"/>
          </p:cNvSpPr>
          <p:nvPr/>
        </p:nvSpPr>
        <p:spPr bwMode="auto">
          <a:xfrm>
            <a:off x="4139952" y="4653136"/>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1" name="Text Box 7"/>
          <p:cNvSpPr txBox="1">
            <a:spLocks noChangeArrowheads="1"/>
          </p:cNvSpPr>
          <p:nvPr/>
        </p:nvSpPr>
        <p:spPr bwMode="auto">
          <a:xfrm>
            <a:off x="7308304" y="1988840"/>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2" name="Text Box 7"/>
          <p:cNvSpPr txBox="1">
            <a:spLocks noChangeArrowheads="1"/>
          </p:cNvSpPr>
          <p:nvPr/>
        </p:nvSpPr>
        <p:spPr bwMode="auto">
          <a:xfrm>
            <a:off x="7236296" y="4725144"/>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3" name="Text Box 7"/>
          <p:cNvSpPr txBox="1">
            <a:spLocks noChangeArrowheads="1"/>
          </p:cNvSpPr>
          <p:nvPr/>
        </p:nvSpPr>
        <p:spPr bwMode="auto">
          <a:xfrm>
            <a:off x="5364088" y="404664"/>
            <a:ext cx="12525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contents</a:t>
            </a:r>
            <a:endParaRPr lang="en-GB" i="0" dirty="0"/>
          </a:p>
        </p:txBody>
      </p:sp>
      <p:cxnSp>
        <p:nvCxnSpPr>
          <p:cNvPr id="14" name="Straight Connector 13"/>
          <p:cNvCxnSpPr/>
          <p:nvPr/>
        </p:nvCxnSpPr>
        <p:spPr bwMode="auto">
          <a:xfrm>
            <a:off x="3491880" y="1412776"/>
            <a:ext cx="5184576" cy="0"/>
          </a:xfrm>
          <a:prstGeom prst="line">
            <a:avLst/>
          </a:prstGeom>
          <a:solidFill>
            <a:srgbClr val="00B8FF"/>
          </a:solidFill>
          <a:ln w="9525"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790893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SC_AA_0666cutout.JPG"/>
          <p:cNvPicPr>
            <a:picLocks noChangeAspect="1"/>
          </p:cNvPicPr>
          <p:nvPr/>
        </p:nvPicPr>
        <p:blipFill rotWithShape="1">
          <a:blip r:embed="rId3" cstate="screen">
            <a:grayscl/>
            <a:extLst>
              <a:ext uri="{BEBA8EAE-BF5A-486C-A8C5-ECC9F3942E4B}">
                <a14:imgProps xmlns:a14="http://schemas.microsoft.com/office/drawing/2010/main">
                  <a14:imgLayer r:embed="rId4">
                    <a14:imgEffect>
                      <a14:brightnessContrast bright="40000" contrast="35000"/>
                    </a14:imgEffect>
                  </a14:imgLayer>
                </a14:imgProps>
              </a:ext>
              <a:ext uri="{28A0092B-C50C-407E-A947-70E740481C1C}">
                <a14:useLocalDpi xmlns:a14="http://schemas.microsoft.com/office/drawing/2010/main"/>
              </a:ext>
            </a:extLst>
          </a:blip>
          <a:srcRect r="9062"/>
          <a:stretch/>
        </p:blipFill>
        <p:spPr>
          <a:xfrm>
            <a:off x="-36512" y="0"/>
            <a:ext cx="4157697" cy="6858000"/>
          </a:xfrm>
          <a:prstGeom prst="rect">
            <a:avLst/>
          </a:prstGeom>
        </p:spPr>
      </p:pic>
      <p:sp>
        <p:nvSpPr>
          <p:cNvPr id="7" name="Text Box 2"/>
          <p:cNvSpPr txBox="1">
            <a:spLocks noChangeArrowheads="1"/>
          </p:cNvSpPr>
          <p:nvPr/>
        </p:nvSpPr>
        <p:spPr bwMode="auto">
          <a:xfrm>
            <a:off x="2483768" y="-27384"/>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challenge</a:t>
            </a:r>
          </a:p>
        </p:txBody>
      </p:sp>
      <p:sp>
        <p:nvSpPr>
          <p:cNvPr id="26626" name="Text Box 2"/>
          <p:cNvSpPr txBox="1">
            <a:spLocks noChangeArrowheads="1"/>
          </p:cNvSpPr>
          <p:nvPr/>
        </p:nvSpPr>
        <p:spPr bwMode="auto">
          <a:xfrm>
            <a:off x="3635897" y="1268760"/>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Explain the emergence, in evolution or development, of sophisticated forms of theory of mind cognition.</a:t>
            </a:r>
            <a:endParaRPr lang="en-GB" dirty="0">
              <a:effectLst>
                <a:glow rad="101600">
                  <a:schemeClr val="tx1">
                    <a:alpha val="75000"/>
                  </a:schemeClr>
                </a:glow>
              </a:effectLst>
            </a:endParaRPr>
          </a:p>
        </p:txBody>
      </p:sp>
      <p:sp>
        <p:nvSpPr>
          <p:cNvPr id="5" name="Text Box 2"/>
          <p:cNvSpPr txBox="1">
            <a:spLocks noChangeArrowheads="1"/>
          </p:cNvSpPr>
          <p:nvPr/>
        </p:nvSpPr>
        <p:spPr bwMode="auto">
          <a:xfrm>
            <a:off x="2411760" y="2060848"/>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8" name="Text Box 2"/>
          <p:cNvSpPr txBox="1">
            <a:spLocks noChangeArrowheads="1"/>
          </p:cNvSpPr>
          <p:nvPr/>
        </p:nvSpPr>
        <p:spPr bwMode="auto">
          <a:xfrm>
            <a:off x="3275856" y="3356992"/>
            <a:ext cx="5760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existence of abilities to engage in joint action partially </a:t>
            </a:r>
            <a:r>
              <a:rPr lang="en-GB" i="0" dirty="0" smtClean="0">
                <a:effectLst>
                  <a:glow rad="101600">
                    <a:schemeClr val="tx1">
                      <a:alpha val="75000"/>
                    </a:schemeClr>
                  </a:glow>
                </a:effectLst>
              </a:rPr>
              <a:t>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theory of mind cognition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9" name="Text Box 2"/>
          <p:cNvSpPr txBox="1">
            <a:spLocks noChangeArrowheads="1"/>
          </p:cNvSpPr>
          <p:nvPr/>
        </p:nvSpPr>
        <p:spPr bwMode="auto">
          <a:xfrm>
            <a:off x="611560" y="4459759"/>
            <a:ext cx="7920880"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3</a:t>
            </a:r>
            <a:r>
              <a:rPr lang="en-US" sz="9900" i="0" baseline="30000" dirty="0" smtClean="0">
                <a:solidFill>
                  <a:schemeClr val="tx1"/>
                </a:solidFill>
                <a:effectLst>
                  <a:glow rad="127000">
                    <a:schemeClr val="accent3"/>
                  </a:glow>
                </a:effectLst>
              </a:rPr>
              <a:t>rd</a:t>
            </a:r>
            <a:r>
              <a:rPr lang="en-US" sz="9900" i="0" dirty="0" smtClean="0">
                <a:solidFill>
                  <a:schemeClr val="tx1"/>
                </a:solidFill>
                <a:effectLst>
                  <a:glow rad="127000">
                    <a:schemeClr val="accent3"/>
                  </a:glow>
                </a:effectLst>
              </a:rPr>
              <a:t> objection</a:t>
            </a:r>
          </a:p>
        </p:txBody>
      </p:sp>
      <p:sp>
        <p:nvSpPr>
          <p:cNvPr id="10" name="Text Box 2"/>
          <p:cNvSpPr txBox="1">
            <a:spLocks noChangeArrowheads="1"/>
          </p:cNvSpPr>
          <p:nvPr/>
        </p:nvSpPr>
        <p:spPr bwMode="auto">
          <a:xfrm>
            <a:off x="3779912" y="5806425"/>
            <a:ext cx="50405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But how </a:t>
            </a:r>
            <a:r>
              <a:rPr lang="en-GB" i="0" strike="sngStrike" dirty="0" smtClean="0">
                <a:effectLst>
                  <a:glow rad="101600">
                    <a:schemeClr val="tx1">
                      <a:alpha val="75000"/>
                    </a:schemeClr>
                  </a:glow>
                </a:effectLst>
              </a:rPr>
              <a:t>does</a:t>
            </a:r>
            <a:r>
              <a:rPr lang="en-GB" i="0" dirty="0" smtClean="0">
                <a:effectLst>
                  <a:glow rad="101600">
                    <a:schemeClr val="tx1">
                      <a:alpha val="75000"/>
                    </a:schemeClr>
                  </a:glow>
                </a:effectLst>
              </a:rPr>
              <a:t> could it work?</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42768299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 y="0"/>
            <a:ext cx="9134475" cy="6858000"/>
          </a:xfrm>
          <a:prstGeom prst="rect">
            <a:avLst/>
          </a:prstGeom>
          <a:noFill/>
          <a:ln w="9525">
            <a:noFill/>
            <a:round/>
            <a:headEnd/>
            <a:tailEnd/>
          </a:ln>
          <a:effectLst/>
        </p:spPr>
      </p:pic>
      <p:sp>
        <p:nvSpPr>
          <p:cNvPr id="3" name="Text Box 2"/>
          <p:cNvSpPr txBox="1">
            <a:spLocks noChangeArrowheads="1"/>
          </p:cNvSpPr>
          <p:nvPr/>
        </p:nvSpPr>
        <p:spPr bwMode="auto">
          <a:xfrm>
            <a:off x="251521" y="836714"/>
            <a:ext cx="2448272"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joint action (ability to share goals)</a:t>
            </a:r>
            <a:endParaRPr lang="en-GB" i="0" dirty="0">
              <a:effectLst>
                <a:glow rad="101600">
                  <a:schemeClr val="tx1">
                    <a:alpha val="75000"/>
                  </a:schemeClr>
                </a:glow>
              </a:effectLst>
            </a:endParaRPr>
          </a:p>
        </p:txBody>
      </p:sp>
      <p:sp>
        <p:nvSpPr>
          <p:cNvPr id="4" name="Text Box 2"/>
          <p:cNvSpPr txBox="1">
            <a:spLocks noChangeArrowheads="1"/>
          </p:cNvSpPr>
          <p:nvPr/>
        </p:nvSpPr>
        <p:spPr bwMode="auto">
          <a:xfrm>
            <a:off x="683569" y="2227513"/>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scene3d>
            <a:camera prst="orthographicFront">
              <a:rot lat="0" lon="0" rev="60000"/>
            </a:camera>
            <a:lightRig rig="threePt" dir="t"/>
          </a:scene3d>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understanding communicative intent</a:t>
            </a:r>
            <a:endParaRPr lang="en-GB" i="0" dirty="0">
              <a:effectLst>
                <a:glow rad="101600">
                  <a:schemeClr val="tx1">
                    <a:alpha val="75000"/>
                  </a:schemeClr>
                </a:glow>
              </a:effectLst>
            </a:endParaRPr>
          </a:p>
        </p:txBody>
      </p:sp>
      <p:sp>
        <p:nvSpPr>
          <p:cNvPr id="5" name="Text Box 2"/>
          <p:cNvSpPr txBox="1">
            <a:spLocks noChangeArrowheads="1"/>
          </p:cNvSpPr>
          <p:nvPr/>
        </p:nvSpPr>
        <p:spPr bwMode="auto">
          <a:xfrm>
            <a:off x="888108" y="3595664"/>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communication by language</a:t>
            </a:r>
            <a:endParaRPr lang="en-GB" i="0" dirty="0">
              <a:effectLst>
                <a:glow rad="101600">
                  <a:schemeClr val="tx1">
                    <a:alpha val="75000"/>
                  </a:schemeClr>
                </a:glow>
              </a:effectLst>
            </a:endParaRPr>
          </a:p>
        </p:txBody>
      </p:sp>
      <p:sp>
        <p:nvSpPr>
          <p:cNvPr id="6" name="Text Box 2"/>
          <p:cNvSpPr txBox="1">
            <a:spLocks noChangeArrowheads="1"/>
          </p:cNvSpPr>
          <p:nvPr/>
        </p:nvSpPr>
        <p:spPr bwMode="auto">
          <a:xfrm rot="60000">
            <a:off x="816100" y="4963817"/>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scene3d>
            <a:camera prst="orthographicFront">
              <a:rot lat="0" lon="0" rev="0"/>
            </a:camera>
            <a:lightRig rig="threePt" dir="t"/>
          </a:scene3d>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sophisticated theory of mind cognition</a:t>
            </a:r>
            <a:endParaRPr lang="en-GB" i="0" dirty="0">
              <a:effectLst>
                <a:glow rad="101600">
                  <a:schemeClr val="tx1">
                    <a:alpha val="75000"/>
                  </a:schemeClr>
                </a:glow>
              </a:effectLst>
            </a:endParaRPr>
          </a:p>
        </p:txBody>
      </p:sp>
      <p:cxnSp>
        <p:nvCxnSpPr>
          <p:cNvPr id="9" name="Straight Arrow Connector 8"/>
          <p:cNvCxnSpPr>
            <a:stCxn id="3" idx="2"/>
          </p:cNvCxnSpPr>
          <p:nvPr/>
        </p:nvCxnSpPr>
        <p:spPr bwMode="auto">
          <a:xfrm>
            <a:off x="1475656" y="1606153"/>
            <a:ext cx="720080" cy="621358"/>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cxnSp>
        <p:nvCxnSpPr>
          <p:cNvPr id="11" name="Straight Arrow Connector 10"/>
          <p:cNvCxnSpPr/>
          <p:nvPr/>
        </p:nvCxnSpPr>
        <p:spPr bwMode="auto">
          <a:xfrm>
            <a:off x="2483768" y="2996954"/>
            <a:ext cx="0" cy="598711"/>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cxnSp>
        <p:nvCxnSpPr>
          <p:cNvPr id="12" name="Straight Arrow Connector 11"/>
          <p:cNvCxnSpPr/>
          <p:nvPr/>
        </p:nvCxnSpPr>
        <p:spPr bwMode="auto">
          <a:xfrm>
            <a:off x="2411760" y="4365106"/>
            <a:ext cx="0" cy="598711"/>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cxnSp>
        <p:nvCxnSpPr>
          <p:cNvPr id="10" name="Straight Arrow Connector 9"/>
          <p:cNvCxnSpPr>
            <a:stCxn id="14" idx="2"/>
          </p:cNvCxnSpPr>
          <p:nvPr/>
        </p:nvCxnSpPr>
        <p:spPr bwMode="auto">
          <a:xfrm flipH="1">
            <a:off x="2627785" y="2635751"/>
            <a:ext cx="2958071" cy="959912"/>
          </a:xfrm>
          <a:prstGeom prst="straightConnector1">
            <a:avLst/>
          </a:prstGeom>
          <a:solidFill>
            <a:srgbClr val="00B8FF"/>
          </a:solidFill>
          <a:ln w="3175" cap="flat" cmpd="sng" algn="ctr">
            <a:solidFill>
              <a:schemeClr val="bg1">
                <a:lumMod val="65000"/>
              </a:schemeClr>
            </a:solidFill>
            <a:prstDash val="solid"/>
            <a:round/>
            <a:headEnd type="none" w="med" len="med"/>
            <a:tailEnd type="arrow"/>
          </a:ln>
          <a:effectLst>
            <a:glow rad="101600">
              <a:schemeClr val="bg1">
                <a:lumMod val="65000"/>
                <a:alpha val="34000"/>
              </a:schemeClr>
            </a:glow>
          </a:effectLst>
        </p:spPr>
      </p:cxnSp>
      <p:cxnSp>
        <p:nvCxnSpPr>
          <p:cNvPr id="13" name="Straight Arrow Connector 12"/>
          <p:cNvCxnSpPr>
            <a:stCxn id="16" idx="2"/>
          </p:cNvCxnSpPr>
          <p:nvPr/>
        </p:nvCxnSpPr>
        <p:spPr bwMode="auto">
          <a:xfrm flipH="1">
            <a:off x="2627785" y="4435951"/>
            <a:ext cx="2742047" cy="527864"/>
          </a:xfrm>
          <a:prstGeom prst="straightConnector1">
            <a:avLst/>
          </a:prstGeom>
          <a:solidFill>
            <a:srgbClr val="00B8FF"/>
          </a:solidFill>
          <a:ln w="3175" cap="flat" cmpd="sng" algn="ctr">
            <a:solidFill>
              <a:schemeClr val="bg1">
                <a:lumMod val="65000"/>
              </a:schemeClr>
            </a:solidFill>
            <a:prstDash val="solid"/>
            <a:round/>
            <a:headEnd type="none" w="med" len="med"/>
            <a:tailEnd type="arrow"/>
          </a:ln>
          <a:effectLst>
            <a:glow rad="101600">
              <a:schemeClr val="bg1">
                <a:lumMod val="65000"/>
                <a:alpha val="34000"/>
              </a:schemeClr>
            </a:glow>
          </a:effectLst>
        </p:spPr>
      </p:cxnSp>
      <p:sp>
        <p:nvSpPr>
          <p:cNvPr id="14" name="Text Box 2"/>
          <p:cNvSpPr txBox="1">
            <a:spLocks noChangeArrowheads="1"/>
          </p:cNvSpPr>
          <p:nvPr/>
        </p:nvSpPr>
        <p:spPr bwMode="auto">
          <a:xfrm>
            <a:off x="4499993" y="2204866"/>
            <a:ext cx="2171725" cy="430887"/>
          </a:xfrm>
          <a:prstGeom prst="rect">
            <a:avLst/>
          </a:prstGeom>
          <a:noFill/>
          <a:ln w="3175" cmpd="sng">
            <a:solidFill>
              <a:schemeClr val="bg1">
                <a:lumMod val="65000"/>
              </a:schemeClr>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solidFill>
                  <a:schemeClr val="bg1">
                    <a:lumMod val="75000"/>
                  </a:schemeClr>
                </a:solidFill>
                <a:effectLst>
                  <a:glow rad="101600">
                    <a:schemeClr val="tx1">
                      <a:alpha val="75000"/>
                    </a:schemeClr>
                  </a:glow>
                </a:effectLst>
              </a:rPr>
              <a:t>other stuff</a:t>
            </a:r>
            <a:endParaRPr lang="en-GB" i="0" dirty="0">
              <a:solidFill>
                <a:schemeClr val="bg1">
                  <a:lumMod val="75000"/>
                </a:schemeClr>
              </a:solidFill>
              <a:effectLst>
                <a:glow rad="101600">
                  <a:schemeClr val="tx1">
                    <a:alpha val="75000"/>
                  </a:schemeClr>
                </a:glow>
              </a:effectLst>
            </a:endParaRPr>
          </a:p>
        </p:txBody>
      </p:sp>
      <p:sp>
        <p:nvSpPr>
          <p:cNvPr id="16" name="Text Box 2"/>
          <p:cNvSpPr txBox="1">
            <a:spLocks noChangeArrowheads="1"/>
          </p:cNvSpPr>
          <p:nvPr/>
        </p:nvSpPr>
        <p:spPr bwMode="auto">
          <a:xfrm>
            <a:off x="4283969" y="4005066"/>
            <a:ext cx="2171725" cy="430887"/>
          </a:xfrm>
          <a:prstGeom prst="rect">
            <a:avLst/>
          </a:prstGeom>
          <a:noFill/>
          <a:ln w="3175" cmpd="sng">
            <a:solidFill>
              <a:schemeClr val="bg1">
                <a:lumMod val="65000"/>
              </a:schemeClr>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solidFill>
                  <a:schemeClr val="bg1">
                    <a:lumMod val="75000"/>
                  </a:schemeClr>
                </a:solidFill>
                <a:effectLst>
                  <a:glow rad="101600">
                    <a:schemeClr val="tx1">
                      <a:alpha val="75000"/>
                    </a:schemeClr>
                  </a:glow>
                </a:effectLst>
              </a:rPr>
              <a:t>other stuff</a:t>
            </a:r>
            <a:endParaRPr lang="en-GB" i="0" dirty="0">
              <a:solidFill>
                <a:schemeClr val="bg1">
                  <a:lumMod val="75000"/>
                </a:schemeClr>
              </a:solidFill>
              <a:effectLst>
                <a:glow rad="101600">
                  <a:schemeClr val="tx1">
                    <a:alpha val="75000"/>
                  </a:schemeClr>
                </a:glow>
              </a:effectLst>
            </a:endParaRPr>
          </a:p>
        </p:txBody>
      </p:sp>
      <p:sp>
        <p:nvSpPr>
          <p:cNvPr id="18" name="Text Box 2"/>
          <p:cNvSpPr txBox="1">
            <a:spLocks noChangeArrowheads="1"/>
          </p:cNvSpPr>
          <p:nvPr/>
        </p:nvSpPr>
        <p:spPr bwMode="auto">
          <a:xfrm>
            <a:off x="2627784" y="692698"/>
            <a:ext cx="3024336"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minimal theory of </a:t>
            </a:r>
            <a:br>
              <a:rPr lang="en-GB" i="0" dirty="0" smtClean="0">
                <a:effectLst>
                  <a:glow rad="101600">
                    <a:schemeClr val="tx1">
                      <a:alpha val="75000"/>
                    </a:schemeClr>
                  </a:glow>
                </a:effectLst>
              </a:rPr>
            </a:br>
            <a:r>
              <a:rPr lang="en-GB" i="0" dirty="0" smtClean="0">
                <a:effectLst>
                  <a:glow rad="101600">
                    <a:schemeClr val="tx1">
                      <a:alpha val="75000"/>
                    </a:schemeClr>
                  </a:glow>
                </a:effectLst>
              </a:rPr>
              <a:t>mind cognition</a:t>
            </a:r>
            <a:endParaRPr lang="en-GB" i="0" dirty="0">
              <a:effectLst>
                <a:glow rad="101600">
                  <a:schemeClr val="tx1">
                    <a:alpha val="75000"/>
                  </a:schemeClr>
                </a:glow>
              </a:effectLst>
            </a:endParaRPr>
          </a:p>
        </p:txBody>
      </p:sp>
      <p:cxnSp>
        <p:nvCxnSpPr>
          <p:cNvPr id="19" name="Straight Arrow Connector 18"/>
          <p:cNvCxnSpPr>
            <a:stCxn id="18" idx="2"/>
          </p:cNvCxnSpPr>
          <p:nvPr/>
        </p:nvCxnSpPr>
        <p:spPr bwMode="auto">
          <a:xfrm flipH="1">
            <a:off x="2771800" y="1462139"/>
            <a:ext cx="1368152" cy="742727"/>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spTree>
    <p:extLst>
      <p:ext uri="{BB962C8B-B14F-4D97-AF65-F5344CB8AC3E}">
        <p14:creationId xmlns:p14="http://schemas.microsoft.com/office/powerpoint/2010/main" val="37520331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 y="0"/>
            <a:ext cx="9134475" cy="6858000"/>
          </a:xfrm>
          <a:prstGeom prst="rect">
            <a:avLst/>
          </a:prstGeom>
          <a:noFill/>
          <a:ln w="9525">
            <a:noFill/>
            <a:round/>
            <a:headEnd/>
            <a:tailEnd/>
          </a:ln>
          <a:effectLst/>
        </p:spPr>
      </p:pic>
    </p:spTree>
    <p:extLst>
      <p:ext uri="{BB962C8B-B14F-4D97-AF65-F5344CB8AC3E}">
        <p14:creationId xmlns:p14="http://schemas.microsoft.com/office/powerpoint/2010/main" val="34818958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939800" y="3968204"/>
            <a:ext cx="7251700" cy="2197100"/>
          </a:xfrm>
          <a:prstGeom prst="rect">
            <a:avLst/>
          </a:prstGeom>
        </p:spPr>
      </p:pic>
    </p:spTree>
    <p:extLst>
      <p:ext uri="{BB962C8B-B14F-4D97-AF65-F5344CB8AC3E}">
        <p14:creationId xmlns:p14="http://schemas.microsoft.com/office/powerpoint/2010/main" val="35884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708610" y="3212976"/>
            <a:ext cx="146270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 question</a:t>
            </a:r>
            <a:endParaRPr lang="en-GB" i="0" dirty="0"/>
          </a:p>
        </p:txBody>
      </p:sp>
    </p:spTree>
    <p:extLst>
      <p:ext uri="{BB962C8B-B14F-4D97-AF65-F5344CB8AC3E}">
        <p14:creationId xmlns:p14="http://schemas.microsoft.com/office/powerpoint/2010/main" val="36768899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067944" y="3212976"/>
            <a:ext cx="14927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reciprocity</a:t>
            </a:r>
            <a:endParaRPr lang="en-GB" i="0" dirty="0">
              <a:effectLst>
                <a:glow rad="101600">
                  <a:srgbClr val="000000"/>
                </a:glow>
              </a:effectLst>
            </a:endParaRPr>
          </a:p>
        </p:txBody>
      </p:sp>
    </p:spTree>
    <p:extLst>
      <p:ext uri="{BB962C8B-B14F-4D97-AF65-F5344CB8AC3E}">
        <p14:creationId xmlns:p14="http://schemas.microsoft.com/office/powerpoint/2010/main" val="8339977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702792" y="5949280"/>
            <a:ext cx="2270838" cy="591791"/>
          </a:xfrm>
          <a:custGeom>
            <a:avLst/>
            <a:gdLst>
              <a:gd name="connsiteX0" fmla="*/ 0 w 2270838"/>
              <a:gd name="connsiteY0" fmla="*/ 357540 h 591791"/>
              <a:gd name="connsiteX1" fmla="*/ 221934 w 2270838"/>
              <a:gd name="connsiteY1" fmla="*/ 517817 h 591791"/>
              <a:gd name="connsiteX2" fmla="*/ 234264 w 2270838"/>
              <a:gd name="connsiteY2" fmla="*/ 443843 h 591791"/>
              <a:gd name="connsiteX3" fmla="*/ 246593 w 2270838"/>
              <a:gd name="connsiteY3" fmla="*/ 406856 h 591791"/>
              <a:gd name="connsiteX4" fmla="*/ 283583 w 2270838"/>
              <a:gd name="connsiteY4" fmla="*/ 419185 h 591791"/>
              <a:gd name="connsiteX5" fmla="*/ 295912 w 2270838"/>
              <a:gd name="connsiteY5" fmla="*/ 456172 h 591791"/>
              <a:gd name="connsiteX6" fmla="*/ 308242 w 2270838"/>
              <a:gd name="connsiteY6" fmla="*/ 554804 h 591791"/>
              <a:gd name="connsiteX7" fmla="*/ 345231 w 2270838"/>
              <a:gd name="connsiteY7" fmla="*/ 493159 h 591791"/>
              <a:gd name="connsiteX8" fmla="*/ 394550 w 2270838"/>
              <a:gd name="connsiteY8" fmla="*/ 357540 h 591791"/>
              <a:gd name="connsiteX9" fmla="*/ 419209 w 2270838"/>
              <a:gd name="connsiteY9" fmla="*/ 197263 h 591791"/>
              <a:gd name="connsiteX10" fmla="*/ 456198 w 2270838"/>
              <a:gd name="connsiteY10" fmla="*/ 110960 h 591791"/>
              <a:gd name="connsiteX11" fmla="*/ 493187 w 2270838"/>
              <a:gd name="connsiteY11" fmla="*/ 160276 h 591791"/>
              <a:gd name="connsiteX12" fmla="*/ 517846 w 2270838"/>
              <a:gd name="connsiteY12" fmla="*/ 295895 h 591791"/>
              <a:gd name="connsiteX13" fmla="*/ 542506 w 2270838"/>
              <a:gd name="connsiteY13" fmla="*/ 419185 h 591791"/>
              <a:gd name="connsiteX14" fmla="*/ 579495 w 2270838"/>
              <a:gd name="connsiteY14" fmla="*/ 394527 h 591791"/>
              <a:gd name="connsiteX15" fmla="*/ 591825 w 2270838"/>
              <a:gd name="connsiteY15" fmla="*/ 357540 h 591791"/>
              <a:gd name="connsiteX16" fmla="*/ 628814 w 2270838"/>
              <a:gd name="connsiteY16" fmla="*/ 308224 h 591791"/>
              <a:gd name="connsiteX17" fmla="*/ 653473 w 2270838"/>
              <a:gd name="connsiteY17" fmla="*/ 221921 h 591791"/>
              <a:gd name="connsiteX18" fmla="*/ 678132 w 2270838"/>
              <a:gd name="connsiteY18" fmla="*/ 184934 h 591791"/>
              <a:gd name="connsiteX19" fmla="*/ 702792 w 2270838"/>
              <a:gd name="connsiteY19" fmla="*/ 234250 h 591791"/>
              <a:gd name="connsiteX20" fmla="*/ 739781 w 2270838"/>
              <a:gd name="connsiteY20" fmla="*/ 456172 h 591791"/>
              <a:gd name="connsiteX21" fmla="*/ 752110 w 2270838"/>
              <a:gd name="connsiteY21" fmla="*/ 394527 h 591791"/>
              <a:gd name="connsiteX22" fmla="*/ 789099 w 2270838"/>
              <a:gd name="connsiteY22" fmla="*/ 332882 h 591791"/>
              <a:gd name="connsiteX23" fmla="*/ 826088 w 2270838"/>
              <a:gd name="connsiteY23" fmla="*/ 246579 h 591791"/>
              <a:gd name="connsiteX24" fmla="*/ 838418 w 2270838"/>
              <a:gd name="connsiteY24" fmla="*/ 197263 h 591791"/>
              <a:gd name="connsiteX25" fmla="*/ 875407 w 2270838"/>
              <a:gd name="connsiteY25" fmla="*/ 184934 h 591791"/>
              <a:gd name="connsiteX26" fmla="*/ 924726 w 2270838"/>
              <a:gd name="connsiteY26" fmla="*/ 172605 h 591791"/>
              <a:gd name="connsiteX27" fmla="*/ 974045 w 2270838"/>
              <a:gd name="connsiteY27" fmla="*/ 369869 h 591791"/>
              <a:gd name="connsiteX28" fmla="*/ 986374 w 2270838"/>
              <a:gd name="connsiteY28" fmla="*/ 332882 h 591791"/>
              <a:gd name="connsiteX29" fmla="*/ 1048023 w 2270838"/>
              <a:gd name="connsiteY29" fmla="*/ 209592 h 591791"/>
              <a:gd name="connsiteX30" fmla="*/ 1109671 w 2270838"/>
              <a:gd name="connsiteY30" fmla="*/ 73973 h 591791"/>
              <a:gd name="connsiteX31" fmla="*/ 1146660 w 2270838"/>
              <a:gd name="connsiteY31" fmla="*/ 24657 h 591791"/>
              <a:gd name="connsiteX32" fmla="*/ 1183649 w 2270838"/>
              <a:gd name="connsiteY32" fmla="*/ 0 h 591791"/>
              <a:gd name="connsiteX33" fmla="*/ 1220638 w 2270838"/>
              <a:gd name="connsiteY33" fmla="*/ 271237 h 591791"/>
              <a:gd name="connsiteX34" fmla="*/ 1232968 w 2270838"/>
              <a:gd name="connsiteY34" fmla="*/ 221921 h 591791"/>
              <a:gd name="connsiteX35" fmla="*/ 1257627 w 2270838"/>
              <a:gd name="connsiteY35" fmla="*/ 184934 h 591791"/>
              <a:gd name="connsiteX36" fmla="*/ 1269957 w 2270838"/>
              <a:gd name="connsiteY36" fmla="*/ 147947 h 591791"/>
              <a:gd name="connsiteX37" fmla="*/ 1306946 w 2270838"/>
              <a:gd name="connsiteY37" fmla="*/ 86302 h 591791"/>
              <a:gd name="connsiteX38" fmla="*/ 1331605 w 2270838"/>
              <a:gd name="connsiteY38" fmla="*/ 135618 h 591791"/>
              <a:gd name="connsiteX39" fmla="*/ 1319276 w 2270838"/>
              <a:gd name="connsiteY39" fmla="*/ 283566 h 591791"/>
              <a:gd name="connsiteX40" fmla="*/ 1306946 w 2270838"/>
              <a:gd name="connsiteY40" fmla="*/ 320553 h 591791"/>
              <a:gd name="connsiteX41" fmla="*/ 1294616 w 2270838"/>
              <a:gd name="connsiteY41" fmla="*/ 369869 h 591791"/>
              <a:gd name="connsiteX42" fmla="*/ 1319276 w 2270838"/>
              <a:gd name="connsiteY42" fmla="*/ 394527 h 591791"/>
              <a:gd name="connsiteX43" fmla="*/ 1393254 w 2270838"/>
              <a:gd name="connsiteY43" fmla="*/ 320553 h 591791"/>
              <a:gd name="connsiteX44" fmla="*/ 1442573 w 2270838"/>
              <a:gd name="connsiteY44" fmla="*/ 271237 h 591791"/>
              <a:gd name="connsiteX45" fmla="*/ 1491891 w 2270838"/>
              <a:gd name="connsiteY45" fmla="*/ 221921 h 591791"/>
              <a:gd name="connsiteX46" fmla="*/ 1541210 w 2270838"/>
              <a:gd name="connsiteY46" fmla="*/ 184934 h 591791"/>
              <a:gd name="connsiteX47" fmla="*/ 1627518 w 2270838"/>
              <a:gd name="connsiteY47" fmla="*/ 123289 h 591791"/>
              <a:gd name="connsiteX48" fmla="*/ 1639847 w 2270838"/>
              <a:gd name="connsiteY48" fmla="*/ 172605 h 591791"/>
              <a:gd name="connsiteX49" fmla="*/ 1701496 w 2270838"/>
              <a:gd name="connsiteY49" fmla="*/ 209592 h 591791"/>
              <a:gd name="connsiteX50" fmla="*/ 1800133 w 2270838"/>
              <a:gd name="connsiteY50" fmla="*/ 221921 h 591791"/>
              <a:gd name="connsiteX51" fmla="*/ 1787804 w 2270838"/>
              <a:gd name="connsiteY51" fmla="*/ 258908 h 591791"/>
              <a:gd name="connsiteX52" fmla="*/ 1750815 w 2270838"/>
              <a:gd name="connsiteY52" fmla="*/ 295895 h 591791"/>
              <a:gd name="connsiteX53" fmla="*/ 1713826 w 2270838"/>
              <a:gd name="connsiteY53" fmla="*/ 345211 h 591791"/>
              <a:gd name="connsiteX54" fmla="*/ 1639847 w 2270838"/>
              <a:gd name="connsiteY54" fmla="*/ 456172 h 591791"/>
              <a:gd name="connsiteX55" fmla="*/ 1590529 w 2270838"/>
              <a:gd name="connsiteY55" fmla="*/ 505488 h 591791"/>
              <a:gd name="connsiteX56" fmla="*/ 1639847 w 2270838"/>
              <a:gd name="connsiteY56" fmla="*/ 480830 h 591791"/>
              <a:gd name="connsiteX57" fmla="*/ 1750815 w 2270838"/>
              <a:gd name="connsiteY57" fmla="*/ 394527 h 591791"/>
              <a:gd name="connsiteX58" fmla="*/ 1824793 w 2270838"/>
              <a:gd name="connsiteY58" fmla="*/ 357540 h 591791"/>
              <a:gd name="connsiteX59" fmla="*/ 2009738 w 2270838"/>
              <a:gd name="connsiteY59" fmla="*/ 332882 h 591791"/>
              <a:gd name="connsiteX60" fmla="*/ 2059057 w 2270838"/>
              <a:gd name="connsiteY60" fmla="*/ 345211 h 591791"/>
              <a:gd name="connsiteX61" fmla="*/ 2009738 w 2270838"/>
              <a:gd name="connsiteY61" fmla="*/ 406856 h 591791"/>
              <a:gd name="connsiteX62" fmla="*/ 2022068 w 2270838"/>
              <a:gd name="connsiteY62" fmla="*/ 431514 h 591791"/>
              <a:gd name="connsiteX63" fmla="*/ 2096046 w 2270838"/>
              <a:gd name="connsiteY63" fmla="*/ 443843 h 591791"/>
              <a:gd name="connsiteX64" fmla="*/ 2059057 w 2270838"/>
              <a:gd name="connsiteY64" fmla="*/ 493159 h 591791"/>
              <a:gd name="connsiteX65" fmla="*/ 2034397 w 2270838"/>
              <a:gd name="connsiteY65" fmla="*/ 517817 h 591791"/>
              <a:gd name="connsiteX66" fmla="*/ 2022068 w 2270838"/>
              <a:gd name="connsiteY66" fmla="*/ 554804 h 591791"/>
              <a:gd name="connsiteX67" fmla="*/ 2182353 w 2270838"/>
              <a:gd name="connsiteY67" fmla="*/ 542475 h 591791"/>
              <a:gd name="connsiteX68" fmla="*/ 2268661 w 2270838"/>
              <a:gd name="connsiteY68" fmla="*/ 554804 h 591791"/>
              <a:gd name="connsiteX69" fmla="*/ 2231672 w 2270838"/>
              <a:gd name="connsiteY69" fmla="*/ 567133 h 591791"/>
              <a:gd name="connsiteX70" fmla="*/ 2219343 w 2270838"/>
              <a:gd name="connsiteY70" fmla="*/ 591791 h 59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270838" h="591791">
                <a:moveTo>
                  <a:pt x="0" y="357540"/>
                </a:moveTo>
                <a:cubicBezTo>
                  <a:pt x="54215" y="447893"/>
                  <a:pt x="70430" y="498880"/>
                  <a:pt x="221934" y="517817"/>
                </a:cubicBezTo>
                <a:cubicBezTo>
                  <a:pt x="246739" y="520917"/>
                  <a:pt x="228841" y="468246"/>
                  <a:pt x="234264" y="443843"/>
                </a:cubicBezTo>
                <a:cubicBezTo>
                  <a:pt x="237083" y="431157"/>
                  <a:pt x="242483" y="419185"/>
                  <a:pt x="246593" y="406856"/>
                </a:cubicBezTo>
                <a:cubicBezTo>
                  <a:pt x="258923" y="410966"/>
                  <a:pt x="274393" y="409995"/>
                  <a:pt x="283583" y="419185"/>
                </a:cubicBezTo>
                <a:cubicBezTo>
                  <a:pt x="292773" y="428374"/>
                  <a:pt x="293587" y="443386"/>
                  <a:pt x="295912" y="456172"/>
                </a:cubicBezTo>
                <a:cubicBezTo>
                  <a:pt x="301839" y="488771"/>
                  <a:pt x="304132" y="521927"/>
                  <a:pt x="308242" y="554804"/>
                </a:cubicBezTo>
                <a:cubicBezTo>
                  <a:pt x="320572" y="534256"/>
                  <a:pt x="337653" y="515893"/>
                  <a:pt x="345231" y="493159"/>
                </a:cubicBezTo>
                <a:cubicBezTo>
                  <a:pt x="397033" y="337762"/>
                  <a:pt x="314268" y="464577"/>
                  <a:pt x="394550" y="357540"/>
                </a:cubicBezTo>
                <a:cubicBezTo>
                  <a:pt x="402037" y="297645"/>
                  <a:pt x="405087" y="253747"/>
                  <a:pt x="419209" y="197263"/>
                </a:cubicBezTo>
                <a:cubicBezTo>
                  <a:pt x="428280" y="160983"/>
                  <a:pt x="438556" y="146243"/>
                  <a:pt x="456198" y="110960"/>
                </a:cubicBezTo>
                <a:cubicBezTo>
                  <a:pt x="468528" y="127399"/>
                  <a:pt x="482992" y="142435"/>
                  <a:pt x="493187" y="160276"/>
                </a:cubicBezTo>
                <a:cubicBezTo>
                  <a:pt x="511607" y="192509"/>
                  <a:pt x="515093" y="276624"/>
                  <a:pt x="517846" y="295895"/>
                </a:cubicBezTo>
                <a:cubicBezTo>
                  <a:pt x="527922" y="366426"/>
                  <a:pt x="527529" y="359280"/>
                  <a:pt x="542506" y="419185"/>
                </a:cubicBezTo>
                <a:cubicBezTo>
                  <a:pt x="554836" y="410966"/>
                  <a:pt x="570238" y="406098"/>
                  <a:pt x="579495" y="394527"/>
                </a:cubicBezTo>
                <a:cubicBezTo>
                  <a:pt x="587614" y="384379"/>
                  <a:pt x="585377" y="368824"/>
                  <a:pt x="591825" y="357540"/>
                </a:cubicBezTo>
                <a:cubicBezTo>
                  <a:pt x="602020" y="339699"/>
                  <a:pt x="616484" y="324663"/>
                  <a:pt x="628814" y="308224"/>
                </a:cubicBezTo>
                <a:cubicBezTo>
                  <a:pt x="632766" y="292418"/>
                  <a:pt x="644627" y="239612"/>
                  <a:pt x="653473" y="221921"/>
                </a:cubicBezTo>
                <a:cubicBezTo>
                  <a:pt x="660100" y="208668"/>
                  <a:pt x="669912" y="197263"/>
                  <a:pt x="678132" y="184934"/>
                </a:cubicBezTo>
                <a:cubicBezTo>
                  <a:pt x="686352" y="201373"/>
                  <a:pt x="700065" y="216074"/>
                  <a:pt x="702792" y="234250"/>
                </a:cubicBezTo>
                <a:cubicBezTo>
                  <a:pt x="737349" y="464617"/>
                  <a:pt x="664739" y="381136"/>
                  <a:pt x="739781" y="456172"/>
                </a:cubicBezTo>
                <a:cubicBezTo>
                  <a:pt x="743891" y="435624"/>
                  <a:pt x="744327" y="413983"/>
                  <a:pt x="752110" y="394527"/>
                </a:cubicBezTo>
                <a:cubicBezTo>
                  <a:pt x="761010" y="372277"/>
                  <a:pt x="778382" y="354315"/>
                  <a:pt x="789099" y="332882"/>
                </a:cubicBezTo>
                <a:cubicBezTo>
                  <a:pt x="803097" y="304888"/>
                  <a:pt x="815391" y="275993"/>
                  <a:pt x="826088" y="246579"/>
                </a:cubicBezTo>
                <a:cubicBezTo>
                  <a:pt x="831879" y="230655"/>
                  <a:pt x="827832" y="210494"/>
                  <a:pt x="838418" y="197263"/>
                </a:cubicBezTo>
                <a:cubicBezTo>
                  <a:pt x="846537" y="187115"/>
                  <a:pt x="862910" y="188504"/>
                  <a:pt x="875407" y="184934"/>
                </a:cubicBezTo>
                <a:cubicBezTo>
                  <a:pt x="891701" y="180279"/>
                  <a:pt x="908286" y="176715"/>
                  <a:pt x="924726" y="172605"/>
                </a:cubicBezTo>
                <a:cubicBezTo>
                  <a:pt x="1008033" y="311442"/>
                  <a:pt x="916049" y="137895"/>
                  <a:pt x="974045" y="369869"/>
                </a:cubicBezTo>
                <a:cubicBezTo>
                  <a:pt x="977197" y="382477"/>
                  <a:pt x="980928" y="344682"/>
                  <a:pt x="986374" y="332882"/>
                </a:cubicBezTo>
                <a:cubicBezTo>
                  <a:pt x="1005630" y="291163"/>
                  <a:pt x="1030958" y="252253"/>
                  <a:pt x="1048023" y="209592"/>
                </a:cubicBezTo>
                <a:cubicBezTo>
                  <a:pt x="1067866" y="159986"/>
                  <a:pt x="1081538" y="120859"/>
                  <a:pt x="1109671" y="73973"/>
                </a:cubicBezTo>
                <a:cubicBezTo>
                  <a:pt x="1120244" y="56353"/>
                  <a:pt x="1132129" y="39187"/>
                  <a:pt x="1146660" y="24657"/>
                </a:cubicBezTo>
                <a:cubicBezTo>
                  <a:pt x="1157138" y="14179"/>
                  <a:pt x="1171319" y="8219"/>
                  <a:pt x="1183649" y="0"/>
                </a:cubicBezTo>
                <a:cubicBezTo>
                  <a:pt x="1248730" y="130149"/>
                  <a:pt x="1177922" y="-27766"/>
                  <a:pt x="1220638" y="271237"/>
                </a:cubicBezTo>
                <a:cubicBezTo>
                  <a:pt x="1223034" y="288011"/>
                  <a:pt x="1226293" y="237495"/>
                  <a:pt x="1232968" y="221921"/>
                </a:cubicBezTo>
                <a:cubicBezTo>
                  <a:pt x="1238805" y="208301"/>
                  <a:pt x="1251000" y="198187"/>
                  <a:pt x="1257627" y="184934"/>
                </a:cubicBezTo>
                <a:cubicBezTo>
                  <a:pt x="1263439" y="173310"/>
                  <a:pt x="1264145" y="159571"/>
                  <a:pt x="1269957" y="147947"/>
                </a:cubicBezTo>
                <a:cubicBezTo>
                  <a:pt x="1280674" y="126514"/>
                  <a:pt x="1294616" y="106850"/>
                  <a:pt x="1306946" y="86302"/>
                </a:cubicBezTo>
                <a:cubicBezTo>
                  <a:pt x="1315166" y="102741"/>
                  <a:pt x="1330458" y="117275"/>
                  <a:pt x="1331605" y="135618"/>
                </a:cubicBezTo>
                <a:cubicBezTo>
                  <a:pt x="1334692" y="185009"/>
                  <a:pt x="1325817" y="234513"/>
                  <a:pt x="1319276" y="283566"/>
                </a:cubicBezTo>
                <a:cubicBezTo>
                  <a:pt x="1317558" y="296448"/>
                  <a:pt x="1310517" y="308057"/>
                  <a:pt x="1306946" y="320553"/>
                </a:cubicBezTo>
                <a:cubicBezTo>
                  <a:pt x="1302291" y="336846"/>
                  <a:pt x="1298726" y="353430"/>
                  <a:pt x="1294616" y="369869"/>
                </a:cubicBezTo>
                <a:cubicBezTo>
                  <a:pt x="1302836" y="378088"/>
                  <a:pt x="1308879" y="399725"/>
                  <a:pt x="1319276" y="394527"/>
                </a:cubicBezTo>
                <a:cubicBezTo>
                  <a:pt x="1350467" y="378932"/>
                  <a:pt x="1368595" y="345211"/>
                  <a:pt x="1393254" y="320553"/>
                </a:cubicBezTo>
                <a:lnTo>
                  <a:pt x="1442573" y="271237"/>
                </a:lnTo>
                <a:cubicBezTo>
                  <a:pt x="1459012" y="254798"/>
                  <a:pt x="1473292" y="235869"/>
                  <a:pt x="1491891" y="221921"/>
                </a:cubicBezTo>
                <a:cubicBezTo>
                  <a:pt x="1508331" y="209592"/>
                  <a:pt x="1524488" y="196877"/>
                  <a:pt x="1541210" y="184934"/>
                </a:cubicBezTo>
                <a:cubicBezTo>
                  <a:pt x="1667414" y="94794"/>
                  <a:pt x="1466336" y="244168"/>
                  <a:pt x="1627518" y="123289"/>
                </a:cubicBezTo>
                <a:cubicBezTo>
                  <a:pt x="1631628" y="139728"/>
                  <a:pt x="1639847" y="155660"/>
                  <a:pt x="1639847" y="172605"/>
                </a:cubicBezTo>
                <a:cubicBezTo>
                  <a:pt x="1639847" y="243109"/>
                  <a:pt x="1583669" y="229229"/>
                  <a:pt x="1701496" y="209592"/>
                </a:cubicBezTo>
                <a:cubicBezTo>
                  <a:pt x="1734375" y="213702"/>
                  <a:pt x="1771363" y="205482"/>
                  <a:pt x="1800133" y="221921"/>
                </a:cubicBezTo>
                <a:cubicBezTo>
                  <a:pt x="1811417" y="228368"/>
                  <a:pt x="1795013" y="248095"/>
                  <a:pt x="1787804" y="258908"/>
                </a:cubicBezTo>
                <a:cubicBezTo>
                  <a:pt x="1778132" y="273416"/>
                  <a:pt x="1762163" y="282657"/>
                  <a:pt x="1750815" y="295895"/>
                </a:cubicBezTo>
                <a:cubicBezTo>
                  <a:pt x="1737442" y="311496"/>
                  <a:pt x="1725523" y="328316"/>
                  <a:pt x="1713826" y="345211"/>
                </a:cubicBezTo>
                <a:cubicBezTo>
                  <a:pt x="1688521" y="381760"/>
                  <a:pt x="1671281" y="424739"/>
                  <a:pt x="1639847" y="456172"/>
                </a:cubicBezTo>
                <a:cubicBezTo>
                  <a:pt x="1623408" y="472611"/>
                  <a:pt x="1590529" y="482240"/>
                  <a:pt x="1590529" y="505488"/>
                </a:cubicBezTo>
                <a:cubicBezTo>
                  <a:pt x="1590529" y="523868"/>
                  <a:pt x="1625143" y="491857"/>
                  <a:pt x="1639847" y="480830"/>
                </a:cubicBezTo>
                <a:cubicBezTo>
                  <a:pt x="1765993" y="386225"/>
                  <a:pt x="1607505" y="472692"/>
                  <a:pt x="1750815" y="394527"/>
                </a:cubicBezTo>
                <a:cubicBezTo>
                  <a:pt x="1775019" y="381326"/>
                  <a:pt x="1798638" y="366258"/>
                  <a:pt x="1824793" y="357540"/>
                </a:cubicBezTo>
                <a:cubicBezTo>
                  <a:pt x="1852465" y="348316"/>
                  <a:pt x="1997510" y="334241"/>
                  <a:pt x="2009738" y="332882"/>
                </a:cubicBezTo>
                <a:cubicBezTo>
                  <a:pt x="2026178" y="336992"/>
                  <a:pt x="2050338" y="330681"/>
                  <a:pt x="2059057" y="345211"/>
                </a:cubicBezTo>
                <a:cubicBezTo>
                  <a:pt x="2087440" y="392514"/>
                  <a:pt x="2029157" y="400383"/>
                  <a:pt x="2009738" y="406856"/>
                </a:cubicBezTo>
                <a:cubicBezTo>
                  <a:pt x="1959380" y="507568"/>
                  <a:pt x="1985163" y="435614"/>
                  <a:pt x="2022068" y="431514"/>
                </a:cubicBezTo>
                <a:cubicBezTo>
                  <a:pt x="2046915" y="428753"/>
                  <a:pt x="2071387" y="439733"/>
                  <a:pt x="2096046" y="443843"/>
                </a:cubicBezTo>
                <a:cubicBezTo>
                  <a:pt x="2083716" y="460282"/>
                  <a:pt x="2072212" y="477373"/>
                  <a:pt x="2059057" y="493159"/>
                </a:cubicBezTo>
                <a:cubicBezTo>
                  <a:pt x="2051615" y="502089"/>
                  <a:pt x="2040378" y="507849"/>
                  <a:pt x="2034397" y="517817"/>
                </a:cubicBezTo>
                <a:cubicBezTo>
                  <a:pt x="2027710" y="528961"/>
                  <a:pt x="2009249" y="552668"/>
                  <a:pt x="2022068" y="554804"/>
                </a:cubicBezTo>
                <a:cubicBezTo>
                  <a:pt x="2074925" y="563613"/>
                  <a:pt x="2128925" y="546585"/>
                  <a:pt x="2182353" y="542475"/>
                </a:cubicBezTo>
                <a:cubicBezTo>
                  <a:pt x="2211122" y="546585"/>
                  <a:pt x="2242667" y="541808"/>
                  <a:pt x="2268661" y="554804"/>
                </a:cubicBezTo>
                <a:cubicBezTo>
                  <a:pt x="2280286" y="560616"/>
                  <a:pt x="2242069" y="559335"/>
                  <a:pt x="2231672" y="567133"/>
                </a:cubicBezTo>
                <a:cubicBezTo>
                  <a:pt x="2224320" y="572647"/>
                  <a:pt x="2223453" y="583572"/>
                  <a:pt x="2219343" y="591791"/>
                </a:cubicBezTo>
              </a:path>
            </a:pathLst>
          </a:custGeom>
          <a:solidFill>
            <a:schemeClr val="bg1"/>
          </a:solidFill>
          <a:ln>
            <a:solidFill>
              <a:schemeClr val="bg1"/>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Freeform 16"/>
          <p:cNvSpPr/>
          <p:nvPr/>
        </p:nvSpPr>
        <p:spPr>
          <a:xfrm>
            <a:off x="8164617" y="2420888"/>
            <a:ext cx="1199505" cy="3008273"/>
          </a:xfrm>
          <a:custGeom>
            <a:avLst/>
            <a:gdLst>
              <a:gd name="connsiteX0" fmla="*/ 724132 w 1199505"/>
              <a:gd name="connsiteY0" fmla="*/ 2860325 h 3008273"/>
              <a:gd name="connsiteX1" fmla="*/ 255604 w 1199505"/>
              <a:gd name="connsiteY1" fmla="*/ 2946628 h 3008273"/>
              <a:gd name="connsiteX2" fmla="*/ 45999 w 1199505"/>
              <a:gd name="connsiteY2" fmla="*/ 3008273 h 3008273"/>
              <a:gd name="connsiteX3" fmla="*/ 156966 w 1199505"/>
              <a:gd name="connsiteY3" fmla="*/ 2921970 h 3008273"/>
              <a:gd name="connsiteX4" fmla="*/ 206285 w 1199505"/>
              <a:gd name="connsiteY4" fmla="*/ 2884983 h 3008273"/>
              <a:gd name="connsiteX5" fmla="*/ 391230 w 1199505"/>
              <a:gd name="connsiteY5" fmla="*/ 2823338 h 3008273"/>
              <a:gd name="connsiteX6" fmla="*/ 539186 w 1199505"/>
              <a:gd name="connsiteY6" fmla="*/ 2774022 h 3008273"/>
              <a:gd name="connsiteX7" fmla="*/ 674813 w 1199505"/>
              <a:gd name="connsiteY7" fmla="*/ 2749364 h 3008273"/>
              <a:gd name="connsiteX8" fmla="*/ 810439 w 1199505"/>
              <a:gd name="connsiteY8" fmla="*/ 2700048 h 3008273"/>
              <a:gd name="connsiteX9" fmla="*/ 921406 w 1199505"/>
              <a:gd name="connsiteY9" fmla="*/ 2650732 h 3008273"/>
              <a:gd name="connsiteX10" fmla="*/ 1032374 w 1199505"/>
              <a:gd name="connsiteY10" fmla="*/ 2601416 h 3008273"/>
              <a:gd name="connsiteX11" fmla="*/ 1044703 w 1199505"/>
              <a:gd name="connsiteY11" fmla="*/ 2564429 h 3008273"/>
              <a:gd name="connsiteX12" fmla="*/ 699472 w 1199505"/>
              <a:gd name="connsiteY12" fmla="*/ 2552100 h 3008273"/>
              <a:gd name="connsiteX13" fmla="*/ 625494 w 1199505"/>
              <a:gd name="connsiteY13" fmla="*/ 2515113 h 3008273"/>
              <a:gd name="connsiteX14" fmla="*/ 317252 w 1199505"/>
              <a:gd name="connsiteY14" fmla="*/ 2502784 h 3008273"/>
              <a:gd name="connsiteX15" fmla="*/ 526857 w 1199505"/>
              <a:gd name="connsiteY15" fmla="*/ 2490455 h 3008273"/>
              <a:gd name="connsiteX16" fmla="*/ 798110 w 1199505"/>
              <a:gd name="connsiteY16" fmla="*/ 2478126 h 3008273"/>
              <a:gd name="connsiteX17" fmla="*/ 761121 w 1199505"/>
              <a:gd name="connsiteY17" fmla="*/ 2465797 h 3008273"/>
              <a:gd name="connsiteX18" fmla="*/ 588505 w 1199505"/>
              <a:gd name="connsiteY18" fmla="*/ 2453468 h 3008273"/>
              <a:gd name="connsiteX19" fmla="*/ 391230 w 1199505"/>
              <a:gd name="connsiteY19" fmla="*/ 2441139 h 3008273"/>
              <a:gd name="connsiteX20" fmla="*/ 317252 w 1199505"/>
              <a:gd name="connsiteY20" fmla="*/ 2428810 h 3008273"/>
              <a:gd name="connsiteX21" fmla="*/ 107647 w 1199505"/>
              <a:gd name="connsiteY21" fmla="*/ 2404152 h 3008273"/>
              <a:gd name="connsiteX22" fmla="*/ 169296 w 1199505"/>
              <a:gd name="connsiteY22" fmla="*/ 2391823 h 3008273"/>
              <a:gd name="connsiteX23" fmla="*/ 329582 w 1199505"/>
              <a:gd name="connsiteY23" fmla="*/ 2367165 h 3008273"/>
              <a:gd name="connsiteX24" fmla="*/ 243274 w 1199505"/>
              <a:gd name="connsiteY24" fmla="*/ 2317850 h 3008273"/>
              <a:gd name="connsiteX25" fmla="*/ 181626 w 1199505"/>
              <a:gd name="connsiteY25" fmla="*/ 2280863 h 3008273"/>
              <a:gd name="connsiteX26" fmla="*/ 95318 w 1199505"/>
              <a:gd name="connsiteY26" fmla="*/ 2243876 h 3008273"/>
              <a:gd name="connsiteX27" fmla="*/ 9010 w 1199505"/>
              <a:gd name="connsiteY27" fmla="*/ 2157573 h 3008273"/>
              <a:gd name="connsiteX28" fmla="*/ 181626 w 1199505"/>
              <a:gd name="connsiteY28" fmla="*/ 2120586 h 3008273"/>
              <a:gd name="connsiteX29" fmla="*/ 317252 w 1199505"/>
              <a:gd name="connsiteY29" fmla="*/ 2083599 h 3008273"/>
              <a:gd name="connsiteX30" fmla="*/ 292593 w 1199505"/>
              <a:gd name="connsiteY30" fmla="*/ 2046612 h 3008273"/>
              <a:gd name="connsiteX31" fmla="*/ 230944 w 1199505"/>
              <a:gd name="connsiteY31" fmla="*/ 2021954 h 3008273"/>
              <a:gd name="connsiteX32" fmla="*/ 280263 w 1199505"/>
              <a:gd name="connsiteY32" fmla="*/ 2009625 h 3008273"/>
              <a:gd name="connsiteX33" fmla="*/ 452879 w 1199505"/>
              <a:gd name="connsiteY33" fmla="*/ 1997296 h 3008273"/>
              <a:gd name="connsiteX34" fmla="*/ 267933 w 1199505"/>
              <a:gd name="connsiteY34" fmla="*/ 1972638 h 3008273"/>
              <a:gd name="connsiteX35" fmla="*/ 206285 w 1199505"/>
              <a:gd name="connsiteY35" fmla="*/ 1960309 h 3008273"/>
              <a:gd name="connsiteX36" fmla="*/ 243274 w 1199505"/>
              <a:gd name="connsiteY36" fmla="*/ 1935651 h 3008273"/>
              <a:gd name="connsiteX37" fmla="*/ 292593 w 1199505"/>
              <a:gd name="connsiteY37" fmla="*/ 1923322 h 3008273"/>
              <a:gd name="connsiteX38" fmla="*/ 255604 w 1199505"/>
              <a:gd name="connsiteY38" fmla="*/ 1824690 h 3008273"/>
              <a:gd name="connsiteX39" fmla="*/ 267933 w 1199505"/>
              <a:gd name="connsiteY39" fmla="*/ 1787703 h 3008273"/>
              <a:gd name="connsiteX40" fmla="*/ 354241 w 1199505"/>
              <a:gd name="connsiteY40" fmla="*/ 1676742 h 3008273"/>
              <a:gd name="connsiteX41" fmla="*/ 428219 w 1199505"/>
              <a:gd name="connsiteY41" fmla="*/ 1590439 h 3008273"/>
              <a:gd name="connsiteX42" fmla="*/ 403560 w 1199505"/>
              <a:gd name="connsiteY42" fmla="*/ 1627426 h 3008273"/>
              <a:gd name="connsiteX43" fmla="*/ 317252 w 1199505"/>
              <a:gd name="connsiteY43" fmla="*/ 1590439 h 3008273"/>
              <a:gd name="connsiteX44" fmla="*/ 255604 w 1199505"/>
              <a:gd name="connsiteY44" fmla="*/ 1553452 h 3008273"/>
              <a:gd name="connsiteX45" fmla="*/ 181626 w 1199505"/>
              <a:gd name="connsiteY45" fmla="*/ 1541123 h 3008273"/>
              <a:gd name="connsiteX46" fmla="*/ 255604 w 1199505"/>
              <a:gd name="connsiteY46" fmla="*/ 1528794 h 3008273"/>
              <a:gd name="connsiteX47" fmla="*/ 193955 w 1199505"/>
              <a:gd name="connsiteY47" fmla="*/ 1504136 h 3008273"/>
              <a:gd name="connsiteX48" fmla="*/ 70658 w 1199505"/>
              <a:gd name="connsiteY48" fmla="*/ 1442491 h 3008273"/>
              <a:gd name="connsiteX49" fmla="*/ 33669 w 1199505"/>
              <a:gd name="connsiteY49" fmla="*/ 1417833 h 3008273"/>
              <a:gd name="connsiteX50" fmla="*/ 70658 w 1199505"/>
              <a:gd name="connsiteY50" fmla="*/ 1405504 h 3008273"/>
              <a:gd name="connsiteX51" fmla="*/ 132307 w 1199505"/>
              <a:gd name="connsiteY51" fmla="*/ 1393175 h 3008273"/>
              <a:gd name="connsiteX52" fmla="*/ 354241 w 1199505"/>
              <a:gd name="connsiteY52" fmla="*/ 1368517 h 3008273"/>
              <a:gd name="connsiteX53" fmla="*/ 317252 w 1199505"/>
              <a:gd name="connsiteY53" fmla="*/ 1331530 h 3008273"/>
              <a:gd name="connsiteX54" fmla="*/ 280263 w 1199505"/>
              <a:gd name="connsiteY54" fmla="*/ 1319201 h 3008273"/>
              <a:gd name="connsiteX55" fmla="*/ 267933 w 1199505"/>
              <a:gd name="connsiteY55" fmla="*/ 1282214 h 3008273"/>
              <a:gd name="connsiteX56" fmla="*/ 415889 w 1199505"/>
              <a:gd name="connsiteY56" fmla="*/ 1220570 h 3008273"/>
              <a:gd name="connsiteX57" fmla="*/ 415889 w 1199505"/>
              <a:gd name="connsiteY57" fmla="*/ 1220570 h 3008273"/>
              <a:gd name="connsiteX58" fmla="*/ 502197 w 1199505"/>
              <a:gd name="connsiteY58" fmla="*/ 1195912 h 3008273"/>
              <a:gd name="connsiteX59" fmla="*/ 440549 w 1199505"/>
              <a:gd name="connsiteY59" fmla="*/ 1183583 h 3008273"/>
              <a:gd name="connsiteX60" fmla="*/ 366571 w 1199505"/>
              <a:gd name="connsiteY60" fmla="*/ 1171254 h 3008273"/>
              <a:gd name="connsiteX61" fmla="*/ 243274 w 1199505"/>
              <a:gd name="connsiteY61" fmla="*/ 1109609 h 3008273"/>
              <a:gd name="connsiteX62" fmla="*/ 132307 w 1199505"/>
              <a:gd name="connsiteY62" fmla="*/ 1084951 h 3008273"/>
              <a:gd name="connsiteX63" fmla="*/ 45999 w 1199505"/>
              <a:gd name="connsiteY63" fmla="*/ 1060293 h 3008273"/>
              <a:gd name="connsiteX64" fmla="*/ 391230 w 1199505"/>
              <a:gd name="connsiteY64" fmla="*/ 1097280 h 3008273"/>
              <a:gd name="connsiteX65" fmla="*/ 551516 w 1199505"/>
              <a:gd name="connsiteY65" fmla="*/ 1121938 h 3008273"/>
              <a:gd name="connsiteX66" fmla="*/ 354241 w 1199505"/>
              <a:gd name="connsiteY66" fmla="*/ 1035635 h 3008273"/>
              <a:gd name="connsiteX67" fmla="*/ 107647 w 1199505"/>
              <a:gd name="connsiteY67" fmla="*/ 949332 h 3008273"/>
              <a:gd name="connsiteX68" fmla="*/ 58329 w 1199505"/>
              <a:gd name="connsiteY68" fmla="*/ 924674 h 3008273"/>
              <a:gd name="connsiteX69" fmla="*/ 391230 w 1199505"/>
              <a:gd name="connsiteY69" fmla="*/ 900016 h 3008273"/>
              <a:gd name="connsiteX70" fmla="*/ 440549 w 1199505"/>
              <a:gd name="connsiteY70" fmla="*/ 887687 h 3008273"/>
              <a:gd name="connsiteX71" fmla="*/ 539186 w 1199505"/>
              <a:gd name="connsiteY71" fmla="*/ 826042 h 3008273"/>
              <a:gd name="connsiteX72" fmla="*/ 576175 w 1199505"/>
              <a:gd name="connsiteY72" fmla="*/ 838371 h 3008273"/>
              <a:gd name="connsiteX73" fmla="*/ 551516 w 1199505"/>
              <a:gd name="connsiteY73" fmla="*/ 813713 h 3008273"/>
              <a:gd name="connsiteX74" fmla="*/ 502197 w 1199505"/>
              <a:gd name="connsiteY74" fmla="*/ 801384 h 3008273"/>
              <a:gd name="connsiteX75" fmla="*/ 465208 w 1199505"/>
              <a:gd name="connsiteY75" fmla="*/ 776726 h 3008273"/>
              <a:gd name="connsiteX76" fmla="*/ 539186 w 1199505"/>
              <a:gd name="connsiteY76" fmla="*/ 764397 h 3008273"/>
              <a:gd name="connsiteX77" fmla="*/ 650153 w 1199505"/>
              <a:gd name="connsiteY77" fmla="*/ 752068 h 3008273"/>
              <a:gd name="connsiteX78" fmla="*/ 588505 w 1199505"/>
              <a:gd name="connsiteY78" fmla="*/ 715081 h 3008273"/>
              <a:gd name="connsiteX79" fmla="*/ 514527 w 1199505"/>
              <a:gd name="connsiteY79" fmla="*/ 665765 h 3008273"/>
              <a:gd name="connsiteX80" fmla="*/ 391230 w 1199505"/>
              <a:gd name="connsiteY80" fmla="*/ 591791 h 3008273"/>
              <a:gd name="connsiteX81" fmla="*/ 403560 w 1199505"/>
              <a:gd name="connsiteY81" fmla="*/ 382198 h 3008273"/>
              <a:gd name="connsiteX82" fmla="*/ 465208 w 1199505"/>
              <a:gd name="connsiteY82" fmla="*/ 86303 h 3008273"/>
              <a:gd name="connsiteX83" fmla="*/ 563846 w 1199505"/>
              <a:gd name="connsiteY83" fmla="*/ 0 h 3008273"/>
              <a:gd name="connsiteX84" fmla="*/ 551516 w 1199505"/>
              <a:gd name="connsiteY84" fmla="*/ 49316 h 3008273"/>
              <a:gd name="connsiteX85" fmla="*/ 477538 w 1199505"/>
              <a:gd name="connsiteY85" fmla="*/ 147948 h 3008273"/>
              <a:gd name="connsiteX86" fmla="*/ 465208 w 1199505"/>
              <a:gd name="connsiteY86" fmla="*/ 184934 h 3008273"/>
              <a:gd name="connsiteX87" fmla="*/ 526857 w 1199505"/>
              <a:gd name="connsiteY87" fmla="*/ 369869 h 3008273"/>
              <a:gd name="connsiteX88" fmla="*/ 576175 w 1199505"/>
              <a:gd name="connsiteY88" fmla="*/ 480830 h 3008273"/>
              <a:gd name="connsiteX89" fmla="*/ 699472 w 1199505"/>
              <a:gd name="connsiteY89" fmla="*/ 678094 h 3008273"/>
              <a:gd name="connsiteX90" fmla="*/ 748791 w 1199505"/>
              <a:gd name="connsiteY90" fmla="*/ 678094 h 3008273"/>
              <a:gd name="connsiteX91" fmla="*/ 798110 w 1199505"/>
              <a:gd name="connsiteY91" fmla="*/ 653436 h 3008273"/>
              <a:gd name="connsiteX92" fmla="*/ 847428 w 1199505"/>
              <a:gd name="connsiteY92" fmla="*/ 604120 h 3008273"/>
              <a:gd name="connsiteX93" fmla="*/ 896747 w 1199505"/>
              <a:gd name="connsiteY93" fmla="*/ 567133 h 3008273"/>
              <a:gd name="connsiteX94" fmla="*/ 958395 w 1199505"/>
              <a:gd name="connsiteY94" fmla="*/ 443843 h 3008273"/>
              <a:gd name="connsiteX95" fmla="*/ 983055 w 1199505"/>
              <a:gd name="connsiteY95" fmla="*/ 394527 h 3008273"/>
              <a:gd name="connsiteX96" fmla="*/ 995385 w 1199505"/>
              <a:gd name="connsiteY96" fmla="*/ 456172 h 3008273"/>
              <a:gd name="connsiteX97" fmla="*/ 1007714 w 1199505"/>
              <a:gd name="connsiteY97" fmla="*/ 493159 h 3008273"/>
              <a:gd name="connsiteX98" fmla="*/ 1044703 w 1199505"/>
              <a:gd name="connsiteY98" fmla="*/ 505488 h 3008273"/>
              <a:gd name="connsiteX99" fmla="*/ 1143341 w 1199505"/>
              <a:gd name="connsiteY99" fmla="*/ 456172 h 3008273"/>
              <a:gd name="connsiteX100" fmla="*/ 1192659 w 1199505"/>
              <a:gd name="connsiteY100" fmla="*/ 443843 h 3008273"/>
              <a:gd name="connsiteX101" fmla="*/ 1192659 w 1199505"/>
              <a:gd name="connsiteY101" fmla="*/ 517817 h 300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199505" h="3008273">
                <a:moveTo>
                  <a:pt x="724132" y="2860325"/>
                </a:moveTo>
                <a:lnTo>
                  <a:pt x="255604" y="2946628"/>
                </a:lnTo>
                <a:cubicBezTo>
                  <a:pt x="112485" y="2994332"/>
                  <a:pt x="182463" y="2974159"/>
                  <a:pt x="45999" y="3008273"/>
                </a:cubicBezTo>
                <a:lnTo>
                  <a:pt x="156966" y="2921970"/>
                </a:lnTo>
                <a:cubicBezTo>
                  <a:pt x="173254" y="2909441"/>
                  <a:pt x="186790" y="2891481"/>
                  <a:pt x="206285" y="2884983"/>
                </a:cubicBezTo>
                <a:lnTo>
                  <a:pt x="391230" y="2823338"/>
                </a:lnTo>
                <a:cubicBezTo>
                  <a:pt x="440549" y="2806899"/>
                  <a:pt x="488038" y="2783321"/>
                  <a:pt x="539186" y="2774022"/>
                </a:cubicBezTo>
                <a:lnTo>
                  <a:pt x="674813" y="2749364"/>
                </a:lnTo>
                <a:cubicBezTo>
                  <a:pt x="720022" y="2732925"/>
                  <a:pt x="765775" y="2717913"/>
                  <a:pt x="810439" y="2700048"/>
                </a:cubicBezTo>
                <a:cubicBezTo>
                  <a:pt x="848022" y="2685016"/>
                  <a:pt x="884726" y="2667848"/>
                  <a:pt x="921406" y="2650732"/>
                </a:cubicBezTo>
                <a:cubicBezTo>
                  <a:pt x="1028408" y="2600801"/>
                  <a:pt x="959142" y="2625825"/>
                  <a:pt x="1032374" y="2601416"/>
                </a:cubicBezTo>
                <a:cubicBezTo>
                  <a:pt x="1036484" y="2589087"/>
                  <a:pt x="1057559" y="2566333"/>
                  <a:pt x="1044703" y="2564429"/>
                </a:cubicBezTo>
                <a:cubicBezTo>
                  <a:pt x="930796" y="2547555"/>
                  <a:pt x="814383" y="2559513"/>
                  <a:pt x="699472" y="2552100"/>
                </a:cubicBezTo>
                <a:cubicBezTo>
                  <a:pt x="420010" y="2534071"/>
                  <a:pt x="933727" y="2548136"/>
                  <a:pt x="625494" y="2515113"/>
                </a:cubicBezTo>
                <a:cubicBezTo>
                  <a:pt x="523250" y="2504159"/>
                  <a:pt x="419999" y="2506894"/>
                  <a:pt x="317252" y="2502784"/>
                </a:cubicBezTo>
                <a:lnTo>
                  <a:pt x="526857" y="2490455"/>
                </a:lnTo>
                <a:cubicBezTo>
                  <a:pt x="617249" y="2485820"/>
                  <a:pt x="708096" y="2487601"/>
                  <a:pt x="798110" y="2478126"/>
                </a:cubicBezTo>
                <a:cubicBezTo>
                  <a:pt x="811035" y="2476766"/>
                  <a:pt x="774029" y="2467315"/>
                  <a:pt x="761121" y="2465797"/>
                </a:cubicBezTo>
                <a:cubicBezTo>
                  <a:pt x="703831" y="2459057"/>
                  <a:pt x="646062" y="2457305"/>
                  <a:pt x="588505" y="2453468"/>
                </a:cubicBezTo>
                <a:lnTo>
                  <a:pt x="391230" y="2441139"/>
                </a:lnTo>
                <a:cubicBezTo>
                  <a:pt x="366571" y="2437029"/>
                  <a:pt x="342099" y="2431571"/>
                  <a:pt x="317252" y="2428810"/>
                </a:cubicBezTo>
                <a:cubicBezTo>
                  <a:pt x="95648" y="2404189"/>
                  <a:pt x="240168" y="2430654"/>
                  <a:pt x="107647" y="2404152"/>
                </a:cubicBezTo>
                <a:cubicBezTo>
                  <a:pt x="128197" y="2400042"/>
                  <a:pt x="148550" y="2394787"/>
                  <a:pt x="169296" y="2391823"/>
                </a:cubicBezTo>
                <a:cubicBezTo>
                  <a:pt x="334974" y="2368156"/>
                  <a:pt x="226915" y="2392830"/>
                  <a:pt x="329582" y="2367165"/>
                </a:cubicBezTo>
                <a:cubicBezTo>
                  <a:pt x="256756" y="2294345"/>
                  <a:pt x="332692" y="2357589"/>
                  <a:pt x="243274" y="2317850"/>
                </a:cubicBezTo>
                <a:cubicBezTo>
                  <a:pt x="221375" y="2308118"/>
                  <a:pt x="203060" y="2291580"/>
                  <a:pt x="181626" y="2280863"/>
                </a:cubicBezTo>
                <a:cubicBezTo>
                  <a:pt x="153630" y="2266866"/>
                  <a:pt x="124087" y="2256205"/>
                  <a:pt x="95318" y="2243876"/>
                </a:cubicBezTo>
                <a:cubicBezTo>
                  <a:pt x="66549" y="2215108"/>
                  <a:pt x="-29587" y="2170438"/>
                  <a:pt x="9010" y="2157573"/>
                </a:cubicBezTo>
                <a:cubicBezTo>
                  <a:pt x="114423" y="2122437"/>
                  <a:pt x="57196" y="2136139"/>
                  <a:pt x="181626" y="2120586"/>
                </a:cubicBezTo>
                <a:cubicBezTo>
                  <a:pt x="292872" y="2092776"/>
                  <a:pt x="248111" y="2106645"/>
                  <a:pt x="317252" y="2083599"/>
                </a:cubicBezTo>
                <a:cubicBezTo>
                  <a:pt x="309032" y="2071270"/>
                  <a:pt x="304651" y="2055224"/>
                  <a:pt x="292593" y="2046612"/>
                </a:cubicBezTo>
                <a:cubicBezTo>
                  <a:pt x="274583" y="2033748"/>
                  <a:pt x="237943" y="2042951"/>
                  <a:pt x="230944" y="2021954"/>
                </a:cubicBezTo>
                <a:cubicBezTo>
                  <a:pt x="225585" y="2005878"/>
                  <a:pt x="263421" y="2011496"/>
                  <a:pt x="280263" y="2009625"/>
                </a:cubicBezTo>
                <a:cubicBezTo>
                  <a:pt x="337595" y="2003255"/>
                  <a:pt x="395340" y="2001406"/>
                  <a:pt x="452879" y="1997296"/>
                </a:cubicBezTo>
                <a:cubicBezTo>
                  <a:pt x="403008" y="1991063"/>
                  <a:pt x="318980" y="1981145"/>
                  <a:pt x="267933" y="1972638"/>
                </a:cubicBezTo>
                <a:cubicBezTo>
                  <a:pt x="247262" y="1969193"/>
                  <a:pt x="226834" y="1964419"/>
                  <a:pt x="206285" y="1960309"/>
                </a:cubicBezTo>
                <a:cubicBezTo>
                  <a:pt x="218615" y="1952090"/>
                  <a:pt x="229654" y="1941488"/>
                  <a:pt x="243274" y="1935651"/>
                </a:cubicBezTo>
                <a:cubicBezTo>
                  <a:pt x="258850" y="1928976"/>
                  <a:pt x="283874" y="1937852"/>
                  <a:pt x="292593" y="1923322"/>
                </a:cubicBezTo>
                <a:cubicBezTo>
                  <a:pt x="301749" y="1908062"/>
                  <a:pt x="259700" y="1832883"/>
                  <a:pt x="255604" y="1824690"/>
                </a:cubicBezTo>
                <a:cubicBezTo>
                  <a:pt x="259714" y="1812361"/>
                  <a:pt x="260724" y="1798516"/>
                  <a:pt x="267933" y="1787703"/>
                </a:cubicBezTo>
                <a:cubicBezTo>
                  <a:pt x="293926" y="1748715"/>
                  <a:pt x="325670" y="1713882"/>
                  <a:pt x="354241" y="1676742"/>
                </a:cubicBezTo>
                <a:cubicBezTo>
                  <a:pt x="356204" y="1674190"/>
                  <a:pt x="415297" y="1590439"/>
                  <a:pt x="428219" y="1590439"/>
                </a:cubicBezTo>
                <a:cubicBezTo>
                  <a:pt x="443037" y="1590439"/>
                  <a:pt x="411780" y="1615097"/>
                  <a:pt x="403560" y="1627426"/>
                </a:cubicBezTo>
                <a:cubicBezTo>
                  <a:pt x="374791" y="1615097"/>
                  <a:pt x="345248" y="1604436"/>
                  <a:pt x="317252" y="1590439"/>
                </a:cubicBezTo>
                <a:cubicBezTo>
                  <a:pt x="295818" y="1579722"/>
                  <a:pt x="278125" y="1561641"/>
                  <a:pt x="255604" y="1553452"/>
                </a:cubicBezTo>
                <a:cubicBezTo>
                  <a:pt x="232110" y="1544909"/>
                  <a:pt x="206285" y="1545233"/>
                  <a:pt x="181626" y="1541123"/>
                </a:cubicBezTo>
                <a:lnTo>
                  <a:pt x="255604" y="1528794"/>
                </a:lnTo>
                <a:cubicBezTo>
                  <a:pt x="262603" y="1507797"/>
                  <a:pt x="213303" y="1514884"/>
                  <a:pt x="193955" y="1504136"/>
                </a:cubicBezTo>
                <a:cubicBezTo>
                  <a:pt x="62491" y="1431104"/>
                  <a:pt x="241738" y="1499514"/>
                  <a:pt x="70658" y="1442491"/>
                </a:cubicBezTo>
                <a:cubicBezTo>
                  <a:pt x="58328" y="1434272"/>
                  <a:pt x="33669" y="1432651"/>
                  <a:pt x="33669" y="1417833"/>
                </a:cubicBezTo>
                <a:cubicBezTo>
                  <a:pt x="33669" y="1404836"/>
                  <a:pt x="58049" y="1408656"/>
                  <a:pt x="70658" y="1405504"/>
                </a:cubicBezTo>
                <a:cubicBezTo>
                  <a:pt x="90989" y="1400422"/>
                  <a:pt x="111688" y="1396924"/>
                  <a:pt x="132307" y="1393175"/>
                </a:cubicBezTo>
                <a:cubicBezTo>
                  <a:pt x="236211" y="1374285"/>
                  <a:pt x="218768" y="1379806"/>
                  <a:pt x="354241" y="1368517"/>
                </a:cubicBezTo>
                <a:cubicBezTo>
                  <a:pt x="341911" y="1356188"/>
                  <a:pt x="331760" y="1341202"/>
                  <a:pt x="317252" y="1331530"/>
                </a:cubicBezTo>
                <a:cubicBezTo>
                  <a:pt x="306438" y="1324321"/>
                  <a:pt x="289453" y="1328391"/>
                  <a:pt x="280263" y="1319201"/>
                </a:cubicBezTo>
                <a:cubicBezTo>
                  <a:pt x="271073" y="1310012"/>
                  <a:pt x="272043" y="1294543"/>
                  <a:pt x="267933" y="1282214"/>
                </a:cubicBezTo>
                <a:cubicBezTo>
                  <a:pt x="352914" y="1260970"/>
                  <a:pt x="302095" y="1277463"/>
                  <a:pt x="415889" y="1220570"/>
                </a:cubicBezTo>
                <a:lnTo>
                  <a:pt x="415889" y="1220570"/>
                </a:lnTo>
                <a:cubicBezTo>
                  <a:pt x="468955" y="1202883"/>
                  <a:pt x="440270" y="1211393"/>
                  <a:pt x="502197" y="1195912"/>
                </a:cubicBezTo>
                <a:lnTo>
                  <a:pt x="440549" y="1183583"/>
                </a:lnTo>
                <a:cubicBezTo>
                  <a:pt x="415953" y="1179111"/>
                  <a:pt x="389979" y="1180031"/>
                  <a:pt x="366571" y="1171254"/>
                </a:cubicBezTo>
                <a:cubicBezTo>
                  <a:pt x="323547" y="1155121"/>
                  <a:pt x="286391" y="1125493"/>
                  <a:pt x="243274" y="1109609"/>
                </a:cubicBezTo>
                <a:cubicBezTo>
                  <a:pt x="207719" y="1096510"/>
                  <a:pt x="169067" y="1094140"/>
                  <a:pt x="132307" y="1084951"/>
                </a:cubicBezTo>
                <a:cubicBezTo>
                  <a:pt x="103280" y="1077695"/>
                  <a:pt x="16112" y="1058870"/>
                  <a:pt x="45999" y="1060293"/>
                </a:cubicBezTo>
                <a:cubicBezTo>
                  <a:pt x="161604" y="1065798"/>
                  <a:pt x="276510" y="1081985"/>
                  <a:pt x="391230" y="1097280"/>
                </a:cubicBezTo>
                <a:cubicBezTo>
                  <a:pt x="533851" y="1116295"/>
                  <a:pt x="689649" y="1156469"/>
                  <a:pt x="551516" y="1121938"/>
                </a:cubicBezTo>
                <a:cubicBezTo>
                  <a:pt x="462676" y="1077520"/>
                  <a:pt x="463431" y="1075338"/>
                  <a:pt x="354241" y="1035635"/>
                </a:cubicBezTo>
                <a:cubicBezTo>
                  <a:pt x="240760" y="994371"/>
                  <a:pt x="209173" y="991632"/>
                  <a:pt x="107647" y="949332"/>
                </a:cubicBezTo>
                <a:cubicBezTo>
                  <a:pt x="90681" y="942263"/>
                  <a:pt x="74768" y="932893"/>
                  <a:pt x="58329" y="924674"/>
                </a:cubicBezTo>
                <a:cubicBezTo>
                  <a:pt x="208799" y="887058"/>
                  <a:pt x="38456" y="926146"/>
                  <a:pt x="391230" y="900016"/>
                </a:cubicBezTo>
                <a:cubicBezTo>
                  <a:pt x="408129" y="898764"/>
                  <a:pt x="424109" y="891797"/>
                  <a:pt x="440549" y="887687"/>
                </a:cubicBezTo>
                <a:cubicBezTo>
                  <a:pt x="473915" y="854322"/>
                  <a:pt x="485812" y="832713"/>
                  <a:pt x="539186" y="826042"/>
                </a:cubicBezTo>
                <a:cubicBezTo>
                  <a:pt x="552082" y="824430"/>
                  <a:pt x="563845" y="834261"/>
                  <a:pt x="576175" y="838371"/>
                </a:cubicBezTo>
                <a:cubicBezTo>
                  <a:pt x="603993" y="977452"/>
                  <a:pt x="582795" y="849459"/>
                  <a:pt x="551516" y="813713"/>
                </a:cubicBezTo>
                <a:cubicBezTo>
                  <a:pt x="540357" y="800960"/>
                  <a:pt x="518637" y="805494"/>
                  <a:pt x="502197" y="801384"/>
                </a:cubicBezTo>
                <a:cubicBezTo>
                  <a:pt x="489867" y="793165"/>
                  <a:pt x="454730" y="787204"/>
                  <a:pt x="465208" y="776726"/>
                </a:cubicBezTo>
                <a:cubicBezTo>
                  <a:pt x="482886" y="759049"/>
                  <a:pt x="514406" y="767701"/>
                  <a:pt x="539186" y="764397"/>
                </a:cubicBezTo>
                <a:cubicBezTo>
                  <a:pt x="576076" y="759479"/>
                  <a:pt x="613164" y="756178"/>
                  <a:pt x="650153" y="752068"/>
                </a:cubicBezTo>
                <a:cubicBezTo>
                  <a:pt x="629604" y="739739"/>
                  <a:pt x="608723" y="727946"/>
                  <a:pt x="588505" y="715081"/>
                </a:cubicBezTo>
                <a:cubicBezTo>
                  <a:pt x="563502" y="699171"/>
                  <a:pt x="540127" y="680697"/>
                  <a:pt x="514527" y="665765"/>
                </a:cubicBezTo>
                <a:cubicBezTo>
                  <a:pt x="375989" y="584955"/>
                  <a:pt x="497026" y="671133"/>
                  <a:pt x="391230" y="591791"/>
                </a:cubicBezTo>
                <a:cubicBezTo>
                  <a:pt x="395340" y="521927"/>
                  <a:pt x="397224" y="451896"/>
                  <a:pt x="403560" y="382198"/>
                </a:cubicBezTo>
                <a:cubicBezTo>
                  <a:pt x="411537" y="294453"/>
                  <a:pt x="416097" y="170488"/>
                  <a:pt x="465208" y="86303"/>
                </a:cubicBezTo>
                <a:cubicBezTo>
                  <a:pt x="481762" y="57927"/>
                  <a:pt x="537732" y="19584"/>
                  <a:pt x="563846" y="0"/>
                </a:cubicBezTo>
                <a:cubicBezTo>
                  <a:pt x="559736" y="16439"/>
                  <a:pt x="560054" y="34680"/>
                  <a:pt x="551516" y="49316"/>
                </a:cubicBezTo>
                <a:cubicBezTo>
                  <a:pt x="530807" y="84815"/>
                  <a:pt x="477538" y="147948"/>
                  <a:pt x="477538" y="147948"/>
                </a:cubicBezTo>
                <a:cubicBezTo>
                  <a:pt x="473428" y="160277"/>
                  <a:pt x="465208" y="171938"/>
                  <a:pt x="465208" y="184934"/>
                </a:cubicBezTo>
                <a:cubicBezTo>
                  <a:pt x="465208" y="276538"/>
                  <a:pt x="486714" y="284570"/>
                  <a:pt x="526857" y="369869"/>
                </a:cubicBezTo>
                <a:cubicBezTo>
                  <a:pt x="544092" y="406492"/>
                  <a:pt x="558711" y="444316"/>
                  <a:pt x="576175" y="480830"/>
                </a:cubicBezTo>
                <a:cubicBezTo>
                  <a:pt x="663177" y="662735"/>
                  <a:pt x="610325" y="618666"/>
                  <a:pt x="699472" y="678094"/>
                </a:cubicBezTo>
                <a:cubicBezTo>
                  <a:pt x="801512" y="576060"/>
                  <a:pt x="689311" y="666199"/>
                  <a:pt x="748791" y="678094"/>
                </a:cubicBezTo>
                <a:cubicBezTo>
                  <a:pt x="766814" y="681698"/>
                  <a:pt x="781670" y="661655"/>
                  <a:pt x="798110" y="653436"/>
                </a:cubicBezTo>
                <a:cubicBezTo>
                  <a:pt x="814549" y="636997"/>
                  <a:pt x="829932" y="619429"/>
                  <a:pt x="847428" y="604120"/>
                </a:cubicBezTo>
                <a:cubicBezTo>
                  <a:pt x="862893" y="590589"/>
                  <a:pt x="885050" y="584028"/>
                  <a:pt x="896747" y="567133"/>
                </a:cubicBezTo>
                <a:cubicBezTo>
                  <a:pt x="922902" y="529356"/>
                  <a:pt x="937846" y="484940"/>
                  <a:pt x="958395" y="443843"/>
                </a:cubicBezTo>
                <a:lnTo>
                  <a:pt x="983055" y="394527"/>
                </a:lnTo>
                <a:cubicBezTo>
                  <a:pt x="987165" y="415075"/>
                  <a:pt x="990302" y="435842"/>
                  <a:pt x="995385" y="456172"/>
                </a:cubicBezTo>
                <a:cubicBezTo>
                  <a:pt x="998537" y="468780"/>
                  <a:pt x="998524" y="483970"/>
                  <a:pt x="1007714" y="493159"/>
                </a:cubicBezTo>
                <a:cubicBezTo>
                  <a:pt x="1016904" y="502349"/>
                  <a:pt x="1032373" y="501378"/>
                  <a:pt x="1044703" y="505488"/>
                </a:cubicBezTo>
                <a:cubicBezTo>
                  <a:pt x="1100811" y="471825"/>
                  <a:pt x="1092666" y="470650"/>
                  <a:pt x="1143341" y="456172"/>
                </a:cubicBezTo>
                <a:cubicBezTo>
                  <a:pt x="1159634" y="451517"/>
                  <a:pt x="1182073" y="430611"/>
                  <a:pt x="1192659" y="443843"/>
                </a:cubicBezTo>
                <a:cubicBezTo>
                  <a:pt x="1208063" y="463097"/>
                  <a:pt x="1192659" y="493159"/>
                  <a:pt x="1192659" y="517817"/>
                </a:cubicBezTo>
              </a:path>
            </a:pathLst>
          </a:custGeom>
          <a:solidFill>
            <a:schemeClr val="bg1"/>
          </a:solidFill>
          <a:ln>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Oval 1"/>
          <p:cNvSpPr/>
          <p:nvPr/>
        </p:nvSpPr>
        <p:spPr bwMode="auto">
          <a:xfrm>
            <a:off x="467544" y="6237312"/>
            <a:ext cx="2592288" cy="1440160"/>
          </a:xfrm>
          <a:prstGeom prst="ellipse">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Oval 4"/>
          <p:cNvSpPr/>
          <p:nvPr/>
        </p:nvSpPr>
        <p:spPr bwMode="auto">
          <a:xfrm>
            <a:off x="971600" y="6445748"/>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067944" y="3212976"/>
            <a:ext cx="14927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reciprocity</a:t>
            </a:r>
            <a:endParaRPr lang="en-GB" i="0" dirty="0">
              <a:effectLst>
                <a:glow rad="101600">
                  <a:srgbClr val="000000"/>
                </a:glow>
              </a:effectLst>
            </a:endParaRPr>
          </a:p>
        </p:txBody>
      </p:sp>
      <p:sp>
        <p:nvSpPr>
          <p:cNvPr id="4" name="Oval 3"/>
          <p:cNvSpPr/>
          <p:nvPr/>
        </p:nvSpPr>
        <p:spPr bwMode="auto">
          <a:xfrm>
            <a:off x="1140276" y="6479919"/>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3" name="Rectangle 2"/>
          <p:cNvSpPr/>
          <p:nvPr/>
        </p:nvSpPr>
        <p:spPr bwMode="auto">
          <a:xfrm>
            <a:off x="323528" y="6858000"/>
            <a:ext cx="4824536" cy="96348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Oval 6"/>
          <p:cNvSpPr/>
          <p:nvPr/>
        </p:nvSpPr>
        <p:spPr bwMode="auto">
          <a:xfrm>
            <a:off x="2051720" y="6457686"/>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Oval 7"/>
          <p:cNvSpPr/>
          <p:nvPr/>
        </p:nvSpPr>
        <p:spPr bwMode="auto">
          <a:xfrm>
            <a:off x="2220396" y="6491857"/>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Oval 10"/>
          <p:cNvSpPr/>
          <p:nvPr/>
        </p:nvSpPr>
        <p:spPr bwMode="auto">
          <a:xfrm rot="16200000">
            <a:off x="7956376" y="3476824"/>
            <a:ext cx="2592288" cy="1440160"/>
          </a:xfrm>
          <a:prstGeom prst="ellipse">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rot="16200000">
            <a:off x="8632047" y="3665249"/>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rot="16200000">
            <a:off x="8653206" y="3777269"/>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rot="16200000">
            <a:off x="8581198" y="4461686"/>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Oval 14"/>
          <p:cNvSpPr/>
          <p:nvPr/>
        </p:nvSpPr>
        <p:spPr bwMode="auto">
          <a:xfrm rot="16200000">
            <a:off x="8605858" y="4569357"/>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Cloud Callout 17"/>
          <p:cNvSpPr/>
          <p:nvPr/>
        </p:nvSpPr>
        <p:spPr bwMode="auto">
          <a:xfrm>
            <a:off x="1619672" y="4581128"/>
            <a:ext cx="2160240" cy="1080120"/>
          </a:xfrm>
          <a:prstGeom prst="cloudCallout">
            <a:avLst>
              <a:gd name="adj1" fmla="val -31677"/>
              <a:gd name="adj2" fmla="val 102451"/>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TextBox 18"/>
          <p:cNvSpPr txBox="1"/>
          <p:nvPr/>
        </p:nvSpPr>
        <p:spPr>
          <a:xfrm>
            <a:off x="1979712" y="4869160"/>
            <a:ext cx="1545943" cy="430887"/>
          </a:xfrm>
          <a:prstGeom prst="rect">
            <a:avLst/>
          </a:prstGeom>
          <a:noFill/>
        </p:spPr>
        <p:txBody>
          <a:bodyPr wrap="none" rtlCol="0">
            <a:spAutoFit/>
          </a:bodyPr>
          <a:lstStyle/>
          <a:p>
            <a:r>
              <a:rPr lang="en-US" i="0" dirty="0" smtClean="0">
                <a:effectLst>
                  <a:glow rad="101600">
                    <a:srgbClr val="000000"/>
                  </a:glow>
                </a:effectLst>
              </a:rPr>
              <a:t>He thinks ...</a:t>
            </a:r>
            <a:endParaRPr lang="en-US" i="0" dirty="0">
              <a:effectLst>
                <a:glow rad="101600">
                  <a:srgbClr val="000000"/>
                </a:glow>
              </a:effectLst>
            </a:endParaRPr>
          </a:p>
        </p:txBody>
      </p:sp>
      <p:sp>
        <p:nvSpPr>
          <p:cNvPr id="20" name="Cloud Callout 19"/>
          <p:cNvSpPr/>
          <p:nvPr/>
        </p:nvSpPr>
        <p:spPr bwMode="auto">
          <a:xfrm>
            <a:off x="6660232" y="764704"/>
            <a:ext cx="2160240" cy="1080120"/>
          </a:xfrm>
          <a:prstGeom prst="cloudCallout">
            <a:avLst>
              <a:gd name="adj1" fmla="val 51653"/>
              <a:gd name="adj2" fmla="val 152675"/>
            </a:avLst>
          </a:prstGeom>
          <a:solidFill>
            <a:srgbClr val="00000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TextBox 20"/>
          <p:cNvSpPr txBox="1"/>
          <p:nvPr/>
        </p:nvSpPr>
        <p:spPr>
          <a:xfrm>
            <a:off x="6948264" y="908720"/>
            <a:ext cx="1470043" cy="769441"/>
          </a:xfrm>
          <a:prstGeom prst="rect">
            <a:avLst/>
          </a:prstGeom>
          <a:noFill/>
        </p:spPr>
        <p:txBody>
          <a:bodyPr wrap="none" rtlCol="0">
            <a:spAutoFit/>
          </a:bodyPr>
          <a:lstStyle/>
          <a:p>
            <a:r>
              <a:rPr lang="en-US" i="0" dirty="0" smtClean="0">
                <a:effectLst>
                  <a:glow rad="101600">
                    <a:srgbClr val="000000"/>
                  </a:glow>
                </a:effectLst>
              </a:rPr>
              <a:t>She thinks</a:t>
            </a:r>
            <a:br>
              <a:rPr lang="en-US" i="0" dirty="0" smtClean="0">
                <a:effectLst>
                  <a:glow rad="101600">
                    <a:srgbClr val="000000"/>
                  </a:glow>
                </a:effectLst>
              </a:rPr>
            </a:br>
            <a:r>
              <a:rPr lang="en-US" i="0" dirty="0" smtClean="0">
                <a:effectLst>
                  <a:glow rad="101600">
                    <a:srgbClr val="000000"/>
                  </a:glow>
                </a:effectLst>
              </a:rPr>
              <a:t> I think ...</a:t>
            </a:r>
            <a:endParaRPr lang="en-US" i="0" dirty="0">
              <a:effectLst>
                <a:glow rad="101600">
                  <a:srgbClr val="000000"/>
                </a:glow>
              </a:effectLst>
            </a:endParaRPr>
          </a:p>
        </p:txBody>
      </p:sp>
    </p:spTree>
    <p:extLst>
      <p:ext uri="{BB962C8B-B14F-4D97-AF65-F5344CB8AC3E}">
        <p14:creationId xmlns:p14="http://schemas.microsoft.com/office/powerpoint/2010/main" val="2005035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702792" y="5949280"/>
            <a:ext cx="2270838" cy="591791"/>
          </a:xfrm>
          <a:custGeom>
            <a:avLst/>
            <a:gdLst>
              <a:gd name="connsiteX0" fmla="*/ 0 w 2270838"/>
              <a:gd name="connsiteY0" fmla="*/ 357540 h 591791"/>
              <a:gd name="connsiteX1" fmla="*/ 221934 w 2270838"/>
              <a:gd name="connsiteY1" fmla="*/ 517817 h 591791"/>
              <a:gd name="connsiteX2" fmla="*/ 234264 w 2270838"/>
              <a:gd name="connsiteY2" fmla="*/ 443843 h 591791"/>
              <a:gd name="connsiteX3" fmla="*/ 246593 w 2270838"/>
              <a:gd name="connsiteY3" fmla="*/ 406856 h 591791"/>
              <a:gd name="connsiteX4" fmla="*/ 283583 w 2270838"/>
              <a:gd name="connsiteY4" fmla="*/ 419185 h 591791"/>
              <a:gd name="connsiteX5" fmla="*/ 295912 w 2270838"/>
              <a:gd name="connsiteY5" fmla="*/ 456172 h 591791"/>
              <a:gd name="connsiteX6" fmla="*/ 308242 w 2270838"/>
              <a:gd name="connsiteY6" fmla="*/ 554804 h 591791"/>
              <a:gd name="connsiteX7" fmla="*/ 345231 w 2270838"/>
              <a:gd name="connsiteY7" fmla="*/ 493159 h 591791"/>
              <a:gd name="connsiteX8" fmla="*/ 394550 w 2270838"/>
              <a:gd name="connsiteY8" fmla="*/ 357540 h 591791"/>
              <a:gd name="connsiteX9" fmla="*/ 419209 w 2270838"/>
              <a:gd name="connsiteY9" fmla="*/ 197263 h 591791"/>
              <a:gd name="connsiteX10" fmla="*/ 456198 w 2270838"/>
              <a:gd name="connsiteY10" fmla="*/ 110960 h 591791"/>
              <a:gd name="connsiteX11" fmla="*/ 493187 w 2270838"/>
              <a:gd name="connsiteY11" fmla="*/ 160276 h 591791"/>
              <a:gd name="connsiteX12" fmla="*/ 517846 w 2270838"/>
              <a:gd name="connsiteY12" fmla="*/ 295895 h 591791"/>
              <a:gd name="connsiteX13" fmla="*/ 542506 w 2270838"/>
              <a:gd name="connsiteY13" fmla="*/ 419185 h 591791"/>
              <a:gd name="connsiteX14" fmla="*/ 579495 w 2270838"/>
              <a:gd name="connsiteY14" fmla="*/ 394527 h 591791"/>
              <a:gd name="connsiteX15" fmla="*/ 591825 w 2270838"/>
              <a:gd name="connsiteY15" fmla="*/ 357540 h 591791"/>
              <a:gd name="connsiteX16" fmla="*/ 628814 w 2270838"/>
              <a:gd name="connsiteY16" fmla="*/ 308224 h 591791"/>
              <a:gd name="connsiteX17" fmla="*/ 653473 w 2270838"/>
              <a:gd name="connsiteY17" fmla="*/ 221921 h 591791"/>
              <a:gd name="connsiteX18" fmla="*/ 678132 w 2270838"/>
              <a:gd name="connsiteY18" fmla="*/ 184934 h 591791"/>
              <a:gd name="connsiteX19" fmla="*/ 702792 w 2270838"/>
              <a:gd name="connsiteY19" fmla="*/ 234250 h 591791"/>
              <a:gd name="connsiteX20" fmla="*/ 739781 w 2270838"/>
              <a:gd name="connsiteY20" fmla="*/ 456172 h 591791"/>
              <a:gd name="connsiteX21" fmla="*/ 752110 w 2270838"/>
              <a:gd name="connsiteY21" fmla="*/ 394527 h 591791"/>
              <a:gd name="connsiteX22" fmla="*/ 789099 w 2270838"/>
              <a:gd name="connsiteY22" fmla="*/ 332882 h 591791"/>
              <a:gd name="connsiteX23" fmla="*/ 826088 w 2270838"/>
              <a:gd name="connsiteY23" fmla="*/ 246579 h 591791"/>
              <a:gd name="connsiteX24" fmla="*/ 838418 w 2270838"/>
              <a:gd name="connsiteY24" fmla="*/ 197263 h 591791"/>
              <a:gd name="connsiteX25" fmla="*/ 875407 w 2270838"/>
              <a:gd name="connsiteY25" fmla="*/ 184934 h 591791"/>
              <a:gd name="connsiteX26" fmla="*/ 924726 w 2270838"/>
              <a:gd name="connsiteY26" fmla="*/ 172605 h 591791"/>
              <a:gd name="connsiteX27" fmla="*/ 974045 w 2270838"/>
              <a:gd name="connsiteY27" fmla="*/ 369869 h 591791"/>
              <a:gd name="connsiteX28" fmla="*/ 986374 w 2270838"/>
              <a:gd name="connsiteY28" fmla="*/ 332882 h 591791"/>
              <a:gd name="connsiteX29" fmla="*/ 1048023 w 2270838"/>
              <a:gd name="connsiteY29" fmla="*/ 209592 h 591791"/>
              <a:gd name="connsiteX30" fmla="*/ 1109671 w 2270838"/>
              <a:gd name="connsiteY30" fmla="*/ 73973 h 591791"/>
              <a:gd name="connsiteX31" fmla="*/ 1146660 w 2270838"/>
              <a:gd name="connsiteY31" fmla="*/ 24657 h 591791"/>
              <a:gd name="connsiteX32" fmla="*/ 1183649 w 2270838"/>
              <a:gd name="connsiteY32" fmla="*/ 0 h 591791"/>
              <a:gd name="connsiteX33" fmla="*/ 1220638 w 2270838"/>
              <a:gd name="connsiteY33" fmla="*/ 271237 h 591791"/>
              <a:gd name="connsiteX34" fmla="*/ 1232968 w 2270838"/>
              <a:gd name="connsiteY34" fmla="*/ 221921 h 591791"/>
              <a:gd name="connsiteX35" fmla="*/ 1257627 w 2270838"/>
              <a:gd name="connsiteY35" fmla="*/ 184934 h 591791"/>
              <a:gd name="connsiteX36" fmla="*/ 1269957 w 2270838"/>
              <a:gd name="connsiteY36" fmla="*/ 147947 h 591791"/>
              <a:gd name="connsiteX37" fmla="*/ 1306946 w 2270838"/>
              <a:gd name="connsiteY37" fmla="*/ 86302 h 591791"/>
              <a:gd name="connsiteX38" fmla="*/ 1331605 w 2270838"/>
              <a:gd name="connsiteY38" fmla="*/ 135618 h 591791"/>
              <a:gd name="connsiteX39" fmla="*/ 1319276 w 2270838"/>
              <a:gd name="connsiteY39" fmla="*/ 283566 h 591791"/>
              <a:gd name="connsiteX40" fmla="*/ 1306946 w 2270838"/>
              <a:gd name="connsiteY40" fmla="*/ 320553 h 591791"/>
              <a:gd name="connsiteX41" fmla="*/ 1294616 w 2270838"/>
              <a:gd name="connsiteY41" fmla="*/ 369869 h 591791"/>
              <a:gd name="connsiteX42" fmla="*/ 1319276 w 2270838"/>
              <a:gd name="connsiteY42" fmla="*/ 394527 h 591791"/>
              <a:gd name="connsiteX43" fmla="*/ 1393254 w 2270838"/>
              <a:gd name="connsiteY43" fmla="*/ 320553 h 591791"/>
              <a:gd name="connsiteX44" fmla="*/ 1442573 w 2270838"/>
              <a:gd name="connsiteY44" fmla="*/ 271237 h 591791"/>
              <a:gd name="connsiteX45" fmla="*/ 1491891 w 2270838"/>
              <a:gd name="connsiteY45" fmla="*/ 221921 h 591791"/>
              <a:gd name="connsiteX46" fmla="*/ 1541210 w 2270838"/>
              <a:gd name="connsiteY46" fmla="*/ 184934 h 591791"/>
              <a:gd name="connsiteX47" fmla="*/ 1627518 w 2270838"/>
              <a:gd name="connsiteY47" fmla="*/ 123289 h 591791"/>
              <a:gd name="connsiteX48" fmla="*/ 1639847 w 2270838"/>
              <a:gd name="connsiteY48" fmla="*/ 172605 h 591791"/>
              <a:gd name="connsiteX49" fmla="*/ 1701496 w 2270838"/>
              <a:gd name="connsiteY49" fmla="*/ 209592 h 591791"/>
              <a:gd name="connsiteX50" fmla="*/ 1800133 w 2270838"/>
              <a:gd name="connsiteY50" fmla="*/ 221921 h 591791"/>
              <a:gd name="connsiteX51" fmla="*/ 1787804 w 2270838"/>
              <a:gd name="connsiteY51" fmla="*/ 258908 h 591791"/>
              <a:gd name="connsiteX52" fmla="*/ 1750815 w 2270838"/>
              <a:gd name="connsiteY52" fmla="*/ 295895 h 591791"/>
              <a:gd name="connsiteX53" fmla="*/ 1713826 w 2270838"/>
              <a:gd name="connsiteY53" fmla="*/ 345211 h 591791"/>
              <a:gd name="connsiteX54" fmla="*/ 1639847 w 2270838"/>
              <a:gd name="connsiteY54" fmla="*/ 456172 h 591791"/>
              <a:gd name="connsiteX55" fmla="*/ 1590529 w 2270838"/>
              <a:gd name="connsiteY55" fmla="*/ 505488 h 591791"/>
              <a:gd name="connsiteX56" fmla="*/ 1639847 w 2270838"/>
              <a:gd name="connsiteY56" fmla="*/ 480830 h 591791"/>
              <a:gd name="connsiteX57" fmla="*/ 1750815 w 2270838"/>
              <a:gd name="connsiteY57" fmla="*/ 394527 h 591791"/>
              <a:gd name="connsiteX58" fmla="*/ 1824793 w 2270838"/>
              <a:gd name="connsiteY58" fmla="*/ 357540 h 591791"/>
              <a:gd name="connsiteX59" fmla="*/ 2009738 w 2270838"/>
              <a:gd name="connsiteY59" fmla="*/ 332882 h 591791"/>
              <a:gd name="connsiteX60" fmla="*/ 2059057 w 2270838"/>
              <a:gd name="connsiteY60" fmla="*/ 345211 h 591791"/>
              <a:gd name="connsiteX61" fmla="*/ 2009738 w 2270838"/>
              <a:gd name="connsiteY61" fmla="*/ 406856 h 591791"/>
              <a:gd name="connsiteX62" fmla="*/ 2022068 w 2270838"/>
              <a:gd name="connsiteY62" fmla="*/ 431514 h 591791"/>
              <a:gd name="connsiteX63" fmla="*/ 2096046 w 2270838"/>
              <a:gd name="connsiteY63" fmla="*/ 443843 h 591791"/>
              <a:gd name="connsiteX64" fmla="*/ 2059057 w 2270838"/>
              <a:gd name="connsiteY64" fmla="*/ 493159 h 591791"/>
              <a:gd name="connsiteX65" fmla="*/ 2034397 w 2270838"/>
              <a:gd name="connsiteY65" fmla="*/ 517817 h 591791"/>
              <a:gd name="connsiteX66" fmla="*/ 2022068 w 2270838"/>
              <a:gd name="connsiteY66" fmla="*/ 554804 h 591791"/>
              <a:gd name="connsiteX67" fmla="*/ 2182353 w 2270838"/>
              <a:gd name="connsiteY67" fmla="*/ 542475 h 591791"/>
              <a:gd name="connsiteX68" fmla="*/ 2268661 w 2270838"/>
              <a:gd name="connsiteY68" fmla="*/ 554804 h 591791"/>
              <a:gd name="connsiteX69" fmla="*/ 2231672 w 2270838"/>
              <a:gd name="connsiteY69" fmla="*/ 567133 h 591791"/>
              <a:gd name="connsiteX70" fmla="*/ 2219343 w 2270838"/>
              <a:gd name="connsiteY70" fmla="*/ 591791 h 59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270838" h="591791">
                <a:moveTo>
                  <a:pt x="0" y="357540"/>
                </a:moveTo>
                <a:cubicBezTo>
                  <a:pt x="54215" y="447893"/>
                  <a:pt x="70430" y="498880"/>
                  <a:pt x="221934" y="517817"/>
                </a:cubicBezTo>
                <a:cubicBezTo>
                  <a:pt x="246739" y="520917"/>
                  <a:pt x="228841" y="468246"/>
                  <a:pt x="234264" y="443843"/>
                </a:cubicBezTo>
                <a:cubicBezTo>
                  <a:pt x="237083" y="431157"/>
                  <a:pt x="242483" y="419185"/>
                  <a:pt x="246593" y="406856"/>
                </a:cubicBezTo>
                <a:cubicBezTo>
                  <a:pt x="258923" y="410966"/>
                  <a:pt x="274393" y="409995"/>
                  <a:pt x="283583" y="419185"/>
                </a:cubicBezTo>
                <a:cubicBezTo>
                  <a:pt x="292773" y="428374"/>
                  <a:pt x="293587" y="443386"/>
                  <a:pt x="295912" y="456172"/>
                </a:cubicBezTo>
                <a:cubicBezTo>
                  <a:pt x="301839" y="488771"/>
                  <a:pt x="304132" y="521927"/>
                  <a:pt x="308242" y="554804"/>
                </a:cubicBezTo>
                <a:cubicBezTo>
                  <a:pt x="320572" y="534256"/>
                  <a:pt x="337653" y="515893"/>
                  <a:pt x="345231" y="493159"/>
                </a:cubicBezTo>
                <a:cubicBezTo>
                  <a:pt x="397033" y="337762"/>
                  <a:pt x="314268" y="464577"/>
                  <a:pt x="394550" y="357540"/>
                </a:cubicBezTo>
                <a:cubicBezTo>
                  <a:pt x="402037" y="297645"/>
                  <a:pt x="405087" y="253747"/>
                  <a:pt x="419209" y="197263"/>
                </a:cubicBezTo>
                <a:cubicBezTo>
                  <a:pt x="428280" y="160983"/>
                  <a:pt x="438556" y="146243"/>
                  <a:pt x="456198" y="110960"/>
                </a:cubicBezTo>
                <a:cubicBezTo>
                  <a:pt x="468528" y="127399"/>
                  <a:pt x="482992" y="142435"/>
                  <a:pt x="493187" y="160276"/>
                </a:cubicBezTo>
                <a:cubicBezTo>
                  <a:pt x="511607" y="192509"/>
                  <a:pt x="515093" y="276624"/>
                  <a:pt x="517846" y="295895"/>
                </a:cubicBezTo>
                <a:cubicBezTo>
                  <a:pt x="527922" y="366426"/>
                  <a:pt x="527529" y="359280"/>
                  <a:pt x="542506" y="419185"/>
                </a:cubicBezTo>
                <a:cubicBezTo>
                  <a:pt x="554836" y="410966"/>
                  <a:pt x="570238" y="406098"/>
                  <a:pt x="579495" y="394527"/>
                </a:cubicBezTo>
                <a:cubicBezTo>
                  <a:pt x="587614" y="384379"/>
                  <a:pt x="585377" y="368824"/>
                  <a:pt x="591825" y="357540"/>
                </a:cubicBezTo>
                <a:cubicBezTo>
                  <a:pt x="602020" y="339699"/>
                  <a:pt x="616484" y="324663"/>
                  <a:pt x="628814" y="308224"/>
                </a:cubicBezTo>
                <a:cubicBezTo>
                  <a:pt x="632766" y="292418"/>
                  <a:pt x="644627" y="239612"/>
                  <a:pt x="653473" y="221921"/>
                </a:cubicBezTo>
                <a:cubicBezTo>
                  <a:pt x="660100" y="208668"/>
                  <a:pt x="669912" y="197263"/>
                  <a:pt x="678132" y="184934"/>
                </a:cubicBezTo>
                <a:cubicBezTo>
                  <a:pt x="686352" y="201373"/>
                  <a:pt x="700065" y="216074"/>
                  <a:pt x="702792" y="234250"/>
                </a:cubicBezTo>
                <a:cubicBezTo>
                  <a:pt x="737349" y="464617"/>
                  <a:pt x="664739" y="381136"/>
                  <a:pt x="739781" y="456172"/>
                </a:cubicBezTo>
                <a:cubicBezTo>
                  <a:pt x="743891" y="435624"/>
                  <a:pt x="744327" y="413983"/>
                  <a:pt x="752110" y="394527"/>
                </a:cubicBezTo>
                <a:cubicBezTo>
                  <a:pt x="761010" y="372277"/>
                  <a:pt x="778382" y="354315"/>
                  <a:pt x="789099" y="332882"/>
                </a:cubicBezTo>
                <a:cubicBezTo>
                  <a:pt x="803097" y="304888"/>
                  <a:pt x="815391" y="275993"/>
                  <a:pt x="826088" y="246579"/>
                </a:cubicBezTo>
                <a:cubicBezTo>
                  <a:pt x="831879" y="230655"/>
                  <a:pt x="827832" y="210494"/>
                  <a:pt x="838418" y="197263"/>
                </a:cubicBezTo>
                <a:cubicBezTo>
                  <a:pt x="846537" y="187115"/>
                  <a:pt x="862910" y="188504"/>
                  <a:pt x="875407" y="184934"/>
                </a:cubicBezTo>
                <a:cubicBezTo>
                  <a:pt x="891701" y="180279"/>
                  <a:pt x="908286" y="176715"/>
                  <a:pt x="924726" y="172605"/>
                </a:cubicBezTo>
                <a:cubicBezTo>
                  <a:pt x="1008033" y="311442"/>
                  <a:pt x="916049" y="137895"/>
                  <a:pt x="974045" y="369869"/>
                </a:cubicBezTo>
                <a:cubicBezTo>
                  <a:pt x="977197" y="382477"/>
                  <a:pt x="980928" y="344682"/>
                  <a:pt x="986374" y="332882"/>
                </a:cubicBezTo>
                <a:cubicBezTo>
                  <a:pt x="1005630" y="291163"/>
                  <a:pt x="1030958" y="252253"/>
                  <a:pt x="1048023" y="209592"/>
                </a:cubicBezTo>
                <a:cubicBezTo>
                  <a:pt x="1067866" y="159986"/>
                  <a:pt x="1081538" y="120859"/>
                  <a:pt x="1109671" y="73973"/>
                </a:cubicBezTo>
                <a:cubicBezTo>
                  <a:pt x="1120244" y="56353"/>
                  <a:pt x="1132129" y="39187"/>
                  <a:pt x="1146660" y="24657"/>
                </a:cubicBezTo>
                <a:cubicBezTo>
                  <a:pt x="1157138" y="14179"/>
                  <a:pt x="1171319" y="8219"/>
                  <a:pt x="1183649" y="0"/>
                </a:cubicBezTo>
                <a:cubicBezTo>
                  <a:pt x="1248730" y="130149"/>
                  <a:pt x="1177922" y="-27766"/>
                  <a:pt x="1220638" y="271237"/>
                </a:cubicBezTo>
                <a:cubicBezTo>
                  <a:pt x="1223034" y="288011"/>
                  <a:pt x="1226293" y="237495"/>
                  <a:pt x="1232968" y="221921"/>
                </a:cubicBezTo>
                <a:cubicBezTo>
                  <a:pt x="1238805" y="208301"/>
                  <a:pt x="1251000" y="198187"/>
                  <a:pt x="1257627" y="184934"/>
                </a:cubicBezTo>
                <a:cubicBezTo>
                  <a:pt x="1263439" y="173310"/>
                  <a:pt x="1264145" y="159571"/>
                  <a:pt x="1269957" y="147947"/>
                </a:cubicBezTo>
                <a:cubicBezTo>
                  <a:pt x="1280674" y="126514"/>
                  <a:pt x="1294616" y="106850"/>
                  <a:pt x="1306946" y="86302"/>
                </a:cubicBezTo>
                <a:cubicBezTo>
                  <a:pt x="1315166" y="102741"/>
                  <a:pt x="1330458" y="117275"/>
                  <a:pt x="1331605" y="135618"/>
                </a:cubicBezTo>
                <a:cubicBezTo>
                  <a:pt x="1334692" y="185009"/>
                  <a:pt x="1325817" y="234513"/>
                  <a:pt x="1319276" y="283566"/>
                </a:cubicBezTo>
                <a:cubicBezTo>
                  <a:pt x="1317558" y="296448"/>
                  <a:pt x="1310517" y="308057"/>
                  <a:pt x="1306946" y="320553"/>
                </a:cubicBezTo>
                <a:cubicBezTo>
                  <a:pt x="1302291" y="336846"/>
                  <a:pt x="1298726" y="353430"/>
                  <a:pt x="1294616" y="369869"/>
                </a:cubicBezTo>
                <a:cubicBezTo>
                  <a:pt x="1302836" y="378088"/>
                  <a:pt x="1308879" y="399725"/>
                  <a:pt x="1319276" y="394527"/>
                </a:cubicBezTo>
                <a:cubicBezTo>
                  <a:pt x="1350467" y="378932"/>
                  <a:pt x="1368595" y="345211"/>
                  <a:pt x="1393254" y="320553"/>
                </a:cubicBezTo>
                <a:lnTo>
                  <a:pt x="1442573" y="271237"/>
                </a:lnTo>
                <a:cubicBezTo>
                  <a:pt x="1459012" y="254798"/>
                  <a:pt x="1473292" y="235869"/>
                  <a:pt x="1491891" y="221921"/>
                </a:cubicBezTo>
                <a:cubicBezTo>
                  <a:pt x="1508331" y="209592"/>
                  <a:pt x="1524488" y="196877"/>
                  <a:pt x="1541210" y="184934"/>
                </a:cubicBezTo>
                <a:cubicBezTo>
                  <a:pt x="1667414" y="94794"/>
                  <a:pt x="1466336" y="244168"/>
                  <a:pt x="1627518" y="123289"/>
                </a:cubicBezTo>
                <a:cubicBezTo>
                  <a:pt x="1631628" y="139728"/>
                  <a:pt x="1639847" y="155660"/>
                  <a:pt x="1639847" y="172605"/>
                </a:cubicBezTo>
                <a:cubicBezTo>
                  <a:pt x="1639847" y="243109"/>
                  <a:pt x="1583669" y="229229"/>
                  <a:pt x="1701496" y="209592"/>
                </a:cubicBezTo>
                <a:cubicBezTo>
                  <a:pt x="1734375" y="213702"/>
                  <a:pt x="1771363" y="205482"/>
                  <a:pt x="1800133" y="221921"/>
                </a:cubicBezTo>
                <a:cubicBezTo>
                  <a:pt x="1811417" y="228368"/>
                  <a:pt x="1795013" y="248095"/>
                  <a:pt x="1787804" y="258908"/>
                </a:cubicBezTo>
                <a:cubicBezTo>
                  <a:pt x="1778132" y="273416"/>
                  <a:pt x="1762163" y="282657"/>
                  <a:pt x="1750815" y="295895"/>
                </a:cubicBezTo>
                <a:cubicBezTo>
                  <a:pt x="1737442" y="311496"/>
                  <a:pt x="1725523" y="328316"/>
                  <a:pt x="1713826" y="345211"/>
                </a:cubicBezTo>
                <a:cubicBezTo>
                  <a:pt x="1688521" y="381760"/>
                  <a:pt x="1671281" y="424739"/>
                  <a:pt x="1639847" y="456172"/>
                </a:cubicBezTo>
                <a:cubicBezTo>
                  <a:pt x="1623408" y="472611"/>
                  <a:pt x="1590529" y="482240"/>
                  <a:pt x="1590529" y="505488"/>
                </a:cubicBezTo>
                <a:cubicBezTo>
                  <a:pt x="1590529" y="523868"/>
                  <a:pt x="1625143" y="491857"/>
                  <a:pt x="1639847" y="480830"/>
                </a:cubicBezTo>
                <a:cubicBezTo>
                  <a:pt x="1765993" y="386225"/>
                  <a:pt x="1607505" y="472692"/>
                  <a:pt x="1750815" y="394527"/>
                </a:cubicBezTo>
                <a:cubicBezTo>
                  <a:pt x="1775019" y="381326"/>
                  <a:pt x="1798638" y="366258"/>
                  <a:pt x="1824793" y="357540"/>
                </a:cubicBezTo>
                <a:cubicBezTo>
                  <a:pt x="1852465" y="348316"/>
                  <a:pt x="1997510" y="334241"/>
                  <a:pt x="2009738" y="332882"/>
                </a:cubicBezTo>
                <a:cubicBezTo>
                  <a:pt x="2026178" y="336992"/>
                  <a:pt x="2050338" y="330681"/>
                  <a:pt x="2059057" y="345211"/>
                </a:cubicBezTo>
                <a:cubicBezTo>
                  <a:pt x="2087440" y="392514"/>
                  <a:pt x="2029157" y="400383"/>
                  <a:pt x="2009738" y="406856"/>
                </a:cubicBezTo>
                <a:cubicBezTo>
                  <a:pt x="1959380" y="507568"/>
                  <a:pt x="1985163" y="435614"/>
                  <a:pt x="2022068" y="431514"/>
                </a:cubicBezTo>
                <a:cubicBezTo>
                  <a:pt x="2046915" y="428753"/>
                  <a:pt x="2071387" y="439733"/>
                  <a:pt x="2096046" y="443843"/>
                </a:cubicBezTo>
                <a:cubicBezTo>
                  <a:pt x="2083716" y="460282"/>
                  <a:pt x="2072212" y="477373"/>
                  <a:pt x="2059057" y="493159"/>
                </a:cubicBezTo>
                <a:cubicBezTo>
                  <a:pt x="2051615" y="502089"/>
                  <a:pt x="2040378" y="507849"/>
                  <a:pt x="2034397" y="517817"/>
                </a:cubicBezTo>
                <a:cubicBezTo>
                  <a:pt x="2027710" y="528961"/>
                  <a:pt x="2009249" y="552668"/>
                  <a:pt x="2022068" y="554804"/>
                </a:cubicBezTo>
                <a:cubicBezTo>
                  <a:pt x="2074925" y="563613"/>
                  <a:pt x="2128925" y="546585"/>
                  <a:pt x="2182353" y="542475"/>
                </a:cubicBezTo>
                <a:cubicBezTo>
                  <a:pt x="2211122" y="546585"/>
                  <a:pt x="2242667" y="541808"/>
                  <a:pt x="2268661" y="554804"/>
                </a:cubicBezTo>
                <a:cubicBezTo>
                  <a:pt x="2280286" y="560616"/>
                  <a:pt x="2242069" y="559335"/>
                  <a:pt x="2231672" y="567133"/>
                </a:cubicBezTo>
                <a:cubicBezTo>
                  <a:pt x="2224320" y="572647"/>
                  <a:pt x="2223453" y="583572"/>
                  <a:pt x="2219343" y="591791"/>
                </a:cubicBezTo>
              </a:path>
            </a:pathLst>
          </a:custGeom>
          <a:solidFill>
            <a:schemeClr val="bg1"/>
          </a:solidFill>
          <a:ln>
            <a:solidFill>
              <a:schemeClr val="bg1"/>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Freeform 16"/>
          <p:cNvSpPr/>
          <p:nvPr/>
        </p:nvSpPr>
        <p:spPr>
          <a:xfrm>
            <a:off x="8164617" y="2420888"/>
            <a:ext cx="1199505" cy="3008273"/>
          </a:xfrm>
          <a:custGeom>
            <a:avLst/>
            <a:gdLst>
              <a:gd name="connsiteX0" fmla="*/ 724132 w 1199505"/>
              <a:gd name="connsiteY0" fmla="*/ 2860325 h 3008273"/>
              <a:gd name="connsiteX1" fmla="*/ 255604 w 1199505"/>
              <a:gd name="connsiteY1" fmla="*/ 2946628 h 3008273"/>
              <a:gd name="connsiteX2" fmla="*/ 45999 w 1199505"/>
              <a:gd name="connsiteY2" fmla="*/ 3008273 h 3008273"/>
              <a:gd name="connsiteX3" fmla="*/ 156966 w 1199505"/>
              <a:gd name="connsiteY3" fmla="*/ 2921970 h 3008273"/>
              <a:gd name="connsiteX4" fmla="*/ 206285 w 1199505"/>
              <a:gd name="connsiteY4" fmla="*/ 2884983 h 3008273"/>
              <a:gd name="connsiteX5" fmla="*/ 391230 w 1199505"/>
              <a:gd name="connsiteY5" fmla="*/ 2823338 h 3008273"/>
              <a:gd name="connsiteX6" fmla="*/ 539186 w 1199505"/>
              <a:gd name="connsiteY6" fmla="*/ 2774022 h 3008273"/>
              <a:gd name="connsiteX7" fmla="*/ 674813 w 1199505"/>
              <a:gd name="connsiteY7" fmla="*/ 2749364 h 3008273"/>
              <a:gd name="connsiteX8" fmla="*/ 810439 w 1199505"/>
              <a:gd name="connsiteY8" fmla="*/ 2700048 h 3008273"/>
              <a:gd name="connsiteX9" fmla="*/ 921406 w 1199505"/>
              <a:gd name="connsiteY9" fmla="*/ 2650732 h 3008273"/>
              <a:gd name="connsiteX10" fmla="*/ 1032374 w 1199505"/>
              <a:gd name="connsiteY10" fmla="*/ 2601416 h 3008273"/>
              <a:gd name="connsiteX11" fmla="*/ 1044703 w 1199505"/>
              <a:gd name="connsiteY11" fmla="*/ 2564429 h 3008273"/>
              <a:gd name="connsiteX12" fmla="*/ 699472 w 1199505"/>
              <a:gd name="connsiteY12" fmla="*/ 2552100 h 3008273"/>
              <a:gd name="connsiteX13" fmla="*/ 625494 w 1199505"/>
              <a:gd name="connsiteY13" fmla="*/ 2515113 h 3008273"/>
              <a:gd name="connsiteX14" fmla="*/ 317252 w 1199505"/>
              <a:gd name="connsiteY14" fmla="*/ 2502784 h 3008273"/>
              <a:gd name="connsiteX15" fmla="*/ 526857 w 1199505"/>
              <a:gd name="connsiteY15" fmla="*/ 2490455 h 3008273"/>
              <a:gd name="connsiteX16" fmla="*/ 798110 w 1199505"/>
              <a:gd name="connsiteY16" fmla="*/ 2478126 h 3008273"/>
              <a:gd name="connsiteX17" fmla="*/ 761121 w 1199505"/>
              <a:gd name="connsiteY17" fmla="*/ 2465797 h 3008273"/>
              <a:gd name="connsiteX18" fmla="*/ 588505 w 1199505"/>
              <a:gd name="connsiteY18" fmla="*/ 2453468 h 3008273"/>
              <a:gd name="connsiteX19" fmla="*/ 391230 w 1199505"/>
              <a:gd name="connsiteY19" fmla="*/ 2441139 h 3008273"/>
              <a:gd name="connsiteX20" fmla="*/ 317252 w 1199505"/>
              <a:gd name="connsiteY20" fmla="*/ 2428810 h 3008273"/>
              <a:gd name="connsiteX21" fmla="*/ 107647 w 1199505"/>
              <a:gd name="connsiteY21" fmla="*/ 2404152 h 3008273"/>
              <a:gd name="connsiteX22" fmla="*/ 169296 w 1199505"/>
              <a:gd name="connsiteY22" fmla="*/ 2391823 h 3008273"/>
              <a:gd name="connsiteX23" fmla="*/ 329582 w 1199505"/>
              <a:gd name="connsiteY23" fmla="*/ 2367165 h 3008273"/>
              <a:gd name="connsiteX24" fmla="*/ 243274 w 1199505"/>
              <a:gd name="connsiteY24" fmla="*/ 2317850 h 3008273"/>
              <a:gd name="connsiteX25" fmla="*/ 181626 w 1199505"/>
              <a:gd name="connsiteY25" fmla="*/ 2280863 h 3008273"/>
              <a:gd name="connsiteX26" fmla="*/ 95318 w 1199505"/>
              <a:gd name="connsiteY26" fmla="*/ 2243876 h 3008273"/>
              <a:gd name="connsiteX27" fmla="*/ 9010 w 1199505"/>
              <a:gd name="connsiteY27" fmla="*/ 2157573 h 3008273"/>
              <a:gd name="connsiteX28" fmla="*/ 181626 w 1199505"/>
              <a:gd name="connsiteY28" fmla="*/ 2120586 h 3008273"/>
              <a:gd name="connsiteX29" fmla="*/ 317252 w 1199505"/>
              <a:gd name="connsiteY29" fmla="*/ 2083599 h 3008273"/>
              <a:gd name="connsiteX30" fmla="*/ 292593 w 1199505"/>
              <a:gd name="connsiteY30" fmla="*/ 2046612 h 3008273"/>
              <a:gd name="connsiteX31" fmla="*/ 230944 w 1199505"/>
              <a:gd name="connsiteY31" fmla="*/ 2021954 h 3008273"/>
              <a:gd name="connsiteX32" fmla="*/ 280263 w 1199505"/>
              <a:gd name="connsiteY32" fmla="*/ 2009625 h 3008273"/>
              <a:gd name="connsiteX33" fmla="*/ 452879 w 1199505"/>
              <a:gd name="connsiteY33" fmla="*/ 1997296 h 3008273"/>
              <a:gd name="connsiteX34" fmla="*/ 267933 w 1199505"/>
              <a:gd name="connsiteY34" fmla="*/ 1972638 h 3008273"/>
              <a:gd name="connsiteX35" fmla="*/ 206285 w 1199505"/>
              <a:gd name="connsiteY35" fmla="*/ 1960309 h 3008273"/>
              <a:gd name="connsiteX36" fmla="*/ 243274 w 1199505"/>
              <a:gd name="connsiteY36" fmla="*/ 1935651 h 3008273"/>
              <a:gd name="connsiteX37" fmla="*/ 292593 w 1199505"/>
              <a:gd name="connsiteY37" fmla="*/ 1923322 h 3008273"/>
              <a:gd name="connsiteX38" fmla="*/ 255604 w 1199505"/>
              <a:gd name="connsiteY38" fmla="*/ 1824690 h 3008273"/>
              <a:gd name="connsiteX39" fmla="*/ 267933 w 1199505"/>
              <a:gd name="connsiteY39" fmla="*/ 1787703 h 3008273"/>
              <a:gd name="connsiteX40" fmla="*/ 354241 w 1199505"/>
              <a:gd name="connsiteY40" fmla="*/ 1676742 h 3008273"/>
              <a:gd name="connsiteX41" fmla="*/ 428219 w 1199505"/>
              <a:gd name="connsiteY41" fmla="*/ 1590439 h 3008273"/>
              <a:gd name="connsiteX42" fmla="*/ 403560 w 1199505"/>
              <a:gd name="connsiteY42" fmla="*/ 1627426 h 3008273"/>
              <a:gd name="connsiteX43" fmla="*/ 317252 w 1199505"/>
              <a:gd name="connsiteY43" fmla="*/ 1590439 h 3008273"/>
              <a:gd name="connsiteX44" fmla="*/ 255604 w 1199505"/>
              <a:gd name="connsiteY44" fmla="*/ 1553452 h 3008273"/>
              <a:gd name="connsiteX45" fmla="*/ 181626 w 1199505"/>
              <a:gd name="connsiteY45" fmla="*/ 1541123 h 3008273"/>
              <a:gd name="connsiteX46" fmla="*/ 255604 w 1199505"/>
              <a:gd name="connsiteY46" fmla="*/ 1528794 h 3008273"/>
              <a:gd name="connsiteX47" fmla="*/ 193955 w 1199505"/>
              <a:gd name="connsiteY47" fmla="*/ 1504136 h 3008273"/>
              <a:gd name="connsiteX48" fmla="*/ 70658 w 1199505"/>
              <a:gd name="connsiteY48" fmla="*/ 1442491 h 3008273"/>
              <a:gd name="connsiteX49" fmla="*/ 33669 w 1199505"/>
              <a:gd name="connsiteY49" fmla="*/ 1417833 h 3008273"/>
              <a:gd name="connsiteX50" fmla="*/ 70658 w 1199505"/>
              <a:gd name="connsiteY50" fmla="*/ 1405504 h 3008273"/>
              <a:gd name="connsiteX51" fmla="*/ 132307 w 1199505"/>
              <a:gd name="connsiteY51" fmla="*/ 1393175 h 3008273"/>
              <a:gd name="connsiteX52" fmla="*/ 354241 w 1199505"/>
              <a:gd name="connsiteY52" fmla="*/ 1368517 h 3008273"/>
              <a:gd name="connsiteX53" fmla="*/ 317252 w 1199505"/>
              <a:gd name="connsiteY53" fmla="*/ 1331530 h 3008273"/>
              <a:gd name="connsiteX54" fmla="*/ 280263 w 1199505"/>
              <a:gd name="connsiteY54" fmla="*/ 1319201 h 3008273"/>
              <a:gd name="connsiteX55" fmla="*/ 267933 w 1199505"/>
              <a:gd name="connsiteY55" fmla="*/ 1282214 h 3008273"/>
              <a:gd name="connsiteX56" fmla="*/ 415889 w 1199505"/>
              <a:gd name="connsiteY56" fmla="*/ 1220570 h 3008273"/>
              <a:gd name="connsiteX57" fmla="*/ 415889 w 1199505"/>
              <a:gd name="connsiteY57" fmla="*/ 1220570 h 3008273"/>
              <a:gd name="connsiteX58" fmla="*/ 502197 w 1199505"/>
              <a:gd name="connsiteY58" fmla="*/ 1195912 h 3008273"/>
              <a:gd name="connsiteX59" fmla="*/ 440549 w 1199505"/>
              <a:gd name="connsiteY59" fmla="*/ 1183583 h 3008273"/>
              <a:gd name="connsiteX60" fmla="*/ 366571 w 1199505"/>
              <a:gd name="connsiteY60" fmla="*/ 1171254 h 3008273"/>
              <a:gd name="connsiteX61" fmla="*/ 243274 w 1199505"/>
              <a:gd name="connsiteY61" fmla="*/ 1109609 h 3008273"/>
              <a:gd name="connsiteX62" fmla="*/ 132307 w 1199505"/>
              <a:gd name="connsiteY62" fmla="*/ 1084951 h 3008273"/>
              <a:gd name="connsiteX63" fmla="*/ 45999 w 1199505"/>
              <a:gd name="connsiteY63" fmla="*/ 1060293 h 3008273"/>
              <a:gd name="connsiteX64" fmla="*/ 391230 w 1199505"/>
              <a:gd name="connsiteY64" fmla="*/ 1097280 h 3008273"/>
              <a:gd name="connsiteX65" fmla="*/ 551516 w 1199505"/>
              <a:gd name="connsiteY65" fmla="*/ 1121938 h 3008273"/>
              <a:gd name="connsiteX66" fmla="*/ 354241 w 1199505"/>
              <a:gd name="connsiteY66" fmla="*/ 1035635 h 3008273"/>
              <a:gd name="connsiteX67" fmla="*/ 107647 w 1199505"/>
              <a:gd name="connsiteY67" fmla="*/ 949332 h 3008273"/>
              <a:gd name="connsiteX68" fmla="*/ 58329 w 1199505"/>
              <a:gd name="connsiteY68" fmla="*/ 924674 h 3008273"/>
              <a:gd name="connsiteX69" fmla="*/ 391230 w 1199505"/>
              <a:gd name="connsiteY69" fmla="*/ 900016 h 3008273"/>
              <a:gd name="connsiteX70" fmla="*/ 440549 w 1199505"/>
              <a:gd name="connsiteY70" fmla="*/ 887687 h 3008273"/>
              <a:gd name="connsiteX71" fmla="*/ 539186 w 1199505"/>
              <a:gd name="connsiteY71" fmla="*/ 826042 h 3008273"/>
              <a:gd name="connsiteX72" fmla="*/ 576175 w 1199505"/>
              <a:gd name="connsiteY72" fmla="*/ 838371 h 3008273"/>
              <a:gd name="connsiteX73" fmla="*/ 551516 w 1199505"/>
              <a:gd name="connsiteY73" fmla="*/ 813713 h 3008273"/>
              <a:gd name="connsiteX74" fmla="*/ 502197 w 1199505"/>
              <a:gd name="connsiteY74" fmla="*/ 801384 h 3008273"/>
              <a:gd name="connsiteX75" fmla="*/ 465208 w 1199505"/>
              <a:gd name="connsiteY75" fmla="*/ 776726 h 3008273"/>
              <a:gd name="connsiteX76" fmla="*/ 539186 w 1199505"/>
              <a:gd name="connsiteY76" fmla="*/ 764397 h 3008273"/>
              <a:gd name="connsiteX77" fmla="*/ 650153 w 1199505"/>
              <a:gd name="connsiteY77" fmla="*/ 752068 h 3008273"/>
              <a:gd name="connsiteX78" fmla="*/ 588505 w 1199505"/>
              <a:gd name="connsiteY78" fmla="*/ 715081 h 3008273"/>
              <a:gd name="connsiteX79" fmla="*/ 514527 w 1199505"/>
              <a:gd name="connsiteY79" fmla="*/ 665765 h 3008273"/>
              <a:gd name="connsiteX80" fmla="*/ 391230 w 1199505"/>
              <a:gd name="connsiteY80" fmla="*/ 591791 h 3008273"/>
              <a:gd name="connsiteX81" fmla="*/ 403560 w 1199505"/>
              <a:gd name="connsiteY81" fmla="*/ 382198 h 3008273"/>
              <a:gd name="connsiteX82" fmla="*/ 465208 w 1199505"/>
              <a:gd name="connsiteY82" fmla="*/ 86303 h 3008273"/>
              <a:gd name="connsiteX83" fmla="*/ 563846 w 1199505"/>
              <a:gd name="connsiteY83" fmla="*/ 0 h 3008273"/>
              <a:gd name="connsiteX84" fmla="*/ 551516 w 1199505"/>
              <a:gd name="connsiteY84" fmla="*/ 49316 h 3008273"/>
              <a:gd name="connsiteX85" fmla="*/ 477538 w 1199505"/>
              <a:gd name="connsiteY85" fmla="*/ 147948 h 3008273"/>
              <a:gd name="connsiteX86" fmla="*/ 465208 w 1199505"/>
              <a:gd name="connsiteY86" fmla="*/ 184934 h 3008273"/>
              <a:gd name="connsiteX87" fmla="*/ 526857 w 1199505"/>
              <a:gd name="connsiteY87" fmla="*/ 369869 h 3008273"/>
              <a:gd name="connsiteX88" fmla="*/ 576175 w 1199505"/>
              <a:gd name="connsiteY88" fmla="*/ 480830 h 3008273"/>
              <a:gd name="connsiteX89" fmla="*/ 699472 w 1199505"/>
              <a:gd name="connsiteY89" fmla="*/ 678094 h 3008273"/>
              <a:gd name="connsiteX90" fmla="*/ 748791 w 1199505"/>
              <a:gd name="connsiteY90" fmla="*/ 678094 h 3008273"/>
              <a:gd name="connsiteX91" fmla="*/ 798110 w 1199505"/>
              <a:gd name="connsiteY91" fmla="*/ 653436 h 3008273"/>
              <a:gd name="connsiteX92" fmla="*/ 847428 w 1199505"/>
              <a:gd name="connsiteY92" fmla="*/ 604120 h 3008273"/>
              <a:gd name="connsiteX93" fmla="*/ 896747 w 1199505"/>
              <a:gd name="connsiteY93" fmla="*/ 567133 h 3008273"/>
              <a:gd name="connsiteX94" fmla="*/ 958395 w 1199505"/>
              <a:gd name="connsiteY94" fmla="*/ 443843 h 3008273"/>
              <a:gd name="connsiteX95" fmla="*/ 983055 w 1199505"/>
              <a:gd name="connsiteY95" fmla="*/ 394527 h 3008273"/>
              <a:gd name="connsiteX96" fmla="*/ 995385 w 1199505"/>
              <a:gd name="connsiteY96" fmla="*/ 456172 h 3008273"/>
              <a:gd name="connsiteX97" fmla="*/ 1007714 w 1199505"/>
              <a:gd name="connsiteY97" fmla="*/ 493159 h 3008273"/>
              <a:gd name="connsiteX98" fmla="*/ 1044703 w 1199505"/>
              <a:gd name="connsiteY98" fmla="*/ 505488 h 3008273"/>
              <a:gd name="connsiteX99" fmla="*/ 1143341 w 1199505"/>
              <a:gd name="connsiteY99" fmla="*/ 456172 h 3008273"/>
              <a:gd name="connsiteX100" fmla="*/ 1192659 w 1199505"/>
              <a:gd name="connsiteY100" fmla="*/ 443843 h 3008273"/>
              <a:gd name="connsiteX101" fmla="*/ 1192659 w 1199505"/>
              <a:gd name="connsiteY101" fmla="*/ 517817 h 300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199505" h="3008273">
                <a:moveTo>
                  <a:pt x="724132" y="2860325"/>
                </a:moveTo>
                <a:lnTo>
                  <a:pt x="255604" y="2946628"/>
                </a:lnTo>
                <a:cubicBezTo>
                  <a:pt x="112485" y="2994332"/>
                  <a:pt x="182463" y="2974159"/>
                  <a:pt x="45999" y="3008273"/>
                </a:cubicBezTo>
                <a:lnTo>
                  <a:pt x="156966" y="2921970"/>
                </a:lnTo>
                <a:cubicBezTo>
                  <a:pt x="173254" y="2909441"/>
                  <a:pt x="186790" y="2891481"/>
                  <a:pt x="206285" y="2884983"/>
                </a:cubicBezTo>
                <a:lnTo>
                  <a:pt x="391230" y="2823338"/>
                </a:lnTo>
                <a:cubicBezTo>
                  <a:pt x="440549" y="2806899"/>
                  <a:pt x="488038" y="2783321"/>
                  <a:pt x="539186" y="2774022"/>
                </a:cubicBezTo>
                <a:lnTo>
                  <a:pt x="674813" y="2749364"/>
                </a:lnTo>
                <a:cubicBezTo>
                  <a:pt x="720022" y="2732925"/>
                  <a:pt x="765775" y="2717913"/>
                  <a:pt x="810439" y="2700048"/>
                </a:cubicBezTo>
                <a:cubicBezTo>
                  <a:pt x="848022" y="2685016"/>
                  <a:pt x="884726" y="2667848"/>
                  <a:pt x="921406" y="2650732"/>
                </a:cubicBezTo>
                <a:cubicBezTo>
                  <a:pt x="1028408" y="2600801"/>
                  <a:pt x="959142" y="2625825"/>
                  <a:pt x="1032374" y="2601416"/>
                </a:cubicBezTo>
                <a:cubicBezTo>
                  <a:pt x="1036484" y="2589087"/>
                  <a:pt x="1057559" y="2566333"/>
                  <a:pt x="1044703" y="2564429"/>
                </a:cubicBezTo>
                <a:cubicBezTo>
                  <a:pt x="930796" y="2547555"/>
                  <a:pt x="814383" y="2559513"/>
                  <a:pt x="699472" y="2552100"/>
                </a:cubicBezTo>
                <a:cubicBezTo>
                  <a:pt x="420010" y="2534071"/>
                  <a:pt x="933727" y="2548136"/>
                  <a:pt x="625494" y="2515113"/>
                </a:cubicBezTo>
                <a:cubicBezTo>
                  <a:pt x="523250" y="2504159"/>
                  <a:pt x="419999" y="2506894"/>
                  <a:pt x="317252" y="2502784"/>
                </a:cubicBezTo>
                <a:lnTo>
                  <a:pt x="526857" y="2490455"/>
                </a:lnTo>
                <a:cubicBezTo>
                  <a:pt x="617249" y="2485820"/>
                  <a:pt x="708096" y="2487601"/>
                  <a:pt x="798110" y="2478126"/>
                </a:cubicBezTo>
                <a:cubicBezTo>
                  <a:pt x="811035" y="2476766"/>
                  <a:pt x="774029" y="2467315"/>
                  <a:pt x="761121" y="2465797"/>
                </a:cubicBezTo>
                <a:cubicBezTo>
                  <a:pt x="703831" y="2459057"/>
                  <a:pt x="646062" y="2457305"/>
                  <a:pt x="588505" y="2453468"/>
                </a:cubicBezTo>
                <a:lnTo>
                  <a:pt x="391230" y="2441139"/>
                </a:lnTo>
                <a:cubicBezTo>
                  <a:pt x="366571" y="2437029"/>
                  <a:pt x="342099" y="2431571"/>
                  <a:pt x="317252" y="2428810"/>
                </a:cubicBezTo>
                <a:cubicBezTo>
                  <a:pt x="95648" y="2404189"/>
                  <a:pt x="240168" y="2430654"/>
                  <a:pt x="107647" y="2404152"/>
                </a:cubicBezTo>
                <a:cubicBezTo>
                  <a:pt x="128197" y="2400042"/>
                  <a:pt x="148550" y="2394787"/>
                  <a:pt x="169296" y="2391823"/>
                </a:cubicBezTo>
                <a:cubicBezTo>
                  <a:pt x="334974" y="2368156"/>
                  <a:pt x="226915" y="2392830"/>
                  <a:pt x="329582" y="2367165"/>
                </a:cubicBezTo>
                <a:cubicBezTo>
                  <a:pt x="256756" y="2294345"/>
                  <a:pt x="332692" y="2357589"/>
                  <a:pt x="243274" y="2317850"/>
                </a:cubicBezTo>
                <a:cubicBezTo>
                  <a:pt x="221375" y="2308118"/>
                  <a:pt x="203060" y="2291580"/>
                  <a:pt x="181626" y="2280863"/>
                </a:cubicBezTo>
                <a:cubicBezTo>
                  <a:pt x="153630" y="2266866"/>
                  <a:pt x="124087" y="2256205"/>
                  <a:pt x="95318" y="2243876"/>
                </a:cubicBezTo>
                <a:cubicBezTo>
                  <a:pt x="66549" y="2215108"/>
                  <a:pt x="-29587" y="2170438"/>
                  <a:pt x="9010" y="2157573"/>
                </a:cubicBezTo>
                <a:cubicBezTo>
                  <a:pt x="114423" y="2122437"/>
                  <a:pt x="57196" y="2136139"/>
                  <a:pt x="181626" y="2120586"/>
                </a:cubicBezTo>
                <a:cubicBezTo>
                  <a:pt x="292872" y="2092776"/>
                  <a:pt x="248111" y="2106645"/>
                  <a:pt x="317252" y="2083599"/>
                </a:cubicBezTo>
                <a:cubicBezTo>
                  <a:pt x="309032" y="2071270"/>
                  <a:pt x="304651" y="2055224"/>
                  <a:pt x="292593" y="2046612"/>
                </a:cubicBezTo>
                <a:cubicBezTo>
                  <a:pt x="274583" y="2033748"/>
                  <a:pt x="237943" y="2042951"/>
                  <a:pt x="230944" y="2021954"/>
                </a:cubicBezTo>
                <a:cubicBezTo>
                  <a:pt x="225585" y="2005878"/>
                  <a:pt x="263421" y="2011496"/>
                  <a:pt x="280263" y="2009625"/>
                </a:cubicBezTo>
                <a:cubicBezTo>
                  <a:pt x="337595" y="2003255"/>
                  <a:pt x="395340" y="2001406"/>
                  <a:pt x="452879" y="1997296"/>
                </a:cubicBezTo>
                <a:cubicBezTo>
                  <a:pt x="403008" y="1991063"/>
                  <a:pt x="318980" y="1981145"/>
                  <a:pt x="267933" y="1972638"/>
                </a:cubicBezTo>
                <a:cubicBezTo>
                  <a:pt x="247262" y="1969193"/>
                  <a:pt x="226834" y="1964419"/>
                  <a:pt x="206285" y="1960309"/>
                </a:cubicBezTo>
                <a:cubicBezTo>
                  <a:pt x="218615" y="1952090"/>
                  <a:pt x="229654" y="1941488"/>
                  <a:pt x="243274" y="1935651"/>
                </a:cubicBezTo>
                <a:cubicBezTo>
                  <a:pt x="258850" y="1928976"/>
                  <a:pt x="283874" y="1937852"/>
                  <a:pt x="292593" y="1923322"/>
                </a:cubicBezTo>
                <a:cubicBezTo>
                  <a:pt x="301749" y="1908062"/>
                  <a:pt x="259700" y="1832883"/>
                  <a:pt x="255604" y="1824690"/>
                </a:cubicBezTo>
                <a:cubicBezTo>
                  <a:pt x="259714" y="1812361"/>
                  <a:pt x="260724" y="1798516"/>
                  <a:pt x="267933" y="1787703"/>
                </a:cubicBezTo>
                <a:cubicBezTo>
                  <a:pt x="293926" y="1748715"/>
                  <a:pt x="325670" y="1713882"/>
                  <a:pt x="354241" y="1676742"/>
                </a:cubicBezTo>
                <a:cubicBezTo>
                  <a:pt x="356204" y="1674190"/>
                  <a:pt x="415297" y="1590439"/>
                  <a:pt x="428219" y="1590439"/>
                </a:cubicBezTo>
                <a:cubicBezTo>
                  <a:pt x="443037" y="1590439"/>
                  <a:pt x="411780" y="1615097"/>
                  <a:pt x="403560" y="1627426"/>
                </a:cubicBezTo>
                <a:cubicBezTo>
                  <a:pt x="374791" y="1615097"/>
                  <a:pt x="345248" y="1604436"/>
                  <a:pt x="317252" y="1590439"/>
                </a:cubicBezTo>
                <a:cubicBezTo>
                  <a:pt x="295818" y="1579722"/>
                  <a:pt x="278125" y="1561641"/>
                  <a:pt x="255604" y="1553452"/>
                </a:cubicBezTo>
                <a:cubicBezTo>
                  <a:pt x="232110" y="1544909"/>
                  <a:pt x="206285" y="1545233"/>
                  <a:pt x="181626" y="1541123"/>
                </a:cubicBezTo>
                <a:lnTo>
                  <a:pt x="255604" y="1528794"/>
                </a:lnTo>
                <a:cubicBezTo>
                  <a:pt x="262603" y="1507797"/>
                  <a:pt x="213303" y="1514884"/>
                  <a:pt x="193955" y="1504136"/>
                </a:cubicBezTo>
                <a:cubicBezTo>
                  <a:pt x="62491" y="1431104"/>
                  <a:pt x="241738" y="1499514"/>
                  <a:pt x="70658" y="1442491"/>
                </a:cubicBezTo>
                <a:cubicBezTo>
                  <a:pt x="58328" y="1434272"/>
                  <a:pt x="33669" y="1432651"/>
                  <a:pt x="33669" y="1417833"/>
                </a:cubicBezTo>
                <a:cubicBezTo>
                  <a:pt x="33669" y="1404836"/>
                  <a:pt x="58049" y="1408656"/>
                  <a:pt x="70658" y="1405504"/>
                </a:cubicBezTo>
                <a:cubicBezTo>
                  <a:pt x="90989" y="1400422"/>
                  <a:pt x="111688" y="1396924"/>
                  <a:pt x="132307" y="1393175"/>
                </a:cubicBezTo>
                <a:cubicBezTo>
                  <a:pt x="236211" y="1374285"/>
                  <a:pt x="218768" y="1379806"/>
                  <a:pt x="354241" y="1368517"/>
                </a:cubicBezTo>
                <a:cubicBezTo>
                  <a:pt x="341911" y="1356188"/>
                  <a:pt x="331760" y="1341202"/>
                  <a:pt x="317252" y="1331530"/>
                </a:cubicBezTo>
                <a:cubicBezTo>
                  <a:pt x="306438" y="1324321"/>
                  <a:pt x="289453" y="1328391"/>
                  <a:pt x="280263" y="1319201"/>
                </a:cubicBezTo>
                <a:cubicBezTo>
                  <a:pt x="271073" y="1310012"/>
                  <a:pt x="272043" y="1294543"/>
                  <a:pt x="267933" y="1282214"/>
                </a:cubicBezTo>
                <a:cubicBezTo>
                  <a:pt x="352914" y="1260970"/>
                  <a:pt x="302095" y="1277463"/>
                  <a:pt x="415889" y="1220570"/>
                </a:cubicBezTo>
                <a:lnTo>
                  <a:pt x="415889" y="1220570"/>
                </a:lnTo>
                <a:cubicBezTo>
                  <a:pt x="468955" y="1202883"/>
                  <a:pt x="440270" y="1211393"/>
                  <a:pt x="502197" y="1195912"/>
                </a:cubicBezTo>
                <a:lnTo>
                  <a:pt x="440549" y="1183583"/>
                </a:lnTo>
                <a:cubicBezTo>
                  <a:pt x="415953" y="1179111"/>
                  <a:pt x="389979" y="1180031"/>
                  <a:pt x="366571" y="1171254"/>
                </a:cubicBezTo>
                <a:cubicBezTo>
                  <a:pt x="323547" y="1155121"/>
                  <a:pt x="286391" y="1125493"/>
                  <a:pt x="243274" y="1109609"/>
                </a:cubicBezTo>
                <a:cubicBezTo>
                  <a:pt x="207719" y="1096510"/>
                  <a:pt x="169067" y="1094140"/>
                  <a:pt x="132307" y="1084951"/>
                </a:cubicBezTo>
                <a:cubicBezTo>
                  <a:pt x="103280" y="1077695"/>
                  <a:pt x="16112" y="1058870"/>
                  <a:pt x="45999" y="1060293"/>
                </a:cubicBezTo>
                <a:cubicBezTo>
                  <a:pt x="161604" y="1065798"/>
                  <a:pt x="276510" y="1081985"/>
                  <a:pt x="391230" y="1097280"/>
                </a:cubicBezTo>
                <a:cubicBezTo>
                  <a:pt x="533851" y="1116295"/>
                  <a:pt x="689649" y="1156469"/>
                  <a:pt x="551516" y="1121938"/>
                </a:cubicBezTo>
                <a:cubicBezTo>
                  <a:pt x="462676" y="1077520"/>
                  <a:pt x="463431" y="1075338"/>
                  <a:pt x="354241" y="1035635"/>
                </a:cubicBezTo>
                <a:cubicBezTo>
                  <a:pt x="240760" y="994371"/>
                  <a:pt x="209173" y="991632"/>
                  <a:pt x="107647" y="949332"/>
                </a:cubicBezTo>
                <a:cubicBezTo>
                  <a:pt x="90681" y="942263"/>
                  <a:pt x="74768" y="932893"/>
                  <a:pt x="58329" y="924674"/>
                </a:cubicBezTo>
                <a:cubicBezTo>
                  <a:pt x="208799" y="887058"/>
                  <a:pt x="38456" y="926146"/>
                  <a:pt x="391230" y="900016"/>
                </a:cubicBezTo>
                <a:cubicBezTo>
                  <a:pt x="408129" y="898764"/>
                  <a:pt x="424109" y="891797"/>
                  <a:pt x="440549" y="887687"/>
                </a:cubicBezTo>
                <a:cubicBezTo>
                  <a:pt x="473915" y="854322"/>
                  <a:pt x="485812" y="832713"/>
                  <a:pt x="539186" y="826042"/>
                </a:cubicBezTo>
                <a:cubicBezTo>
                  <a:pt x="552082" y="824430"/>
                  <a:pt x="563845" y="834261"/>
                  <a:pt x="576175" y="838371"/>
                </a:cubicBezTo>
                <a:cubicBezTo>
                  <a:pt x="603993" y="977452"/>
                  <a:pt x="582795" y="849459"/>
                  <a:pt x="551516" y="813713"/>
                </a:cubicBezTo>
                <a:cubicBezTo>
                  <a:pt x="540357" y="800960"/>
                  <a:pt x="518637" y="805494"/>
                  <a:pt x="502197" y="801384"/>
                </a:cubicBezTo>
                <a:cubicBezTo>
                  <a:pt x="489867" y="793165"/>
                  <a:pt x="454730" y="787204"/>
                  <a:pt x="465208" y="776726"/>
                </a:cubicBezTo>
                <a:cubicBezTo>
                  <a:pt x="482886" y="759049"/>
                  <a:pt x="514406" y="767701"/>
                  <a:pt x="539186" y="764397"/>
                </a:cubicBezTo>
                <a:cubicBezTo>
                  <a:pt x="576076" y="759479"/>
                  <a:pt x="613164" y="756178"/>
                  <a:pt x="650153" y="752068"/>
                </a:cubicBezTo>
                <a:cubicBezTo>
                  <a:pt x="629604" y="739739"/>
                  <a:pt x="608723" y="727946"/>
                  <a:pt x="588505" y="715081"/>
                </a:cubicBezTo>
                <a:cubicBezTo>
                  <a:pt x="563502" y="699171"/>
                  <a:pt x="540127" y="680697"/>
                  <a:pt x="514527" y="665765"/>
                </a:cubicBezTo>
                <a:cubicBezTo>
                  <a:pt x="375989" y="584955"/>
                  <a:pt x="497026" y="671133"/>
                  <a:pt x="391230" y="591791"/>
                </a:cubicBezTo>
                <a:cubicBezTo>
                  <a:pt x="395340" y="521927"/>
                  <a:pt x="397224" y="451896"/>
                  <a:pt x="403560" y="382198"/>
                </a:cubicBezTo>
                <a:cubicBezTo>
                  <a:pt x="411537" y="294453"/>
                  <a:pt x="416097" y="170488"/>
                  <a:pt x="465208" y="86303"/>
                </a:cubicBezTo>
                <a:cubicBezTo>
                  <a:pt x="481762" y="57927"/>
                  <a:pt x="537732" y="19584"/>
                  <a:pt x="563846" y="0"/>
                </a:cubicBezTo>
                <a:cubicBezTo>
                  <a:pt x="559736" y="16439"/>
                  <a:pt x="560054" y="34680"/>
                  <a:pt x="551516" y="49316"/>
                </a:cubicBezTo>
                <a:cubicBezTo>
                  <a:pt x="530807" y="84815"/>
                  <a:pt x="477538" y="147948"/>
                  <a:pt x="477538" y="147948"/>
                </a:cubicBezTo>
                <a:cubicBezTo>
                  <a:pt x="473428" y="160277"/>
                  <a:pt x="465208" y="171938"/>
                  <a:pt x="465208" y="184934"/>
                </a:cubicBezTo>
                <a:cubicBezTo>
                  <a:pt x="465208" y="276538"/>
                  <a:pt x="486714" y="284570"/>
                  <a:pt x="526857" y="369869"/>
                </a:cubicBezTo>
                <a:cubicBezTo>
                  <a:pt x="544092" y="406492"/>
                  <a:pt x="558711" y="444316"/>
                  <a:pt x="576175" y="480830"/>
                </a:cubicBezTo>
                <a:cubicBezTo>
                  <a:pt x="663177" y="662735"/>
                  <a:pt x="610325" y="618666"/>
                  <a:pt x="699472" y="678094"/>
                </a:cubicBezTo>
                <a:cubicBezTo>
                  <a:pt x="801512" y="576060"/>
                  <a:pt x="689311" y="666199"/>
                  <a:pt x="748791" y="678094"/>
                </a:cubicBezTo>
                <a:cubicBezTo>
                  <a:pt x="766814" y="681698"/>
                  <a:pt x="781670" y="661655"/>
                  <a:pt x="798110" y="653436"/>
                </a:cubicBezTo>
                <a:cubicBezTo>
                  <a:pt x="814549" y="636997"/>
                  <a:pt x="829932" y="619429"/>
                  <a:pt x="847428" y="604120"/>
                </a:cubicBezTo>
                <a:cubicBezTo>
                  <a:pt x="862893" y="590589"/>
                  <a:pt x="885050" y="584028"/>
                  <a:pt x="896747" y="567133"/>
                </a:cubicBezTo>
                <a:cubicBezTo>
                  <a:pt x="922902" y="529356"/>
                  <a:pt x="937846" y="484940"/>
                  <a:pt x="958395" y="443843"/>
                </a:cubicBezTo>
                <a:lnTo>
                  <a:pt x="983055" y="394527"/>
                </a:lnTo>
                <a:cubicBezTo>
                  <a:pt x="987165" y="415075"/>
                  <a:pt x="990302" y="435842"/>
                  <a:pt x="995385" y="456172"/>
                </a:cubicBezTo>
                <a:cubicBezTo>
                  <a:pt x="998537" y="468780"/>
                  <a:pt x="998524" y="483970"/>
                  <a:pt x="1007714" y="493159"/>
                </a:cubicBezTo>
                <a:cubicBezTo>
                  <a:pt x="1016904" y="502349"/>
                  <a:pt x="1032373" y="501378"/>
                  <a:pt x="1044703" y="505488"/>
                </a:cubicBezTo>
                <a:cubicBezTo>
                  <a:pt x="1100811" y="471825"/>
                  <a:pt x="1092666" y="470650"/>
                  <a:pt x="1143341" y="456172"/>
                </a:cubicBezTo>
                <a:cubicBezTo>
                  <a:pt x="1159634" y="451517"/>
                  <a:pt x="1182073" y="430611"/>
                  <a:pt x="1192659" y="443843"/>
                </a:cubicBezTo>
                <a:cubicBezTo>
                  <a:pt x="1208063" y="463097"/>
                  <a:pt x="1192659" y="493159"/>
                  <a:pt x="1192659" y="517817"/>
                </a:cubicBezTo>
              </a:path>
            </a:pathLst>
          </a:custGeom>
          <a:solidFill>
            <a:schemeClr val="bg1"/>
          </a:solidFill>
          <a:ln>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Oval 1"/>
          <p:cNvSpPr/>
          <p:nvPr/>
        </p:nvSpPr>
        <p:spPr bwMode="auto">
          <a:xfrm>
            <a:off x="467544" y="6237312"/>
            <a:ext cx="2592288" cy="1440160"/>
          </a:xfrm>
          <a:prstGeom prst="ellipse">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Oval 4"/>
          <p:cNvSpPr/>
          <p:nvPr/>
        </p:nvSpPr>
        <p:spPr bwMode="auto">
          <a:xfrm>
            <a:off x="971600" y="6445748"/>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067944" y="3212976"/>
            <a:ext cx="14927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reciprocity</a:t>
            </a:r>
            <a:endParaRPr lang="en-GB" i="0" dirty="0">
              <a:effectLst>
                <a:glow rad="101600">
                  <a:srgbClr val="000000"/>
                </a:glow>
              </a:effectLst>
            </a:endParaRPr>
          </a:p>
        </p:txBody>
      </p:sp>
      <p:sp>
        <p:nvSpPr>
          <p:cNvPr id="4" name="Oval 3"/>
          <p:cNvSpPr/>
          <p:nvPr/>
        </p:nvSpPr>
        <p:spPr bwMode="auto">
          <a:xfrm>
            <a:off x="1140276" y="6479919"/>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3" name="Rectangle 2"/>
          <p:cNvSpPr/>
          <p:nvPr/>
        </p:nvSpPr>
        <p:spPr bwMode="auto">
          <a:xfrm>
            <a:off x="323528" y="6858000"/>
            <a:ext cx="4824536" cy="96348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Oval 6"/>
          <p:cNvSpPr/>
          <p:nvPr/>
        </p:nvSpPr>
        <p:spPr bwMode="auto">
          <a:xfrm>
            <a:off x="2051720" y="6457686"/>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Oval 7"/>
          <p:cNvSpPr/>
          <p:nvPr/>
        </p:nvSpPr>
        <p:spPr bwMode="auto">
          <a:xfrm>
            <a:off x="2220396" y="6491857"/>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Oval 10"/>
          <p:cNvSpPr/>
          <p:nvPr/>
        </p:nvSpPr>
        <p:spPr bwMode="auto">
          <a:xfrm rot="16200000">
            <a:off x="7956376" y="3476824"/>
            <a:ext cx="2592288" cy="1440160"/>
          </a:xfrm>
          <a:prstGeom prst="ellipse">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rot="16200000">
            <a:off x="8632047" y="3665249"/>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rot="16200000">
            <a:off x="8653206" y="3777269"/>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rot="16200000">
            <a:off x="8581198" y="4461686"/>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Oval 14"/>
          <p:cNvSpPr/>
          <p:nvPr/>
        </p:nvSpPr>
        <p:spPr bwMode="auto">
          <a:xfrm rot="16200000">
            <a:off x="8605858" y="4569357"/>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Cloud Callout 17"/>
          <p:cNvSpPr/>
          <p:nvPr/>
        </p:nvSpPr>
        <p:spPr bwMode="auto">
          <a:xfrm>
            <a:off x="1619672" y="4581128"/>
            <a:ext cx="2160240" cy="1080120"/>
          </a:xfrm>
          <a:prstGeom prst="cloudCallout">
            <a:avLst>
              <a:gd name="adj1" fmla="val -31677"/>
              <a:gd name="adj2" fmla="val 102451"/>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TextBox 18"/>
          <p:cNvSpPr txBox="1"/>
          <p:nvPr/>
        </p:nvSpPr>
        <p:spPr>
          <a:xfrm>
            <a:off x="1979712" y="4869160"/>
            <a:ext cx="1545943" cy="430887"/>
          </a:xfrm>
          <a:prstGeom prst="rect">
            <a:avLst/>
          </a:prstGeom>
          <a:noFill/>
        </p:spPr>
        <p:txBody>
          <a:bodyPr wrap="none" rtlCol="0">
            <a:spAutoFit/>
          </a:bodyPr>
          <a:lstStyle/>
          <a:p>
            <a:r>
              <a:rPr lang="en-US" i="0" dirty="0" smtClean="0">
                <a:effectLst>
                  <a:glow rad="101600">
                    <a:srgbClr val="000000"/>
                  </a:glow>
                </a:effectLst>
              </a:rPr>
              <a:t>He thinks ...</a:t>
            </a:r>
            <a:endParaRPr lang="en-US" i="0" dirty="0">
              <a:effectLst>
                <a:glow rad="101600">
                  <a:srgbClr val="000000"/>
                </a:glow>
              </a:effectLst>
            </a:endParaRPr>
          </a:p>
        </p:txBody>
      </p:sp>
      <p:sp>
        <p:nvSpPr>
          <p:cNvPr id="20" name="Cloud Callout 19"/>
          <p:cNvSpPr/>
          <p:nvPr/>
        </p:nvSpPr>
        <p:spPr bwMode="auto">
          <a:xfrm>
            <a:off x="6660232" y="764704"/>
            <a:ext cx="2160240" cy="1080120"/>
          </a:xfrm>
          <a:prstGeom prst="cloudCallout">
            <a:avLst>
              <a:gd name="adj1" fmla="val 51653"/>
              <a:gd name="adj2" fmla="val 152675"/>
            </a:avLst>
          </a:prstGeom>
          <a:solidFill>
            <a:srgbClr val="00000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TextBox 20"/>
          <p:cNvSpPr txBox="1"/>
          <p:nvPr/>
        </p:nvSpPr>
        <p:spPr>
          <a:xfrm>
            <a:off x="6948264" y="908720"/>
            <a:ext cx="1470043" cy="769441"/>
          </a:xfrm>
          <a:prstGeom prst="rect">
            <a:avLst/>
          </a:prstGeom>
          <a:noFill/>
        </p:spPr>
        <p:txBody>
          <a:bodyPr wrap="none" rtlCol="0">
            <a:spAutoFit/>
          </a:bodyPr>
          <a:lstStyle/>
          <a:p>
            <a:r>
              <a:rPr lang="en-US" i="0" dirty="0" smtClean="0">
                <a:effectLst>
                  <a:glow rad="101600">
                    <a:srgbClr val="000000"/>
                  </a:glow>
                </a:effectLst>
              </a:rPr>
              <a:t>She thinks</a:t>
            </a:r>
            <a:br>
              <a:rPr lang="en-US" i="0" dirty="0" smtClean="0">
                <a:effectLst>
                  <a:glow rad="101600">
                    <a:srgbClr val="000000"/>
                  </a:glow>
                </a:effectLst>
              </a:rPr>
            </a:br>
            <a:r>
              <a:rPr lang="en-US" i="0" dirty="0" smtClean="0">
                <a:effectLst>
                  <a:glow rad="101600">
                    <a:srgbClr val="000000"/>
                  </a:glow>
                </a:effectLst>
              </a:rPr>
              <a:t> I think ...</a:t>
            </a:r>
            <a:endParaRPr lang="en-US" i="0" dirty="0">
              <a:effectLst>
                <a:glow rad="101600">
                  <a:srgbClr val="000000"/>
                </a:glow>
              </a:effectLst>
            </a:endParaRPr>
          </a:p>
        </p:txBody>
      </p:sp>
      <p:sp>
        <p:nvSpPr>
          <p:cNvPr id="22" name="Cloud Callout 21"/>
          <p:cNvSpPr/>
          <p:nvPr/>
        </p:nvSpPr>
        <p:spPr bwMode="auto">
          <a:xfrm>
            <a:off x="395536" y="2852936"/>
            <a:ext cx="2160240" cy="1512168"/>
          </a:xfrm>
          <a:prstGeom prst="cloudCallout">
            <a:avLst>
              <a:gd name="adj1" fmla="val -3710"/>
              <a:gd name="adj2" fmla="val 160339"/>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3" name="TextBox 22"/>
          <p:cNvSpPr txBox="1"/>
          <p:nvPr/>
        </p:nvSpPr>
        <p:spPr>
          <a:xfrm>
            <a:off x="755576" y="3068960"/>
            <a:ext cx="1325595" cy="1107996"/>
          </a:xfrm>
          <a:prstGeom prst="rect">
            <a:avLst/>
          </a:prstGeom>
          <a:noFill/>
        </p:spPr>
        <p:txBody>
          <a:bodyPr wrap="none" rtlCol="0">
            <a:spAutoFit/>
          </a:bodyPr>
          <a:lstStyle/>
          <a:p>
            <a:r>
              <a:rPr lang="en-US" i="0" dirty="0" smtClean="0">
                <a:effectLst>
                  <a:glow rad="101600">
                    <a:srgbClr val="000000"/>
                  </a:glow>
                </a:effectLst>
              </a:rPr>
              <a:t>He thinks </a:t>
            </a:r>
            <a:br>
              <a:rPr lang="en-US" i="0" dirty="0" smtClean="0">
                <a:effectLst>
                  <a:glow rad="101600">
                    <a:srgbClr val="000000"/>
                  </a:glow>
                </a:effectLst>
              </a:rPr>
            </a:br>
            <a:r>
              <a:rPr lang="en-US" i="0" dirty="0" smtClean="0">
                <a:effectLst>
                  <a:glow rad="101600">
                    <a:srgbClr val="000000"/>
                  </a:glow>
                </a:effectLst>
              </a:rPr>
              <a:t>I think </a:t>
            </a:r>
            <a:r>
              <a:rPr lang="en-US" i="0" dirty="0">
                <a:effectLst>
                  <a:glow rad="101600">
                    <a:srgbClr val="000000"/>
                  </a:glow>
                </a:effectLst>
              </a:rPr>
              <a:t>h</a:t>
            </a:r>
            <a:r>
              <a:rPr lang="en-US" i="0" dirty="0" smtClean="0">
                <a:effectLst>
                  <a:glow rad="101600">
                    <a:srgbClr val="000000"/>
                  </a:glow>
                </a:effectLst>
              </a:rPr>
              <a:t>e </a:t>
            </a:r>
            <a:br>
              <a:rPr lang="en-US" i="0" dirty="0" smtClean="0">
                <a:effectLst>
                  <a:glow rad="101600">
                    <a:srgbClr val="000000"/>
                  </a:glow>
                </a:effectLst>
              </a:rPr>
            </a:br>
            <a:r>
              <a:rPr lang="en-US" i="0" dirty="0" smtClean="0">
                <a:effectLst>
                  <a:glow rad="101600">
                    <a:srgbClr val="000000"/>
                  </a:glow>
                </a:effectLst>
              </a:rPr>
              <a:t>thinks ...</a:t>
            </a:r>
            <a:endParaRPr lang="en-US" i="0" dirty="0">
              <a:effectLst>
                <a:glow rad="101600">
                  <a:srgbClr val="000000"/>
                </a:glow>
              </a:effectLst>
            </a:endParaRPr>
          </a:p>
        </p:txBody>
      </p:sp>
    </p:spTree>
    <p:extLst>
      <p:ext uri="{BB962C8B-B14F-4D97-AF65-F5344CB8AC3E}">
        <p14:creationId xmlns:p14="http://schemas.microsoft.com/office/powerpoint/2010/main" val="199409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702792" y="5949280"/>
            <a:ext cx="2270838" cy="591791"/>
          </a:xfrm>
          <a:custGeom>
            <a:avLst/>
            <a:gdLst>
              <a:gd name="connsiteX0" fmla="*/ 0 w 2270838"/>
              <a:gd name="connsiteY0" fmla="*/ 357540 h 591791"/>
              <a:gd name="connsiteX1" fmla="*/ 221934 w 2270838"/>
              <a:gd name="connsiteY1" fmla="*/ 517817 h 591791"/>
              <a:gd name="connsiteX2" fmla="*/ 234264 w 2270838"/>
              <a:gd name="connsiteY2" fmla="*/ 443843 h 591791"/>
              <a:gd name="connsiteX3" fmla="*/ 246593 w 2270838"/>
              <a:gd name="connsiteY3" fmla="*/ 406856 h 591791"/>
              <a:gd name="connsiteX4" fmla="*/ 283583 w 2270838"/>
              <a:gd name="connsiteY4" fmla="*/ 419185 h 591791"/>
              <a:gd name="connsiteX5" fmla="*/ 295912 w 2270838"/>
              <a:gd name="connsiteY5" fmla="*/ 456172 h 591791"/>
              <a:gd name="connsiteX6" fmla="*/ 308242 w 2270838"/>
              <a:gd name="connsiteY6" fmla="*/ 554804 h 591791"/>
              <a:gd name="connsiteX7" fmla="*/ 345231 w 2270838"/>
              <a:gd name="connsiteY7" fmla="*/ 493159 h 591791"/>
              <a:gd name="connsiteX8" fmla="*/ 394550 w 2270838"/>
              <a:gd name="connsiteY8" fmla="*/ 357540 h 591791"/>
              <a:gd name="connsiteX9" fmla="*/ 419209 w 2270838"/>
              <a:gd name="connsiteY9" fmla="*/ 197263 h 591791"/>
              <a:gd name="connsiteX10" fmla="*/ 456198 w 2270838"/>
              <a:gd name="connsiteY10" fmla="*/ 110960 h 591791"/>
              <a:gd name="connsiteX11" fmla="*/ 493187 w 2270838"/>
              <a:gd name="connsiteY11" fmla="*/ 160276 h 591791"/>
              <a:gd name="connsiteX12" fmla="*/ 517846 w 2270838"/>
              <a:gd name="connsiteY12" fmla="*/ 295895 h 591791"/>
              <a:gd name="connsiteX13" fmla="*/ 542506 w 2270838"/>
              <a:gd name="connsiteY13" fmla="*/ 419185 h 591791"/>
              <a:gd name="connsiteX14" fmla="*/ 579495 w 2270838"/>
              <a:gd name="connsiteY14" fmla="*/ 394527 h 591791"/>
              <a:gd name="connsiteX15" fmla="*/ 591825 w 2270838"/>
              <a:gd name="connsiteY15" fmla="*/ 357540 h 591791"/>
              <a:gd name="connsiteX16" fmla="*/ 628814 w 2270838"/>
              <a:gd name="connsiteY16" fmla="*/ 308224 h 591791"/>
              <a:gd name="connsiteX17" fmla="*/ 653473 w 2270838"/>
              <a:gd name="connsiteY17" fmla="*/ 221921 h 591791"/>
              <a:gd name="connsiteX18" fmla="*/ 678132 w 2270838"/>
              <a:gd name="connsiteY18" fmla="*/ 184934 h 591791"/>
              <a:gd name="connsiteX19" fmla="*/ 702792 w 2270838"/>
              <a:gd name="connsiteY19" fmla="*/ 234250 h 591791"/>
              <a:gd name="connsiteX20" fmla="*/ 739781 w 2270838"/>
              <a:gd name="connsiteY20" fmla="*/ 456172 h 591791"/>
              <a:gd name="connsiteX21" fmla="*/ 752110 w 2270838"/>
              <a:gd name="connsiteY21" fmla="*/ 394527 h 591791"/>
              <a:gd name="connsiteX22" fmla="*/ 789099 w 2270838"/>
              <a:gd name="connsiteY22" fmla="*/ 332882 h 591791"/>
              <a:gd name="connsiteX23" fmla="*/ 826088 w 2270838"/>
              <a:gd name="connsiteY23" fmla="*/ 246579 h 591791"/>
              <a:gd name="connsiteX24" fmla="*/ 838418 w 2270838"/>
              <a:gd name="connsiteY24" fmla="*/ 197263 h 591791"/>
              <a:gd name="connsiteX25" fmla="*/ 875407 w 2270838"/>
              <a:gd name="connsiteY25" fmla="*/ 184934 h 591791"/>
              <a:gd name="connsiteX26" fmla="*/ 924726 w 2270838"/>
              <a:gd name="connsiteY26" fmla="*/ 172605 h 591791"/>
              <a:gd name="connsiteX27" fmla="*/ 974045 w 2270838"/>
              <a:gd name="connsiteY27" fmla="*/ 369869 h 591791"/>
              <a:gd name="connsiteX28" fmla="*/ 986374 w 2270838"/>
              <a:gd name="connsiteY28" fmla="*/ 332882 h 591791"/>
              <a:gd name="connsiteX29" fmla="*/ 1048023 w 2270838"/>
              <a:gd name="connsiteY29" fmla="*/ 209592 h 591791"/>
              <a:gd name="connsiteX30" fmla="*/ 1109671 w 2270838"/>
              <a:gd name="connsiteY30" fmla="*/ 73973 h 591791"/>
              <a:gd name="connsiteX31" fmla="*/ 1146660 w 2270838"/>
              <a:gd name="connsiteY31" fmla="*/ 24657 h 591791"/>
              <a:gd name="connsiteX32" fmla="*/ 1183649 w 2270838"/>
              <a:gd name="connsiteY32" fmla="*/ 0 h 591791"/>
              <a:gd name="connsiteX33" fmla="*/ 1220638 w 2270838"/>
              <a:gd name="connsiteY33" fmla="*/ 271237 h 591791"/>
              <a:gd name="connsiteX34" fmla="*/ 1232968 w 2270838"/>
              <a:gd name="connsiteY34" fmla="*/ 221921 h 591791"/>
              <a:gd name="connsiteX35" fmla="*/ 1257627 w 2270838"/>
              <a:gd name="connsiteY35" fmla="*/ 184934 h 591791"/>
              <a:gd name="connsiteX36" fmla="*/ 1269957 w 2270838"/>
              <a:gd name="connsiteY36" fmla="*/ 147947 h 591791"/>
              <a:gd name="connsiteX37" fmla="*/ 1306946 w 2270838"/>
              <a:gd name="connsiteY37" fmla="*/ 86302 h 591791"/>
              <a:gd name="connsiteX38" fmla="*/ 1331605 w 2270838"/>
              <a:gd name="connsiteY38" fmla="*/ 135618 h 591791"/>
              <a:gd name="connsiteX39" fmla="*/ 1319276 w 2270838"/>
              <a:gd name="connsiteY39" fmla="*/ 283566 h 591791"/>
              <a:gd name="connsiteX40" fmla="*/ 1306946 w 2270838"/>
              <a:gd name="connsiteY40" fmla="*/ 320553 h 591791"/>
              <a:gd name="connsiteX41" fmla="*/ 1294616 w 2270838"/>
              <a:gd name="connsiteY41" fmla="*/ 369869 h 591791"/>
              <a:gd name="connsiteX42" fmla="*/ 1319276 w 2270838"/>
              <a:gd name="connsiteY42" fmla="*/ 394527 h 591791"/>
              <a:gd name="connsiteX43" fmla="*/ 1393254 w 2270838"/>
              <a:gd name="connsiteY43" fmla="*/ 320553 h 591791"/>
              <a:gd name="connsiteX44" fmla="*/ 1442573 w 2270838"/>
              <a:gd name="connsiteY44" fmla="*/ 271237 h 591791"/>
              <a:gd name="connsiteX45" fmla="*/ 1491891 w 2270838"/>
              <a:gd name="connsiteY45" fmla="*/ 221921 h 591791"/>
              <a:gd name="connsiteX46" fmla="*/ 1541210 w 2270838"/>
              <a:gd name="connsiteY46" fmla="*/ 184934 h 591791"/>
              <a:gd name="connsiteX47" fmla="*/ 1627518 w 2270838"/>
              <a:gd name="connsiteY47" fmla="*/ 123289 h 591791"/>
              <a:gd name="connsiteX48" fmla="*/ 1639847 w 2270838"/>
              <a:gd name="connsiteY48" fmla="*/ 172605 h 591791"/>
              <a:gd name="connsiteX49" fmla="*/ 1701496 w 2270838"/>
              <a:gd name="connsiteY49" fmla="*/ 209592 h 591791"/>
              <a:gd name="connsiteX50" fmla="*/ 1800133 w 2270838"/>
              <a:gd name="connsiteY50" fmla="*/ 221921 h 591791"/>
              <a:gd name="connsiteX51" fmla="*/ 1787804 w 2270838"/>
              <a:gd name="connsiteY51" fmla="*/ 258908 h 591791"/>
              <a:gd name="connsiteX52" fmla="*/ 1750815 w 2270838"/>
              <a:gd name="connsiteY52" fmla="*/ 295895 h 591791"/>
              <a:gd name="connsiteX53" fmla="*/ 1713826 w 2270838"/>
              <a:gd name="connsiteY53" fmla="*/ 345211 h 591791"/>
              <a:gd name="connsiteX54" fmla="*/ 1639847 w 2270838"/>
              <a:gd name="connsiteY54" fmla="*/ 456172 h 591791"/>
              <a:gd name="connsiteX55" fmla="*/ 1590529 w 2270838"/>
              <a:gd name="connsiteY55" fmla="*/ 505488 h 591791"/>
              <a:gd name="connsiteX56" fmla="*/ 1639847 w 2270838"/>
              <a:gd name="connsiteY56" fmla="*/ 480830 h 591791"/>
              <a:gd name="connsiteX57" fmla="*/ 1750815 w 2270838"/>
              <a:gd name="connsiteY57" fmla="*/ 394527 h 591791"/>
              <a:gd name="connsiteX58" fmla="*/ 1824793 w 2270838"/>
              <a:gd name="connsiteY58" fmla="*/ 357540 h 591791"/>
              <a:gd name="connsiteX59" fmla="*/ 2009738 w 2270838"/>
              <a:gd name="connsiteY59" fmla="*/ 332882 h 591791"/>
              <a:gd name="connsiteX60" fmla="*/ 2059057 w 2270838"/>
              <a:gd name="connsiteY60" fmla="*/ 345211 h 591791"/>
              <a:gd name="connsiteX61" fmla="*/ 2009738 w 2270838"/>
              <a:gd name="connsiteY61" fmla="*/ 406856 h 591791"/>
              <a:gd name="connsiteX62" fmla="*/ 2022068 w 2270838"/>
              <a:gd name="connsiteY62" fmla="*/ 431514 h 591791"/>
              <a:gd name="connsiteX63" fmla="*/ 2096046 w 2270838"/>
              <a:gd name="connsiteY63" fmla="*/ 443843 h 591791"/>
              <a:gd name="connsiteX64" fmla="*/ 2059057 w 2270838"/>
              <a:gd name="connsiteY64" fmla="*/ 493159 h 591791"/>
              <a:gd name="connsiteX65" fmla="*/ 2034397 w 2270838"/>
              <a:gd name="connsiteY65" fmla="*/ 517817 h 591791"/>
              <a:gd name="connsiteX66" fmla="*/ 2022068 w 2270838"/>
              <a:gd name="connsiteY66" fmla="*/ 554804 h 591791"/>
              <a:gd name="connsiteX67" fmla="*/ 2182353 w 2270838"/>
              <a:gd name="connsiteY67" fmla="*/ 542475 h 591791"/>
              <a:gd name="connsiteX68" fmla="*/ 2268661 w 2270838"/>
              <a:gd name="connsiteY68" fmla="*/ 554804 h 591791"/>
              <a:gd name="connsiteX69" fmla="*/ 2231672 w 2270838"/>
              <a:gd name="connsiteY69" fmla="*/ 567133 h 591791"/>
              <a:gd name="connsiteX70" fmla="*/ 2219343 w 2270838"/>
              <a:gd name="connsiteY70" fmla="*/ 591791 h 59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270838" h="591791">
                <a:moveTo>
                  <a:pt x="0" y="357540"/>
                </a:moveTo>
                <a:cubicBezTo>
                  <a:pt x="54215" y="447893"/>
                  <a:pt x="70430" y="498880"/>
                  <a:pt x="221934" y="517817"/>
                </a:cubicBezTo>
                <a:cubicBezTo>
                  <a:pt x="246739" y="520917"/>
                  <a:pt x="228841" y="468246"/>
                  <a:pt x="234264" y="443843"/>
                </a:cubicBezTo>
                <a:cubicBezTo>
                  <a:pt x="237083" y="431157"/>
                  <a:pt x="242483" y="419185"/>
                  <a:pt x="246593" y="406856"/>
                </a:cubicBezTo>
                <a:cubicBezTo>
                  <a:pt x="258923" y="410966"/>
                  <a:pt x="274393" y="409995"/>
                  <a:pt x="283583" y="419185"/>
                </a:cubicBezTo>
                <a:cubicBezTo>
                  <a:pt x="292773" y="428374"/>
                  <a:pt x="293587" y="443386"/>
                  <a:pt x="295912" y="456172"/>
                </a:cubicBezTo>
                <a:cubicBezTo>
                  <a:pt x="301839" y="488771"/>
                  <a:pt x="304132" y="521927"/>
                  <a:pt x="308242" y="554804"/>
                </a:cubicBezTo>
                <a:cubicBezTo>
                  <a:pt x="320572" y="534256"/>
                  <a:pt x="337653" y="515893"/>
                  <a:pt x="345231" y="493159"/>
                </a:cubicBezTo>
                <a:cubicBezTo>
                  <a:pt x="397033" y="337762"/>
                  <a:pt x="314268" y="464577"/>
                  <a:pt x="394550" y="357540"/>
                </a:cubicBezTo>
                <a:cubicBezTo>
                  <a:pt x="402037" y="297645"/>
                  <a:pt x="405087" y="253747"/>
                  <a:pt x="419209" y="197263"/>
                </a:cubicBezTo>
                <a:cubicBezTo>
                  <a:pt x="428280" y="160983"/>
                  <a:pt x="438556" y="146243"/>
                  <a:pt x="456198" y="110960"/>
                </a:cubicBezTo>
                <a:cubicBezTo>
                  <a:pt x="468528" y="127399"/>
                  <a:pt x="482992" y="142435"/>
                  <a:pt x="493187" y="160276"/>
                </a:cubicBezTo>
                <a:cubicBezTo>
                  <a:pt x="511607" y="192509"/>
                  <a:pt x="515093" y="276624"/>
                  <a:pt x="517846" y="295895"/>
                </a:cubicBezTo>
                <a:cubicBezTo>
                  <a:pt x="527922" y="366426"/>
                  <a:pt x="527529" y="359280"/>
                  <a:pt x="542506" y="419185"/>
                </a:cubicBezTo>
                <a:cubicBezTo>
                  <a:pt x="554836" y="410966"/>
                  <a:pt x="570238" y="406098"/>
                  <a:pt x="579495" y="394527"/>
                </a:cubicBezTo>
                <a:cubicBezTo>
                  <a:pt x="587614" y="384379"/>
                  <a:pt x="585377" y="368824"/>
                  <a:pt x="591825" y="357540"/>
                </a:cubicBezTo>
                <a:cubicBezTo>
                  <a:pt x="602020" y="339699"/>
                  <a:pt x="616484" y="324663"/>
                  <a:pt x="628814" y="308224"/>
                </a:cubicBezTo>
                <a:cubicBezTo>
                  <a:pt x="632766" y="292418"/>
                  <a:pt x="644627" y="239612"/>
                  <a:pt x="653473" y="221921"/>
                </a:cubicBezTo>
                <a:cubicBezTo>
                  <a:pt x="660100" y="208668"/>
                  <a:pt x="669912" y="197263"/>
                  <a:pt x="678132" y="184934"/>
                </a:cubicBezTo>
                <a:cubicBezTo>
                  <a:pt x="686352" y="201373"/>
                  <a:pt x="700065" y="216074"/>
                  <a:pt x="702792" y="234250"/>
                </a:cubicBezTo>
                <a:cubicBezTo>
                  <a:pt x="737349" y="464617"/>
                  <a:pt x="664739" y="381136"/>
                  <a:pt x="739781" y="456172"/>
                </a:cubicBezTo>
                <a:cubicBezTo>
                  <a:pt x="743891" y="435624"/>
                  <a:pt x="744327" y="413983"/>
                  <a:pt x="752110" y="394527"/>
                </a:cubicBezTo>
                <a:cubicBezTo>
                  <a:pt x="761010" y="372277"/>
                  <a:pt x="778382" y="354315"/>
                  <a:pt x="789099" y="332882"/>
                </a:cubicBezTo>
                <a:cubicBezTo>
                  <a:pt x="803097" y="304888"/>
                  <a:pt x="815391" y="275993"/>
                  <a:pt x="826088" y="246579"/>
                </a:cubicBezTo>
                <a:cubicBezTo>
                  <a:pt x="831879" y="230655"/>
                  <a:pt x="827832" y="210494"/>
                  <a:pt x="838418" y="197263"/>
                </a:cubicBezTo>
                <a:cubicBezTo>
                  <a:pt x="846537" y="187115"/>
                  <a:pt x="862910" y="188504"/>
                  <a:pt x="875407" y="184934"/>
                </a:cubicBezTo>
                <a:cubicBezTo>
                  <a:pt x="891701" y="180279"/>
                  <a:pt x="908286" y="176715"/>
                  <a:pt x="924726" y="172605"/>
                </a:cubicBezTo>
                <a:cubicBezTo>
                  <a:pt x="1008033" y="311442"/>
                  <a:pt x="916049" y="137895"/>
                  <a:pt x="974045" y="369869"/>
                </a:cubicBezTo>
                <a:cubicBezTo>
                  <a:pt x="977197" y="382477"/>
                  <a:pt x="980928" y="344682"/>
                  <a:pt x="986374" y="332882"/>
                </a:cubicBezTo>
                <a:cubicBezTo>
                  <a:pt x="1005630" y="291163"/>
                  <a:pt x="1030958" y="252253"/>
                  <a:pt x="1048023" y="209592"/>
                </a:cubicBezTo>
                <a:cubicBezTo>
                  <a:pt x="1067866" y="159986"/>
                  <a:pt x="1081538" y="120859"/>
                  <a:pt x="1109671" y="73973"/>
                </a:cubicBezTo>
                <a:cubicBezTo>
                  <a:pt x="1120244" y="56353"/>
                  <a:pt x="1132129" y="39187"/>
                  <a:pt x="1146660" y="24657"/>
                </a:cubicBezTo>
                <a:cubicBezTo>
                  <a:pt x="1157138" y="14179"/>
                  <a:pt x="1171319" y="8219"/>
                  <a:pt x="1183649" y="0"/>
                </a:cubicBezTo>
                <a:cubicBezTo>
                  <a:pt x="1248730" y="130149"/>
                  <a:pt x="1177922" y="-27766"/>
                  <a:pt x="1220638" y="271237"/>
                </a:cubicBezTo>
                <a:cubicBezTo>
                  <a:pt x="1223034" y="288011"/>
                  <a:pt x="1226293" y="237495"/>
                  <a:pt x="1232968" y="221921"/>
                </a:cubicBezTo>
                <a:cubicBezTo>
                  <a:pt x="1238805" y="208301"/>
                  <a:pt x="1251000" y="198187"/>
                  <a:pt x="1257627" y="184934"/>
                </a:cubicBezTo>
                <a:cubicBezTo>
                  <a:pt x="1263439" y="173310"/>
                  <a:pt x="1264145" y="159571"/>
                  <a:pt x="1269957" y="147947"/>
                </a:cubicBezTo>
                <a:cubicBezTo>
                  <a:pt x="1280674" y="126514"/>
                  <a:pt x="1294616" y="106850"/>
                  <a:pt x="1306946" y="86302"/>
                </a:cubicBezTo>
                <a:cubicBezTo>
                  <a:pt x="1315166" y="102741"/>
                  <a:pt x="1330458" y="117275"/>
                  <a:pt x="1331605" y="135618"/>
                </a:cubicBezTo>
                <a:cubicBezTo>
                  <a:pt x="1334692" y="185009"/>
                  <a:pt x="1325817" y="234513"/>
                  <a:pt x="1319276" y="283566"/>
                </a:cubicBezTo>
                <a:cubicBezTo>
                  <a:pt x="1317558" y="296448"/>
                  <a:pt x="1310517" y="308057"/>
                  <a:pt x="1306946" y="320553"/>
                </a:cubicBezTo>
                <a:cubicBezTo>
                  <a:pt x="1302291" y="336846"/>
                  <a:pt x="1298726" y="353430"/>
                  <a:pt x="1294616" y="369869"/>
                </a:cubicBezTo>
                <a:cubicBezTo>
                  <a:pt x="1302836" y="378088"/>
                  <a:pt x="1308879" y="399725"/>
                  <a:pt x="1319276" y="394527"/>
                </a:cubicBezTo>
                <a:cubicBezTo>
                  <a:pt x="1350467" y="378932"/>
                  <a:pt x="1368595" y="345211"/>
                  <a:pt x="1393254" y="320553"/>
                </a:cubicBezTo>
                <a:lnTo>
                  <a:pt x="1442573" y="271237"/>
                </a:lnTo>
                <a:cubicBezTo>
                  <a:pt x="1459012" y="254798"/>
                  <a:pt x="1473292" y="235869"/>
                  <a:pt x="1491891" y="221921"/>
                </a:cubicBezTo>
                <a:cubicBezTo>
                  <a:pt x="1508331" y="209592"/>
                  <a:pt x="1524488" y="196877"/>
                  <a:pt x="1541210" y="184934"/>
                </a:cubicBezTo>
                <a:cubicBezTo>
                  <a:pt x="1667414" y="94794"/>
                  <a:pt x="1466336" y="244168"/>
                  <a:pt x="1627518" y="123289"/>
                </a:cubicBezTo>
                <a:cubicBezTo>
                  <a:pt x="1631628" y="139728"/>
                  <a:pt x="1639847" y="155660"/>
                  <a:pt x="1639847" y="172605"/>
                </a:cubicBezTo>
                <a:cubicBezTo>
                  <a:pt x="1639847" y="243109"/>
                  <a:pt x="1583669" y="229229"/>
                  <a:pt x="1701496" y="209592"/>
                </a:cubicBezTo>
                <a:cubicBezTo>
                  <a:pt x="1734375" y="213702"/>
                  <a:pt x="1771363" y="205482"/>
                  <a:pt x="1800133" y="221921"/>
                </a:cubicBezTo>
                <a:cubicBezTo>
                  <a:pt x="1811417" y="228368"/>
                  <a:pt x="1795013" y="248095"/>
                  <a:pt x="1787804" y="258908"/>
                </a:cubicBezTo>
                <a:cubicBezTo>
                  <a:pt x="1778132" y="273416"/>
                  <a:pt x="1762163" y="282657"/>
                  <a:pt x="1750815" y="295895"/>
                </a:cubicBezTo>
                <a:cubicBezTo>
                  <a:pt x="1737442" y="311496"/>
                  <a:pt x="1725523" y="328316"/>
                  <a:pt x="1713826" y="345211"/>
                </a:cubicBezTo>
                <a:cubicBezTo>
                  <a:pt x="1688521" y="381760"/>
                  <a:pt x="1671281" y="424739"/>
                  <a:pt x="1639847" y="456172"/>
                </a:cubicBezTo>
                <a:cubicBezTo>
                  <a:pt x="1623408" y="472611"/>
                  <a:pt x="1590529" y="482240"/>
                  <a:pt x="1590529" y="505488"/>
                </a:cubicBezTo>
                <a:cubicBezTo>
                  <a:pt x="1590529" y="523868"/>
                  <a:pt x="1625143" y="491857"/>
                  <a:pt x="1639847" y="480830"/>
                </a:cubicBezTo>
                <a:cubicBezTo>
                  <a:pt x="1765993" y="386225"/>
                  <a:pt x="1607505" y="472692"/>
                  <a:pt x="1750815" y="394527"/>
                </a:cubicBezTo>
                <a:cubicBezTo>
                  <a:pt x="1775019" y="381326"/>
                  <a:pt x="1798638" y="366258"/>
                  <a:pt x="1824793" y="357540"/>
                </a:cubicBezTo>
                <a:cubicBezTo>
                  <a:pt x="1852465" y="348316"/>
                  <a:pt x="1997510" y="334241"/>
                  <a:pt x="2009738" y="332882"/>
                </a:cubicBezTo>
                <a:cubicBezTo>
                  <a:pt x="2026178" y="336992"/>
                  <a:pt x="2050338" y="330681"/>
                  <a:pt x="2059057" y="345211"/>
                </a:cubicBezTo>
                <a:cubicBezTo>
                  <a:pt x="2087440" y="392514"/>
                  <a:pt x="2029157" y="400383"/>
                  <a:pt x="2009738" y="406856"/>
                </a:cubicBezTo>
                <a:cubicBezTo>
                  <a:pt x="1959380" y="507568"/>
                  <a:pt x="1985163" y="435614"/>
                  <a:pt x="2022068" y="431514"/>
                </a:cubicBezTo>
                <a:cubicBezTo>
                  <a:pt x="2046915" y="428753"/>
                  <a:pt x="2071387" y="439733"/>
                  <a:pt x="2096046" y="443843"/>
                </a:cubicBezTo>
                <a:cubicBezTo>
                  <a:pt x="2083716" y="460282"/>
                  <a:pt x="2072212" y="477373"/>
                  <a:pt x="2059057" y="493159"/>
                </a:cubicBezTo>
                <a:cubicBezTo>
                  <a:pt x="2051615" y="502089"/>
                  <a:pt x="2040378" y="507849"/>
                  <a:pt x="2034397" y="517817"/>
                </a:cubicBezTo>
                <a:cubicBezTo>
                  <a:pt x="2027710" y="528961"/>
                  <a:pt x="2009249" y="552668"/>
                  <a:pt x="2022068" y="554804"/>
                </a:cubicBezTo>
                <a:cubicBezTo>
                  <a:pt x="2074925" y="563613"/>
                  <a:pt x="2128925" y="546585"/>
                  <a:pt x="2182353" y="542475"/>
                </a:cubicBezTo>
                <a:cubicBezTo>
                  <a:pt x="2211122" y="546585"/>
                  <a:pt x="2242667" y="541808"/>
                  <a:pt x="2268661" y="554804"/>
                </a:cubicBezTo>
                <a:cubicBezTo>
                  <a:pt x="2280286" y="560616"/>
                  <a:pt x="2242069" y="559335"/>
                  <a:pt x="2231672" y="567133"/>
                </a:cubicBezTo>
                <a:cubicBezTo>
                  <a:pt x="2224320" y="572647"/>
                  <a:pt x="2223453" y="583572"/>
                  <a:pt x="2219343" y="591791"/>
                </a:cubicBezTo>
              </a:path>
            </a:pathLst>
          </a:custGeom>
          <a:solidFill>
            <a:schemeClr val="bg1"/>
          </a:solidFill>
          <a:ln>
            <a:solidFill>
              <a:schemeClr val="bg1"/>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Freeform 16"/>
          <p:cNvSpPr/>
          <p:nvPr/>
        </p:nvSpPr>
        <p:spPr>
          <a:xfrm>
            <a:off x="8164617" y="2420888"/>
            <a:ext cx="1199505" cy="3008273"/>
          </a:xfrm>
          <a:custGeom>
            <a:avLst/>
            <a:gdLst>
              <a:gd name="connsiteX0" fmla="*/ 724132 w 1199505"/>
              <a:gd name="connsiteY0" fmla="*/ 2860325 h 3008273"/>
              <a:gd name="connsiteX1" fmla="*/ 255604 w 1199505"/>
              <a:gd name="connsiteY1" fmla="*/ 2946628 h 3008273"/>
              <a:gd name="connsiteX2" fmla="*/ 45999 w 1199505"/>
              <a:gd name="connsiteY2" fmla="*/ 3008273 h 3008273"/>
              <a:gd name="connsiteX3" fmla="*/ 156966 w 1199505"/>
              <a:gd name="connsiteY3" fmla="*/ 2921970 h 3008273"/>
              <a:gd name="connsiteX4" fmla="*/ 206285 w 1199505"/>
              <a:gd name="connsiteY4" fmla="*/ 2884983 h 3008273"/>
              <a:gd name="connsiteX5" fmla="*/ 391230 w 1199505"/>
              <a:gd name="connsiteY5" fmla="*/ 2823338 h 3008273"/>
              <a:gd name="connsiteX6" fmla="*/ 539186 w 1199505"/>
              <a:gd name="connsiteY6" fmla="*/ 2774022 h 3008273"/>
              <a:gd name="connsiteX7" fmla="*/ 674813 w 1199505"/>
              <a:gd name="connsiteY7" fmla="*/ 2749364 h 3008273"/>
              <a:gd name="connsiteX8" fmla="*/ 810439 w 1199505"/>
              <a:gd name="connsiteY8" fmla="*/ 2700048 h 3008273"/>
              <a:gd name="connsiteX9" fmla="*/ 921406 w 1199505"/>
              <a:gd name="connsiteY9" fmla="*/ 2650732 h 3008273"/>
              <a:gd name="connsiteX10" fmla="*/ 1032374 w 1199505"/>
              <a:gd name="connsiteY10" fmla="*/ 2601416 h 3008273"/>
              <a:gd name="connsiteX11" fmla="*/ 1044703 w 1199505"/>
              <a:gd name="connsiteY11" fmla="*/ 2564429 h 3008273"/>
              <a:gd name="connsiteX12" fmla="*/ 699472 w 1199505"/>
              <a:gd name="connsiteY12" fmla="*/ 2552100 h 3008273"/>
              <a:gd name="connsiteX13" fmla="*/ 625494 w 1199505"/>
              <a:gd name="connsiteY13" fmla="*/ 2515113 h 3008273"/>
              <a:gd name="connsiteX14" fmla="*/ 317252 w 1199505"/>
              <a:gd name="connsiteY14" fmla="*/ 2502784 h 3008273"/>
              <a:gd name="connsiteX15" fmla="*/ 526857 w 1199505"/>
              <a:gd name="connsiteY15" fmla="*/ 2490455 h 3008273"/>
              <a:gd name="connsiteX16" fmla="*/ 798110 w 1199505"/>
              <a:gd name="connsiteY16" fmla="*/ 2478126 h 3008273"/>
              <a:gd name="connsiteX17" fmla="*/ 761121 w 1199505"/>
              <a:gd name="connsiteY17" fmla="*/ 2465797 h 3008273"/>
              <a:gd name="connsiteX18" fmla="*/ 588505 w 1199505"/>
              <a:gd name="connsiteY18" fmla="*/ 2453468 h 3008273"/>
              <a:gd name="connsiteX19" fmla="*/ 391230 w 1199505"/>
              <a:gd name="connsiteY19" fmla="*/ 2441139 h 3008273"/>
              <a:gd name="connsiteX20" fmla="*/ 317252 w 1199505"/>
              <a:gd name="connsiteY20" fmla="*/ 2428810 h 3008273"/>
              <a:gd name="connsiteX21" fmla="*/ 107647 w 1199505"/>
              <a:gd name="connsiteY21" fmla="*/ 2404152 h 3008273"/>
              <a:gd name="connsiteX22" fmla="*/ 169296 w 1199505"/>
              <a:gd name="connsiteY22" fmla="*/ 2391823 h 3008273"/>
              <a:gd name="connsiteX23" fmla="*/ 329582 w 1199505"/>
              <a:gd name="connsiteY23" fmla="*/ 2367165 h 3008273"/>
              <a:gd name="connsiteX24" fmla="*/ 243274 w 1199505"/>
              <a:gd name="connsiteY24" fmla="*/ 2317850 h 3008273"/>
              <a:gd name="connsiteX25" fmla="*/ 181626 w 1199505"/>
              <a:gd name="connsiteY25" fmla="*/ 2280863 h 3008273"/>
              <a:gd name="connsiteX26" fmla="*/ 95318 w 1199505"/>
              <a:gd name="connsiteY26" fmla="*/ 2243876 h 3008273"/>
              <a:gd name="connsiteX27" fmla="*/ 9010 w 1199505"/>
              <a:gd name="connsiteY27" fmla="*/ 2157573 h 3008273"/>
              <a:gd name="connsiteX28" fmla="*/ 181626 w 1199505"/>
              <a:gd name="connsiteY28" fmla="*/ 2120586 h 3008273"/>
              <a:gd name="connsiteX29" fmla="*/ 317252 w 1199505"/>
              <a:gd name="connsiteY29" fmla="*/ 2083599 h 3008273"/>
              <a:gd name="connsiteX30" fmla="*/ 292593 w 1199505"/>
              <a:gd name="connsiteY30" fmla="*/ 2046612 h 3008273"/>
              <a:gd name="connsiteX31" fmla="*/ 230944 w 1199505"/>
              <a:gd name="connsiteY31" fmla="*/ 2021954 h 3008273"/>
              <a:gd name="connsiteX32" fmla="*/ 280263 w 1199505"/>
              <a:gd name="connsiteY32" fmla="*/ 2009625 h 3008273"/>
              <a:gd name="connsiteX33" fmla="*/ 452879 w 1199505"/>
              <a:gd name="connsiteY33" fmla="*/ 1997296 h 3008273"/>
              <a:gd name="connsiteX34" fmla="*/ 267933 w 1199505"/>
              <a:gd name="connsiteY34" fmla="*/ 1972638 h 3008273"/>
              <a:gd name="connsiteX35" fmla="*/ 206285 w 1199505"/>
              <a:gd name="connsiteY35" fmla="*/ 1960309 h 3008273"/>
              <a:gd name="connsiteX36" fmla="*/ 243274 w 1199505"/>
              <a:gd name="connsiteY36" fmla="*/ 1935651 h 3008273"/>
              <a:gd name="connsiteX37" fmla="*/ 292593 w 1199505"/>
              <a:gd name="connsiteY37" fmla="*/ 1923322 h 3008273"/>
              <a:gd name="connsiteX38" fmla="*/ 255604 w 1199505"/>
              <a:gd name="connsiteY38" fmla="*/ 1824690 h 3008273"/>
              <a:gd name="connsiteX39" fmla="*/ 267933 w 1199505"/>
              <a:gd name="connsiteY39" fmla="*/ 1787703 h 3008273"/>
              <a:gd name="connsiteX40" fmla="*/ 354241 w 1199505"/>
              <a:gd name="connsiteY40" fmla="*/ 1676742 h 3008273"/>
              <a:gd name="connsiteX41" fmla="*/ 428219 w 1199505"/>
              <a:gd name="connsiteY41" fmla="*/ 1590439 h 3008273"/>
              <a:gd name="connsiteX42" fmla="*/ 403560 w 1199505"/>
              <a:gd name="connsiteY42" fmla="*/ 1627426 h 3008273"/>
              <a:gd name="connsiteX43" fmla="*/ 317252 w 1199505"/>
              <a:gd name="connsiteY43" fmla="*/ 1590439 h 3008273"/>
              <a:gd name="connsiteX44" fmla="*/ 255604 w 1199505"/>
              <a:gd name="connsiteY44" fmla="*/ 1553452 h 3008273"/>
              <a:gd name="connsiteX45" fmla="*/ 181626 w 1199505"/>
              <a:gd name="connsiteY45" fmla="*/ 1541123 h 3008273"/>
              <a:gd name="connsiteX46" fmla="*/ 255604 w 1199505"/>
              <a:gd name="connsiteY46" fmla="*/ 1528794 h 3008273"/>
              <a:gd name="connsiteX47" fmla="*/ 193955 w 1199505"/>
              <a:gd name="connsiteY47" fmla="*/ 1504136 h 3008273"/>
              <a:gd name="connsiteX48" fmla="*/ 70658 w 1199505"/>
              <a:gd name="connsiteY48" fmla="*/ 1442491 h 3008273"/>
              <a:gd name="connsiteX49" fmla="*/ 33669 w 1199505"/>
              <a:gd name="connsiteY49" fmla="*/ 1417833 h 3008273"/>
              <a:gd name="connsiteX50" fmla="*/ 70658 w 1199505"/>
              <a:gd name="connsiteY50" fmla="*/ 1405504 h 3008273"/>
              <a:gd name="connsiteX51" fmla="*/ 132307 w 1199505"/>
              <a:gd name="connsiteY51" fmla="*/ 1393175 h 3008273"/>
              <a:gd name="connsiteX52" fmla="*/ 354241 w 1199505"/>
              <a:gd name="connsiteY52" fmla="*/ 1368517 h 3008273"/>
              <a:gd name="connsiteX53" fmla="*/ 317252 w 1199505"/>
              <a:gd name="connsiteY53" fmla="*/ 1331530 h 3008273"/>
              <a:gd name="connsiteX54" fmla="*/ 280263 w 1199505"/>
              <a:gd name="connsiteY54" fmla="*/ 1319201 h 3008273"/>
              <a:gd name="connsiteX55" fmla="*/ 267933 w 1199505"/>
              <a:gd name="connsiteY55" fmla="*/ 1282214 h 3008273"/>
              <a:gd name="connsiteX56" fmla="*/ 415889 w 1199505"/>
              <a:gd name="connsiteY56" fmla="*/ 1220570 h 3008273"/>
              <a:gd name="connsiteX57" fmla="*/ 415889 w 1199505"/>
              <a:gd name="connsiteY57" fmla="*/ 1220570 h 3008273"/>
              <a:gd name="connsiteX58" fmla="*/ 502197 w 1199505"/>
              <a:gd name="connsiteY58" fmla="*/ 1195912 h 3008273"/>
              <a:gd name="connsiteX59" fmla="*/ 440549 w 1199505"/>
              <a:gd name="connsiteY59" fmla="*/ 1183583 h 3008273"/>
              <a:gd name="connsiteX60" fmla="*/ 366571 w 1199505"/>
              <a:gd name="connsiteY60" fmla="*/ 1171254 h 3008273"/>
              <a:gd name="connsiteX61" fmla="*/ 243274 w 1199505"/>
              <a:gd name="connsiteY61" fmla="*/ 1109609 h 3008273"/>
              <a:gd name="connsiteX62" fmla="*/ 132307 w 1199505"/>
              <a:gd name="connsiteY62" fmla="*/ 1084951 h 3008273"/>
              <a:gd name="connsiteX63" fmla="*/ 45999 w 1199505"/>
              <a:gd name="connsiteY63" fmla="*/ 1060293 h 3008273"/>
              <a:gd name="connsiteX64" fmla="*/ 391230 w 1199505"/>
              <a:gd name="connsiteY64" fmla="*/ 1097280 h 3008273"/>
              <a:gd name="connsiteX65" fmla="*/ 551516 w 1199505"/>
              <a:gd name="connsiteY65" fmla="*/ 1121938 h 3008273"/>
              <a:gd name="connsiteX66" fmla="*/ 354241 w 1199505"/>
              <a:gd name="connsiteY66" fmla="*/ 1035635 h 3008273"/>
              <a:gd name="connsiteX67" fmla="*/ 107647 w 1199505"/>
              <a:gd name="connsiteY67" fmla="*/ 949332 h 3008273"/>
              <a:gd name="connsiteX68" fmla="*/ 58329 w 1199505"/>
              <a:gd name="connsiteY68" fmla="*/ 924674 h 3008273"/>
              <a:gd name="connsiteX69" fmla="*/ 391230 w 1199505"/>
              <a:gd name="connsiteY69" fmla="*/ 900016 h 3008273"/>
              <a:gd name="connsiteX70" fmla="*/ 440549 w 1199505"/>
              <a:gd name="connsiteY70" fmla="*/ 887687 h 3008273"/>
              <a:gd name="connsiteX71" fmla="*/ 539186 w 1199505"/>
              <a:gd name="connsiteY71" fmla="*/ 826042 h 3008273"/>
              <a:gd name="connsiteX72" fmla="*/ 576175 w 1199505"/>
              <a:gd name="connsiteY72" fmla="*/ 838371 h 3008273"/>
              <a:gd name="connsiteX73" fmla="*/ 551516 w 1199505"/>
              <a:gd name="connsiteY73" fmla="*/ 813713 h 3008273"/>
              <a:gd name="connsiteX74" fmla="*/ 502197 w 1199505"/>
              <a:gd name="connsiteY74" fmla="*/ 801384 h 3008273"/>
              <a:gd name="connsiteX75" fmla="*/ 465208 w 1199505"/>
              <a:gd name="connsiteY75" fmla="*/ 776726 h 3008273"/>
              <a:gd name="connsiteX76" fmla="*/ 539186 w 1199505"/>
              <a:gd name="connsiteY76" fmla="*/ 764397 h 3008273"/>
              <a:gd name="connsiteX77" fmla="*/ 650153 w 1199505"/>
              <a:gd name="connsiteY77" fmla="*/ 752068 h 3008273"/>
              <a:gd name="connsiteX78" fmla="*/ 588505 w 1199505"/>
              <a:gd name="connsiteY78" fmla="*/ 715081 h 3008273"/>
              <a:gd name="connsiteX79" fmla="*/ 514527 w 1199505"/>
              <a:gd name="connsiteY79" fmla="*/ 665765 h 3008273"/>
              <a:gd name="connsiteX80" fmla="*/ 391230 w 1199505"/>
              <a:gd name="connsiteY80" fmla="*/ 591791 h 3008273"/>
              <a:gd name="connsiteX81" fmla="*/ 403560 w 1199505"/>
              <a:gd name="connsiteY81" fmla="*/ 382198 h 3008273"/>
              <a:gd name="connsiteX82" fmla="*/ 465208 w 1199505"/>
              <a:gd name="connsiteY82" fmla="*/ 86303 h 3008273"/>
              <a:gd name="connsiteX83" fmla="*/ 563846 w 1199505"/>
              <a:gd name="connsiteY83" fmla="*/ 0 h 3008273"/>
              <a:gd name="connsiteX84" fmla="*/ 551516 w 1199505"/>
              <a:gd name="connsiteY84" fmla="*/ 49316 h 3008273"/>
              <a:gd name="connsiteX85" fmla="*/ 477538 w 1199505"/>
              <a:gd name="connsiteY85" fmla="*/ 147948 h 3008273"/>
              <a:gd name="connsiteX86" fmla="*/ 465208 w 1199505"/>
              <a:gd name="connsiteY86" fmla="*/ 184934 h 3008273"/>
              <a:gd name="connsiteX87" fmla="*/ 526857 w 1199505"/>
              <a:gd name="connsiteY87" fmla="*/ 369869 h 3008273"/>
              <a:gd name="connsiteX88" fmla="*/ 576175 w 1199505"/>
              <a:gd name="connsiteY88" fmla="*/ 480830 h 3008273"/>
              <a:gd name="connsiteX89" fmla="*/ 699472 w 1199505"/>
              <a:gd name="connsiteY89" fmla="*/ 678094 h 3008273"/>
              <a:gd name="connsiteX90" fmla="*/ 748791 w 1199505"/>
              <a:gd name="connsiteY90" fmla="*/ 678094 h 3008273"/>
              <a:gd name="connsiteX91" fmla="*/ 798110 w 1199505"/>
              <a:gd name="connsiteY91" fmla="*/ 653436 h 3008273"/>
              <a:gd name="connsiteX92" fmla="*/ 847428 w 1199505"/>
              <a:gd name="connsiteY92" fmla="*/ 604120 h 3008273"/>
              <a:gd name="connsiteX93" fmla="*/ 896747 w 1199505"/>
              <a:gd name="connsiteY93" fmla="*/ 567133 h 3008273"/>
              <a:gd name="connsiteX94" fmla="*/ 958395 w 1199505"/>
              <a:gd name="connsiteY94" fmla="*/ 443843 h 3008273"/>
              <a:gd name="connsiteX95" fmla="*/ 983055 w 1199505"/>
              <a:gd name="connsiteY95" fmla="*/ 394527 h 3008273"/>
              <a:gd name="connsiteX96" fmla="*/ 995385 w 1199505"/>
              <a:gd name="connsiteY96" fmla="*/ 456172 h 3008273"/>
              <a:gd name="connsiteX97" fmla="*/ 1007714 w 1199505"/>
              <a:gd name="connsiteY97" fmla="*/ 493159 h 3008273"/>
              <a:gd name="connsiteX98" fmla="*/ 1044703 w 1199505"/>
              <a:gd name="connsiteY98" fmla="*/ 505488 h 3008273"/>
              <a:gd name="connsiteX99" fmla="*/ 1143341 w 1199505"/>
              <a:gd name="connsiteY99" fmla="*/ 456172 h 3008273"/>
              <a:gd name="connsiteX100" fmla="*/ 1192659 w 1199505"/>
              <a:gd name="connsiteY100" fmla="*/ 443843 h 3008273"/>
              <a:gd name="connsiteX101" fmla="*/ 1192659 w 1199505"/>
              <a:gd name="connsiteY101" fmla="*/ 517817 h 300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199505" h="3008273">
                <a:moveTo>
                  <a:pt x="724132" y="2860325"/>
                </a:moveTo>
                <a:lnTo>
                  <a:pt x="255604" y="2946628"/>
                </a:lnTo>
                <a:cubicBezTo>
                  <a:pt x="112485" y="2994332"/>
                  <a:pt x="182463" y="2974159"/>
                  <a:pt x="45999" y="3008273"/>
                </a:cubicBezTo>
                <a:lnTo>
                  <a:pt x="156966" y="2921970"/>
                </a:lnTo>
                <a:cubicBezTo>
                  <a:pt x="173254" y="2909441"/>
                  <a:pt x="186790" y="2891481"/>
                  <a:pt x="206285" y="2884983"/>
                </a:cubicBezTo>
                <a:lnTo>
                  <a:pt x="391230" y="2823338"/>
                </a:lnTo>
                <a:cubicBezTo>
                  <a:pt x="440549" y="2806899"/>
                  <a:pt x="488038" y="2783321"/>
                  <a:pt x="539186" y="2774022"/>
                </a:cubicBezTo>
                <a:lnTo>
                  <a:pt x="674813" y="2749364"/>
                </a:lnTo>
                <a:cubicBezTo>
                  <a:pt x="720022" y="2732925"/>
                  <a:pt x="765775" y="2717913"/>
                  <a:pt x="810439" y="2700048"/>
                </a:cubicBezTo>
                <a:cubicBezTo>
                  <a:pt x="848022" y="2685016"/>
                  <a:pt x="884726" y="2667848"/>
                  <a:pt x="921406" y="2650732"/>
                </a:cubicBezTo>
                <a:cubicBezTo>
                  <a:pt x="1028408" y="2600801"/>
                  <a:pt x="959142" y="2625825"/>
                  <a:pt x="1032374" y="2601416"/>
                </a:cubicBezTo>
                <a:cubicBezTo>
                  <a:pt x="1036484" y="2589087"/>
                  <a:pt x="1057559" y="2566333"/>
                  <a:pt x="1044703" y="2564429"/>
                </a:cubicBezTo>
                <a:cubicBezTo>
                  <a:pt x="930796" y="2547555"/>
                  <a:pt x="814383" y="2559513"/>
                  <a:pt x="699472" y="2552100"/>
                </a:cubicBezTo>
                <a:cubicBezTo>
                  <a:pt x="420010" y="2534071"/>
                  <a:pt x="933727" y="2548136"/>
                  <a:pt x="625494" y="2515113"/>
                </a:cubicBezTo>
                <a:cubicBezTo>
                  <a:pt x="523250" y="2504159"/>
                  <a:pt x="419999" y="2506894"/>
                  <a:pt x="317252" y="2502784"/>
                </a:cubicBezTo>
                <a:lnTo>
                  <a:pt x="526857" y="2490455"/>
                </a:lnTo>
                <a:cubicBezTo>
                  <a:pt x="617249" y="2485820"/>
                  <a:pt x="708096" y="2487601"/>
                  <a:pt x="798110" y="2478126"/>
                </a:cubicBezTo>
                <a:cubicBezTo>
                  <a:pt x="811035" y="2476766"/>
                  <a:pt x="774029" y="2467315"/>
                  <a:pt x="761121" y="2465797"/>
                </a:cubicBezTo>
                <a:cubicBezTo>
                  <a:pt x="703831" y="2459057"/>
                  <a:pt x="646062" y="2457305"/>
                  <a:pt x="588505" y="2453468"/>
                </a:cubicBezTo>
                <a:lnTo>
                  <a:pt x="391230" y="2441139"/>
                </a:lnTo>
                <a:cubicBezTo>
                  <a:pt x="366571" y="2437029"/>
                  <a:pt x="342099" y="2431571"/>
                  <a:pt x="317252" y="2428810"/>
                </a:cubicBezTo>
                <a:cubicBezTo>
                  <a:pt x="95648" y="2404189"/>
                  <a:pt x="240168" y="2430654"/>
                  <a:pt x="107647" y="2404152"/>
                </a:cubicBezTo>
                <a:cubicBezTo>
                  <a:pt x="128197" y="2400042"/>
                  <a:pt x="148550" y="2394787"/>
                  <a:pt x="169296" y="2391823"/>
                </a:cubicBezTo>
                <a:cubicBezTo>
                  <a:pt x="334974" y="2368156"/>
                  <a:pt x="226915" y="2392830"/>
                  <a:pt x="329582" y="2367165"/>
                </a:cubicBezTo>
                <a:cubicBezTo>
                  <a:pt x="256756" y="2294345"/>
                  <a:pt x="332692" y="2357589"/>
                  <a:pt x="243274" y="2317850"/>
                </a:cubicBezTo>
                <a:cubicBezTo>
                  <a:pt x="221375" y="2308118"/>
                  <a:pt x="203060" y="2291580"/>
                  <a:pt x="181626" y="2280863"/>
                </a:cubicBezTo>
                <a:cubicBezTo>
                  <a:pt x="153630" y="2266866"/>
                  <a:pt x="124087" y="2256205"/>
                  <a:pt x="95318" y="2243876"/>
                </a:cubicBezTo>
                <a:cubicBezTo>
                  <a:pt x="66549" y="2215108"/>
                  <a:pt x="-29587" y="2170438"/>
                  <a:pt x="9010" y="2157573"/>
                </a:cubicBezTo>
                <a:cubicBezTo>
                  <a:pt x="114423" y="2122437"/>
                  <a:pt x="57196" y="2136139"/>
                  <a:pt x="181626" y="2120586"/>
                </a:cubicBezTo>
                <a:cubicBezTo>
                  <a:pt x="292872" y="2092776"/>
                  <a:pt x="248111" y="2106645"/>
                  <a:pt x="317252" y="2083599"/>
                </a:cubicBezTo>
                <a:cubicBezTo>
                  <a:pt x="309032" y="2071270"/>
                  <a:pt x="304651" y="2055224"/>
                  <a:pt x="292593" y="2046612"/>
                </a:cubicBezTo>
                <a:cubicBezTo>
                  <a:pt x="274583" y="2033748"/>
                  <a:pt x="237943" y="2042951"/>
                  <a:pt x="230944" y="2021954"/>
                </a:cubicBezTo>
                <a:cubicBezTo>
                  <a:pt x="225585" y="2005878"/>
                  <a:pt x="263421" y="2011496"/>
                  <a:pt x="280263" y="2009625"/>
                </a:cubicBezTo>
                <a:cubicBezTo>
                  <a:pt x="337595" y="2003255"/>
                  <a:pt x="395340" y="2001406"/>
                  <a:pt x="452879" y="1997296"/>
                </a:cubicBezTo>
                <a:cubicBezTo>
                  <a:pt x="403008" y="1991063"/>
                  <a:pt x="318980" y="1981145"/>
                  <a:pt x="267933" y="1972638"/>
                </a:cubicBezTo>
                <a:cubicBezTo>
                  <a:pt x="247262" y="1969193"/>
                  <a:pt x="226834" y="1964419"/>
                  <a:pt x="206285" y="1960309"/>
                </a:cubicBezTo>
                <a:cubicBezTo>
                  <a:pt x="218615" y="1952090"/>
                  <a:pt x="229654" y="1941488"/>
                  <a:pt x="243274" y="1935651"/>
                </a:cubicBezTo>
                <a:cubicBezTo>
                  <a:pt x="258850" y="1928976"/>
                  <a:pt x="283874" y="1937852"/>
                  <a:pt x="292593" y="1923322"/>
                </a:cubicBezTo>
                <a:cubicBezTo>
                  <a:pt x="301749" y="1908062"/>
                  <a:pt x="259700" y="1832883"/>
                  <a:pt x="255604" y="1824690"/>
                </a:cubicBezTo>
                <a:cubicBezTo>
                  <a:pt x="259714" y="1812361"/>
                  <a:pt x="260724" y="1798516"/>
                  <a:pt x="267933" y="1787703"/>
                </a:cubicBezTo>
                <a:cubicBezTo>
                  <a:pt x="293926" y="1748715"/>
                  <a:pt x="325670" y="1713882"/>
                  <a:pt x="354241" y="1676742"/>
                </a:cubicBezTo>
                <a:cubicBezTo>
                  <a:pt x="356204" y="1674190"/>
                  <a:pt x="415297" y="1590439"/>
                  <a:pt x="428219" y="1590439"/>
                </a:cubicBezTo>
                <a:cubicBezTo>
                  <a:pt x="443037" y="1590439"/>
                  <a:pt x="411780" y="1615097"/>
                  <a:pt x="403560" y="1627426"/>
                </a:cubicBezTo>
                <a:cubicBezTo>
                  <a:pt x="374791" y="1615097"/>
                  <a:pt x="345248" y="1604436"/>
                  <a:pt x="317252" y="1590439"/>
                </a:cubicBezTo>
                <a:cubicBezTo>
                  <a:pt x="295818" y="1579722"/>
                  <a:pt x="278125" y="1561641"/>
                  <a:pt x="255604" y="1553452"/>
                </a:cubicBezTo>
                <a:cubicBezTo>
                  <a:pt x="232110" y="1544909"/>
                  <a:pt x="206285" y="1545233"/>
                  <a:pt x="181626" y="1541123"/>
                </a:cubicBezTo>
                <a:lnTo>
                  <a:pt x="255604" y="1528794"/>
                </a:lnTo>
                <a:cubicBezTo>
                  <a:pt x="262603" y="1507797"/>
                  <a:pt x="213303" y="1514884"/>
                  <a:pt x="193955" y="1504136"/>
                </a:cubicBezTo>
                <a:cubicBezTo>
                  <a:pt x="62491" y="1431104"/>
                  <a:pt x="241738" y="1499514"/>
                  <a:pt x="70658" y="1442491"/>
                </a:cubicBezTo>
                <a:cubicBezTo>
                  <a:pt x="58328" y="1434272"/>
                  <a:pt x="33669" y="1432651"/>
                  <a:pt x="33669" y="1417833"/>
                </a:cubicBezTo>
                <a:cubicBezTo>
                  <a:pt x="33669" y="1404836"/>
                  <a:pt x="58049" y="1408656"/>
                  <a:pt x="70658" y="1405504"/>
                </a:cubicBezTo>
                <a:cubicBezTo>
                  <a:pt x="90989" y="1400422"/>
                  <a:pt x="111688" y="1396924"/>
                  <a:pt x="132307" y="1393175"/>
                </a:cubicBezTo>
                <a:cubicBezTo>
                  <a:pt x="236211" y="1374285"/>
                  <a:pt x="218768" y="1379806"/>
                  <a:pt x="354241" y="1368517"/>
                </a:cubicBezTo>
                <a:cubicBezTo>
                  <a:pt x="341911" y="1356188"/>
                  <a:pt x="331760" y="1341202"/>
                  <a:pt x="317252" y="1331530"/>
                </a:cubicBezTo>
                <a:cubicBezTo>
                  <a:pt x="306438" y="1324321"/>
                  <a:pt x="289453" y="1328391"/>
                  <a:pt x="280263" y="1319201"/>
                </a:cubicBezTo>
                <a:cubicBezTo>
                  <a:pt x="271073" y="1310012"/>
                  <a:pt x="272043" y="1294543"/>
                  <a:pt x="267933" y="1282214"/>
                </a:cubicBezTo>
                <a:cubicBezTo>
                  <a:pt x="352914" y="1260970"/>
                  <a:pt x="302095" y="1277463"/>
                  <a:pt x="415889" y="1220570"/>
                </a:cubicBezTo>
                <a:lnTo>
                  <a:pt x="415889" y="1220570"/>
                </a:lnTo>
                <a:cubicBezTo>
                  <a:pt x="468955" y="1202883"/>
                  <a:pt x="440270" y="1211393"/>
                  <a:pt x="502197" y="1195912"/>
                </a:cubicBezTo>
                <a:lnTo>
                  <a:pt x="440549" y="1183583"/>
                </a:lnTo>
                <a:cubicBezTo>
                  <a:pt x="415953" y="1179111"/>
                  <a:pt x="389979" y="1180031"/>
                  <a:pt x="366571" y="1171254"/>
                </a:cubicBezTo>
                <a:cubicBezTo>
                  <a:pt x="323547" y="1155121"/>
                  <a:pt x="286391" y="1125493"/>
                  <a:pt x="243274" y="1109609"/>
                </a:cubicBezTo>
                <a:cubicBezTo>
                  <a:pt x="207719" y="1096510"/>
                  <a:pt x="169067" y="1094140"/>
                  <a:pt x="132307" y="1084951"/>
                </a:cubicBezTo>
                <a:cubicBezTo>
                  <a:pt x="103280" y="1077695"/>
                  <a:pt x="16112" y="1058870"/>
                  <a:pt x="45999" y="1060293"/>
                </a:cubicBezTo>
                <a:cubicBezTo>
                  <a:pt x="161604" y="1065798"/>
                  <a:pt x="276510" y="1081985"/>
                  <a:pt x="391230" y="1097280"/>
                </a:cubicBezTo>
                <a:cubicBezTo>
                  <a:pt x="533851" y="1116295"/>
                  <a:pt x="689649" y="1156469"/>
                  <a:pt x="551516" y="1121938"/>
                </a:cubicBezTo>
                <a:cubicBezTo>
                  <a:pt x="462676" y="1077520"/>
                  <a:pt x="463431" y="1075338"/>
                  <a:pt x="354241" y="1035635"/>
                </a:cubicBezTo>
                <a:cubicBezTo>
                  <a:pt x="240760" y="994371"/>
                  <a:pt x="209173" y="991632"/>
                  <a:pt x="107647" y="949332"/>
                </a:cubicBezTo>
                <a:cubicBezTo>
                  <a:pt x="90681" y="942263"/>
                  <a:pt x="74768" y="932893"/>
                  <a:pt x="58329" y="924674"/>
                </a:cubicBezTo>
                <a:cubicBezTo>
                  <a:pt x="208799" y="887058"/>
                  <a:pt x="38456" y="926146"/>
                  <a:pt x="391230" y="900016"/>
                </a:cubicBezTo>
                <a:cubicBezTo>
                  <a:pt x="408129" y="898764"/>
                  <a:pt x="424109" y="891797"/>
                  <a:pt x="440549" y="887687"/>
                </a:cubicBezTo>
                <a:cubicBezTo>
                  <a:pt x="473915" y="854322"/>
                  <a:pt x="485812" y="832713"/>
                  <a:pt x="539186" y="826042"/>
                </a:cubicBezTo>
                <a:cubicBezTo>
                  <a:pt x="552082" y="824430"/>
                  <a:pt x="563845" y="834261"/>
                  <a:pt x="576175" y="838371"/>
                </a:cubicBezTo>
                <a:cubicBezTo>
                  <a:pt x="603993" y="977452"/>
                  <a:pt x="582795" y="849459"/>
                  <a:pt x="551516" y="813713"/>
                </a:cubicBezTo>
                <a:cubicBezTo>
                  <a:pt x="540357" y="800960"/>
                  <a:pt x="518637" y="805494"/>
                  <a:pt x="502197" y="801384"/>
                </a:cubicBezTo>
                <a:cubicBezTo>
                  <a:pt x="489867" y="793165"/>
                  <a:pt x="454730" y="787204"/>
                  <a:pt x="465208" y="776726"/>
                </a:cubicBezTo>
                <a:cubicBezTo>
                  <a:pt x="482886" y="759049"/>
                  <a:pt x="514406" y="767701"/>
                  <a:pt x="539186" y="764397"/>
                </a:cubicBezTo>
                <a:cubicBezTo>
                  <a:pt x="576076" y="759479"/>
                  <a:pt x="613164" y="756178"/>
                  <a:pt x="650153" y="752068"/>
                </a:cubicBezTo>
                <a:cubicBezTo>
                  <a:pt x="629604" y="739739"/>
                  <a:pt x="608723" y="727946"/>
                  <a:pt x="588505" y="715081"/>
                </a:cubicBezTo>
                <a:cubicBezTo>
                  <a:pt x="563502" y="699171"/>
                  <a:pt x="540127" y="680697"/>
                  <a:pt x="514527" y="665765"/>
                </a:cubicBezTo>
                <a:cubicBezTo>
                  <a:pt x="375989" y="584955"/>
                  <a:pt x="497026" y="671133"/>
                  <a:pt x="391230" y="591791"/>
                </a:cubicBezTo>
                <a:cubicBezTo>
                  <a:pt x="395340" y="521927"/>
                  <a:pt x="397224" y="451896"/>
                  <a:pt x="403560" y="382198"/>
                </a:cubicBezTo>
                <a:cubicBezTo>
                  <a:pt x="411537" y="294453"/>
                  <a:pt x="416097" y="170488"/>
                  <a:pt x="465208" y="86303"/>
                </a:cubicBezTo>
                <a:cubicBezTo>
                  <a:pt x="481762" y="57927"/>
                  <a:pt x="537732" y="19584"/>
                  <a:pt x="563846" y="0"/>
                </a:cubicBezTo>
                <a:cubicBezTo>
                  <a:pt x="559736" y="16439"/>
                  <a:pt x="560054" y="34680"/>
                  <a:pt x="551516" y="49316"/>
                </a:cubicBezTo>
                <a:cubicBezTo>
                  <a:pt x="530807" y="84815"/>
                  <a:pt x="477538" y="147948"/>
                  <a:pt x="477538" y="147948"/>
                </a:cubicBezTo>
                <a:cubicBezTo>
                  <a:pt x="473428" y="160277"/>
                  <a:pt x="465208" y="171938"/>
                  <a:pt x="465208" y="184934"/>
                </a:cubicBezTo>
                <a:cubicBezTo>
                  <a:pt x="465208" y="276538"/>
                  <a:pt x="486714" y="284570"/>
                  <a:pt x="526857" y="369869"/>
                </a:cubicBezTo>
                <a:cubicBezTo>
                  <a:pt x="544092" y="406492"/>
                  <a:pt x="558711" y="444316"/>
                  <a:pt x="576175" y="480830"/>
                </a:cubicBezTo>
                <a:cubicBezTo>
                  <a:pt x="663177" y="662735"/>
                  <a:pt x="610325" y="618666"/>
                  <a:pt x="699472" y="678094"/>
                </a:cubicBezTo>
                <a:cubicBezTo>
                  <a:pt x="801512" y="576060"/>
                  <a:pt x="689311" y="666199"/>
                  <a:pt x="748791" y="678094"/>
                </a:cubicBezTo>
                <a:cubicBezTo>
                  <a:pt x="766814" y="681698"/>
                  <a:pt x="781670" y="661655"/>
                  <a:pt x="798110" y="653436"/>
                </a:cubicBezTo>
                <a:cubicBezTo>
                  <a:pt x="814549" y="636997"/>
                  <a:pt x="829932" y="619429"/>
                  <a:pt x="847428" y="604120"/>
                </a:cubicBezTo>
                <a:cubicBezTo>
                  <a:pt x="862893" y="590589"/>
                  <a:pt x="885050" y="584028"/>
                  <a:pt x="896747" y="567133"/>
                </a:cubicBezTo>
                <a:cubicBezTo>
                  <a:pt x="922902" y="529356"/>
                  <a:pt x="937846" y="484940"/>
                  <a:pt x="958395" y="443843"/>
                </a:cubicBezTo>
                <a:lnTo>
                  <a:pt x="983055" y="394527"/>
                </a:lnTo>
                <a:cubicBezTo>
                  <a:pt x="987165" y="415075"/>
                  <a:pt x="990302" y="435842"/>
                  <a:pt x="995385" y="456172"/>
                </a:cubicBezTo>
                <a:cubicBezTo>
                  <a:pt x="998537" y="468780"/>
                  <a:pt x="998524" y="483970"/>
                  <a:pt x="1007714" y="493159"/>
                </a:cubicBezTo>
                <a:cubicBezTo>
                  <a:pt x="1016904" y="502349"/>
                  <a:pt x="1032373" y="501378"/>
                  <a:pt x="1044703" y="505488"/>
                </a:cubicBezTo>
                <a:cubicBezTo>
                  <a:pt x="1100811" y="471825"/>
                  <a:pt x="1092666" y="470650"/>
                  <a:pt x="1143341" y="456172"/>
                </a:cubicBezTo>
                <a:cubicBezTo>
                  <a:pt x="1159634" y="451517"/>
                  <a:pt x="1182073" y="430611"/>
                  <a:pt x="1192659" y="443843"/>
                </a:cubicBezTo>
                <a:cubicBezTo>
                  <a:pt x="1208063" y="463097"/>
                  <a:pt x="1192659" y="493159"/>
                  <a:pt x="1192659" y="517817"/>
                </a:cubicBezTo>
              </a:path>
            </a:pathLst>
          </a:custGeom>
          <a:solidFill>
            <a:schemeClr val="bg1"/>
          </a:solidFill>
          <a:ln>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Oval 1"/>
          <p:cNvSpPr/>
          <p:nvPr/>
        </p:nvSpPr>
        <p:spPr bwMode="auto">
          <a:xfrm>
            <a:off x="467544" y="6237312"/>
            <a:ext cx="2592288" cy="1440160"/>
          </a:xfrm>
          <a:prstGeom prst="ellipse">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Oval 4"/>
          <p:cNvSpPr/>
          <p:nvPr/>
        </p:nvSpPr>
        <p:spPr bwMode="auto">
          <a:xfrm>
            <a:off x="971600" y="6445748"/>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067944" y="3212976"/>
            <a:ext cx="14927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reciprocity</a:t>
            </a:r>
            <a:endParaRPr lang="en-GB" i="0" dirty="0">
              <a:effectLst>
                <a:glow rad="101600">
                  <a:srgbClr val="000000"/>
                </a:glow>
              </a:effectLst>
            </a:endParaRPr>
          </a:p>
        </p:txBody>
      </p:sp>
      <p:sp>
        <p:nvSpPr>
          <p:cNvPr id="4" name="Oval 3"/>
          <p:cNvSpPr/>
          <p:nvPr/>
        </p:nvSpPr>
        <p:spPr bwMode="auto">
          <a:xfrm>
            <a:off x="1140276" y="6479919"/>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3" name="Rectangle 2"/>
          <p:cNvSpPr/>
          <p:nvPr/>
        </p:nvSpPr>
        <p:spPr bwMode="auto">
          <a:xfrm>
            <a:off x="323528" y="6858000"/>
            <a:ext cx="4824536" cy="96348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Oval 6"/>
          <p:cNvSpPr/>
          <p:nvPr/>
        </p:nvSpPr>
        <p:spPr bwMode="auto">
          <a:xfrm>
            <a:off x="2051720" y="6457686"/>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Oval 7"/>
          <p:cNvSpPr/>
          <p:nvPr/>
        </p:nvSpPr>
        <p:spPr bwMode="auto">
          <a:xfrm>
            <a:off x="2220396" y="6491857"/>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Oval 10"/>
          <p:cNvSpPr/>
          <p:nvPr/>
        </p:nvSpPr>
        <p:spPr bwMode="auto">
          <a:xfrm rot="16200000">
            <a:off x="7956376" y="3476824"/>
            <a:ext cx="2592288" cy="1440160"/>
          </a:xfrm>
          <a:prstGeom prst="ellipse">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rot="16200000">
            <a:off x="8632047" y="3665249"/>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rot="16200000">
            <a:off x="8653206" y="3777269"/>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rot="16200000">
            <a:off x="8581198" y="4461686"/>
            <a:ext cx="412618" cy="323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Oval 14"/>
          <p:cNvSpPr/>
          <p:nvPr/>
        </p:nvSpPr>
        <p:spPr bwMode="auto">
          <a:xfrm rot="16200000">
            <a:off x="8605858" y="4569357"/>
            <a:ext cx="216024" cy="16952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Cloud Callout 17"/>
          <p:cNvSpPr/>
          <p:nvPr/>
        </p:nvSpPr>
        <p:spPr bwMode="auto">
          <a:xfrm>
            <a:off x="1619672" y="4581128"/>
            <a:ext cx="2160240" cy="1080120"/>
          </a:xfrm>
          <a:prstGeom prst="cloudCallout">
            <a:avLst>
              <a:gd name="adj1" fmla="val -31677"/>
              <a:gd name="adj2" fmla="val 102451"/>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TextBox 18"/>
          <p:cNvSpPr txBox="1"/>
          <p:nvPr/>
        </p:nvSpPr>
        <p:spPr>
          <a:xfrm>
            <a:off x="1979712" y="4869160"/>
            <a:ext cx="1545943" cy="430887"/>
          </a:xfrm>
          <a:prstGeom prst="rect">
            <a:avLst/>
          </a:prstGeom>
          <a:noFill/>
        </p:spPr>
        <p:txBody>
          <a:bodyPr wrap="none" rtlCol="0">
            <a:spAutoFit/>
          </a:bodyPr>
          <a:lstStyle/>
          <a:p>
            <a:r>
              <a:rPr lang="en-US" i="0" dirty="0" smtClean="0">
                <a:effectLst>
                  <a:glow rad="101600">
                    <a:srgbClr val="000000"/>
                  </a:glow>
                </a:effectLst>
              </a:rPr>
              <a:t>He thinks ...</a:t>
            </a:r>
            <a:endParaRPr lang="en-US" i="0" dirty="0">
              <a:effectLst>
                <a:glow rad="101600">
                  <a:srgbClr val="000000"/>
                </a:glow>
              </a:effectLst>
            </a:endParaRPr>
          </a:p>
        </p:txBody>
      </p:sp>
      <p:sp>
        <p:nvSpPr>
          <p:cNvPr id="20" name="Cloud Callout 19"/>
          <p:cNvSpPr/>
          <p:nvPr/>
        </p:nvSpPr>
        <p:spPr bwMode="auto">
          <a:xfrm>
            <a:off x="6660232" y="764704"/>
            <a:ext cx="2160240" cy="1080120"/>
          </a:xfrm>
          <a:prstGeom prst="cloudCallout">
            <a:avLst>
              <a:gd name="adj1" fmla="val 51653"/>
              <a:gd name="adj2" fmla="val 152675"/>
            </a:avLst>
          </a:prstGeom>
          <a:solidFill>
            <a:srgbClr val="00000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TextBox 20"/>
          <p:cNvSpPr txBox="1"/>
          <p:nvPr/>
        </p:nvSpPr>
        <p:spPr>
          <a:xfrm>
            <a:off x="6948264" y="908720"/>
            <a:ext cx="1470043" cy="769441"/>
          </a:xfrm>
          <a:prstGeom prst="rect">
            <a:avLst/>
          </a:prstGeom>
          <a:noFill/>
        </p:spPr>
        <p:txBody>
          <a:bodyPr wrap="none" rtlCol="0">
            <a:spAutoFit/>
          </a:bodyPr>
          <a:lstStyle/>
          <a:p>
            <a:r>
              <a:rPr lang="en-US" i="0" dirty="0" smtClean="0">
                <a:effectLst>
                  <a:glow rad="101600">
                    <a:srgbClr val="000000"/>
                  </a:glow>
                </a:effectLst>
              </a:rPr>
              <a:t>She thinks</a:t>
            </a:r>
            <a:br>
              <a:rPr lang="en-US" i="0" dirty="0" smtClean="0">
                <a:effectLst>
                  <a:glow rad="101600">
                    <a:srgbClr val="000000"/>
                  </a:glow>
                </a:effectLst>
              </a:rPr>
            </a:br>
            <a:r>
              <a:rPr lang="en-US" i="0" dirty="0" smtClean="0">
                <a:effectLst>
                  <a:glow rad="101600">
                    <a:srgbClr val="000000"/>
                  </a:glow>
                </a:effectLst>
              </a:rPr>
              <a:t> I think ...</a:t>
            </a:r>
            <a:endParaRPr lang="en-US" i="0" dirty="0">
              <a:effectLst>
                <a:glow rad="101600">
                  <a:srgbClr val="000000"/>
                </a:glow>
              </a:effectLst>
            </a:endParaRPr>
          </a:p>
        </p:txBody>
      </p:sp>
      <p:sp>
        <p:nvSpPr>
          <p:cNvPr id="22" name="Cloud Callout 21"/>
          <p:cNvSpPr/>
          <p:nvPr/>
        </p:nvSpPr>
        <p:spPr bwMode="auto">
          <a:xfrm>
            <a:off x="395536" y="2852936"/>
            <a:ext cx="2160240" cy="1512168"/>
          </a:xfrm>
          <a:prstGeom prst="cloudCallout">
            <a:avLst>
              <a:gd name="adj1" fmla="val -3710"/>
              <a:gd name="adj2" fmla="val 160339"/>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3" name="TextBox 22"/>
          <p:cNvSpPr txBox="1"/>
          <p:nvPr/>
        </p:nvSpPr>
        <p:spPr>
          <a:xfrm>
            <a:off x="755576" y="3068960"/>
            <a:ext cx="1325595" cy="1107996"/>
          </a:xfrm>
          <a:prstGeom prst="rect">
            <a:avLst/>
          </a:prstGeom>
          <a:noFill/>
        </p:spPr>
        <p:txBody>
          <a:bodyPr wrap="none" rtlCol="0">
            <a:spAutoFit/>
          </a:bodyPr>
          <a:lstStyle/>
          <a:p>
            <a:r>
              <a:rPr lang="en-US" i="0" dirty="0" smtClean="0">
                <a:effectLst>
                  <a:glow rad="101600">
                    <a:srgbClr val="000000"/>
                  </a:glow>
                </a:effectLst>
              </a:rPr>
              <a:t>He thinks </a:t>
            </a:r>
            <a:br>
              <a:rPr lang="en-US" i="0" dirty="0" smtClean="0">
                <a:effectLst>
                  <a:glow rad="101600">
                    <a:srgbClr val="000000"/>
                  </a:glow>
                </a:effectLst>
              </a:rPr>
            </a:br>
            <a:r>
              <a:rPr lang="en-US" i="0" dirty="0" smtClean="0">
                <a:effectLst>
                  <a:glow rad="101600">
                    <a:srgbClr val="000000"/>
                  </a:glow>
                </a:effectLst>
              </a:rPr>
              <a:t>I think </a:t>
            </a:r>
            <a:r>
              <a:rPr lang="en-US" i="0" dirty="0">
                <a:effectLst>
                  <a:glow rad="101600">
                    <a:srgbClr val="000000"/>
                  </a:glow>
                </a:effectLst>
              </a:rPr>
              <a:t>h</a:t>
            </a:r>
            <a:r>
              <a:rPr lang="en-US" i="0" dirty="0" smtClean="0">
                <a:effectLst>
                  <a:glow rad="101600">
                    <a:srgbClr val="000000"/>
                  </a:glow>
                </a:effectLst>
              </a:rPr>
              <a:t>e </a:t>
            </a:r>
            <a:br>
              <a:rPr lang="en-US" i="0" dirty="0" smtClean="0">
                <a:effectLst>
                  <a:glow rad="101600">
                    <a:srgbClr val="000000"/>
                  </a:glow>
                </a:effectLst>
              </a:rPr>
            </a:br>
            <a:r>
              <a:rPr lang="en-US" i="0" dirty="0" smtClean="0">
                <a:effectLst>
                  <a:glow rad="101600">
                    <a:srgbClr val="000000"/>
                  </a:glow>
                </a:effectLst>
              </a:rPr>
              <a:t>thinks ...</a:t>
            </a:r>
            <a:endParaRPr lang="en-US" i="0" dirty="0">
              <a:effectLst>
                <a:glow rad="101600">
                  <a:srgbClr val="000000"/>
                </a:glow>
              </a:effectLst>
            </a:endParaRPr>
          </a:p>
        </p:txBody>
      </p:sp>
      <p:sp>
        <p:nvSpPr>
          <p:cNvPr id="24" name="Cloud Callout 23"/>
          <p:cNvSpPr/>
          <p:nvPr/>
        </p:nvSpPr>
        <p:spPr bwMode="auto">
          <a:xfrm>
            <a:off x="4860032" y="1052736"/>
            <a:ext cx="2304256" cy="1872208"/>
          </a:xfrm>
          <a:prstGeom prst="cloudCallout">
            <a:avLst>
              <a:gd name="adj1" fmla="val 95815"/>
              <a:gd name="adj2" fmla="val 79998"/>
            </a:avLst>
          </a:prstGeom>
          <a:solidFill>
            <a:schemeClr val="tx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TextBox 24"/>
          <p:cNvSpPr txBox="1"/>
          <p:nvPr/>
        </p:nvSpPr>
        <p:spPr>
          <a:xfrm>
            <a:off x="5220072" y="1268760"/>
            <a:ext cx="1728192" cy="1446550"/>
          </a:xfrm>
          <a:prstGeom prst="rect">
            <a:avLst/>
          </a:prstGeom>
          <a:noFill/>
        </p:spPr>
        <p:txBody>
          <a:bodyPr wrap="square" rtlCol="0">
            <a:spAutoFit/>
          </a:bodyPr>
          <a:lstStyle/>
          <a:p>
            <a:r>
              <a:rPr lang="en-US" i="0" dirty="0" smtClean="0">
                <a:effectLst>
                  <a:glow rad="101600">
                    <a:srgbClr val="000000"/>
                  </a:glow>
                </a:effectLst>
              </a:rPr>
              <a:t>She thinks </a:t>
            </a:r>
            <a:br>
              <a:rPr lang="en-US" i="0" dirty="0" smtClean="0">
                <a:effectLst>
                  <a:glow rad="101600">
                    <a:srgbClr val="000000"/>
                  </a:glow>
                </a:effectLst>
              </a:rPr>
            </a:br>
            <a:r>
              <a:rPr lang="en-US" i="0" dirty="0" smtClean="0">
                <a:effectLst>
                  <a:glow rad="101600">
                    <a:srgbClr val="000000"/>
                  </a:glow>
                </a:effectLst>
              </a:rPr>
              <a:t>I think she </a:t>
            </a:r>
            <a:br>
              <a:rPr lang="en-US" i="0" dirty="0" smtClean="0">
                <a:effectLst>
                  <a:glow rad="101600">
                    <a:srgbClr val="000000"/>
                  </a:glow>
                </a:effectLst>
              </a:rPr>
            </a:br>
            <a:r>
              <a:rPr lang="en-US" i="0" dirty="0" smtClean="0">
                <a:effectLst>
                  <a:glow rad="101600">
                    <a:srgbClr val="000000"/>
                  </a:glow>
                </a:effectLst>
              </a:rPr>
              <a:t>thinks I think ...</a:t>
            </a:r>
            <a:endParaRPr lang="en-US" i="0" dirty="0">
              <a:effectLst>
                <a:glow rad="101600">
                  <a:srgbClr val="000000"/>
                </a:glow>
              </a:effectLst>
            </a:endParaRPr>
          </a:p>
        </p:txBody>
      </p:sp>
    </p:spTree>
    <p:extLst>
      <p:ext uri="{BB962C8B-B14F-4D97-AF65-F5344CB8AC3E}">
        <p14:creationId xmlns:p14="http://schemas.microsoft.com/office/powerpoint/2010/main" val="26567265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50837</TotalTime>
  <Words>4018</Words>
  <Application>Microsoft Macintosh PowerPoint</Application>
  <PresentationFormat>On-screen Show (4:3)</PresentationFormat>
  <Paragraphs>357</Paragraphs>
  <Slides>36</Slides>
  <Notes>27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1847</cp:revision>
  <cp:lastPrinted>2011-11-02T21:41:02Z</cp:lastPrinted>
  <dcterms:created xsi:type="dcterms:W3CDTF">2010-11-22T10:27:15Z</dcterms:created>
  <dcterms:modified xsi:type="dcterms:W3CDTF">2012-05-31T09:01:14Z</dcterms:modified>
  <cp:category/>
</cp:coreProperties>
</file>