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662" r:id="rId2"/>
    <p:sldId id="799" r:id="rId3"/>
    <p:sldId id="800" r:id="rId4"/>
    <p:sldId id="801" r:id="rId5"/>
    <p:sldId id="802" r:id="rId6"/>
    <p:sldId id="787" r:id="rId7"/>
    <p:sldId id="784" r:id="rId8"/>
    <p:sldId id="786" r:id="rId9"/>
    <p:sldId id="803" r:id="rId10"/>
    <p:sldId id="791" r:id="rId11"/>
    <p:sldId id="792" r:id="rId12"/>
    <p:sldId id="789" r:id="rId13"/>
    <p:sldId id="793" r:id="rId14"/>
    <p:sldId id="790" r:id="rId15"/>
    <p:sldId id="804" r:id="rId16"/>
    <p:sldId id="794" r:id="rId17"/>
    <p:sldId id="805" r:id="rId18"/>
    <p:sldId id="807" r:id="rId19"/>
    <p:sldId id="806" r:id="rId20"/>
    <p:sldId id="795" r:id="rId21"/>
    <p:sldId id="796" r:id="rId22"/>
    <p:sldId id="797" r:id="rId23"/>
    <p:sldId id="809" r:id="rId24"/>
    <p:sldId id="808" r:id="rId25"/>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76" autoAdjust="0"/>
    <p:restoredTop sz="87218" autoAdjust="0"/>
  </p:normalViewPr>
  <p:slideViewPr>
    <p:cSldViewPr>
      <p:cViewPr>
        <p:scale>
          <a:sx n="100" d="100"/>
          <a:sy n="100" d="100"/>
        </p:scale>
        <p:origin x="-920" y="-80"/>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_2:Users:stephenbutterfill:Documents:writing:knowledge%20talk%20for%20liz%20retirement:figures%20for%20knowledge%20tal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strRef>
              <c:f>Sheet1!$A$2</c:f>
              <c:strCache>
                <c:ptCount val="1"/>
                <c:pt idx="0">
                  <c:v>study 1</c:v>
                </c:pt>
              </c:strCache>
            </c:strRef>
          </c:tx>
          <c:invertIfNegative val="0"/>
          <c:cat>
            <c:strRef>
              <c:f>Sheet1!$B$1:$D$1</c:f>
              <c:strCache>
                <c:ptCount val="3"/>
                <c:pt idx="0">
                  <c:v>control</c:v>
                </c:pt>
                <c:pt idx="1">
                  <c:v>simple perceiving</c:v>
                </c:pt>
                <c:pt idx="2">
                  <c:v>epistemic perceiving</c:v>
                </c:pt>
              </c:strCache>
            </c:strRef>
          </c:cat>
          <c:val>
            <c:numRef>
              <c:f>Sheet1!$B$2:$D$2</c:f>
              <c:numCache>
                <c:formatCode>General</c:formatCode>
                <c:ptCount val="3"/>
                <c:pt idx="0">
                  <c:v>0.77</c:v>
                </c:pt>
                <c:pt idx="1">
                  <c:v>0.82</c:v>
                </c:pt>
                <c:pt idx="2">
                  <c:v>0.26</c:v>
                </c:pt>
              </c:numCache>
            </c:numRef>
          </c:val>
        </c:ser>
        <c:ser>
          <c:idx val="1"/>
          <c:order val="1"/>
          <c:tx>
            <c:strRef>
              <c:f>Sheet1!$A$3</c:f>
              <c:strCache>
                <c:ptCount val="1"/>
                <c:pt idx="0">
                  <c:v>study 2</c:v>
                </c:pt>
              </c:strCache>
            </c:strRef>
          </c:tx>
          <c:invertIfNegative val="0"/>
          <c:cat>
            <c:strRef>
              <c:f>Sheet1!$B$1:$D$1</c:f>
              <c:strCache>
                <c:ptCount val="3"/>
                <c:pt idx="0">
                  <c:v>control</c:v>
                </c:pt>
                <c:pt idx="1">
                  <c:v>simple perceiving</c:v>
                </c:pt>
                <c:pt idx="2">
                  <c:v>epistemic perceiving</c:v>
                </c:pt>
              </c:strCache>
            </c:strRef>
          </c:cat>
          <c:val>
            <c:numRef>
              <c:f>Sheet1!$B$3:$D$3</c:f>
              <c:numCache>
                <c:formatCode>General</c:formatCode>
                <c:ptCount val="3"/>
                <c:pt idx="0">
                  <c:v>0.83</c:v>
                </c:pt>
                <c:pt idx="1">
                  <c:v>0.81</c:v>
                </c:pt>
                <c:pt idx="2">
                  <c:v>0.44</c:v>
                </c:pt>
              </c:numCache>
            </c:numRef>
          </c:val>
        </c:ser>
        <c:ser>
          <c:idx val="2"/>
          <c:order val="2"/>
          <c:tx>
            <c:strRef>
              <c:f>Sheet1!$A$4</c:f>
              <c:strCache>
                <c:ptCount val="1"/>
                <c:pt idx="0">
                  <c:v>study 3</c:v>
                </c:pt>
              </c:strCache>
            </c:strRef>
          </c:tx>
          <c:invertIfNegative val="0"/>
          <c:cat>
            <c:strRef>
              <c:f>Sheet1!$B$1:$D$1</c:f>
              <c:strCache>
                <c:ptCount val="3"/>
                <c:pt idx="0">
                  <c:v>control</c:v>
                </c:pt>
                <c:pt idx="1">
                  <c:v>simple perceiving</c:v>
                </c:pt>
                <c:pt idx="2">
                  <c:v>epistemic perceiving</c:v>
                </c:pt>
              </c:strCache>
            </c:strRef>
          </c:cat>
          <c:val>
            <c:numRef>
              <c:f>Sheet1!$B$4:$D$4</c:f>
              <c:numCache>
                <c:formatCode>General</c:formatCode>
                <c:ptCount val="3"/>
                <c:pt idx="0">
                  <c:v>0.92</c:v>
                </c:pt>
                <c:pt idx="1">
                  <c:v>0.8</c:v>
                </c:pt>
                <c:pt idx="2">
                  <c:v>0.53</c:v>
                </c:pt>
              </c:numCache>
            </c:numRef>
          </c:val>
        </c:ser>
        <c:dLbls>
          <c:showLegendKey val="0"/>
          <c:showVal val="0"/>
          <c:showCatName val="0"/>
          <c:showSerName val="0"/>
          <c:showPercent val="0"/>
          <c:showBubbleSize val="0"/>
        </c:dLbls>
        <c:gapWidth val="150"/>
        <c:axId val="973567384"/>
        <c:axId val="482466392"/>
      </c:barChart>
      <c:catAx>
        <c:axId val="973567384"/>
        <c:scaling>
          <c:orientation val="minMax"/>
        </c:scaling>
        <c:delete val="0"/>
        <c:axPos val="b"/>
        <c:majorTickMark val="out"/>
        <c:minorTickMark val="none"/>
        <c:tickLblPos val="nextTo"/>
        <c:crossAx val="482466392"/>
        <c:crossesAt val="0.0"/>
        <c:auto val="1"/>
        <c:lblAlgn val="ctr"/>
        <c:lblOffset val="100"/>
        <c:noMultiLvlLbl val="0"/>
      </c:catAx>
      <c:valAx>
        <c:axId val="482466392"/>
        <c:scaling>
          <c:orientation val="minMax"/>
          <c:max val="1.0"/>
          <c:min val="0.0"/>
        </c:scaling>
        <c:delete val="0"/>
        <c:axPos val="l"/>
        <c:majorGridlines/>
        <c:numFmt formatCode="General" sourceLinked="1"/>
        <c:majorTickMark val="out"/>
        <c:minorTickMark val="none"/>
        <c:tickLblPos val="nextTo"/>
        <c:crossAx val="973567384"/>
        <c:crosses val="autoZero"/>
        <c:crossBetween val="between"/>
        <c:majorUnit val="0.5"/>
        <c:minorUnit val="0.05"/>
      </c:valAx>
    </c:plotArea>
    <c:legend>
      <c:legendPos val="r"/>
      <c:layout>
        <c:manualLayout>
          <c:xMode val="edge"/>
          <c:yMode val="edge"/>
          <c:x val="0.766427165354331"/>
          <c:y val="0.03423741350513"/>
          <c:w val="0.216527380100215"/>
          <c:h val="0.355637079455977"/>
        </c:manualLayout>
      </c:layout>
      <c:overlay val="0"/>
    </c:legend>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invertIfNegative val="0"/>
          <c:cat>
            <c:strRef>
              <c:f>Sheet1!$B$20:$B$21</c:f>
              <c:strCache>
                <c:ptCount val="2"/>
                <c:pt idx="0">
                  <c:v>Liz Knows</c:v>
                </c:pt>
                <c:pt idx="1">
                  <c:v>Katie Knows</c:v>
                </c:pt>
              </c:strCache>
            </c:strRef>
          </c:cat>
          <c:val>
            <c:numRef>
              <c:f>Sheet1!$C$20:$C$21</c:f>
              <c:numCache>
                <c:formatCode>General</c:formatCode>
                <c:ptCount val="2"/>
                <c:pt idx="0">
                  <c:v>0.181818181818182</c:v>
                </c:pt>
                <c:pt idx="1">
                  <c:v>0.454545454545454</c:v>
                </c:pt>
              </c:numCache>
            </c:numRef>
          </c:val>
        </c:ser>
        <c:dLbls>
          <c:showLegendKey val="0"/>
          <c:showVal val="0"/>
          <c:showCatName val="0"/>
          <c:showSerName val="0"/>
          <c:showPercent val="0"/>
          <c:showBubbleSize val="0"/>
        </c:dLbls>
        <c:gapWidth val="150"/>
        <c:axId val="949461784"/>
        <c:axId val="2369608"/>
      </c:barChart>
      <c:catAx>
        <c:axId val="949461784"/>
        <c:scaling>
          <c:orientation val="minMax"/>
        </c:scaling>
        <c:delete val="0"/>
        <c:axPos val="b"/>
        <c:majorTickMark val="out"/>
        <c:minorTickMark val="none"/>
        <c:tickLblPos val="nextTo"/>
        <c:txPr>
          <a:bodyPr/>
          <a:lstStyle/>
          <a:p>
            <a:pPr>
              <a:defRPr sz="2200"/>
            </a:pPr>
            <a:endParaRPr lang="en-US"/>
          </a:p>
        </c:txPr>
        <c:crossAx val="2369608"/>
        <c:crosses val="autoZero"/>
        <c:auto val="1"/>
        <c:lblAlgn val="ctr"/>
        <c:lblOffset val="100"/>
        <c:noMultiLvlLbl val="0"/>
      </c:catAx>
      <c:valAx>
        <c:axId val="2369608"/>
        <c:scaling>
          <c:orientation val="minMax"/>
          <c:max val="1.0"/>
        </c:scaling>
        <c:delete val="0"/>
        <c:axPos val="l"/>
        <c:majorGridlines/>
        <c:numFmt formatCode="General" sourceLinked="1"/>
        <c:majorTickMark val="out"/>
        <c:minorTickMark val="none"/>
        <c:tickLblPos val="nextTo"/>
        <c:txPr>
          <a:bodyPr/>
          <a:lstStyle/>
          <a:p>
            <a:pPr>
              <a:defRPr sz="2200"/>
            </a:pPr>
            <a:endParaRPr lang="en-US"/>
          </a:p>
        </c:txPr>
        <c:crossAx val="949461784"/>
        <c:crosses val="autoZero"/>
        <c:crossBetween val="between"/>
        <c:majorUnit val="0.5"/>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04/09/2012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an acid test for understanding belief: a test where success</a:t>
            </a:r>
            <a:r>
              <a:rPr lang="en-US" baseline="0" dirty="0" smtClean="0"/>
              <a:t> is widely taken to be among the most important indicators of whether subjects understand belief, and where failure is widely taken to be among the most important indicators of not understanding belief</a:t>
            </a:r>
            <a:r>
              <a:rPr lang="en-US" dirty="0" smtClean="0"/>
              <a:t>.  </a:t>
            </a:r>
          </a:p>
          <a:p>
            <a:r>
              <a:rPr lang="en-US" dirty="0" smtClean="0"/>
              <a:t>But there doesn’t seem to any comparable test for understand knowledge.</a:t>
            </a:r>
          </a:p>
          <a:p>
            <a:r>
              <a:rPr lang="en-US" baseline="0" dirty="0" smtClean="0"/>
              <a:t>Hence my question, Is there an acid test for understanding knowledge?</a:t>
            </a:r>
          </a:p>
          <a:p>
            <a:r>
              <a:rPr lang="en-US" baseline="0" dirty="0" smtClean="0"/>
              <a:t>Let me start with a bit of background</a:t>
            </a:r>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there is another way of thinking about knowledge ...</a:t>
            </a:r>
            <a:r>
              <a:rPr lang="en-US" baseline="0" dirty="0" smtClean="0"/>
              <a:t> Knowledge according to most philosophers is a sui generis mental state ... it is distinct from belief in the same sense that desire is, it is simply a different attitude with quite different normative and causal roles.</a:t>
            </a:r>
          </a:p>
          <a:p>
            <a:r>
              <a:rPr lang="en-US" baseline="0" dirty="0" smtClean="0"/>
              <a:t>Frame this in terms of creature construction ... so much you can do with beliefs and desires ... if we take a step further and add knowledge and its counterpart, intention, we get creatures with more sophisticated forms of thought and action ...</a:t>
            </a:r>
          </a:p>
          <a:p>
            <a:endParaRPr lang="en-US" baseline="0" dirty="0" smtClean="0"/>
          </a:p>
          <a:p>
            <a:r>
              <a:rPr lang="en-US" baseline="0" dirty="0" smtClean="0"/>
              <a:t>[Quite tempting to appeal to Bratman on intention here ... cite the case of the creature with a policy of exercising every day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how does knowledge differ</a:t>
            </a:r>
            <a:r>
              <a:rPr lang="en-US" baseline="0" dirty="0" smtClean="0"/>
              <a:t> from belief?  Can’t just know that there are ten coins in my pocket, there must be a way you know ... but you can just believe that there are ten coins in my pocket.  Link this to the idea that introducing states of knowledge adds potential complexity to the mental lives of creatures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first idea: discriminate</a:t>
            </a:r>
            <a:r>
              <a:rPr lang="en-US" baseline="0" dirty="0" smtClean="0"/>
              <a:t> knowers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AB_4751.JPG"/>
          <p:cNvPicPr>
            <a:picLocks noChangeAspect="1"/>
          </p:cNvPicPr>
          <p:nvPr/>
        </p:nvPicPr>
        <p:blipFill rotWithShape="1">
          <a:blip r:embed="rId3">
            <a:extLst>
              <a:ext uri="{28A0092B-C50C-407E-A947-70E740481C1C}">
                <a14:useLocalDpi xmlns:a14="http://schemas.microsoft.com/office/drawing/2010/main" val="0"/>
              </a:ext>
            </a:extLst>
          </a:blip>
          <a:srcRect l="10881"/>
          <a:stretch/>
        </p:blipFill>
        <p:spPr>
          <a:xfrm>
            <a:off x="0" y="-1"/>
            <a:ext cx="9145488" cy="6874819"/>
          </a:xfrm>
          <a:prstGeom prst="rect">
            <a:avLst/>
          </a:prstGeom>
        </p:spPr>
      </p:pic>
      <p:sp>
        <p:nvSpPr>
          <p:cNvPr id="16" name="Text Box 16"/>
          <p:cNvSpPr txBox="1">
            <a:spLocks noChangeArrowheads="1"/>
          </p:cNvSpPr>
          <p:nvPr/>
        </p:nvSpPr>
        <p:spPr bwMode="auto">
          <a:xfrm>
            <a:off x="107504" y="260648"/>
            <a:ext cx="892899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GB" sz="4200" i="0" dirty="0" smtClean="0">
                <a:effectLst>
                  <a:glow rad="203200">
                    <a:srgbClr val="000000">
                      <a:alpha val="75000"/>
                    </a:srgbClr>
                  </a:glow>
                </a:effectLst>
              </a:rPr>
              <a:t>Is there an acid test for </a:t>
            </a:r>
            <a:r>
              <a:rPr lang="en-GB" sz="4200" i="0" dirty="0" smtClean="0">
                <a:effectLst>
                  <a:glow rad="203200">
                    <a:srgbClr val="000000">
                      <a:alpha val="75000"/>
                    </a:srgbClr>
                  </a:glow>
                </a:effectLst>
              </a:rPr>
              <a:t/>
            </a:r>
            <a:br>
              <a:rPr lang="en-GB" sz="4200" i="0" dirty="0" smtClean="0">
                <a:effectLst>
                  <a:glow rad="203200">
                    <a:srgbClr val="000000">
                      <a:alpha val="75000"/>
                    </a:srgbClr>
                  </a:glow>
                </a:effectLst>
              </a:rPr>
            </a:br>
            <a:r>
              <a:rPr lang="en-GB" sz="4200" i="0" dirty="0" smtClean="0">
                <a:effectLst>
                  <a:glow rad="203200">
                    <a:srgbClr val="000000">
                      <a:alpha val="75000"/>
                    </a:srgbClr>
                  </a:glow>
                </a:effectLst>
              </a:rPr>
              <a:t>understanding knowledge</a:t>
            </a:r>
            <a:r>
              <a:rPr lang="en-GB" sz="4200" i="0" dirty="0" smtClean="0">
                <a:effectLst>
                  <a:glow rad="203200">
                    <a:srgbClr val="000000">
                      <a:alpha val="75000"/>
                    </a:srgbClr>
                  </a:glow>
                </a:effectLst>
              </a:rPr>
              <a:t>?</a:t>
            </a:r>
            <a:endParaRPr lang="en-GB" sz="4200" i="0" dirty="0">
              <a:effectLst>
                <a:glow rad="203200">
                  <a:srgbClr val="000000">
                    <a:alpha val="75000"/>
                  </a:srgbClr>
                </a:glow>
              </a:effectLst>
            </a:endParaRPr>
          </a:p>
        </p:txBody>
      </p:sp>
      <p:sp>
        <p:nvSpPr>
          <p:cNvPr id="17" name="Rectangle 24"/>
          <p:cNvSpPr>
            <a:spLocks noChangeArrowheads="1"/>
          </p:cNvSpPr>
          <p:nvPr/>
        </p:nvSpPr>
        <p:spPr bwMode="auto">
          <a:xfrm>
            <a:off x="4391025" y="5733256"/>
            <a:ext cx="46370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3000" i="0" dirty="0" err="1">
                <a:solidFill>
                  <a:srgbClr val="B2B2B2"/>
                </a:solidFill>
                <a:effectLst>
                  <a:glow rad="101600">
                    <a:srgbClr val="000000"/>
                  </a:glow>
                </a:effectLst>
              </a:rPr>
              <a:t>s.butterfill@warwick.ac.uk</a:t>
            </a:r>
            <a:r>
              <a:rPr lang="en-GB" sz="3000" dirty="0">
                <a:solidFill>
                  <a:srgbClr val="B2B2B2"/>
                </a:solidFill>
                <a:effectLst>
                  <a:glow rad="101600">
                    <a:srgbClr val="000000"/>
                  </a:glow>
                </a:effectLst>
              </a:rPr>
              <a:t>   </a:t>
            </a: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401315" y="918541"/>
            <a:ext cx="5755585"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Third Candidate: normative consequences</a:t>
            </a:r>
            <a:endParaRPr lang="en-US" i="0" dirty="0" smtClean="0">
              <a:solidFill>
                <a:schemeClr val="tx1"/>
              </a:solidFill>
              <a:effectLst/>
            </a:endParaRPr>
          </a:p>
        </p:txBody>
      </p:sp>
      <p:sp>
        <p:nvSpPr>
          <p:cNvPr id="5" name="Rectangle 4"/>
          <p:cNvSpPr>
            <a:spLocks noChangeArrowheads="1"/>
          </p:cNvSpPr>
          <p:nvPr/>
        </p:nvSpPr>
        <p:spPr bwMode="auto">
          <a:xfrm>
            <a:off x="753889" y="1268760"/>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a:effectLst>
                  <a:glow rad="101600">
                    <a:srgbClr val="000000"/>
                  </a:glow>
                </a:effectLst>
              </a:rPr>
              <a:t>“knowing has to do with being an </a:t>
            </a:r>
            <a:r>
              <a:rPr lang="en-US" altLang="ja-JP" i="0" dirty="0" smtClean="0">
                <a:effectLst>
                  <a:glow rad="101600">
                    <a:srgbClr val="000000"/>
                  </a:glow>
                </a:effectLst>
              </a:rPr>
              <a:t>informant </a:t>
            </a:r>
            <a:r>
              <a:rPr lang="en-US" altLang="ja-JP" i="0" dirty="0">
                <a:effectLst>
                  <a:glow rad="101600">
                    <a:srgbClr val="000000"/>
                  </a:glow>
                </a:effectLst>
              </a:rPr>
              <a:t>as opposed to just being a source of information” (Craig 1990, p. 35</a:t>
            </a:r>
            <a:r>
              <a:rPr lang="en-US" altLang="ja-JP" i="0" dirty="0" smtClean="0">
                <a:effectLst>
                  <a:glow rad="101600">
                    <a:srgbClr val="000000"/>
                  </a:glow>
                </a:effectLst>
              </a:rPr>
              <a:t>)</a:t>
            </a:r>
          </a:p>
          <a:p>
            <a:endParaRPr lang="en-US" i="0" dirty="0">
              <a:effectLst>
                <a:glow rad="101600">
                  <a:srgbClr val="000000"/>
                </a:glow>
              </a:effectLst>
            </a:endParaRPr>
          </a:p>
          <a:p>
            <a:r>
              <a:rPr lang="en-US" i="0" dirty="0" smtClean="0">
                <a:effectLst>
                  <a:glow rad="101600">
                    <a:srgbClr val="000000"/>
                  </a:glow>
                </a:effectLst>
              </a:rPr>
              <a:t>We </a:t>
            </a:r>
            <a:r>
              <a:rPr lang="en-US" i="0" dirty="0">
                <a:effectLst>
                  <a:glow rad="101600">
                    <a:srgbClr val="000000"/>
                  </a:glow>
                </a:effectLst>
              </a:rPr>
              <a:t>should take as premises in our practical reasoning only </a:t>
            </a:r>
            <a:r>
              <a:rPr lang="en-US" i="0" dirty="0" smtClean="0">
                <a:effectLst>
                  <a:glow rad="101600">
                    <a:srgbClr val="000000"/>
                  </a:glow>
                </a:effectLst>
              </a:rPr>
              <a:t>propositions </a:t>
            </a:r>
            <a:r>
              <a:rPr lang="en-US" i="0" dirty="0">
                <a:effectLst>
                  <a:glow rad="101600">
                    <a:srgbClr val="000000"/>
                  </a:glow>
                </a:effectLst>
              </a:rPr>
              <a:t>that we </a:t>
            </a:r>
            <a:r>
              <a:rPr lang="en-US" i="0" dirty="0" smtClean="0">
                <a:effectLst>
                  <a:glow rad="101600">
                    <a:srgbClr val="000000"/>
                  </a:glow>
                </a:effectLst>
              </a:rPr>
              <a:t>know (Hawthorne 2004</a:t>
            </a:r>
            <a:r>
              <a:rPr lang="en-US" i="0" dirty="0">
                <a:effectLst>
                  <a:glow rad="101600">
                    <a:srgbClr val="000000"/>
                  </a:glow>
                </a:effectLst>
              </a:rPr>
              <a:t>, pp. 29–31)</a:t>
            </a:r>
            <a:endParaRPr lang="en-GB" i="0" dirty="0">
              <a:effectLst>
                <a:glow rad="101600">
                  <a:srgbClr val="000000"/>
                </a:glow>
              </a:effectLst>
            </a:endParaRPr>
          </a:p>
        </p:txBody>
      </p:sp>
      <p:sp>
        <p:nvSpPr>
          <p:cNvPr id="2" name="Rectangle 1"/>
          <p:cNvSpPr/>
          <p:nvPr/>
        </p:nvSpPr>
        <p:spPr bwMode="auto">
          <a:xfrm>
            <a:off x="323528" y="2636912"/>
            <a:ext cx="6048672" cy="136815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737882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401315" y="918541"/>
            <a:ext cx="5755585"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Third Candidate: normative consequences</a:t>
            </a:r>
            <a:endParaRPr lang="en-US" i="0" dirty="0" smtClean="0">
              <a:solidFill>
                <a:schemeClr val="tx1"/>
              </a:solidFill>
              <a:effectLst/>
            </a:endParaRPr>
          </a:p>
        </p:txBody>
      </p:sp>
      <p:sp>
        <p:nvSpPr>
          <p:cNvPr id="5" name="Rectangle 4"/>
          <p:cNvSpPr>
            <a:spLocks noChangeArrowheads="1"/>
          </p:cNvSpPr>
          <p:nvPr/>
        </p:nvSpPr>
        <p:spPr bwMode="auto">
          <a:xfrm>
            <a:off x="753889" y="1268760"/>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a:effectLst>
                  <a:glow rad="101600">
                    <a:srgbClr val="000000"/>
                  </a:glow>
                </a:effectLst>
              </a:rPr>
              <a:t>“knowing has to do with being an </a:t>
            </a:r>
            <a:r>
              <a:rPr lang="en-US" altLang="ja-JP" i="0" dirty="0" smtClean="0">
                <a:effectLst>
                  <a:glow rad="101600">
                    <a:srgbClr val="000000"/>
                  </a:glow>
                </a:effectLst>
              </a:rPr>
              <a:t>informant </a:t>
            </a:r>
            <a:r>
              <a:rPr lang="en-US" altLang="ja-JP" i="0" dirty="0">
                <a:effectLst>
                  <a:glow rad="101600">
                    <a:srgbClr val="000000"/>
                  </a:glow>
                </a:effectLst>
              </a:rPr>
              <a:t>as opposed to just being a source of information” (Craig 1990, p. 35</a:t>
            </a:r>
            <a:r>
              <a:rPr lang="en-US" altLang="ja-JP" i="0" dirty="0" smtClean="0">
                <a:effectLst>
                  <a:glow rad="101600">
                    <a:srgbClr val="000000"/>
                  </a:glow>
                </a:effectLst>
              </a:rPr>
              <a:t>)</a:t>
            </a:r>
          </a:p>
          <a:p>
            <a:endParaRPr lang="en-US" i="0" dirty="0">
              <a:effectLst>
                <a:glow rad="101600">
                  <a:srgbClr val="000000"/>
                </a:glow>
              </a:effectLst>
            </a:endParaRPr>
          </a:p>
          <a:p>
            <a:r>
              <a:rPr lang="en-US" i="0" dirty="0" smtClean="0">
                <a:effectLst>
                  <a:glow rad="101600">
                    <a:srgbClr val="000000"/>
                  </a:glow>
                </a:effectLst>
              </a:rPr>
              <a:t>We </a:t>
            </a:r>
            <a:r>
              <a:rPr lang="en-US" i="0" dirty="0">
                <a:effectLst>
                  <a:glow rad="101600">
                    <a:srgbClr val="000000"/>
                  </a:glow>
                </a:effectLst>
              </a:rPr>
              <a:t>should take as premises in our practical reasoning only </a:t>
            </a:r>
            <a:r>
              <a:rPr lang="en-US" i="0" dirty="0" smtClean="0">
                <a:effectLst>
                  <a:glow rad="101600">
                    <a:srgbClr val="000000"/>
                  </a:glow>
                </a:effectLst>
              </a:rPr>
              <a:t>propositions </a:t>
            </a:r>
            <a:r>
              <a:rPr lang="en-US" i="0" dirty="0">
                <a:effectLst>
                  <a:glow rad="101600">
                    <a:srgbClr val="000000"/>
                  </a:glow>
                </a:effectLst>
              </a:rPr>
              <a:t>that we </a:t>
            </a:r>
            <a:r>
              <a:rPr lang="en-US" i="0" dirty="0" smtClean="0">
                <a:effectLst>
                  <a:glow rad="101600">
                    <a:srgbClr val="000000"/>
                  </a:glow>
                </a:effectLst>
              </a:rPr>
              <a:t>know (Hawthorne 2004</a:t>
            </a:r>
            <a:r>
              <a:rPr lang="en-US" i="0" dirty="0">
                <a:effectLst>
                  <a:glow rad="101600">
                    <a:srgbClr val="000000"/>
                  </a:glow>
                </a:effectLst>
              </a:rPr>
              <a:t>, pp. 29–31)</a:t>
            </a:r>
            <a:endParaRPr lang="en-GB" i="0" dirty="0">
              <a:effectLst>
                <a:glow rad="101600">
                  <a:srgbClr val="000000"/>
                </a:glow>
              </a:effectLst>
            </a:endParaRPr>
          </a:p>
        </p:txBody>
      </p:sp>
    </p:spTree>
    <p:extLst>
      <p:ext uri="{BB962C8B-B14F-4D97-AF65-F5344CB8AC3E}">
        <p14:creationId xmlns:p14="http://schemas.microsoft.com/office/powerpoint/2010/main" val="18460179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402134" y="953861"/>
            <a:ext cx="4231759"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Fourth Candidate: sources</a:t>
            </a:r>
            <a:endParaRPr lang="en-US" i="0" dirty="0" smtClean="0">
              <a:solidFill>
                <a:schemeClr val="tx1"/>
              </a:solidFill>
              <a:effectLst/>
            </a:endParaRPr>
          </a:p>
        </p:txBody>
      </p:sp>
      <p:sp>
        <p:nvSpPr>
          <p:cNvPr id="5" name="Rectangle 4"/>
          <p:cNvSpPr>
            <a:spLocks noChangeArrowheads="1"/>
          </p:cNvSpPr>
          <p:nvPr/>
        </p:nvSpPr>
        <p:spPr bwMode="auto">
          <a:xfrm>
            <a:off x="753889" y="1261308"/>
            <a:ext cx="57610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a:effectLst>
                  <a:glow rad="101600">
                    <a:srgbClr val="000000"/>
                  </a:glow>
                </a:effectLst>
              </a:rPr>
              <a:t>“How did you know it was a strawberry/tomato—was it because you saw it or I told you?</a:t>
            </a:r>
            <a:r>
              <a:rPr lang="en-US" altLang="ja-JP" i="0" dirty="0" smtClean="0">
                <a:effectLst>
                  <a:glow rad="101600">
                    <a:srgbClr val="000000"/>
                  </a:glow>
                </a:effectLst>
              </a:rPr>
              <a:t>” (Robinson &amp; </a:t>
            </a:r>
            <a:r>
              <a:rPr lang="en-US" altLang="ja-JP" i="0" dirty="0" err="1" smtClean="0">
                <a:effectLst>
                  <a:glow rad="101600">
                    <a:srgbClr val="000000"/>
                  </a:glow>
                </a:effectLst>
              </a:rPr>
              <a:t>Whitcombe</a:t>
            </a:r>
            <a:r>
              <a:rPr lang="en-US" altLang="ja-JP" i="0" dirty="0" smtClean="0">
                <a:effectLst>
                  <a:glow rad="101600">
                    <a:srgbClr val="000000"/>
                  </a:glow>
                </a:effectLst>
              </a:rPr>
              <a:t> 2003)</a:t>
            </a:r>
            <a:endParaRPr lang="en-GB" i="0" dirty="0">
              <a:effectLst>
                <a:glow rad="101600">
                  <a:srgbClr val="000000"/>
                </a:glow>
              </a:effectLst>
            </a:endParaRPr>
          </a:p>
        </p:txBody>
      </p:sp>
    </p:spTree>
    <p:extLst>
      <p:ext uri="{BB962C8B-B14F-4D97-AF65-F5344CB8AC3E}">
        <p14:creationId xmlns:p14="http://schemas.microsoft.com/office/powerpoint/2010/main" val="15759218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402134" y="953861"/>
            <a:ext cx="4231759"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Fourth Candidate: sources</a:t>
            </a:r>
            <a:endParaRPr lang="en-US" i="0" dirty="0" smtClean="0">
              <a:solidFill>
                <a:schemeClr val="tx1"/>
              </a:solidFill>
              <a:effectLst/>
            </a:endParaRPr>
          </a:p>
        </p:txBody>
      </p:sp>
      <p:sp>
        <p:nvSpPr>
          <p:cNvPr id="5" name="Rectangle 4"/>
          <p:cNvSpPr>
            <a:spLocks noChangeArrowheads="1"/>
          </p:cNvSpPr>
          <p:nvPr/>
        </p:nvSpPr>
        <p:spPr bwMode="auto">
          <a:xfrm>
            <a:off x="753889" y="1261308"/>
            <a:ext cx="57610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a:effectLst>
                  <a:glow rad="101600">
                    <a:srgbClr val="000000"/>
                  </a:glow>
                </a:effectLst>
              </a:rPr>
              <a:t>“How did you know it was a strawberry/tomato—was it because you saw it or I told you?</a:t>
            </a:r>
            <a:r>
              <a:rPr lang="en-US" altLang="ja-JP" i="0" dirty="0" smtClean="0">
                <a:effectLst>
                  <a:glow rad="101600">
                    <a:srgbClr val="000000"/>
                  </a:glow>
                </a:effectLst>
              </a:rPr>
              <a:t>” (Robinson &amp; </a:t>
            </a:r>
            <a:r>
              <a:rPr lang="en-US" altLang="ja-JP" i="0" dirty="0" err="1" smtClean="0">
                <a:effectLst>
                  <a:glow rad="101600">
                    <a:srgbClr val="000000"/>
                  </a:glow>
                </a:effectLst>
              </a:rPr>
              <a:t>Whitcombe</a:t>
            </a:r>
            <a:r>
              <a:rPr lang="en-US" altLang="ja-JP" i="0" dirty="0" smtClean="0">
                <a:effectLst>
                  <a:glow rad="101600">
                    <a:srgbClr val="000000"/>
                  </a:glow>
                </a:effectLst>
              </a:rPr>
              <a:t> 2003)</a:t>
            </a:r>
            <a:endParaRPr lang="en-GB" i="0" dirty="0">
              <a:effectLst>
                <a:glow rad="101600">
                  <a:srgbClr val="000000"/>
                </a:glow>
              </a:effectLst>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332" y="2348880"/>
            <a:ext cx="1382092" cy="18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753889" y="2805456"/>
            <a:ext cx="55451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altLang="ja-JP" i="0" dirty="0" smtClean="0">
                <a:effectLst>
                  <a:glow rad="101600">
                    <a:srgbClr val="000000"/>
                  </a:glow>
                </a:effectLst>
              </a:rPr>
              <a:t>“</a:t>
            </a:r>
            <a:r>
              <a:rPr lang="en-GB" i="0" dirty="0" smtClean="0">
                <a:effectLst>
                  <a:glow rad="101600">
                    <a:srgbClr val="000000"/>
                  </a:glow>
                </a:effectLst>
              </a:rPr>
              <a:t>we </a:t>
            </a:r>
            <a:r>
              <a:rPr lang="en-GB" i="0" dirty="0">
                <a:effectLst>
                  <a:glow rad="101600">
                    <a:srgbClr val="000000"/>
                  </a:glow>
                </a:effectLst>
              </a:rPr>
              <a:t>understand what knowledge is by understanding how we get it or how it comes to be</a:t>
            </a:r>
            <a:r>
              <a:rPr lang="en-GB" i="0" dirty="0" smtClean="0">
                <a:effectLst>
                  <a:glow rad="101600">
                    <a:srgbClr val="000000"/>
                  </a:glow>
                </a:effectLst>
              </a:rPr>
              <a:t>.</a:t>
            </a:r>
            <a:r>
              <a:rPr lang="en-GB" altLang="ja-JP" i="0" dirty="0" smtClean="0">
                <a:effectLst>
                  <a:glow rad="101600">
                    <a:srgbClr val="000000"/>
                  </a:glow>
                </a:effectLst>
              </a:rPr>
              <a:t>”</a:t>
            </a:r>
            <a:r>
              <a:rPr lang="en-GB" i="0" dirty="0" smtClean="0">
                <a:effectLst>
                  <a:glow rad="101600">
                    <a:srgbClr val="000000"/>
                  </a:glow>
                </a:effectLst>
              </a:rPr>
              <a:t>    </a:t>
            </a:r>
            <a:endParaRPr lang="en-GB" i="0" dirty="0">
              <a:effectLst>
                <a:glow rad="101600">
                  <a:srgbClr val="000000"/>
                </a:glow>
              </a:effectLst>
            </a:endParaRPr>
          </a:p>
          <a:p>
            <a:pPr algn="r" eaLnBrk="1" hangingPunct="1"/>
            <a:r>
              <a:rPr lang="en-GB" i="0" dirty="0">
                <a:effectLst>
                  <a:glow rad="101600">
                    <a:srgbClr val="000000"/>
                  </a:glow>
                </a:effectLst>
              </a:rPr>
              <a:t>(</a:t>
            </a:r>
            <a:r>
              <a:rPr lang="en-GB" i="0" dirty="0" err="1">
                <a:effectLst>
                  <a:glow rad="101600">
                    <a:srgbClr val="000000"/>
                  </a:glow>
                </a:effectLst>
              </a:rPr>
              <a:t>Casssam</a:t>
            </a:r>
            <a:r>
              <a:rPr lang="en-GB" i="0" dirty="0">
                <a:effectLst>
                  <a:glow rad="101600">
                    <a:srgbClr val="000000"/>
                  </a:glow>
                </a:effectLst>
              </a:rPr>
              <a:t> 2008</a:t>
            </a:r>
            <a:r>
              <a:rPr lang="en-GB" i="0" dirty="0" smtClean="0">
                <a:effectLst>
                  <a:glow rad="101600">
                    <a:srgbClr val="000000"/>
                  </a:glow>
                </a:effectLst>
              </a:rPr>
              <a:t>)</a:t>
            </a:r>
            <a:endParaRPr lang="en-GB" i="0" dirty="0">
              <a:effectLst>
                <a:glow rad="101600">
                  <a:srgbClr val="000000"/>
                </a:glow>
              </a:effectLst>
            </a:endParaRPr>
          </a:p>
        </p:txBody>
      </p:sp>
    </p:spTree>
    <p:extLst>
      <p:ext uri="{BB962C8B-B14F-4D97-AF65-F5344CB8AC3E}">
        <p14:creationId xmlns:p14="http://schemas.microsoft.com/office/powerpoint/2010/main" val="14065711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402134" y="953861"/>
            <a:ext cx="4231759"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Fourth Candidate: sources</a:t>
            </a:r>
            <a:endParaRPr lang="en-US" i="0" dirty="0" smtClean="0">
              <a:solidFill>
                <a:schemeClr val="tx1"/>
              </a:solidFill>
              <a:effectLst/>
            </a:endParaRPr>
          </a:p>
        </p:txBody>
      </p:sp>
      <p:sp>
        <p:nvSpPr>
          <p:cNvPr id="5" name="Rectangle 4"/>
          <p:cNvSpPr>
            <a:spLocks noChangeArrowheads="1"/>
          </p:cNvSpPr>
          <p:nvPr/>
        </p:nvSpPr>
        <p:spPr bwMode="auto">
          <a:xfrm>
            <a:off x="753889" y="1261308"/>
            <a:ext cx="57610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a:effectLst>
                  <a:glow rad="101600">
                    <a:srgbClr val="000000"/>
                  </a:glow>
                </a:effectLst>
              </a:rPr>
              <a:t>“How did you know it was a strawberry/tomato—was it because you saw it or I told you?</a:t>
            </a:r>
            <a:r>
              <a:rPr lang="en-US" altLang="ja-JP" i="0" dirty="0" smtClean="0">
                <a:effectLst>
                  <a:glow rad="101600">
                    <a:srgbClr val="000000"/>
                  </a:glow>
                </a:effectLst>
              </a:rPr>
              <a:t>” (Robinson &amp; </a:t>
            </a:r>
            <a:r>
              <a:rPr lang="en-US" altLang="ja-JP" i="0" dirty="0" err="1" smtClean="0">
                <a:effectLst>
                  <a:glow rad="101600">
                    <a:srgbClr val="000000"/>
                  </a:glow>
                </a:effectLst>
              </a:rPr>
              <a:t>Whitcombe</a:t>
            </a:r>
            <a:r>
              <a:rPr lang="en-US" altLang="ja-JP" i="0" dirty="0" smtClean="0">
                <a:effectLst>
                  <a:glow rad="101600">
                    <a:srgbClr val="000000"/>
                  </a:glow>
                </a:effectLst>
              </a:rPr>
              <a:t> 2003)</a:t>
            </a:r>
            <a:endParaRPr lang="en-GB" i="0" dirty="0">
              <a:effectLst>
                <a:glow rad="101600">
                  <a:srgbClr val="000000"/>
                </a:glow>
              </a:effectLst>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332" y="2348880"/>
            <a:ext cx="1382092" cy="18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753889" y="2805456"/>
            <a:ext cx="55451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altLang="ja-JP" i="0" dirty="0" smtClean="0">
                <a:effectLst>
                  <a:glow rad="101600">
                    <a:srgbClr val="000000"/>
                  </a:glow>
                </a:effectLst>
              </a:rPr>
              <a:t>“</a:t>
            </a:r>
            <a:r>
              <a:rPr lang="en-GB" i="0" dirty="0" smtClean="0">
                <a:effectLst>
                  <a:glow rad="101600">
                    <a:srgbClr val="000000"/>
                  </a:glow>
                </a:effectLst>
              </a:rPr>
              <a:t>we </a:t>
            </a:r>
            <a:r>
              <a:rPr lang="en-GB" i="0" dirty="0">
                <a:effectLst>
                  <a:glow rad="101600">
                    <a:srgbClr val="000000"/>
                  </a:glow>
                </a:effectLst>
              </a:rPr>
              <a:t>understand what knowledge is by understanding how we get it or how it comes to be</a:t>
            </a:r>
            <a:r>
              <a:rPr lang="en-GB" i="0" dirty="0" smtClean="0">
                <a:effectLst>
                  <a:glow rad="101600">
                    <a:srgbClr val="000000"/>
                  </a:glow>
                </a:effectLst>
              </a:rPr>
              <a:t>.</a:t>
            </a:r>
            <a:r>
              <a:rPr lang="en-GB" altLang="ja-JP" i="0" dirty="0" smtClean="0">
                <a:effectLst>
                  <a:glow rad="101600">
                    <a:srgbClr val="000000"/>
                  </a:glow>
                </a:effectLst>
              </a:rPr>
              <a:t>”</a:t>
            </a:r>
            <a:r>
              <a:rPr lang="en-GB" i="0" dirty="0" smtClean="0">
                <a:effectLst>
                  <a:glow rad="101600">
                    <a:srgbClr val="000000"/>
                  </a:glow>
                </a:effectLst>
              </a:rPr>
              <a:t>    </a:t>
            </a:r>
            <a:endParaRPr lang="en-GB" i="0" dirty="0">
              <a:effectLst>
                <a:glow rad="101600">
                  <a:srgbClr val="000000"/>
                </a:glow>
              </a:effectLst>
            </a:endParaRPr>
          </a:p>
          <a:p>
            <a:pPr algn="r" eaLnBrk="1" hangingPunct="1"/>
            <a:r>
              <a:rPr lang="en-GB" i="0" dirty="0">
                <a:effectLst>
                  <a:glow rad="101600">
                    <a:srgbClr val="000000"/>
                  </a:glow>
                </a:effectLst>
              </a:rPr>
              <a:t>(</a:t>
            </a:r>
            <a:r>
              <a:rPr lang="en-GB" i="0" dirty="0" err="1">
                <a:effectLst>
                  <a:glow rad="101600">
                    <a:srgbClr val="000000"/>
                  </a:glow>
                </a:effectLst>
              </a:rPr>
              <a:t>Casssam</a:t>
            </a:r>
            <a:r>
              <a:rPr lang="en-GB" i="0" dirty="0">
                <a:effectLst>
                  <a:glow rad="101600">
                    <a:srgbClr val="000000"/>
                  </a:glow>
                </a:effectLst>
              </a:rPr>
              <a:t> 2008</a:t>
            </a:r>
            <a:r>
              <a:rPr lang="en-GB" i="0" dirty="0" smtClean="0">
                <a:effectLst>
                  <a:glow rad="101600">
                    <a:srgbClr val="000000"/>
                  </a:glow>
                </a:effectLst>
              </a:rPr>
              <a:t>)</a:t>
            </a:r>
            <a:endParaRPr lang="en-GB" i="0" dirty="0">
              <a:effectLst>
                <a:glow rad="101600">
                  <a:srgbClr val="000000"/>
                </a:glow>
              </a:effectLst>
            </a:endParaRPr>
          </a:p>
        </p:txBody>
      </p:sp>
      <p:sp>
        <p:nvSpPr>
          <p:cNvPr id="7" name="Text Box 7"/>
          <p:cNvSpPr txBox="1">
            <a:spLocks noChangeArrowheads="1"/>
          </p:cNvSpPr>
          <p:nvPr/>
        </p:nvSpPr>
        <p:spPr bwMode="auto">
          <a:xfrm>
            <a:off x="753889" y="4884256"/>
            <a:ext cx="55451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altLang="ja-JP" i="0" dirty="0">
                <a:effectLst>
                  <a:glow rad="101600">
                    <a:srgbClr val="000000"/>
                  </a:glow>
                </a:effectLst>
              </a:rPr>
              <a:t>“primary knowledge is perspicuous in that one who has it knows how he knows what he </a:t>
            </a:r>
            <a:r>
              <a:rPr lang="en-US" altLang="ja-JP" i="0" dirty="0" smtClean="0">
                <a:effectLst>
                  <a:glow rad="101600">
                    <a:srgbClr val="000000"/>
                  </a:glow>
                </a:effectLst>
              </a:rPr>
              <a:t>knows” </a:t>
            </a:r>
          </a:p>
          <a:p>
            <a:pPr algn="r" eaLnBrk="1" hangingPunct="1"/>
            <a:r>
              <a:rPr lang="en-US" altLang="ja-JP" i="0" dirty="0" smtClean="0">
                <a:effectLst>
                  <a:glow rad="101600">
                    <a:srgbClr val="000000"/>
                  </a:glow>
                </a:effectLst>
              </a:rPr>
              <a:t>(</a:t>
            </a:r>
            <a:r>
              <a:rPr lang="en-US" altLang="ja-JP" i="0" dirty="0">
                <a:effectLst>
                  <a:glow rad="101600">
                    <a:srgbClr val="000000"/>
                  </a:glow>
                </a:effectLst>
              </a:rPr>
              <a:t>Ayers 1991, p. 183</a:t>
            </a:r>
            <a:r>
              <a:rPr lang="en-US" altLang="ja-JP" i="0" dirty="0" smtClean="0">
                <a:effectLst>
                  <a:glow rad="101600">
                    <a:srgbClr val="000000"/>
                  </a:glow>
                </a:effectLst>
              </a:rPr>
              <a:t>)</a:t>
            </a:r>
            <a:endParaRPr lang="en-GB" i="0" dirty="0">
              <a:effectLst>
                <a:glow rad="101600">
                  <a:srgbClr val="000000"/>
                </a:glow>
              </a:effectLst>
            </a:endParaRPr>
          </a:p>
        </p:txBody>
      </p:sp>
    </p:spTree>
    <p:extLst>
      <p:ext uri="{BB962C8B-B14F-4D97-AF65-F5344CB8AC3E}">
        <p14:creationId xmlns:p14="http://schemas.microsoft.com/office/powerpoint/2010/main" val="2337554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402134" y="953861"/>
            <a:ext cx="4231759"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Fourth Candidate: sources</a:t>
            </a:r>
            <a:endParaRPr lang="en-US" i="0" dirty="0" smtClean="0">
              <a:solidFill>
                <a:schemeClr val="tx1"/>
              </a:solidFill>
              <a:effectLst/>
            </a:endParaRPr>
          </a:p>
        </p:txBody>
      </p:sp>
      <p:sp>
        <p:nvSpPr>
          <p:cNvPr id="5" name="Rectangle 4"/>
          <p:cNvSpPr>
            <a:spLocks noChangeArrowheads="1"/>
          </p:cNvSpPr>
          <p:nvPr/>
        </p:nvSpPr>
        <p:spPr bwMode="auto">
          <a:xfrm>
            <a:off x="753889" y="1261308"/>
            <a:ext cx="57610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i="0" dirty="0">
                <a:effectLst>
                  <a:glow rad="101600">
                    <a:srgbClr val="000000"/>
                  </a:glow>
                </a:effectLst>
              </a:rPr>
              <a:t>“How did you know it was a strawberry/tomato—was it because you saw it or I told you?</a:t>
            </a:r>
            <a:r>
              <a:rPr lang="en-US" altLang="ja-JP" i="0" dirty="0" smtClean="0">
                <a:effectLst>
                  <a:glow rad="101600">
                    <a:srgbClr val="000000"/>
                  </a:glow>
                </a:effectLst>
              </a:rPr>
              <a:t>” (Robinson &amp; </a:t>
            </a:r>
            <a:r>
              <a:rPr lang="en-US" altLang="ja-JP" i="0" dirty="0" err="1" smtClean="0">
                <a:effectLst>
                  <a:glow rad="101600">
                    <a:srgbClr val="000000"/>
                  </a:glow>
                </a:effectLst>
              </a:rPr>
              <a:t>Whitcombe</a:t>
            </a:r>
            <a:r>
              <a:rPr lang="en-US" altLang="ja-JP" i="0" dirty="0" smtClean="0">
                <a:effectLst>
                  <a:glow rad="101600">
                    <a:srgbClr val="000000"/>
                  </a:glow>
                </a:effectLst>
              </a:rPr>
              <a:t> 2003)</a:t>
            </a:r>
            <a:endParaRPr lang="en-GB" i="0" dirty="0">
              <a:effectLst>
                <a:glow rad="101600">
                  <a:srgbClr val="000000"/>
                </a:glow>
              </a:effectLst>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332" y="2348880"/>
            <a:ext cx="1382092" cy="18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753889" y="2805456"/>
            <a:ext cx="55451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altLang="ja-JP" i="0" dirty="0" smtClean="0">
                <a:effectLst>
                  <a:glow rad="101600">
                    <a:srgbClr val="000000"/>
                  </a:glow>
                </a:effectLst>
              </a:rPr>
              <a:t>“</a:t>
            </a:r>
            <a:r>
              <a:rPr lang="en-GB" i="0" dirty="0" smtClean="0">
                <a:effectLst>
                  <a:glow rad="101600">
                    <a:srgbClr val="000000"/>
                  </a:glow>
                </a:effectLst>
              </a:rPr>
              <a:t>we </a:t>
            </a:r>
            <a:r>
              <a:rPr lang="en-GB" i="0" dirty="0">
                <a:effectLst>
                  <a:glow rad="101600">
                    <a:srgbClr val="000000"/>
                  </a:glow>
                </a:effectLst>
              </a:rPr>
              <a:t>understand what knowledge is by understanding how we get it or how it comes to be</a:t>
            </a:r>
            <a:r>
              <a:rPr lang="en-GB" i="0" dirty="0" smtClean="0">
                <a:effectLst>
                  <a:glow rad="101600">
                    <a:srgbClr val="000000"/>
                  </a:glow>
                </a:effectLst>
              </a:rPr>
              <a:t>.</a:t>
            </a:r>
            <a:r>
              <a:rPr lang="en-GB" altLang="ja-JP" i="0" dirty="0" smtClean="0">
                <a:effectLst>
                  <a:glow rad="101600">
                    <a:srgbClr val="000000"/>
                  </a:glow>
                </a:effectLst>
              </a:rPr>
              <a:t>”</a:t>
            </a:r>
            <a:r>
              <a:rPr lang="en-GB" i="0" dirty="0" smtClean="0">
                <a:effectLst>
                  <a:glow rad="101600">
                    <a:srgbClr val="000000"/>
                  </a:glow>
                </a:effectLst>
              </a:rPr>
              <a:t>    </a:t>
            </a:r>
            <a:endParaRPr lang="en-GB" i="0" dirty="0">
              <a:effectLst>
                <a:glow rad="101600">
                  <a:srgbClr val="000000"/>
                </a:glow>
              </a:effectLst>
            </a:endParaRPr>
          </a:p>
          <a:p>
            <a:pPr algn="r" eaLnBrk="1" hangingPunct="1"/>
            <a:r>
              <a:rPr lang="en-GB" i="0" dirty="0">
                <a:effectLst>
                  <a:glow rad="101600">
                    <a:srgbClr val="000000"/>
                  </a:glow>
                </a:effectLst>
              </a:rPr>
              <a:t>(</a:t>
            </a:r>
            <a:r>
              <a:rPr lang="en-GB" i="0" dirty="0" err="1">
                <a:effectLst>
                  <a:glow rad="101600">
                    <a:srgbClr val="000000"/>
                  </a:glow>
                </a:effectLst>
              </a:rPr>
              <a:t>Casssam</a:t>
            </a:r>
            <a:r>
              <a:rPr lang="en-GB" i="0" dirty="0">
                <a:effectLst>
                  <a:glow rad="101600">
                    <a:srgbClr val="000000"/>
                  </a:glow>
                </a:effectLst>
              </a:rPr>
              <a:t> 2008</a:t>
            </a:r>
            <a:r>
              <a:rPr lang="en-GB" i="0" dirty="0" smtClean="0">
                <a:effectLst>
                  <a:glow rad="101600">
                    <a:srgbClr val="000000"/>
                  </a:glow>
                </a:effectLst>
              </a:rPr>
              <a:t>)</a:t>
            </a:r>
            <a:endParaRPr lang="en-GB" i="0" dirty="0">
              <a:effectLst>
                <a:glow rad="101600">
                  <a:srgbClr val="000000"/>
                </a:glow>
              </a:effectLst>
            </a:endParaRPr>
          </a:p>
        </p:txBody>
      </p:sp>
      <p:sp>
        <p:nvSpPr>
          <p:cNvPr id="7" name="Text Box 7"/>
          <p:cNvSpPr txBox="1">
            <a:spLocks noChangeArrowheads="1"/>
          </p:cNvSpPr>
          <p:nvPr/>
        </p:nvSpPr>
        <p:spPr bwMode="auto">
          <a:xfrm>
            <a:off x="753889" y="4884256"/>
            <a:ext cx="55451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altLang="ja-JP" i="0" dirty="0">
                <a:effectLst>
                  <a:glow rad="101600">
                    <a:srgbClr val="000000"/>
                  </a:glow>
                </a:effectLst>
              </a:rPr>
              <a:t>“primary knowledge is perspicuous in that one who has it knows how he knows what he </a:t>
            </a:r>
            <a:r>
              <a:rPr lang="en-US" altLang="ja-JP" i="0" dirty="0" smtClean="0">
                <a:effectLst>
                  <a:glow rad="101600">
                    <a:srgbClr val="000000"/>
                  </a:glow>
                </a:effectLst>
              </a:rPr>
              <a:t>knows” </a:t>
            </a:r>
          </a:p>
          <a:p>
            <a:pPr algn="r" eaLnBrk="1" hangingPunct="1"/>
            <a:r>
              <a:rPr lang="en-US" altLang="ja-JP" i="0" dirty="0" smtClean="0">
                <a:effectLst>
                  <a:glow rad="101600">
                    <a:srgbClr val="000000"/>
                  </a:glow>
                </a:effectLst>
              </a:rPr>
              <a:t>(</a:t>
            </a:r>
            <a:r>
              <a:rPr lang="en-US" altLang="ja-JP" i="0" dirty="0">
                <a:effectLst>
                  <a:glow rad="101600">
                    <a:srgbClr val="000000"/>
                  </a:glow>
                </a:effectLst>
              </a:rPr>
              <a:t>Ayers 1991, p. 183</a:t>
            </a:r>
            <a:r>
              <a:rPr lang="en-US" altLang="ja-JP" i="0" dirty="0" smtClean="0">
                <a:effectLst>
                  <a:glow rad="101600">
                    <a:srgbClr val="000000"/>
                  </a:glow>
                </a:effectLst>
              </a:rPr>
              <a:t>)</a:t>
            </a:r>
            <a:endParaRPr lang="en-GB" i="0" dirty="0">
              <a:effectLst>
                <a:glow rad="101600">
                  <a:srgbClr val="000000"/>
                </a:glow>
              </a:effectLst>
            </a:endParaRPr>
          </a:p>
        </p:txBody>
      </p:sp>
      <p:sp>
        <p:nvSpPr>
          <p:cNvPr id="2" name="Rectangle 1"/>
          <p:cNvSpPr/>
          <p:nvPr/>
        </p:nvSpPr>
        <p:spPr bwMode="auto">
          <a:xfrm>
            <a:off x="107504" y="332656"/>
            <a:ext cx="6336704" cy="2304256"/>
          </a:xfrm>
          <a:prstGeom prst="rect">
            <a:avLst/>
          </a:prstGeom>
          <a:solidFill>
            <a:schemeClr val="tx1">
              <a:alpha val="8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179512" y="4365104"/>
            <a:ext cx="6336704" cy="2304256"/>
          </a:xfrm>
          <a:prstGeom prst="rect">
            <a:avLst/>
          </a:prstGeom>
          <a:solidFill>
            <a:schemeClr val="tx1">
              <a:alpha val="8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4037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2" name="Picture 11"/>
          <p:cNvPicPr>
            <a:picLocks noChangeAspect="1"/>
          </p:cNvPicPr>
          <p:nvPr/>
        </p:nvPicPr>
        <p:blipFill rotWithShape="1">
          <a:blip r:embed="rId3"/>
          <a:srcRect l="8110" t="607" r="4730" b="71087"/>
          <a:stretch/>
        </p:blipFill>
        <p:spPr>
          <a:xfrm>
            <a:off x="1524000" y="3784600"/>
            <a:ext cx="6515100" cy="698500"/>
          </a:xfrm>
          <a:prstGeom prst="rect">
            <a:avLst/>
          </a:prstGeom>
        </p:spPr>
      </p:pic>
    </p:spTree>
    <p:extLst>
      <p:ext uri="{BB962C8B-B14F-4D97-AF65-F5344CB8AC3E}">
        <p14:creationId xmlns:p14="http://schemas.microsoft.com/office/powerpoint/2010/main" val="14902595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1259632" y="241252"/>
            <a:ext cx="5159276" cy="1671057"/>
          </a:xfrm>
          <a:prstGeom prst="rect">
            <a:avLst/>
          </a:prstGeom>
        </p:spPr>
      </p:pic>
      <p:pic>
        <p:nvPicPr>
          <p:cNvPr id="5" name="Picture 4"/>
          <p:cNvPicPr>
            <a:picLocks noChangeAspect="1"/>
          </p:cNvPicPr>
          <p:nvPr/>
        </p:nvPicPr>
        <p:blipFill rotWithShape="1">
          <a:blip r:embed="rId4"/>
          <a:srcRect l="8110" t="607" r="4730" b="71087"/>
          <a:stretch/>
        </p:blipFill>
        <p:spPr>
          <a:xfrm>
            <a:off x="1524000" y="3784600"/>
            <a:ext cx="6515100" cy="698500"/>
          </a:xfrm>
          <a:prstGeom prst="rect">
            <a:avLst/>
          </a:prstGeom>
        </p:spPr>
      </p:pic>
    </p:spTree>
    <p:extLst>
      <p:ext uri="{BB962C8B-B14F-4D97-AF65-F5344CB8AC3E}">
        <p14:creationId xmlns:p14="http://schemas.microsoft.com/office/powerpoint/2010/main" val="2579407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1259632" y="241252"/>
            <a:ext cx="5159276" cy="1671057"/>
          </a:xfrm>
          <a:prstGeom prst="rect">
            <a:avLst/>
          </a:prstGeom>
        </p:spPr>
      </p:pic>
      <p:pic>
        <p:nvPicPr>
          <p:cNvPr id="3" name="Picture 2"/>
          <p:cNvPicPr>
            <a:picLocks noChangeAspect="1"/>
          </p:cNvPicPr>
          <p:nvPr/>
        </p:nvPicPr>
        <p:blipFill>
          <a:blip r:embed="rId4"/>
          <a:stretch>
            <a:fillRect/>
          </a:stretch>
        </p:blipFill>
        <p:spPr>
          <a:xfrm>
            <a:off x="1382440" y="1931344"/>
            <a:ext cx="6337235" cy="1725846"/>
          </a:xfrm>
          <a:prstGeom prst="rect">
            <a:avLst/>
          </a:prstGeom>
        </p:spPr>
      </p:pic>
      <p:pic>
        <p:nvPicPr>
          <p:cNvPr id="5" name="Picture 4"/>
          <p:cNvPicPr>
            <a:picLocks noChangeAspect="1"/>
          </p:cNvPicPr>
          <p:nvPr/>
        </p:nvPicPr>
        <p:blipFill rotWithShape="1">
          <a:blip r:embed="rId5"/>
          <a:srcRect l="8110" t="607" r="4730" b="71087"/>
          <a:stretch/>
        </p:blipFill>
        <p:spPr>
          <a:xfrm>
            <a:off x="1524000" y="3784600"/>
            <a:ext cx="6515100" cy="698500"/>
          </a:xfrm>
          <a:prstGeom prst="rect">
            <a:avLst/>
          </a:prstGeom>
        </p:spPr>
      </p:pic>
    </p:spTree>
    <p:extLst>
      <p:ext uri="{BB962C8B-B14F-4D97-AF65-F5344CB8AC3E}">
        <p14:creationId xmlns:p14="http://schemas.microsoft.com/office/powerpoint/2010/main" val="28256445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1259632" y="241252"/>
            <a:ext cx="5159276" cy="1671057"/>
          </a:xfrm>
          <a:prstGeom prst="rect">
            <a:avLst/>
          </a:prstGeom>
        </p:spPr>
      </p:pic>
      <p:pic>
        <p:nvPicPr>
          <p:cNvPr id="3" name="Picture 2"/>
          <p:cNvPicPr>
            <a:picLocks noChangeAspect="1"/>
          </p:cNvPicPr>
          <p:nvPr/>
        </p:nvPicPr>
        <p:blipFill>
          <a:blip r:embed="rId4"/>
          <a:stretch>
            <a:fillRect/>
          </a:stretch>
        </p:blipFill>
        <p:spPr>
          <a:xfrm>
            <a:off x="1382440" y="1931344"/>
            <a:ext cx="6337235" cy="1725846"/>
          </a:xfrm>
          <a:prstGeom prst="rect">
            <a:avLst/>
          </a:prstGeom>
        </p:spPr>
      </p:pic>
      <p:pic>
        <p:nvPicPr>
          <p:cNvPr id="5" name="Picture 4"/>
          <p:cNvPicPr>
            <a:picLocks noChangeAspect="1"/>
          </p:cNvPicPr>
          <p:nvPr/>
        </p:nvPicPr>
        <p:blipFill rotWithShape="1">
          <a:blip r:embed="rId5"/>
          <a:srcRect l="8110" t="607" r="4730" b="71087"/>
          <a:stretch/>
        </p:blipFill>
        <p:spPr>
          <a:xfrm>
            <a:off x="1524000" y="3784600"/>
            <a:ext cx="6515100" cy="698500"/>
          </a:xfrm>
          <a:prstGeom prst="rect">
            <a:avLst/>
          </a:prstGeom>
        </p:spPr>
      </p:pic>
    </p:spTree>
    <p:extLst>
      <p:ext uri="{BB962C8B-B14F-4D97-AF65-F5344CB8AC3E}">
        <p14:creationId xmlns:p14="http://schemas.microsoft.com/office/powerpoint/2010/main" val="2330627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275420" y="1988840"/>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Knowledge = Justified True Belief</a:t>
            </a:r>
            <a:endParaRPr lang="en-US" i="0" dirty="0" smtClean="0">
              <a:effectLst>
                <a:glow rad="101600">
                  <a:srgbClr val="000000"/>
                </a:glow>
              </a:effectLst>
            </a:endParaRPr>
          </a:p>
        </p:txBody>
      </p:sp>
    </p:spTree>
    <p:extLst>
      <p:ext uri="{BB962C8B-B14F-4D97-AF65-F5344CB8AC3E}">
        <p14:creationId xmlns:p14="http://schemas.microsoft.com/office/powerpoint/2010/main" val="2466032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8" name="Picture 7"/>
          <p:cNvPicPr>
            <a:picLocks noChangeAspect="1"/>
          </p:cNvPicPr>
          <p:nvPr/>
        </p:nvPicPr>
        <p:blipFill>
          <a:blip r:embed="rId3"/>
          <a:stretch>
            <a:fillRect/>
          </a:stretch>
        </p:blipFill>
        <p:spPr>
          <a:xfrm>
            <a:off x="917826" y="3769644"/>
            <a:ext cx="7474790" cy="2467668"/>
          </a:xfrm>
          <a:prstGeom prst="rect">
            <a:avLst/>
          </a:prstGeom>
        </p:spPr>
      </p:pic>
      <p:pic>
        <p:nvPicPr>
          <p:cNvPr id="2" name="Picture 1"/>
          <p:cNvPicPr>
            <a:picLocks noChangeAspect="1"/>
          </p:cNvPicPr>
          <p:nvPr/>
        </p:nvPicPr>
        <p:blipFill>
          <a:blip r:embed="rId4"/>
          <a:stretch>
            <a:fillRect/>
          </a:stretch>
        </p:blipFill>
        <p:spPr>
          <a:xfrm>
            <a:off x="1259632" y="241252"/>
            <a:ext cx="5159276" cy="1671057"/>
          </a:xfrm>
          <a:prstGeom prst="rect">
            <a:avLst/>
          </a:prstGeom>
        </p:spPr>
      </p:pic>
      <p:pic>
        <p:nvPicPr>
          <p:cNvPr id="3" name="Picture 2"/>
          <p:cNvPicPr>
            <a:picLocks noChangeAspect="1"/>
          </p:cNvPicPr>
          <p:nvPr/>
        </p:nvPicPr>
        <p:blipFill>
          <a:blip r:embed="rId5"/>
          <a:stretch>
            <a:fillRect/>
          </a:stretch>
        </p:blipFill>
        <p:spPr>
          <a:xfrm>
            <a:off x="1382440" y="1931344"/>
            <a:ext cx="6337235" cy="1725846"/>
          </a:xfrm>
          <a:prstGeom prst="rect">
            <a:avLst/>
          </a:prstGeom>
        </p:spPr>
      </p:pic>
      <p:pic>
        <p:nvPicPr>
          <p:cNvPr id="6" name="Picture 5"/>
          <p:cNvPicPr>
            <a:picLocks noChangeAspect="1"/>
          </p:cNvPicPr>
          <p:nvPr/>
        </p:nvPicPr>
        <p:blipFill rotWithShape="1">
          <a:blip r:embed="rId3"/>
          <a:srcRect l="8110" t="607" r="4730" b="71087"/>
          <a:stretch/>
        </p:blipFill>
        <p:spPr>
          <a:xfrm>
            <a:off x="1524000" y="3784600"/>
            <a:ext cx="6515100" cy="698500"/>
          </a:xfrm>
          <a:prstGeom prst="rect">
            <a:avLst/>
          </a:prstGeom>
        </p:spPr>
      </p:pic>
    </p:spTree>
    <p:extLst>
      <p:ext uri="{BB962C8B-B14F-4D97-AF65-F5344CB8AC3E}">
        <p14:creationId xmlns:p14="http://schemas.microsoft.com/office/powerpoint/2010/main" val="3590519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aphicFrame>
        <p:nvGraphicFramePr>
          <p:cNvPr id="10" name="Chart 9"/>
          <p:cNvGraphicFramePr>
            <a:graphicFrameLocks/>
          </p:cNvGraphicFramePr>
          <p:nvPr>
            <p:extLst>
              <p:ext uri="{D42A27DB-BD31-4B8C-83A1-F6EECF244321}">
                <p14:modId xmlns:p14="http://schemas.microsoft.com/office/powerpoint/2010/main" val="160163024"/>
              </p:ext>
            </p:extLst>
          </p:nvPr>
        </p:nvGraphicFramePr>
        <p:xfrm>
          <a:off x="1043608" y="980728"/>
          <a:ext cx="7313240" cy="4570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1034933" y="2577860"/>
            <a:ext cx="3387641" cy="769441"/>
          </a:xfrm>
          <a:prstGeom prst="rect">
            <a:avLst/>
          </a:prstGeom>
          <a:noFill/>
        </p:spPr>
        <p:txBody>
          <a:bodyPr wrap="square" rtlCol="0">
            <a:spAutoFit/>
          </a:bodyPr>
          <a:lstStyle/>
          <a:p>
            <a:pPr algn="ctr"/>
            <a:r>
              <a:rPr lang="en-US" i="0" dirty="0" smtClean="0">
                <a:solidFill>
                  <a:srgbClr val="000000"/>
                </a:solidFill>
              </a:rPr>
              <a:t>proportion assigned to Category A (explanatory)</a:t>
            </a:r>
            <a:endParaRPr lang="en-US" i="0" dirty="0">
              <a:solidFill>
                <a:srgbClr val="000000"/>
              </a:solidFill>
            </a:endParaRPr>
          </a:p>
        </p:txBody>
      </p:sp>
    </p:spTree>
    <p:extLst>
      <p:ext uri="{BB962C8B-B14F-4D97-AF65-F5344CB8AC3E}">
        <p14:creationId xmlns:p14="http://schemas.microsoft.com/office/powerpoint/2010/main" val="16248193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rotWithShape="1">
          <a:blip r:embed="rId3"/>
          <a:srcRect b="15358"/>
          <a:stretch/>
        </p:blipFill>
        <p:spPr>
          <a:xfrm>
            <a:off x="0" y="1701801"/>
            <a:ext cx="9144000" cy="2921000"/>
          </a:xfrm>
          <a:prstGeom prst="rect">
            <a:avLst/>
          </a:prstGeom>
        </p:spPr>
      </p:pic>
    </p:spTree>
    <p:extLst>
      <p:ext uri="{BB962C8B-B14F-4D97-AF65-F5344CB8AC3E}">
        <p14:creationId xmlns:p14="http://schemas.microsoft.com/office/powerpoint/2010/main" val="2975031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404664"/>
            <a:ext cx="5328592" cy="2462212"/>
          </a:xfrm>
          <a:prstGeom prst="rect">
            <a:avLst/>
          </a:prstGeom>
        </p:spPr>
        <p:txBody>
          <a:bodyPr wrap="square">
            <a:spAutoFit/>
          </a:bodyPr>
          <a:lstStyle/>
          <a:p>
            <a:r>
              <a:rPr lang="en-US" i="0" dirty="0" smtClean="0">
                <a:effectLst>
                  <a:glow rad="101600">
                    <a:srgbClr val="000000"/>
                  </a:glow>
                </a:effectLst>
              </a:rPr>
              <a:t>“the </a:t>
            </a:r>
            <a:r>
              <a:rPr lang="en-US" i="0" dirty="0">
                <a:effectLst>
                  <a:glow rad="101600">
                    <a:srgbClr val="000000"/>
                  </a:glow>
                </a:effectLst>
              </a:rPr>
              <a:t>lay concept of knowledge is roughly </a:t>
            </a:r>
            <a:r>
              <a:rPr lang="en-US" i="0" dirty="0" smtClean="0">
                <a:effectLst>
                  <a:glow rad="101600">
                    <a:srgbClr val="000000"/>
                  </a:glow>
                </a:effectLst>
              </a:rPr>
              <a:t>consistent </a:t>
            </a:r>
            <a:r>
              <a:rPr lang="en-US" i="0" dirty="0">
                <a:effectLst>
                  <a:glow rad="101600">
                    <a:srgbClr val="000000"/>
                  </a:glow>
                </a:effectLst>
              </a:rPr>
              <a:t>with the traditional description of knowledge as justified true belief, but with the caveat that people also require that the belief be based on authentic, rather than apparent, </a:t>
            </a:r>
            <a:r>
              <a:rPr lang="en-US" i="0" dirty="0" smtClean="0">
                <a:effectLst>
                  <a:glow rad="101600">
                    <a:srgbClr val="000000"/>
                  </a:glow>
                </a:effectLst>
              </a:rPr>
              <a:t>evidence”</a:t>
            </a:r>
          </a:p>
          <a:p>
            <a:pPr algn="r"/>
            <a:r>
              <a:rPr lang="en-US" i="0" dirty="0" smtClean="0">
                <a:effectLst>
                  <a:glow rad="101600">
                    <a:srgbClr val="000000"/>
                  </a:glow>
                </a:effectLst>
              </a:rPr>
              <a:t>(</a:t>
            </a:r>
            <a:r>
              <a:rPr lang="en-US" i="0" dirty="0" err="1" smtClean="0">
                <a:effectLst>
                  <a:glow rad="101600">
                    <a:srgbClr val="000000"/>
                  </a:glow>
                </a:effectLst>
              </a:rPr>
              <a:t>Starmans</a:t>
            </a:r>
            <a:r>
              <a:rPr lang="en-US" i="0" dirty="0" smtClean="0">
                <a:effectLst>
                  <a:glow rad="101600">
                    <a:srgbClr val="000000"/>
                  </a:glow>
                </a:effectLst>
              </a:rPr>
              <a:t>  &amp; Friedman 2012, p. 282)</a:t>
            </a:r>
            <a:endParaRPr lang="en-US" i="0" dirty="0">
              <a:effectLst>
                <a:glow rad="101600">
                  <a:srgbClr val="000000"/>
                </a:glow>
              </a:effectLst>
            </a:endParaRPr>
          </a:p>
        </p:txBody>
      </p:sp>
    </p:spTree>
    <p:extLst>
      <p:ext uri="{BB962C8B-B14F-4D97-AF65-F5344CB8AC3E}">
        <p14:creationId xmlns:p14="http://schemas.microsoft.com/office/powerpoint/2010/main" val="16143456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99792" y="2852936"/>
            <a:ext cx="6444208" cy="4005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539552" y="404664"/>
            <a:ext cx="5328592" cy="2462212"/>
          </a:xfrm>
          <a:prstGeom prst="rect">
            <a:avLst/>
          </a:prstGeom>
        </p:spPr>
        <p:txBody>
          <a:bodyPr wrap="square">
            <a:spAutoFit/>
          </a:bodyPr>
          <a:lstStyle/>
          <a:p>
            <a:r>
              <a:rPr lang="en-US" i="0" dirty="0" smtClean="0">
                <a:effectLst>
                  <a:glow rad="101600">
                    <a:srgbClr val="000000"/>
                  </a:glow>
                </a:effectLst>
              </a:rPr>
              <a:t>“the </a:t>
            </a:r>
            <a:r>
              <a:rPr lang="en-US" i="0" dirty="0">
                <a:effectLst>
                  <a:glow rad="101600">
                    <a:srgbClr val="000000"/>
                  </a:glow>
                </a:effectLst>
              </a:rPr>
              <a:t>lay concept of knowledge is roughly </a:t>
            </a:r>
            <a:r>
              <a:rPr lang="en-US" i="0" dirty="0" smtClean="0">
                <a:effectLst>
                  <a:glow rad="101600">
                    <a:srgbClr val="000000"/>
                  </a:glow>
                </a:effectLst>
              </a:rPr>
              <a:t>consistent </a:t>
            </a:r>
            <a:r>
              <a:rPr lang="en-US" i="0" dirty="0">
                <a:effectLst>
                  <a:glow rad="101600">
                    <a:srgbClr val="000000"/>
                  </a:glow>
                </a:effectLst>
              </a:rPr>
              <a:t>with the traditional description of knowledge as justified true belief, but with the caveat that people also require that the belief be based on authentic, rather than apparent, </a:t>
            </a:r>
            <a:r>
              <a:rPr lang="en-US" i="0" dirty="0" smtClean="0">
                <a:effectLst>
                  <a:glow rad="101600">
                    <a:srgbClr val="000000"/>
                  </a:glow>
                </a:effectLst>
              </a:rPr>
              <a:t>evidence”</a:t>
            </a:r>
          </a:p>
          <a:p>
            <a:pPr algn="r"/>
            <a:r>
              <a:rPr lang="en-US" i="0" dirty="0" smtClean="0">
                <a:effectLst>
                  <a:glow rad="101600">
                    <a:srgbClr val="000000"/>
                  </a:glow>
                </a:effectLst>
              </a:rPr>
              <a:t>(</a:t>
            </a:r>
            <a:r>
              <a:rPr lang="en-US" i="0" dirty="0" err="1" smtClean="0">
                <a:effectLst>
                  <a:glow rad="101600">
                    <a:srgbClr val="000000"/>
                  </a:glow>
                </a:effectLst>
              </a:rPr>
              <a:t>Starmans</a:t>
            </a:r>
            <a:r>
              <a:rPr lang="en-US" i="0" dirty="0" smtClean="0">
                <a:effectLst>
                  <a:glow rad="101600">
                    <a:srgbClr val="000000"/>
                  </a:glow>
                </a:effectLst>
              </a:rPr>
              <a:t>  &amp; Friedman 2012, p. 282)</a:t>
            </a:r>
            <a:endParaRPr lang="en-US" i="0" dirty="0">
              <a:effectLst>
                <a:glow rad="101600">
                  <a:srgbClr val="000000"/>
                </a:glow>
              </a:effectLst>
            </a:endParaRPr>
          </a:p>
        </p:txBody>
      </p:sp>
      <p:graphicFrame>
        <p:nvGraphicFramePr>
          <p:cNvPr id="4" name="Chart 3"/>
          <p:cNvGraphicFramePr>
            <a:graphicFrameLocks/>
          </p:cNvGraphicFramePr>
          <p:nvPr>
            <p:extLst>
              <p:ext uri="{D42A27DB-BD31-4B8C-83A1-F6EECF244321}">
                <p14:modId xmlns:p14="http://schemas.microsoft.com/office/powerpoint/2010/main" val="3613163383"/>
              </p:ext>
            </p:extLst>
          </p:nvPr>
        </p:nvGraphicFramePr>
        <p:xfrm>
          <a:off x="3707904" y="3140968"/>
          <a:ext cx="5003800" cy="337185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rot="16200000">
            <a:off x="1811015" y="4340423"/>
            <a:ext cx="3024336" cy="769441"/>
          </a:xfrm>
          <a:prstGeom prst="rect">
            <a:avLst/>
          </a:prstGeom>
          <a:noFill/>
        </p:spPr>
        <p:txBody>
          <a:bodyPr wrap="square" rtlCol="0">
            <a:spAutoFit/>
          </a:bodyPr>
          <a:lstStyle/>
          <a:p>
            <a:pPr algn="ctr"/>
            <a:r>
              <a:rPr lang="en-US" i="0" dirty="0" smtClean="0">
                <a:solidFill>
                  <a:srgbClr val="000000"/>
                </a:solidFill>
                <a:effectLst/>
              </a:rPr>
              <a:t>proportion attributing knowledge</a:t>
            </a:r>
            <a:endParaRPr lang="en-US" i="0" dirty="0">
              <a:solidFill>
                <a:srgbClr val="000000"/>
              </a:solidFill>
              <a:effectLst/>
            </a:endParaRPr>
          </a:p>
        </p:txBody>
      </p:sp>
    </p:spTree>
    <p:extLst>
      <p:ext uri="{BB962C8B-B14F-4D97-AF65-F5344CB8AC3E}">
        <p14:creationId xmlns:p14="http://schemas.microsoft.com/office/powerpoint/2010/main" val="31823017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275420" y="1988840"/>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Knowledge = Justified True Belief</a:t>
            </a:r>
            <a:endParaRPr lang="en-US" i="0" dirty="0" smtClean="0">
              <a:effectLst>
                <a:glow rad="101600">
                  <a:srgbClr val="000000"/>
                </a:glow>
              </a:effectLst>
            </a:endParaRPr>
          </a:p>
        </p:txBody>
      </p:sp>
      <p:sp>
        <p:nvSpPr>
          <p:cNvPr id="3" name="Text Box 2"/>
          <p:cNvSpPr txBox="1">
            <a:spLocks noChangeArrowheads="1"/>
          </p:cNvSpPr>
          <p:nvPr/>
        </p:nvSpPr>
        <p:spPr bwMode="auto">
          <a:xfrm>
            <a:off x="1275420" y="335699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BLUE SQUARE</a:t>
            </a:r>
            <a:endParaRPr lang="en-US" i="0" dirty="0" smtClean="0">
              <a:effectLst>
                <a:glow rad="101600">
                  <a:srgbClr val="000000"/>
                </a:glow>
              </a:effectLst>
            </a:endParaRPr>
          </a:p>
        </p:txBody>
      </p:sp>
    </p:spTree>
    <p:extLst>
      <p:ext uri="{BB962C8B-B14F-4D97-AF65-F5344CB8AC3E}">
        <p14:creationId xmlns:p14="http://schemas.microsoft.com/office/powerpoint/2010/main" val="30194513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275420" y="1988840"/>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Knowledge = Justified True Belief</a:t>
            </a:r>
            <a:endParaRPr lang="en-US" i="0" dirty="0" smtClean="0">
              <a:effectLst>
                <a:glow rad="101600">
                  <a:srgbClr val="000000"/>
                </a:glow>
              </a:effectLst>
            </a:endParaRPr>
          </a:p>
        </p:txBody>
      </p:sp>
      <p:cxnSp>
        <p:nvCxnSpPr>
          <p:cNvPr id="4" name="Straight Connector 3"/>
          <p:cNvCxnSpPr/>
          <p:nvPr/>
        </p:nvCxnSpPr>
        <p:spPr bwMode="auto">
          <a:xfrm flipH="1">
            <a:off x="3963932" y="1988840"/>
            <a:ext cx="392044" cy="504056"/>
          </a:xfrm>
          <a:prstGeom prst="line">
            <a:avLst/>
          </a:prstGeom>
          <a:solidFill>
            <a:srgbClr val="00B8FF"/>
          </a:solidFill>
          <a:ln w="9525"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8330060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1275420" y="1988840"/>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Knowledge = Justified True Belief</a:t>
            </a:r>
            <a:endParaRPr lang="en-US" i="0" dirty="0" smtClean="0">
              <a:effectLst>
                <a:glow rad="101600">
                  <a:srgbClr val="000000"/>
                </a:glow>
              </a:effectLst>
            </a:endParaRPr>
          </a:p>
        </p:txBody>
      </p:sp>
      <p:cxnSp>
        <p:nvCxnSpPr>
          <p:cNvPr id="4" name="Straight Connector 3"/>
          <p:cNvCxnSpPr/>
          <p:nvPr/>
        </p:nvCxnSpPr>
        <p:spPr bwMode="auto">
          <a:xfrm flipH="1">
            <a:off x="3963932" y="1988840"/>
            <a:ext cx="392044" cy="504056"/>
          </a:xfrm>
          <a:prstGeom prst="line">
            <a:avLst/>
          </a:prstGeom>
          <a:solidFill>
            <a:srgbClr val="00B8FF"/>
          </a:solidFill>
          <a:ln w="9525" cap="flat" cmpd="sng" algn="ctr">
            <a:solidFill>
              <a:schemeClr val="bg1"/>
            </a:solidFill>
            <a:prstDash val="solid"/>
            <a:round/>
            <a:headEnd type="none" w="med" len="med"/>
            <a:tailEnd type="none" w="med" len="med"/>
          </a:ln>
          <a:effectLst>
            <a:glow rad="101600">
              <a:schemeClr val="tx1">
                <a:alpha val="75000"/>
              </a:schemeClr>
            </a:glow>
          </a:effectLst>
        </p:spPr>
      </p:cxnSp>
      <p:sp>
        <p:nvSpPr>
          <p:cNvPr id="5" name="Text Box 2"/>
          <p:cNvSpPr txBox="1">
            <a:spLocks noChangeArrowheads="1"/>
          </p:cNvSpPr>
          <p:nvPr/>
        </p:nvSpPr>
        <p:spPr bwMode="auto">
          <a:xfrm>
            <a:off x="827584" y="3284984"/>
            <a:ext cx="6705600" cy="2125839"/>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does knowledge differ from belief?</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 </a:t>
            </a:r>
            <a:r>
              <a:rPr lang="en-US" i="0" dirty="0" smtClean="0">
                <a:effectLst>
                  <a:glow rad="101600">
                    <a:srgbClr val="000000"/>
                  </a:glow>
                </a:effectLst>
              </a:rPr>
              <a:t>- distinctive ways of being acquired (</a:t>
            </a:r>
            <a:r>
              <a:rPr lang="en-US" dirty="0" smtClean="0">
                <a:effectLst>
                  <a:glow rad="101600">
                    <a:srgbClr val="000000"/>
                  </a:glow>
                </a:effectLst>
              </a:rPr>
              <a:t>just knowing</a:t>
            </a:r>
            <a:r>
              <a:rPr lang="en-US" i="0" dirty="0" smtClean="0">
                <a:effectLst>
                  <a:glow rad="101600">
                    <a:srgbClr val="000000"/>
                  </a:glow>
                </a:effectLst>
              </a:rPr>
              <a:t>)</a:t>
            </a:r>
            <a:endParaRPr lang="en-US" i="0" dirty="0">
              <a:effectLst>
                <a:glow rad="101600">
                  <a:srgbClr val="000000"/>
                </a:glow>
              </a:effectLst>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 - distinctive role in practical reasoning (Hawthorne)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 </a:t>
            </a:r>
            <a:r>
              <a:rPr lang="en-US" i="0" dirty="0" smtClean="0">
                <a:effectLst>
                  <a:glow rad="101600">
                    <a:srgbClr val="000000"/>
                  </a:glow>
                </a:effectLst>
              </a:rPr>
              <a:t>- distinctive role in social interaction</a:t>
            </a:r>
            <a:r>
              <a:rPr lang="en-US" i="0" dirty="0">
                <a:effectLst>
                  <a:glow rad="101600">
                    <a:srgbClr val="000000"/>
                  </a:glow>
                </a:effectLst>
              </a:rPr>
              <a:t> </a:t>
            </a:r>
            <a:r>
              <a:rPr lang="en-US" i="0" dirty="0" smtClean="0">
                <a:effectLst>
                  <a:glow rad="101600">
                    <a:srgbClr val="000000"/>
                  </a:glow>
                </a:effectLst>
              </a:rPr>
              <a:t>(Craig)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Tree>
    <p:extLst>
      <p:ext uri="{BB962C8B-B14F-4D97-AF65-F5344CB8AC3E}">
        <p14:creationId xmlns:p14="http://schemas.microsoft.com/office/powerpoint/2010/main" val="23135611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rot="21216331">
            <a:off x="2361967" y="2955225"/>
            <a:ext cx="2048272"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First Candidate</a:t>
            </a:r>
            <a:endParaRPr lang="en-US" i="0" dirty="0" smtClean="0">
              <a:solidFill>
                <a:schemeClr val="tx1"/>
              </a:solidFill>
              <a:effectLst/>
            </a:endParaRPr>
          </a:p>
        </p:txBody>
      </p:sp>
      <p:sp>
        <p:nvSpPr>
          <p:cNvPr id="8" name="Text Box 2"/>
          <p:cNvSpPr txBox="1">
            <a:spLocks noChangeArrowheads="1"/>
          </p:cNvSpPr>
          <p:nvPr/>
        </p:nvSpPr>
        <p:spPr bwMode="auto">
          <a:xfrm>
            <a:off x="1219200" y="321246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Who knows?</a:t>
            </a:r>
          </a:p>
        </p:txBody>
      </p:sp>
    </p:spTree>
    <p:extLst>
      <p:ext uri="{BB962C8B-B14F-4D97-AF65-F5344CB8AC3E}">
        <p14:creationId xmlns:p14="http://schemas.microsoft.com/office/powerpoint/2010/main" val="4249005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w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924300"/>
            <a:ext cx="75438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rot="21216331">
            <a:off x="2361967" y="2955225"/>
            <a:ext cx="2048272"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First Candidate</a:t>
            </a:r>
            <a:endParaRPr lang="en-US" i="0" dirty="0" smtClean="0">
              <a:solidFill>
                <a:schemeClr val="tx1"/>
              </a:solidFill>
              <a:effectLst/>
            </a:endParaRPr>
          </a:p>
        </p:txBody>
      </p:sp>
      <p:sp>
        <p:nvSpPr>
          <p:cNvPr id="8" name="Text Box 2"/>
          <p:cNvSpPr txBox="1">
            <a:spLocks noChangeArrowheads="1"/>
          </p:cNvSpPr>
          <p:nvPr/>
        </p:nvSpPr>
        <p:spPr bwMode="auto">
          <a:xfrm>
            <a:off x="1219200" y="321246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Who knows?</a:t>
            </a:r>
          </a:p>
        </p:txBody>
      </p:sp>
    </p:spTree>
    <p:extLst>
      <p:ext uri="{BB962C8B-B14F-4D97-AF65-F5344CB8AC3E}">
        <p14:creationId xmlns:p14="http://schemas.microsoft.com/office/powerpoint/2010/main" val="1461453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115268" y="593821"/>
            <a:ext cx="4231759"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Second Candidate: tracking</a:t>
            </a:r>
            <a:endParaRPr lang="en-US" i="0" dirty="0" smtClean="0">
              <a:solidFill>
                <a:schemeClr val="tx1"/>
              </a:solidFill>
              <a:effectLst/>
            </a:endParaRPr>
          </a:p>
        </p:txBody>
      </p:sp>
      <p:sp>
        <p:nvSpPr>
          <p:cNvPr id="4" name="Rectangle 2"/>
          <p:cNvSpPr>
            <a:spLocks noChangeArrowheads="1"/>
          </p:cNvSpPr>
          <p:nvPr/>
        </p:nvSpPr>
        <p:spPr bwMode="auto">
          <a:xfrm rot="2154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5"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dirty="0">
                <a:effectLst>
                  <a:glow rad="101600">
                    <a:srgbClr val="000000"/>
                  </a:glow>
                </a:effectLst>
              </a:rPr>
              <a:t>“</a:t>
            </a:r>
            <a:r>
              <a:rPr lang="en-GB" i="0" dirty="0">
                <a:effectLst>
                  <a:glow rad="101600">
                    <a:srgbClr val="000000"/>
                  </a:glow>
                </a:effectLst>
              </a:rPr>
              <a:t>chimpanzees understand … intentions … perception and </a:t>
            </a:r>
            <a:r>
              <a:rPr lang="en-GB" i="0" dirty="0">
                <a:solidFill>
                  <a:schemeClr val="tx1"/>
                </a:solidFill>
              </a:rPr>
              <a:t>knowledge</a:t>
            </a:r>
            <a:r>
              <a:rPr lang="en-GB" i="0" dirty="0"/>
              <a:t> </a:t>
            </a:r>
            <a:r>
              <a:rPr lang="en-GB" i="0" dirty="0">
                <a:effectLst>
                  <a:glow rad="101600">
                    <a:srgbClr val="000000"/>
                  </a:glow>
                </a:effectLst>
              </a:rPr>
              <a:t>… Moreover, they understand how these psychological states work together to produce intentional action</a:t>
            </a:r>
            <a:r>
              <a:rPr lang="ja-JP" altLang="en-GB" i="0" dirty="0">
                <a:effectLst>
                  <a:glow rad="101600">
                    <a:srgbClr val="000000"/>
                  </a:glow>
                </a:effectLst>
              </a:rPr>
              <a:t>”</a:t>
            </a:r>
            <a:r>
              <a:rPr lang="en-GB" i="0" dirty="0">
                <a:effectLst>
                  <a:glow rad="101600">
                    <a:srgbClr val="000000"/>
                  </a:glow>
                </a:effectLst>
              </a:rPr>
              <a:t> </a:t>
            </a:r>
          </a:p>
          <a:p>
            <a:pPr algn="r"/>
            <a:r>
              <a:rPr lang="en-GB" i="0" dirty="0">
                <a:effectLst>
                  <a:glow rad="101600">
                    <a:srgbClr val="000000"/>
                  </a:glow>
                </a:effectLst>
              </a:rPr>
              <a:t>(Call &amp; Tomasello 2008:191)</a:t>
            </a:r>
          </a:p>
        </p:txBody>
      </p:sp>
      <p:pic>
        <p:nvPicPr>
          <p:cNvPr id="6"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372199" y="695535"/>
            <a:ext cx="1457351" cy="193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7810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1497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rot="21440577">
            <a:off x="115268" y="593821"/>
            <a:ext cx="4231759" cy="433068"/>
          </a:xfrm>
          <a:prstGeom prst="rect">
            <a:avLst/>
          </a:prstGeom>
          <a:solidFill>
            <a:schemeClr val="bg1"/>
          </a:solidFill>
          <a:ln w="9525">
            <a:solidFill>
              <a:schemeClr val="tx1"/>
            </a:solidFill>
            <a:round/>
            <a:headEnd/>
            <a:tailEnd/>
          </a:ln>
          <a:effectLst>
            <a:glow rad="101600">
              <a:schemeClr val="bg1">
                <a:alpha val="50000"/>
              </a:schemeClr>
            </a:glow>
            <a:softEdge rad="63500"/>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solidFill>
                <a:effectLst/>
              </a:rPr>
              <a:t>Second Candidate: tracking</a:t>
            </a:r>
            <a:endParaRPr lang="en-US" i="0" dirty="0" smtClean="0">
              <a:solidFill>
                <a:schemeClr val="tx1"/>
              </a:solidFill>
              <a:effectLst/>
            </a:endParaRPr>
          </a:p>
        </p:txBody>
      </p:sp>
      <p:sp>
        <p:nvSpPr>
          <p:cNvPr id="4" name="Rectangle 2"/>
          <p:cNvSpPr>
            <a:spLocks noChangeArrowheads="1"/>
          </p:cNvSpPr>
          <p:nvPr/>
        </p:nvSpPr>
        <p:spPr bwMode="auto">
          <a:xfrm rot="2154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5" name="Rectangle 4"/>
          <p:cNvSpPr>
            <a:spLocks noChangeArrowheads="1"/>
          </p:cNvSpPr>
          <p:nvPr/>
        </p:nvSpPr>
        <p:spPr bwMode="auto">
          <a:xfrm>
            <a:off x="468313" y="922755"/>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dirty="0">
                <a:effectLst>
                  <a:glow rad="101600">
                    <a:srgbClr val="000000"/>
                  </a:glow>
                </a:effectLst>
              </a:rPr>
              <a:t>“</a:t>
            </a:r>
            <a:r>
              <a:rPr lang="en-GB" i="0" dirty="0">
                <a:effectLst>
                  <a:glow rad="101600">
                    <a:srgbClr val="000000"/>
                  </a:glow>
                </a:effectLst>
              </a:rPr>
              <a:t>chimpanzees understand … intentions … perception and </a:t>
            </a:r>
            <a:r>
              <a:rPr lang="en-GB" i="0" dirty="0">
                <a:solidFill>
                  <a:schemeClr val="tx1"/>
                </a:solidFill>
              </a:rPr>
              <a:t>knowledge</a:t>
            </a:r>
            <a:r>
              <a:rPr lang="en-GB" i="0" dirty="0"/>
              <a:t> </a:t>
            </a:r>
            <a:r>
              <a:rPr lang="en-GB" i="0" dirty="0">
                <a:effectLst>
                  <a:glow rad="101600">
                    <a:srgbClr val="000000"/>
                  </a:glow>
                </a:effectLst>
              </a:rPr>
              <a:t>… Moreover, they understand how these psychological states work together to produce intentional action</a:t>
            </a:r>
            <a:r>
              <a:rPr lang="ja-JP" altLang="en-GB" i="0" dirty="0">
                <a:effectLst>
                  <a:glow rad="101600">
                    <a:srgbClr val="000000"/>
                  </a:glow>
                </a:effectLst>
              </a:rPr>
              <a:t>”</a:t>
            </a:r>
            <a:r>
              <a:rPr lang="en-GB" i="0" dirty="0">
                <a:effectLst>
                  <a:glow rad="101600">
                    <a:srgbClr val="000000"/>
                  </a:glow>
                </a:effectLst>
              </a:rPr>
              <a:t> </a:t>
            </a:r>
          </a:p>
          <a:p>
            <a:pPr algn="r"/>
            <a:r>
              <a:rPr lang="en-GB" i="0" dirty="0">
                <a:effectLst>
                  <a:glow rad="101600">
                    <a:srgbClr val="000000"/>
                  </a:glow>
                </a:effectLst>
              </a:rPr>
              <a:t>(Call &amp; Tomasello 2008:191)</a:t>
            </a:r>
          </a:p>
        </p:txBody>
      </p:sp>
      <p:pic>
        <p:nvPicPr>
          <p:cNvPr id="6" name="Picture 5"/>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372199" y="695535"/>
            <a:ext cx="1457351" cy="193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7810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80000" contrast="80000"/>
                    </a14:imgEffect>
                  </a14:imgLayer>
                </a14:imgProps>
              </a:ext>
              <a:ext uri="{28A0092B-C50C-407E-A947-70E740481C1C}">
                <a14:useLocalDpi xmlns:a14="http://schemas.microsoft.com/office/drawing/2010/main" val="0"/>
              </a:ext>
            </a:extLst>
          </a:blip>
          <a:srcRect/>
          <a:stretch>
            <a:fillRect/>
          </a:stretch>
        </p:blipFill>
        <p:spPr bwMode="auto">
          <a:xfrm>
            <a:off x="683568" y="3110706"/>
            <a:ext cx="5293307" cy="376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8"/>
          <p:cNvSpPr>
            <a:spLocks noChangeArrowheads="1"/>
          </p:cNvSpPr>
          <p:nvPr/>
        </p:nvSpPr>
        <p:spPr bwMode="auto">
          <a:xfrm>
            <a:off x="5580112" y="6165304"/>
            <a:ext cx="316874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r"/>
            <a:r>
              <a:rPr lang="en-GB" altLang="ja-JP" i="0" dirty="0" smtClean="0"/>
              <a:t>(Hare &amp; Tomasello 2004)</a:t>
            </a:r>
            <a:endParaRPr lang="en-GB" i="0" dirty="0"/>
          </a:p>
        </p:txBody>
      </p:sp>
    </p:spTree>
    <p:extLst>
      <p:ext uri="{BB962C8B-B14F-4D97-AF65-F5344CB8AC3E}">
        <p14:creationId xmlns:p14="http://schemas.microsoft.com/office/powerpoint/2010/main" val="96186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57901</TotalTime>
  <Words>954</Words>
  <Application>Microsoft Macintosh PowerPoint</Application>
  <PresentationFormat>On-screen Show (4:3)</PresentationFormat>
  <Paragraphs>89</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2166</cp:revision>
  <cp:lastPrinted>2011-06-06T00:11:55Z</cp:lastPrinted>
  <dcterms:created xsi:type="dcterms:W3CDTF">2010-11-22T10:27:15Z</dcterms:created>
  <dcterms:modified xsi:type="dcterms:W3CDTF">2012-09-04T13:30:58Z</dcterms:modified>
  <cp:category/>
</cp:coreProperties>
</file>