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9"/>
  </p:notesMasterIdLst>
  <p:handoutMasterIdLst>
    <p:handoutMasterId r:id="rId80"/>
  </p:handoutMasterIdLst>
  <p:sldIdLst>
    <p:sldId id="662" r:id="rId2"/>
    <p:sldId id="975" r:id="rId3"/>
    <p:sldId id="996" r:id="rId4"/>
    <p:sldId id="974" r:id="rId5"/>
    <p:sldId id="984" r:id="rId6"/>
    <p:sldId id="959" r:id="rId7"/>
    <p:sldId id="985" r:id="rId8"/>
    <p:sldId id="783" r:id="rId9"/>
    <p:sldId id="960" r:id="rId10"/>
    <p:sldId id="963" r:id="rId11"/>
    <p:sldId id="961" r:id="rId12"/>
    <p:sldId id="962" r:id="rId13"/>
    <p:sldId id="964" r:id="rId14"/>
    <p:sldId id="1015" r:id="rId15"/>
    <p:sldId id="922" r:id="rId16"/>
    <p:sldId id="804" r:id="rId17"/>
    <p:sldId id="848" r:id="rId18"/>
    <p:sldId id="849" r:id="rId19"/>
    <p:sldId id="850" r:id="rId20"/>
    <p:sldId id="851" r:id="rId21"/>
    <p:sldId id="852" r:id="rId22"/>
    <p:sldId id="857" r:id="rId23"/>
    <p:sldId id="973" r:id="rId24"/>
    <p:sldId id="867" r:id="rId25"/>
    <p:sldId id="1021" r:id="rId26"/>
    <p:sldId id="1020" r:id="rId27"/>
    <p:sldId id="868" r:id="rId28"/>
    <p:sldId id="869" r:id="rId29"/>
    <p:sldId id="870" r:id="rId30"/>
    <p:sldId id="872" r:id="rId31"/>
    <p:sldId id="873" r:id="rId32"/>
    <p:sldId id="874" r:id="rId33"/>
    <p:sldId id="875" r:id="rId34"/>
    <p:sldId id="876" r:id="rId35"/>
    <p:sldId id="877" r:id="rId36"/>
    <p:sldId id="918" r:id="rId37"/>
    <p:sldId id="1026" r:id="rId38"/>
    <p:sldId id="1025" r:id="rId39"/>
    <p:sldId id="1023" r:id="rId40"/>
    <p:sldId id="1022" r:id="rId41"/>
    <p:sldId id="950" r:id="rId42"/>
    <p:sldId id="951" r:id="rId43"/>
    <p:sldId id="952" r:id="rId44"/>
    <p:sldId id="953" r:id="rId45"/>
    <p:sldId id="954" r:id="rId46"/>
    <p:sldId id="955" r:id="rId47"/>
    <p:sldId id="956" r:id="rId48"/>
    <p:sldId id="972" r:id="rId49"/>
    <p:sldId id="965" r:id="rId50"/>
    <p:sldId id="966" r:id="rId51"/>
    <p:sldId id="967" r:id="rId52"/>
    <p:sldId id="968" r:id="rId53"/>
    <p:sldId id="969" r:id="rId54"/>
    <p:sldId id="970" r:id="rId55"/>
    <p:sldId id="971" r:id="rId56"/>
    <p:sldId id="1004" r:id="rId57"/>
    <p:sldId id="997" r:id="rId58"/>
    <p:sldId id="998" r:id="rId59"/>
    <p:sldId id="999" r:id="rId60"/>
    <p:sldId id="1000" r:id="rId61"/>
    <p:sldId id="1001" r:id="rId62"/>
    <p:sldId id="1002" r:id="rId63"/>
    <p:sldId id="1003" r:id="rId64"/>
    <p:sldId id="1011" r:id="rId65"/>
    <p:sldId id="1005" r:id="rId66"/>
    <p:sldId id="1006" r:id="rId67"/>
    <p:sldId id="1007" r:id="rId68"/>
    <p:sldId id="1008" r:id="rId69"/>
    <p:sldId id="1009" r:id="rId70"/>
    <p:sldId id="1010" r:id="rId71"/>
    <p:sldId id="1012" r:id="rId72"/>
    <p:sldId id="1013" r:id="rId73"/>
    <p:sldId id="1014" r:id="rId74"/>
    <p:sldId id="1019" r:id="rId75"/>
    <p:sldId id="1016" r:id="rId76"/>
    <p:sldId id="1017" r:id="rId77"/>
    <p:sldId id="1018" r:id="rId7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29" autoAdjust="0"/>
    <p:restoredTop sz="82857" autoAdjust="0"/>
  </p:normalViewPr>
  <p:slideViewPr>
    <p:cSldViewPr>
      <p:cViewPr>
        <p:scale>
          <a:sx n="100" d="100"/>
          <a:sy n="100" d="100"/>
        </p:scale>
        <p:origin x="-816" y="-16"/>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27/08/2012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a:t>
            </a:r>
            <a:r>
              <a:rPr lang="en-US" baseline="0" dirty="0" smtClean="0"/>
              <a:t>way that </a:t>
            </a:r>
            <a:r>
              <a:rPr lang="en-US" baseline="0" dirty="0" smtClean="0"/>
              <a:t>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Of course this story is only as good as our account of shared intention.  But let’s not worry about that here.</a:t>
            </a:r>
          </a:p>
          <a:p>
            <a:r>
              <a:rPr lang="en-US" baseline="0" dirty="0" smtClean="0"/>
              <a:t>Suppose we have a completely convincing account of shared intention.  Still we can ask, is this the whole story about joint action?</a:t>
            </a:r>
          </a:p>
          <a:p>
            <a:endParaRPr lang="en-US" baseline="0" dirty="0" smtClean="0"/>
          </a:p>
          <a:p>
            <a:r>
              <a:rPr lang="en-US" baseline="0" dirty="0" smtClean="0"/>
              <a:t>The story is based on a parallel between joint action and ordinary individual action.</a:t>
            </a:r>
          </a:p>
          <a:p>
            <a:endParaRPr lang="en-US" baseline="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descr="DSC_AA_3213_s"/>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60000">
            <a:off x="1763688" y="2492896"/>
            <a:ext cx="1296144"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rot="21540000">
            <a:off x="1403648" y="2755528"/>
            <a:ext cx="5904656" cy="79208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a:t>
            </a:r>
            <a:r>
              <a:rPr lang="en-US" i="0" dirty="0" smtClean="0">
                <a:effectLst>
                  <a:glow rad="101600">
                    <a:srgbClr val="000000"/>
                  </a:glow>
                </a:effectLst>
              </a:rPr>
              <a:t>by</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2" name="Rectangle 1"/>
          <p:cNvSpPr/>
          <p:nvPr/>
        </p:nvSpPr>
        <p:spPr>
          <a:xfrm>
            <a:off x="971600" y="3573016"/>
            <a:ext cx="4320480" cy="430887"/>
          </a:xfrm>
          <a:prstGeom prst="rect">
            <a:avLst/>
          </a:prstGeom>
        </p:spPr>
        <p:txBody>
          <a:bodyPr wrap="square">
            <a:spAutoFit/>
          </a:bodyPr>
          <a:lstStyle/>
          <a:p>
            <a:r>
              <a:rPr lang="en-US" i="0" dirty="0" smtClean="0">
                <a:effectLst>
                  <a:glow rad="101600">
                    <a:srgbClr val="000000"/>
                  </a:glow>
                </a:effectLst>
              </a:rPr>
              <a:t>=</a:t>
            </a:r>
            <a:r>
              <a:rPr lang="en-US" i="0" baseline="-25000" dirty="0" err="1" smtClean="0">
                <a:effectLst>
                  <a:glow rad="101600">
                    <a:srgbClr val="000000"/>
                  </a:glow>
                </a:effectLst>
              </a:rPr>
              <a:t>df</a:t>
            </a:r>
            <a:r>
              <a:rPr lang="en-US" i="0" dirty="0" smtClean="0">
                <a:effectLst>
                  <a:glow rad="101600">
                    <a:srgbClr val="000000"/>
                  </a:glow>
                </a:effectLst>
              </a:rPr>
              <a:t>  ‘social </a:t>
            </a:r>
            <a:r>
              <a:rPr lang="en-US" i="0" dirty="0">
                <a:effectLst>
                  <a:glow rad="101600">
                    <a:srgbClr val="000000"/>
                  </a:glow>
                </a:effectLst>
              </a:rPr>
              <a:t>motor </a:t>
            </a:r>
            <a:r>
              <a:rPr lang="en-US" i="0" dirty="0" smtClean="0">
                <a:effectLst>
                  <a:glow rad="101600">
                    <a:srgbClr val="000000"/>
                  </a:glow>
                </a:effectLst>
              </a:rPr>
              <a:t>representation’</a:t>
            </a:r>
            <a:endParaRPr lang="en-US" dirty="0"/>
          </a:p>
        </p:txBody>
      </p:sp>
    </p:spTree>
    <p:extLst>
      <p:ext uri="{BB962C8B-B14F-4D97-AF65-F5344CB8AC3E}">
        <p14:creationId xmlns:p14="http://schemas.microsoft.com/office/powerpoint/2010/main" val="1340594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social motor representation facilitate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15" name="Rectangle 1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16" name="Freeform 1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65275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5" name="Picture 4"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6" name="Picture 5"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1278922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t>
            </a:r>
            <a:r>
              <a:rPr lang="en-US" i="0" dirty="0" smtClean="0">
                <a:effectLst>
                  <a:glow rad="101600">
                    <a:srgbClr val="000000"/>
                  </a:glow>
                </a:effectLst>
              </a:rPr>
              <a:t>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3725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8" name="TextBox 1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19" name="Rectangle 1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0" name="Freeform 1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29563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Tree>
    <p:extLst>
      <p:ext uri="{BB962C8B-B14F-4D97-AF65-F5344CB8AC3E}">
        <p14:creationId xmlns:p14="http://schemas.microsoft.com/office/powerpoint/2010/main" val="1246778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rot="21299503">
            <a:off x="6603970" y="2711216"/>
            <a:ext cx="1142396" cy="5040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27"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endParaRPr lang="en-GB" i="0" u="sng" dirty="0" smtClean="0">
              <a:effectLst>
                <a:glow rad="101600">
                  <a:srgbClr val="000000"/>
                </a:glow>
              </a:effectLst>
              <a:cs typeface="Arial" charset="0"/>
            </a:endParaRPr>
          </a:p>
          <a:p>
            <a:pPr algn="l">
              <a:spcBef>
                <a:spcPct val="25000"/>
              </a:spcBef>
              <a:spcAft>
                <a:spcPct val="25000"/>
              </a:spcAft>
              <a:defRPr/>
            </a:pPr>
            <a:r>
              <a:rPr lang="en-GB" i="0" dirty="0" smtClean="0">
                <a:effectLst>
                  <a:glow rad="101600">
                    <a:srgbClr val="000000"/>
                  </a:glow>
                </a:effectLst>
                <a:cs typeface="Arial" charset="0"/>
              </a:rPr>
              <a:t>We </a:t>
            </a:r>
            <a:r>
              <a:rPr lang="en-GB" i="0" dirty="0">
                <a:effectLst>
                  <a:glow rad="101600">
                    <a:srgbClr val="000000"/>
                  </a:glow>
                </a:effectLst>
                <a:cs typeface="Arial" charset="0"/>
              </a:rPr>
              <a:t>have a shared intention that </a:t>
            </a:r>
            <a:r>
              <a:rPr lang="en-GB" i="0" dirty="0" smtClean="0">
                <a:effectLst>
                  <a:glow rad="101600">
                    <a:srgbClr val="000000"/>
                  </a:glow>
                </a:effectLst>
                <a:cs typeface="Arial" charset="0"/>
              </a:rPr>
              <a:t>we  </a:t>
            </a:r>
            <a:r>
              <a:rPr lang="en-GB" i="0" dirty="0">
                <a:effectLst>
                  <a:glow rad="101600">
                    <a:srgbClr val="000000"/>
                  </a:glow>
                </a:effectLst>
                <a:cs typeface="Arial" charset="0"/>
              </a:rPr>
              <a:t>J </a:t>
            </a:r>
            <a:r>
              <a:rPr lang="en-GB" i="0" dirty="0" smtClean="0">
                <a:effectLst>
                  <a:glow rad="101600">
                    <a:srgbClr val="000000"/>
                  </a:glow>
                </a:effectLst>
                <a:cs typeface="Arial" charset="0"/>
              </a:rPr>
              <a:t> 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spTree>
    <p:extLst>
      <p:ext uri="{BB962C8B-B14F-4D97-AF65-F5344CB8AC3E}">
        <p14:creationId xmlns:p14="http://schemas.microsoft.com/office/powerpoint/2010/main" val="4004191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8900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21" name="TextBox 20"/>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22" name="Rectangle 21"/>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3" name="Freeform 22"/>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31583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332656"/>
            <a:ext cx="7128792" cy="5877806"/>
            <a:chOff x="971600" y="332656"/>
            <a:chExt cx="7128792" cy="5877806"/>
          </a:xfrm>
        </p:grpSpPr>
        <p:sp>
          <p:nvSpPr>
            <p:cNvPr id="1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18" name="Rectangle 17"/>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9" name="Rectangle 18"/>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20" name="Straight Connector 19"/>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grp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54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4" name="Rectangle 3"/>
          <p:cNvSpPr/>
          <p:nvPr/>
        </p:nvSpPr>
        <p:spPr bwMode="auto">
          <a:xfrm>
            <a:off x="251520" y="1857524"/>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Box 21"/>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23" name="Rectangle 22"/>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4" name="Freeform 23"/>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80698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1785104"/>
          </a:xfrm>
          <a:prstGeom prst="rect">
            <a:avLst/>
          </a:prstGeom>
          <a:noFill/>
        </p:spPr>
        <p:txBody>
          <a:bodyPr wrap="square" rtlCol="0">
            <a:spAutoFit/>
          </a:bodyPr>
          <a:lstStyle/>
          <a:p>
            <a:r>
              <a:rPr lang="en-US" dirty="0" smtClean="0"/>
              <a:t>***ALT OPENING</a:t>
            </a:r>
          </a:p>
          <a:p>
            <a:r>
              <a:rPr lang="en-US" i="0" dirty="0" smtClean="0"/>
              <a:t>The idea was to start with the most direct question (instead of events, about the relation of directedness.)</a:t>
            </a:r>
            <a:endParaRPr lang="en-US" i="0" dirty="0"/>
          </a:p>
        </p:txBody>
      </p:sp>
    </p:spTree>
    <p:extLst>
      <p:ext uri="{BB962C8B-B14F-4D97-AF65-F5344CB8AC3E}">
        <p14:creationId xmlns:p14="http://schemas.microsoft.com/office/powerpoint/2010/main" val="423875229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1705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6" name="Picture 5"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7" name="Picture 6"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426309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13" name="Oval 12"/>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5" name="Oval 14"/>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813451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Rectangle 22"/>
          <p:cNvSpPr/>
          <p:nvPr/>
        </p:nvSpPr>
        <p:spPr bwMode="auto">
          <a:xfrm>
            <a:off x="251520" y="1785516"/>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25" name="Rectangle 2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6" name="Freeform 2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94777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5184137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0151748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
        <p:nvSpPr>
          <p:cNvPr id="2" name="Rectangle 1"/>
          <p:cNvSpPr/>
          <p:nvPr/>
        </p:nvSpPr>
        <p:spPr bwMode="auto">
          <a:xfrm>
            <a:off x="251520" y="548680"/>
            <a:ext cx="8496944" cy="6192688"/>
          </a:xfrm>
          <a:prstGeom prst="rect">
            <a:avLst/>
          </a:prstGeom>
          <a:solidFill>
            <a:srgbClr val="000000">
              <a:alpha val="7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684572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2123658"/>
          </a:xfrm>
          <a:prstGeom prst="rect">
            <a:avLst/>
          </a:prstGeom>
          <a:noFill/>
        </p:spPr>
        <p:txBody>
          <a:bodyPr wrap="square" rtlCol="0">
            <a:spAutoFit/>
          </a:bodyPr>
          <a:lstStyle/>
          <a:p>
            <a:r>
              <a:rPr lang="en-US" dirty="0" smtClean="0"/>
              <a:t>***CUT</a:t>
            </a:r>
          </a:p>
          <a:p>
            <a:r>
              <a:rPr lang="en-US" i="0" dirty="0" smtClean="0"/>
              <a:t>Following can be used to explain idea about motor representation and ordinary, individual intention (not essential?)</a:t>
            </a:r>
            <a:endParaRPr lang="en-US" i="0" dirty="0"/>
          </a:p>
        </p:txBody>
      </p:sp>
    </p:spTree>
    <p:extLst>
      <p:ext uri="{BB962C8B-B14F-4D97-AF65-F5344CB8AC3E}">
        <p14:creationId xmlns:p14="http://schemas.microsoft.com/office/powerpoint/2010/main" val="395565556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194905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25819001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43573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923749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0646623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r>
                <a:rPr lang="en-US" i="0" dirty="0" smtClean="0">
                  <a:effectLst>
                    <a:glow rad="203200">
                      <a:srgbClr val="FF0000">
                        <a:alpha val="50000"/>
                      </a:srgbClr>
                    </a:glow>
                  </a:effectLst>
                </a:rPr>
                <a:t>social motor </a:t>
              </a:r>
              <a:r>
                <a:rPr lang="en-US" i="0" dirty="0" smtClean="0">
                  <a:effectLst>
                    <a:glow rad="203200">
                      <a:srgbClr val="FF0000">
                        <a:alpha val="50000"/>
                      </a:srgbClr>
                    </a:glow>
                  </a:effectLst>
                </a:rPr>
                <a:t>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a:t>
              </a:r>
              <a:r>
                <a:rPr lang="en-US" i="0" dirty="0" smtClean="0">
                  <a:effectLst>
                    <a:glow rad="50800">
                      <a:schemeClr val="tx1"/>
                    </a:glow>
                  </a:effectLst>
                </a:rPr>
                <a:t>motor representation</a:t>
              </a:r>
              <a:endParaRPr lang="en-US" i="0" dirty="0">
                <a:effectLst>
                  <a:glow rad="50800">
                    <a:schemeClr val="tx1"/>
                  </a:glow>
                </a:effectLst>
              </a:endParaRPr>
            </a:p>
          </p:txBody>
        </p:sp>
      </p:grpSp>
      <p:sp>
        <p:nvSpPr>
          <p:cNvPr id="27" name="Rectangle 26"/>
          <p:cNvSpPr/>
          <p:nvPr/>
        </p:nvSpPr>
        <p:spPr bwMode="auto">
          <a:xfrm>
            <a:off x="4716016" y="1988840"/>
            <a:ext cx="3960440" cy="3024336"/>
          </a:xfrm>
          <a:prstGeom prst="rect">
            <a:avLst/>
          </a:prstGeom>
          <a:solidFill>
            <a:schemeClr val="tx1">
              <a:alpha val="5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29" name="Rectangle 2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30" name="Freeform 2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700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6742157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r>
                <a:rPr lang="en-US" i="0" dirty="0" smtClean="0">
                  <a:effectLst>
                    <a:glow rad="203200">
                      <a:srgbClr val="FF0000">
                        <a:alpha val="50000"/>
                      </a:srgbClr>
                    </a:glow>
                  </a:effectLst>
                </a:rPr>
                <a:t>social motor </a:t>
              </a:r>
              <a:r>
                <a:rPr lang="en-US" i="0" dirty="0" smtClean="0">
                  <a:effectLst>
                    <a:glow rad="203200">
                      <a:srgbClr val="FF0000">
                        <a:alpha val="50000"/>
                      </a:srgbClr>
                    </a:glow>
                  </a:effectLst>
                </a:rPr>
                <a:t>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a:t>
              </a:r>
              <a:r>
                <a:rPr lang="en-US" i="0" dirty="0" smtClean="0">
                  <a:effectLst>
                    <a:glow rad="50800">
                      <a:schemeClr val="tx1"/>
                    </a:glow>
                  </a:effectLst>
                </a:rPr>
                <a:t>motor representation</a:t>
              </a:r>
              <a:endParaRPr lang="en-US" i="0" dirty="0">
                <a:effectLst>
                  <a:glow rad="50800">
                    <a:schemeClr val="tx1"/>
                  </a:glow>
                </a:effectLst>
              </a:endParaRPr>
            </a:p>
          </p:txBody>
        </p:sp>
      </p:grpSp>
      <p:sp>
        <p:nvSpPr>
          <p:cNvPr id="27" name="Rectangle 26"/>
          <p:cNvSpPr/>
          <p:nvPr/>
        </p:nvSpPr>
        <p:spPr bwMode="auto">
          <a:xfrm>
            <a:off x="539552" y="1772816"/>
            <a:ext cx="4176464" cy="3240360"/>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  actions</a:t>
            </a:r>
            <a:r>
              <a:rPr lang="en-US" i="0" dirty="0" smtClean="0">
                <a:effectLst>
                  <a:glow rad="101600">
                    <a:srgbClr val="000000"/>
                  </a:glow>
                </a:effectLst>
              </a:rPr>
              <a:t>?</a:t>
            </a:r>
            <a:endParaRPr lang="en-US" i="0" dirty="0">
              <a:effectLst>
                <a:glow rad="101600">
                  <a:srgbClr val="000000"/>
                </a:glow>
              </a:effectLst>
            </a:endParaRPr>
          </a:p>
        </p:txBody>
      </p:sp>
      <p:sp>
        <p:nvSpPr>
          <p:cNvPr id="24" name="Rectangle 23"/>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8" name="Freeform 27"/>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55114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3641101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TextBox 22"/>
          <p:cNvSpPr txBox="1"/>
          <p:nvPr/>
        </p:nvSpPr>
        <p:spPr>
          <a:xfrm>
            <a:off x="2533150" y="2425080"/>
            <a:ext cx="858389"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endParaRPr lang="en-US" i="0" dirty="0">
              <a:effectLst>
                <a:glow rad="203200">
                  <a:srgbClr val="FF0000">
                    <a:alpha val="50000"/>
                  </a:srgbClr>
                </a:glow>
              </a:effectLst>
            </a:endParaRPr>
          </a:p>
        </p:txBody>
      </p:sp>
      <p:sp>
        <p:nvSpPr>
          <p:cNvPr id="24" name="TextBox 23"/>
          <p:cNvSpPr txBox="1"/>
          <p:nvPr/>
        </p:nvSpPr>
        <p:spPr>
          <a:xfrm>
            <a:off x="2533149" y="2420888"/>
            <a:ext cx="858389" cy="430887"/>
          </a:xfrm>
          <a:prstGeom prst="rect">
            <a:avLst/>
          </a:prstGeom>
          <a:noFill/>
        </p:spPr>
        <p:txBody>
          <a:bodyPr wrap="none" rtlCol="0">
            <a:spAutoFit/>
          </a:bodyPr>
          <a:lstStyle/>
          <a:p>
            <a:pPr algn="ctr"/>
            <a:r>
              <a:rPr lang="en-US" i="0" dirty="0" smtClean="0">
                <a:effectLst>
                  <a:glow rad="50800">
                    <a:schemeClr val="tx1"/>
                  </a:glow>
                </a:effectLst>
              </a:rPr>
              <a:t>or ???</a:t>
            </a:r>
            <a:endParaRPr lang="en-US" i="0" dirty="0">
              <a:effectLst>
                <a:glow rad="50800">
                  <a:schemeClr val="tx1"/>
                </a:glow>
              </a:effectLst>
            </a:endParaRPr>
          </a:p>
        </p:txBody>
      </p:sp>
    </p:spTree>
    <p:extLst>
      <p:ext uri="{BB962C8B-B14F-4D97-AF65-F5344CB8AC3E}">
        <p14:creationId xmlns:p14="http://schemas.microsoft.com/office/powerpoint/2010/main" val="995694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690008" y="332656"/>
            <a:ext cx="1753581" cy="430887"/>
          </a:xfrm>
          <a:prstGeom prst="rect">
            <a:avLst/>
          </a:prstGeom>
          <a:noFill/>
        </p:spPr>
        <p:txBody>
          <a:bodyPr wrap="none" rtlCol="0">
            <a:spAutoFit/>
          </a:bodyPr>
          <a:lstStyle/>
          <a:p>
            <a:pPr algn="ctr"/>
            <a:r>
              <a:rPr lang="en-US" i="0" dirty="0" smtClean="0">
                <a:effectLst>
                  <a:glow rad="101600">
                    <a:srgbClr val="000000"/>
                  </a:glow>
                </a:effectLst>
              </a:rPr>
              <a:t>***more cuts</a:t>
            </a:r>
            <a:endParaRPr lang="en-US" i="0" dirty="0">
              <a:effectLst>
                <a:glow rad="101600">
                  <a:srgbClr val="000000"/>
                </a:glow>
              </a:effectLst>
            </a:endParaRPr>
          </a:p>
        </p:txBody>
      </p:sp>
    </p:spTree>
    <p:extLst>
      <p:ext uri="{BB962C8B-B14F-4D97-AF65-F5344CB8AC3E}">
        <p14:creationId xmlns:p14="http://schemas.microsoft.com/office/powerpoint/2010/main" val="2270350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3" name="Rectangle 2"/>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134365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59254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322333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56640</TotalTime>
  <Words>5978</Words>
  <Application>Microsoft Macintosh PowerPoint</Application>
  <PresentationFormat>On-screen Show (4:3)</PresentationFormat>
  <Paragraphs>842</Paragraphs>
  <Slides>77</Slides>
  <Notes>68</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2102</cp:revision>
  <cp:lastPrinted>2011-06-06T00:11:55Z</cp:lastPrinted>
  <dcterms:created xsi:type="dcterms:W3CDTF">2010-11-22T10:27:15Z</dcterms:created>
  <dcterms:modified xsi:type="dcterms:W3CDTF">2012-08-27T16:42:55Z</dcterms:modified>
  <cp:category/>
</cp:coreProperties>
</file>