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3" r:id="rId3"/>
    <p:sldId id="265" r:id="rId4"/>
    <p:sldId id="266" r:id="rId5"/>
    <p:sldId id="269" r:id="rId6"/>
    <p:sldId id="272" r:id="rId7"/>
    <p:sldId id="267" r:id="rId8"/>
    <p:sldId id="270" r:id="rId9"/>
    <p:sldId id="271" r:id="rId10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17AC-43FE-4F39-BA94-204788C2EBDB}" type="datetimeFigureOut">
              <a:rPr lang="de-DE" smtClean="0"/>
              <a:pPr/>
              <a:t>25.05.2012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17AC-43FE-4F39-BA94-204788C2EBDB}" type="datetimeFigureOut">
              <a:rPr lang="de-DE" smtClean="0"/>
              <a:pPr/>
              <a:t>25.05.2012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17AC-43FE-4F39-BA94-204788C2EBDB}" type="datetimeFigureOut">
              <a:rPr lang="de-DE" smtClean="0"/>
              <a:pPr/>
              <a:t>25.05.2012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17AC-43FE-4F39-BA94-204788C2EBDB}" type="datetimeFigureOut">
              <a:rPr lang="de-DE" smtClean="0"/>
              <a:pPr/>
              <a:t>25.05.2012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17AC-43FE-4F39-BA94-204788C2EBDB}" type="datetimeFigureOut">
              <a:rPr lang="de-DE" smtClean="0"/>
              <a:pPr/>
              <a:t>25.05.2012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17AC-43FE-4F39-BA94-204788C2EBDB}" type="datetimeFigureOut">
              <a:rPr lang="de-DE" smtClean="0"/>
              <a:pPr/>
              <a:t>25.05.2012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17AC-43FE-4F39-BA94-204788C2EBDB}" type="datetimeFigureOut">
              <a:rPr lang="de-DE" smtClean="0"/>
              <a:pPr/>
              <a:t>25.05.2012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17AC-43FE-4F39-BA94-204788C2EBDB}" type="datetimeFigureOut">
              <a:rPr lang="de-DE" smtClean="0"/>
              <a:pPr/>
              <a:t>25.05.2012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17AC-43FE-4F39-BA94-204788C2EBDB}" type="datetimeFigureOut">
              <a:rPr lang="de-DE" smtClean="0"/>
              <a:pPr/>
              <a:t>25.05.2012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17AC-43FE-4F39-BA94-204788C2EBDB}" type="datetimeFigureOut">
              <a:rPr lang="de-DE" smtClean="0"/>
              <a:pPr/>
              <a:t>25.05.2012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17AC-43FE-4F39-BA94-204788C2EBDB}" type="datetimeFigureOut">
              <a:rPr lang="de-DE" smtClean="0"/>
              <a:pPr/>
              <a:t>25.05.2012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517AC-43FE-4F39-BA94-204788C2EBDB}" type="datetimeFigureOut">
              <a:rPr lang="de-DE" smtClean="0"/>
              <a:pPr/>
              <a:t>25.05.2012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238E-2D86-4E38-BAFA-0D87DADC2C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 Verbindung 36"/>
          <p:cNvCxnSpPr/>
          <p:nvPr/>
        </p:nvCxnSpPr>
        <p:spPr>
          <a:xfrm rot="16200000" flipH="1">
            <a:off x="1511660" y="3465004"/>
            <a:ext cx="648072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979712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FB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6804248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</a:t>
            </a:r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5" name="Würfel 4"/>
          <p:cNvSpPr/>
          <p:nvPr/>
        </p:nvSpPr>
        <p:spPr>
          <a:xfrm>
            <a:off x="1403648" y="1340768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4" descr="Vollbild anzeig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293096"/>
            <a:ext cx="637271" cy="432048"/>
          </a:xfrm>
          <a:prstGeom prst="rect">
            <a:avLst/>
          </a:prstGeom>
          <a:noFill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1340768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2132856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204864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Gerade Verbindung mit Pfeil 19"/>
          <p:cNvCxnSpPr/>
          <p:nvPr/>
        </p:nvCxnSpPr>
        <p:spPr>
          <a:xfrm>
            <a:off x="1907704" y="2276872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619672" y="2420888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transformation</a:t>
            </a:r>
            <a:endParaRPr lang="de-DE" sz="800" dirty="0"/>
          </a:p>
        </p:txBody>
      </p:sp>
      <p:sp>
        <p:nvSpPr>
          <p:cNvPr id="22" name="Würfel 21"/>
          <p:cNvSpPr/>
          <p:nvPr/>
        </p:nvSpPr>
        <p:spPr>
          <a:xfrm>
            <a:off x="1403648" y="3140968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1835696" y="3139379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rot="10800000">
            <a:off x="1835696" y="3211387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79585" y="3068960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" name="Gerade Verbindung mit Pfeil 32"/>
          <p:cNvCxnSpPr/>
          <p:nvPr/>
        </p:nvCxnSpPr>
        <p:spPr>
          <a:xfrm>
            <a:off x="1844080" y="1411187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rot="10800000">
            <a:off x="1844080" y="1483195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04121" y="2132856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6049" y="2204864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0" name="Gerade Verbindung mit Pfeil 39"/>
          <p:cNvCxnSpPr/>
          <p:nvPr/>
        </p:nvCxnSpPr>
        <p:spPr>
          <a:xfrm>
            <a:off x="6916089" y="2276872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6628057" y="2420888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transformation</a:t>
            </a:r>
            <a:endParaRPr lang="de-DE" sz="800" dirty="0"/>
          </a:p>
        </p:txBody>
      </p:sp>
      <p:sp>
        <p:nvSpPr>
          <p:cNvPr id="42" name="Würfel 41"/>
          <p:cNvSpPr/>
          <p:nvPr/>
        </p:nvSpPr>
        <p:spPr>
          <a:xfrm>
            <a:off x="6180948" y="1340768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17052" y="1340768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4" name="Gerade Verbindung mit Pfeil 43"/>
          <p:cNvCxnSpPr/>
          <p:nvPr/>
        </p:nvCxnSpPr>
        <p:spPr>
          <a:xfrm>
            <a:off x="6621380" y="1411187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rot="10800000">
            <a:off x="6621380" y="1483195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Würfel 45"/>
          <p:cNvSpPr/>
          <p:nvPr/>
        </p:nvSpPr>
        <p:spPr>
          <a:xfrm>
            <a:off x="6084168" y="3140968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/>
          <p:cNvCxnSpPr/>
          <p:nvPr/>
        </p:nvCxnSpPr>
        <p:spPr>
          <a:xfrm>
            <a:off x="6516216" y="3139379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rot="10800000">
            <a:off x="6516216" y="3211387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60105" y="3068960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1124744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1916832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2852936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1277144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3005336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9" name="Gerade Verbindung 58"/>
          <p:cNvCxnSpPr/>
          <p:nvPr/>
        </p:nvCxnSpPr>
        <p:spPr>
          <a:xfrm>
            <a:off x="323528" y="3861048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179512" y="414908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Test </a:t>
            </a:r>
            <a:endParaRPr lang="de-DE" sz="1000" dirty="0"/>
          </a:p>
        </p:txBody>
      </p:sp>
      <p:sp>
        <p:nvSpPr>
          <p:cNvPr id="61" name="Ovale Legende 60"/>
          <p:cNvSpPr/>
          <p:nvPr/>
        </p:nvSpPr>
        <p:spPr>
          <a:xfrm>
            <a:off x="899592" y="2564904"/>
            <a:ext cx="864096" cy="504056"/>
          </a:xfrm>
          <a:prstGeom prst="wedgeEllipseCallout">
            <a:avLst>
              <a:gd name="adj1" fmla="val -54661"/>
              <a:gd name="adj2" fmla="val 72909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Look, </a:t>
            </a:r>
            <a:r>
              <a:rPr lang="de-DE" sz="800" dirty="0" err="1" smtClean="0">
                <a:solidFill>
                  <a:schemeClr val="tx1"/>
                </a:solidFill>
              </a:rPr>
              <a:t>my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toma</a:t>
            </a:r>
            <a:r>
              <a:rPr lang="de-DE" sz="800" dirty="0" smtClean="0">
                <a:solidFill>
                  <a:schemeClr val="tx1"/>
                </a:solidFill>
              </a:rPr>
              <a:t> / </a:t>
            </a:r>
            <a:r>
              <a:rPr lang="de-DE" sz="800" dirty="0" err="1" smtClean="0">
                <a:solidFill>
                  <a:schemeClr val="tx1"/>
                </a:solidFill>
              </a:rPr>
              <a:t>toma</a:t>
            </a:r>
            <a:r>
              <a:rPr lang="de-DE" sz="800" dirty="0" smtClean="0">
                <a:solidFill>
                  <a:schemeClr val="tx1"/>
                </a:solidFill>
              </a:rPr>
              <a:t>! 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62" name="Ovale Legende 61"/>
          <p:cNvSpPr/>
          <p:nvPr/>
        </p:nvSpPr>
        <p:spPr>
          <a:xfrm>
            <a:off x="5796136" y="2420888"/>
            <a:ext cx="864096" cy="504056"/>
          </a:xfrm>
          <a:prstGeom prst="wedgeEllipseCallout">
            <a:avLst>
              <a:gd name="adj1" fmla="val -54661"/>
              <a:gd name="adj2" fmla="val 72909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Look, </a:t>
            </a:r>
            <a:r>
              <a:rPr lang="de-DE" sz="800" dirty="0" err="1" smtClean="0">
                <a:solidFill>
                  <a:schemeClr val="tx1"/>
                </a:solidFill>
              </a:rPr>
              <a:t>my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toma</a:t>
            </a:r>
            <a:r>
              <a:rPr lang="de-DE" sz="800" dirty="0" smtClean="0">
                <a:solidFill>
                  <a:schemeClr val="tx1"/>
                </a:solidFill>
              </a:rPr>
              <a:t> / </a:t>
            </a:r>
            <a:r>
              <a:rPr lang="de-DE" sz="800" dirty="0" err="1" smtClean="0">
                <a:solidFill>
                  <a:schemeClr val="tx1"/>
                </a:solidFill>
              </a:rPr>
              <a:t>toma</a:t>
            </a:r>
            <a:r>
              <a:rPr lang="de-DE" sz="800" dirty="0" smtClean="0">
                <a:solidFill>
                  <a:schemeClr val="tx1"/>
                </a:solidFill>
              </a:rPr>
              <a:t>! </a:t>
            </a:r>
            <a:endParaRPr lang="de-DE" sz="800" dirty="0">
              <a:solidFill>
                <a:schemeClr val="tx1"/>
              </a:solidFill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4509120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" name="Ovale Legende 66"/>
          <p:cNvSpPr/>
          <p:nvPr/>
        </p:nvSpPr>
        <p:spPr>
          <a:xfrm>
            <a:off x="2411760" y="4077072"/>
            <a:ext cx="864096" cy="504056"/>
          </a:xfrm>
          <a:prstGeom prst="wedgeEllipseCallout">
            <a:avLst>
              <a:gd name="adj1" fmla="val -54661"/>
              <a:gd name="adj2" fmla="val 72909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>
                <a:solidFill>
                  <a:schemeClr val="tx1"/>
                </a:solidFill>
              </a:rPr>
              <a:t>I‘ll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get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my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toma</a:t>
            </a:r>
            <a:r>
              <a:rPr lang="de-DE" sz="800" dirty="0" smtClean="0">
                <a:solidFill>
                  <a:schemeClr val="tx1"/>
                </a:solidFill>
              </a:rPr>
              <a:t> / </a:t>
            </a:r>
            <a:r>
              <a:rPr lang="de-DE" sz="800" dirty="0" err="1" smtClean="0">
                <a:solidFill>
                  <a:schemeClr val="tx1"/>
                </a:solidFill>
              </a:rPr>
              <a:t>toma</a:t>
            </a:r>
            <a:r>
              <a:rPr lang="de-DE" sz="800" dirty="0" smtClean="0">
                <a:solidFill>
                  <a:schemeClr val="tx1"/>
                </a:solidFill>
              </a:rPr>
              <a:t>! 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68" name="Würfel 67"/>
          <p:cNvSpPr/>
          <p:nvPr/>
        </p:nvSpPr>
        <p:spPr>
          <a:xfrm>
            <a:off x="1907704" y="3789040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4149080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0" name="Gerade Verbindung mit Pfeil 69"/>
          <p:cNvCxnSpPr>
            <a:endCxn id="69" idx="3"/>
          </p:cNvCxnSpPr>
          <p:nvPr/>
        </p:nvCxnSpPr>
        <p:spPr>
          <a:xfrm rot="10800000" flipV="1">
            <a:off x="1450884" y="4006652"/>
            <a:ext cx="384812" cy="250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4" descr="Vollbild anzeig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4293096"/>
            <a:ext cx="637271" cy="432048"/>
          </a:xfrm>
          <a:prstGeom prst="rect">
            <a:avLst/>
          </a:prstGeom>
          <a:noFill/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0232" y="4509120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4" name="Ovale Legende 73"/>
          <p:cNvSpPr/>
          <p:nvPr/>
        </p:nvSpPr>
        <p:spPr>
          <a:xfrm>
            <a:off x="7164288" y="4077072"/>
            <a:ext cx="864096" cy="504056"/>
          </a:xfrm>
          <a:prstGeom prst="wedgeEllipseCallout">
            <a:avLst>
              <a:gd name="adj1" fmla="val -54661"/>
              <a:gd name="adj2" fmla="val 72909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>
                <a:solidFill>
                  <a:schemeClr val="tx1"/>
                </a:solidFill>
              </a:rPr>
              <a:t>I‘ll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get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my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toma</a:t>
            </a:r>
            <a:r>
              <a:rPr lang="de-DE" sz="800" dirty="0" smtClean="0">
                <a:solidFill>
                  <a:schemeClr val="tx1"/>
                </a:solidFill>
              </a:rPr>
              <a:t> / </a:t>
            </a:r>
            <a:r>
              <a:rPr lang="de-DE" sz="800" dirty="0" err="1" smtClean="0">
                <a:solidFill>
                  <a:schemeClr val="tx1"/>
                </a:solidFill>
              </a:rPr>
              <a:t>toma</a:t>
            </a:r>
            <a:r>
              <a:rPr lang="de-DE" sz="800" dirty="0" smtClean="0">
                <a:solidFill>
                  <a:schemeClr val="tx1"/>
                </a:solidFill>
              </a:rPr>
              <a:t>! 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75" name="Würfel 74"/>
          <p:cNvSpPr/>
          <p:nvPr/>
        </p:nvSpPr>
        <p:spPr>
          <a:xfrm>
            <a:off x="6660232" y="3789040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4149080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7" name="Gerade Verbindung mit Pfeil 76"/>
          <p:cNvCxnSpPr>
            <a:endCxn id="76" idx="3"/>
          </p:cNvCxnSpPr>
          <p:nvPr/>
        </p:nvCxnSpPr>
        <p:spPr>
          <a:xfrm rot="10800000" flipV="1">
            <a:off x="6203412" y="4006652"/>
            <a:ext cx="384812" cy="250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179512" y="5487035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DV</a:t>
            </a:r>
            <a:endParaRPr lang="de-DE" sz="1000" dirty="0"/>
          </a:p>
        </p:txBody>
      </p:sp>
      <p:sp>
        <p:nvSpPr>
          <p:cNvPr id="79" name="Textfeld 78"/>
          <p:cNvSpPr txBox="1"/>
          <p:nvPr/>
        </p:nvSpPr>
        <p:spPr>
          <a:xfrm>
            <a:off x="1043608" y="5517232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/>
              <a:t>Where</a:t>
            </a:r>
            <a:r>
              <a:rPr lang="de-DE" sz="1200" dirty="0" smtClean="0"/>
              <a:t> </a:t>
            </a:r>
            <a:r>
              <a:rPr lang="de-DE" sz="1200" dirty="0" err="1" smtClean="0"/>
              <a:t>does</a:t>
            </a:r>
            <a:r>
              <a:rPr lang="de-DE" sz="1200" dirty="0" smtClean="0"/>
              <a:t> </a:t>
            </a:r>
            <a:r>
              <a:rPr lang="de-DE" sz="1200" dirty="0" err="1" smtClean="0"/>
              <a:t>child</a:t>
            </a:r>
            <a:r>
              <a:rPr lang="de-DE" sz="1200" dirty="0" smtClean="0"/>
              <a:t> </a:t>
            </a:r>
            <a:r>
              <a:rPr lang="de-DE" sz="1200" dirty="0" err="1" smtClean="0"/>
              <a:t>expect</a:t>
            </a:r>
            <a:r>
              <a:rPr lang="de-DE" sz="1200" dirty="0" smtClean="0"/>
              <a:t> </a:t>
            </a:r>
            <a:r>
              <a:rPr lang="de-DE" sz="1200" dirty="0" err="1" smtClean="0"/>
              <a:t>protagonist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go</a:t>
            </a:r>
            <a:r>
              <a:rPr lang="de-DE" sz="1200" dirty="0" smtClean="0"/>
              <a:t>?  </a:t>
            </a:r>
            <a:r>
              <a:rPr lang="de-DE" sz="1200" dirty="0" smtClean="0">
                <a:sym typeface="Wingdings" pitchFamily="2" charset="2"/>
              </a:rPr>
              <a:t> </a:t>
            </a:r>
            <a:r>
              <a:rPr lang="de-DE" sz="1200" dirty="0" err="1" smtClean="0"/>
              <a:t>a</a:t>
            </a:r>
            <a:r>
              <a:rPr lang="de-DE" sz="1200" dirty="0" err="1" smtClean="0">
                <a:sym typeface="Wingdings" pitchFamily="2" charset="2"/>
              </a:rPr>
              <a:t>s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indicated</a:t>
            </a:r>
            <a:r>
              <a:rPr lang="de-DE" sz="1200" dirty="0" smtClean="0">
                <a:sym typeface="Wingdings" pitchFamily="2" charset="2"/>
              </a:rPr>
              <a:t>, e.g. in </a:t>
            </a:r>
            <a:r>
              <a:rPr lang="de-DE" sz="1200" dirty="0" err="1" smtClean="0">
                <a:sym typeface="Wingdings" pitchFamily="2" charset="2"/>
              </a:rPr>
              <a:t>sponatenous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assistance</a:t>
            </a:r>
            <a:endParaRPr lang="de-DE" sz="1200" dirty="0" smtClean="0">
              <a:sym typeface="Wingdings" pitchFamily="2" charset="2"/>
            </a:endParaRPr>
          </a:p>
          <a:p>
            <a:pPr algn="ctr">
              <a:buFontTx/>
              <a:buChar char="-"/>
            </a:pP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removing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obstacles</a:t>
            </a:r>
            <a:r>
              <a:rPr lang="de-DE" sz="1200" dirty="0" smtClean="0">
                <a:sym typeface="Wingdings" pitchFamily="2" charset="2"/>
              </a:rPr>
              <a:t> on </a:t>
            </a:r>
            <a:r>
              <a:rPr lang="de-DE" sz="1200" dirty="0" err="1" smtClean="0">
                <a:sym typeface="Wingdings" pitchFamily="2" charset="2"/>
              </a:rPr>
              <a:t>the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way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to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table</a:t>
            </a:r>
            <a:r>
              <a:rPr lang="de-DE" sz="1200" dirty="0" smtClean="0">
                <a:sym typeface="Wingdings" pitchFamily="2" charset="2"/>
              </a:rPr>
              <a:t> / box</a:t>
            </a:r>
          </a:p>
          <a:p>
            <a:pPr algn="ctr">
              <a:buFontTx/>
              <a:buChar char="-"/>
            </a:pPr>
            <a:r>
              <a:rPr lang="de-DE" sz="1200" dirty="0">
                <a:sym typeface="Wingdings" pitchFamily="2" charset="2"/>
              </a:rPr>
              <a:t> </a:t>
            </a:r>
            <a:r>
              <a:rPr lang="de-DE" sz="1200" dirty="0" smtClean="0">
                <a:sym typeface="Wingdings" pitchFamily="2" charset="2"/>
              </a:rPr>
              <a:t>etc. </a:t>
            </a:r>
            <a:r>
              <a:rPr lang="de-DE" sz="1200" dirty="0" smtClean="0"/>
              <a:t> </a:t>
            </a:r>
            <a:endParaRPr lang="de-DE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 Verbindung 36"/>
          <p:cNvCxnSpPr/>
          <p:nvPr/>
        </p:nvCxnSpPr>
        <p:spPr>
          <a:xfrm rot="16200000" flipH="1">
            <a:off x="1511660" y="3465004"/>
            <a:ext cx="648072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979712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FB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6804248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</a:t>
            </a:r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5" name="Würfel 4"/>
          <p:cNvSpPr/>
          <p:nvPr/>
        </p:nvSpPr>
        <p:spPr>
          <a:xfrm>
            <a:off x="1403648" y="1340768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4" descr="Vollbild anzeig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293096"/>
            <a:ext cx="637271" cy="432048"/>
          </a:xfrm>
          <a:prstGeom prst="rect">
            <a:avLst/>
          </a:prstGeom>
          <a:noFill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1340768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2132856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204864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Gerade Verbindung mit Pfeil 19"/>
          <p:cNvCxnSpPr/>
          <p:nvPr/>
        </p:nvCxnSpPr>
        <p:spPr>
          <a:xfrm>
            <a:off x="1907704" y="2276872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619672" y="2420888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transformation</a:t>
            </a:r>
            <a:endParaRPr lang="de-DE" sz="800" dirty="0"/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1844080" y="1411187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rot="10800000">
            <a:off x="1844080" y="1483195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04121" y="2132856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6049" y="2204864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0" name="Gerade Verbindung mit Pfeil 39"/>
          <p:cNvCxnSpPr/>
          <p:nvPr/>
        </p:nvCxnSpPr>
        <p:spPr>
          <a:xfrm>
            <a:off x="6916089" y="2276872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6628057" y="2420888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transformation</a:t>
            </a:r>
            <a:endParaRPr lang="de-DE" sz="800" dirty="0"/>
          </a:p>
        </p:txBody>
      </p:sp>
      <p:sp>
        <p:nvSpPr>
          <p:cNvPr id="42" name="Würfel 41"/>
          <p:cNvSpPr/>
          <p:nvPr/>
        </p:nvSpPr>
        <p:spPr>
          <a:xfrm>
            <a:off x="6180948" y="1340768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17052" y="1340768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4" name="Gerade Verbindung mit Pfeil 43"/>
          <p:cNvCxnSpPr/>
          <p:nvPr/>
        </p:nvCxnSpPr>
        <p:spPr>
          <a:xfrm>
            <a:off x="6621380" y="1411187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rot="10800000">
            <a:off x="6621380" y="1483195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1124744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1916832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1277144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9" name="Gerade Verbindung 58"/>
          <p:cNvCxnSpPr/>
          <p:nvPr/>
        </p:nvCxnSpPr>
        <p:spPr>
          <a:xfrm>
            <a:off x="323528" y="3861048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179512" y="414908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Test </a:t>
            </a:r>
            <a:endParaRPr lang="de-DE" sz="1000" dirty="0"/>
          </a:p>
        </p:txBody>
      </p:sp>
      <p:sp>
        <p:nvSpPr>
          <p:cNvPr id="61" name="Ovale Legende 60"/>
          <p:cNvSpPr/>
          <p:nvPr/>
        </p:nvSpPr>
        <p:spPr>
          <a:xfrm>
            <a:off x="971600" y="692696"/>
            <a:ext cx="864096" cy="504056"/>
          </a:xfrm>
          <a:prstGeom prst="wedgeEllipseCallout">
            <a:avLst>
              <a:gd name="adj1" fmla="val -54661"/>
              <a:gd name="adj2" fmla="val 72909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Look, </a:t>
            </a:r>
            <a:r>
              <a:rPr lang="de-DE" sz="800" dirty="0" smtClean="0">
                <a:solidFill>
                  <a:schemeClr val="tx1"/>
                </a:solidFill>
              </a:rPr>
              <a:t>a </a:t>
            </a:r>
            <a:r>
              <a:rPr lang="de-DE" sz="800" dirty="0" err="1" smtClean="0">
                <a:solidFill>
                  <a:schemeClr val="tx1"/>
                </a:solidFill>
              </a:rPr>
              <a:t>toma</a:t>
            </a:r>
            <a:r>
              <a:rPr lang="de-DE" sz="800" dirty="0" smtClean="0">
                <a:solidFill>
                  <a:schemeClr val="tx1"/>
                </a:solidFill>
              </a:rPr>
              <a:t>! 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62" name="Ovale Legende 61"/>
          <p:cNvSpPr/>
          <p:nvPr/>
        </p:nvSpPr>
        <p:spPr>
          <a:xfrm>
            <a:off x="5796136" y="620688"/>
            <a:ext cx="864096" cy="504056"/>
          </a:xfrm>
          <a:prstGeom prst="wedgeEllipseCallout">
            <a:avLst>
              <a:gd name="adj1" fmla="val -54661"/>
              <a:gd name="adj2" fmla="val 72909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Look, a </a:t>
            </a:r>
            <a:r>
              <a:rPr lang="de-DE" sz="800" dirty="0" err="1" smtClean="0">
                <a:solidFill>
                  <a:schemeClr val="tx1"/>
                </a:solidFill>
              </a:rPr>
              <a:t>toma</a:t>
            </a:r>
            <a:r>
              <a:rPr lang="de-DE" sz="800" dirty="0" smtClean="0">
                <a:solidFill>
                  <a:schemeClr val="tx1"/>
                </a:solidFill>
              </a:rPr>
              <a:t>! </a:t>
            </a:r>
            <a:endParaRPr lang="de-DE" sz="800" dirty="0">
              <a:solidFill>
                <a:schemeClr val="tx1"/>
              </a:solidFill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752" y="4941168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" name="Ovale Legende 66"/>
          <p:cNvSpPr/>
          <p:nvPr/>
        </p:nvSpPr>
        <p:spPr>
          <a:xfrm>
            <a:off x="7236296" y="3861048"/>
            <a:ext cx="1152128" cy="576064"/>
          </a:xfrm>
          <a:prstGeom prst="wedgeEllipseCallout">
            <a:avLst>
              <a:gd name="adj1" fmla="val -54661"/>
              <a:gd name="adj2" fmla="val 72909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>
                <a:solidFill>
                  <a:schemeClr val="tx1"/>
                </a:solidFill>
              </a:rPr>
              <a:t>I‘ll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get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that</a:t>
            </a:r>
            <a:r>
              <a:rPr lang="de-DE" sz="800" dirty="0" smtClean="0">
                <a:solidFill>
                  <a:schemeClr val="tx1"/>
                </a:solidFill>
              </a:rPr>
              <a:t>  </a:t>
            </a:r>
            <a:r>
              <a:rPr lang="de-DE" sz="800" dirty="0" err="1" smtClean="0">
                <a:solidFill>
                  <a:schemeClr val="tx1"/>
                </a:solidFill>
              </a:rPr>
              <a:t>toma</a:t>
            </a:r>
            <a:r>
              <a:rPr lang="de-DE" sz="800" dirty="0" smtClean="0">
                <a:solidFill>
                  <a:schemeClr val="tx1"/>
                </a:solidFill>
              </a:rPr>
              <a:t>! 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68" name="Würfel 67"/>
          <p:cNvSpPr/>
          <p:nvPr/>
        </p:nvSpPr>
        <p:spPr>
          <a:xfrm>
            <a:off x="1907704" y="3789040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0" name="Gerade Verbindung mit Pfeil 69"/>
          <p:cNvCxnSpPr/>
          <p:nvPr/>
        </p:nvCxnSpPr>
        <p:spPr>
          <a:xfrm rot="10800000" flipV="1">
            <a:off x="1450884" y="4006652"/>
            <a:ext cx="384812" cy="250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4" descr="Vollbild anzeig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4293096"/>
            <a:ext cx="637271" cy="432048"/>
          </a:xfrm>
          <a:prstGeom prst="rect">
            <a:avLst/>
          </a:prstGeom>
          <a:noFill/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8264" y="4869160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5" name="Würfel 74"/>
          <p:cNvSpPr/>
          <p:nvPr/>
        </p:nvSpPr>
        <p:spPr>
          <a:xfrm>
            <a:off x="6660232" y="3789040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7" name="Gerade Verbindung mit Pfeil 76"/>
          <p:cNvCxnSpPr/>
          <p:nvPr/>
        </p:nvCxnSpPr>
        <p:spPr>
          <a:xfrm rot="10800000" flipV="1">
            <a:off x="6203412" y="4006652"/>
            <a:ext cx="384812" cy="250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179512" y="5487035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DV</a:t>
            </a:r>
            <a:endParaRPr lang="de-DE" sz="1000" dirty="0"/>
          </a:p>
        </p:txBody>
      </p:sp>
      <p:sp>
        <p:nvSpPr>
          <p:cNvPr id="79" name="Textfeld 78"/>
          <p:cNvSpPr txBox="1"/>
          <p:nvPr/>
        </p:nvSpPr>
        <p:spPr>
          <a:xfrm>
            <a:off x="1043608" y="5879013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/>
              <a:t>Where</a:t>
            </a:r>
            <a:r>
              <a:rPr lang="de-DE" sz="1200" dirty="0" smtClean="0"/>
              <a:t> </a:t>
            </a:r>
            <a:r>
              <a:rPr lang="de-DE" sz="1200" dirty="0" err="1" smtClean="0"/>
              <a:t>does</a:t>
            </a:r>
            <a:r>
              <a:rPr lang="de-DE" sz="1200" dirty="0" smtClean="0"/>
              <a:t> </a:t>
            </a:r>
            <a:r>
              <a:rPr lang="de-DE" sz="1200" dirty="0" err="1" smtClean="0"/>
              <a:t>child</a:t>
            </a:r>
            <a:r>
              <a:rPr lang="de-DE" sz="1200" dirty="0" smtClean="0"/>
              <a:t> </a:t>
            </a:r>
            <a:r>
              <a:rPr lang="de-DE" sz="1200" dirty="0" err="1" smtClean="0"/>
              <a:t>expect</a:t>
            </a:r>
            <a:r>
              <a:rPr lang="de-DE" sz="1200" dirty="0" smtClean="0"/>
              <a:t> </a:t>
            </a:r>
            <a:r>
              <a:rPr lang="de-DE" sz="1200" dirty="0" err="1" smtClean="0"/>
              <a:t>protagonist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go</a:t>
            </a:r>
            <a:r>
              <a:rPr lang="de-DE" sz="1200" dirty="0" smtClean="0"/>
              <a:t>?  </a:t>
            </a:r>
            <a:r>
              <a:rPr lang="de-DE" sz="1200" dirty="0" smtClean="0">
                <a:sym typeface="Wingdings" pitchFamily="2" charset="2"/>
              </a:rPr>
              <a:t> </a:t>
            </a:r>
            <a:r>
              <a:rPr lang="de-DE" sz="1200" dirty="0" err="1" smtClean="0"/>
              <a:t>a</a:t>
            </a:r>
            <a:r>
              <a:rPr lang="de-DE" sz="1200" dirty="0" err="1" smtClean="0">
                <a:sym typeface="Wingdings" pitchFamily="2" charset="2"/>
              </a:rPr>
              <a:t>s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indicated</a:t>
            </a:r>
            <a:r>
              <a:rPr lang="de-DE" sz="1200" dirty="0" smtClean="0">
                <a:sym typeface="Wingdings" pitchFamily="2" charset="2"/>
              </a:rPr>
              <a:t>, e.g. in </a:t>
            </a:r>
            <a:r>
              <a:rPr lang="de-DE" sz="1200" dirty="0" err="1" smtClean="0">
                <a:sym typeface="Wingdings" pitchFamily="2" charset="2"/>
              </a:rPr>
              <a:t>sponatenous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assistance</a:t>
            </a:r>
            <a:endParaRPr lang="de-DE" sz="1200" dirty="0" smtClean="0">
              <a:sym typeface="Wingdings" pitchFamily="2" charset="2"/>
            </a:endParaRPr>
          </a:p>
          <a:p>
            <a:pPr algn="ctr">
              <a:buFontTx/>
              <a:buChar char="-"/>
            </a:pP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removing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obstacles</a:t>
            </a:r>
            <a:r>
              <a:rPr lang="de-DE" sz="1200" dirty="0" smtClean="0">
                <a:sym typeface="Wingdings" pitchFamily="2" charset="2"/>
              </a:rPr>
              <a:t> on </a:t>
            </a:r>
            <a:r>
              <a:rPr lang="de-DE" sz="1200" dirty="0" err="1" smtClean="0">
                <a:sym typeface="Wingdings" pitchFamily="2" charset="2"/>
              </a:rPr>
              <a:t>the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way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to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table</a:t>
            </a:r>
            <a:r>
              <a:rPr lang="de-DE" sz="1200" dirty="0" smtClean="0">
                <a:sym typeface="Wingdings" pitchFamily="2" charset="2"/>
              </a:rPr>
              <a:t> / </a:t>
            </a:r>
            <a:r>
              <a:rPr lang="de-DE" sz="1200" dirty="0" smtClean="0">
                <a:sym typeface="Wingdings" pitchFamily="2" charset="2"/>
              </a:rPr>
              <a:t>box  fix </a:t>
            </a:r>
            <a:r>
              <a:rPr lang="de-DE" sz="1200" dirty="0" err="1" smtClean="0">
                <a:sym typeface="Wingdings" pitchFamily="2" charset="2"/>
              </a:rPr>
              <a:t>railroads</a:t>
            </a:r>
            <a:endParaRPr lang="de-DE" sz="1200" dirty="0" smtClean="0">
              <a:sym typeface="Wingdings" pitchFamily="2" charset="2"/>
            </a:endParaRPr>
          </a:p>
          <a:p>
            <a:pPr algn="ctr">
              <a:buFontTx/>
              <a:buChar char="-"/>
            </a:pPr>
            <a:r>
              <a:rPr lang="de-DE" sz="1200" dirty="0">
                <a:sym typeface="Wingdings" pitchFamily="2" charset="2"/>
              </a:rPr>
              <a:t> </a:t>
            </a:r>
            <a:r>
              <a:rPr lang="de-DE" sz="1200" dirty="0" smtClean="0">
                <a:sym typeface="Wingdings" pitchFamily="2" charset="2"/>
              </a:rPr>
              <a:t>etc. </a:t>
            </a:r>
            <a:r>
              <a:rPr lang="de-DE" sz="1200" dirty="0" smtClean="0"/>
              <a:t> </a:t>
            </a:r>
            <a:endParaRPr lang="de-DE" sz="1200" dirty="0"/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4077072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Ovale Legende 57"/>
          <p:cNvSpPr/>
          <p:nvPr/>
        </p:nvSpPr>
        <p:spPr>
          <a:xfrm>
            <a:off x="2483768" y="3933056"/>
            <a:ext cx="1152128" cy="576064"/>
          </a:xfrm>
          <a:prstGeom prst="wedgeEllipseCallout">
            <a:avLst>
              <a:gd name="adj1" fmla="val -54661"/>
              <a:gd name="adj2" fmla="val 72909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>
                <a:solidFill>
                  <a:schemeClr val="tx1"/>
                </a:solidFill>
              </a:rPr>
              <a:t>I‘ll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get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that</a:t>
            </a:r>
            <a:r>
              <a:rPr lang="de-DE" sz="800" dirty="0" smtClean="0">
                <a:solidFill>
                  <a:schemeClr val="tx1"/>
                </a:solidFill>
              </a:rPr>
              <a:t>  </a:t>
            </a:r>
            <a:r>
              <a:rPr lang="de-DE" sz="800" dirty="0" err="1" smtClean="0">
                <a:solidFill>
                  <a:schemeClr val="tx1"/>
                </a:solidFill>
              </a:rPr>
              <a:t>toma</a:t>
            </a:r>
            <a:r>
              <a:rPr lang="de-DE" sz="800" dirty="0" smtClean="0">
                <a:solidFill>
                  <a:schemeClr val="tx1"/>
                </a:solidFill>
              </a:rPr>
              <a:t>! </a:t>
            </a:r>
            <a:endParaRPr lang="de-DE" sz="800" dirty="0">
              <a:solidFill>
                <a:schemeClr val="tx1"/>
              </a:solidFill>
            </a:endParaRPr>
          </a:p>
        </p:txBody>
      </p: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4077072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http://t0.gstatic.com/images?q=tbn:ANd9GcSWs_FLl5_FxMRlOYzLPrY4twHavEX4dSIxUpr-57XXnjVR1jfB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8572101">
            <a:off x="1664973" y="4535033"/>
            <a:ext cx="383797" cy="671813"/>
          </a:xfrm>
          <a:prstGeom prst="rect">
            <a:avLst/>
          </a:prstGeom>
          <a:noFill/>
        </p:spPr>
      </p:pic>
      <p:pic>
        <p:nvPicPr>
          <p:cNvPr id="64" name="Picture 2" descr="http://t0.gstatic.com/images?q=tbn:ANd9GcSWs_FLl5_FxMRlOYzLPrY4twHavEX4dSIxUpr-57XXnjVR1jfB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200359">
            <a:off x="2169047" y="4197610"/>
            <a:ext cx="383797" cy="671813"/>
          </a:xfrm>
          <a:prstGeom prst="rect">
            <a:avLst/>
          </a:prstGeom>
          <a:noFill/>
        </p:spPr>
      </p:pic>
      <p:pic>
        <p:nvPicPr>
          <p:cNvPr id="65" name="Picture 2" descr="http://t0.gstatic.com/images?q=tbn:ANd9GcSWs_FLl5_FxMRlOYzLPrY4twHavEX4dSIxUpr-57XXnjVR1jfB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8572101">
            <a:off x="6273486" y="4535034"/>
            <a:ext cx="383797" cy="671813"/>
          </a:xfrm>
          <a:prstGeom prst="rect">
            <a:avLst/>
          </a:prstGeom>
          <a:noFill/>
        </p:spPr>
      </p:pic>
      <p:pic>
        <p:nvPicPr>
          <p:cNvPr id="71" name="Picture 2" descr="http://t0.gstatic.com/images?q=tbn:ANd9GcSWs_FLl5_FxMRlOYzLPrY4twHavEX4dSIxUpr-57XXnjVR1jfB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200359">
            <a:off x="6777560" y="4197611"/>
            <a:ext cx="383797" cy="6718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 Verbindung 36"/>
          <p:cNvCxnSpPr/>
          <p:nvPr/>
        </p:nvCxnSpPr>
        <p:spPr>
          <a:xfrm rot="16200000" flipH="1">
            <a:off x="1511660" y="3465004"/>
            <a:ext cx="648072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979712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FB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6804248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</a:t>
            </a:r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5" name="Würfel 4"/>
          <p:cNvSpPr/>
          <p:nvPr/>
        </p:nvSpPr>
        <p:spPr>
          <a:xfrm>
            <a:off x="1403648" y="1340768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340768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2132856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04864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Gerade Verbindung mit Pfeil 19"/>
          <p:cNvCxnSpPr/>
          <p:nvPr/>
        </p:nvCxnSpPr>
        <p:spPr>
          <a:xfrm>
            <a:off x="1907704" y="2276872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619672" y="2420888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transformation</a:t>
            </a:r>
            <a:endParaRPr lang="de-DE" sz="800" dirty="0"/>
          </a:p>
        </p:txBody>
      </p:sp>
      <p:sp>
        <p:nvSpPr>
          <p:cNvPr id="22" name="Würfel 21"/>
          <p:cNvSpPr/>
          <p:nvPr/>
        </p:nvSpPr>
        <p:spPr>
          <a:xfrm>
            <a:off x="1403648" y="3140968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1835696" y="3139379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rot="10800000">
            <a:off x="1835696" y="3211387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9585" y="3068960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" name="Gerade Verbindung mit Pfeil 32"/>
          <p:cNvCxnSpPr/>
          <p:nvPr/>
        </p:nvCxnSpPr>
        <p:spPr>
          <a:xfrm>
            <a:off x="1844080" y="1411187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rot="10800000">
            <a:off x="1844080" y="1483195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4121" y="2132856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6049" y="2204864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0" name="Gerade Verbindung mit Pfeil 39"/>
          <p:cNvCxnSpPr/>
          <p:nvPr/>
        </p:nvCxnSpPr>
        <p:spPr>
          <a:xfrm>
            <a:off x="6916089" y="2276872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6628057" y="2420888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transformation</a:t>
            </a:r>
            <a:endParaRPr lang="de-DE" sz="800" dirty="0"/>
          </a:p>
        </p:txBody>
      </p:sp>
      <p:sp>
        <p:nvSpPr>
          <p:cNvPr id="42" name="Würfel 41"/>
          <p:cNvSpPr/>
          <p:nvPr/>
        </p:nvSpPr>
        <p:spPr>
          <a:xfrm>
            <a:off x="6180948" y="1340768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7052" y="1340768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4" name="Gerade Verbindung mit Pfeil 43"/>
          <p:cNvCxnSpPr/>
          <p:nvPr/>
        </p:nvCxnSpPr>
        <p:spPr>
          <a:xfrm>
            <a:off x="6621380" y="1411187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rot="10800000">
            <a:off x="6621380" y="1483195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Würfel 45"/>
          <p:cNvSpPr/>
          <p:nvPr/>
        </p:nvSpPr>
        <p:spPr>
          <a:xfrm>
            <a:off x="6084168" y="3140968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/>
          <p:cNvCxnSpPr/>
          <p:nvPr/>
        </p:nvCxnSpPr>
        <p:spPr>
          <a:xfrm>
            <a:off x="6516216" y="3139379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rot="10800000">
            <a:off x="6516216" y="3211387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60105" y="3068960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1124744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1916832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2852936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277144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005336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9" name="Gerade Verbindung 58"/>
          <p:cNvCxnSpPr/>
          <p:nvPr/>
        </p:nvCxnSpPr>
        <p:spPr>
          <a:xfrm>
            <a:off x="323528" y="3861048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179512" y="414908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Test </a:t>
            </a:r>
            <a:endParaRPr lang="de-DE" sz="1000" dirty="0"/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4509120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8" name="Würfel 67"/>
          <p:cNvSpPr/>
          <p:nvPr/>
        </p:nvSpPr>
        <p:spPr>
          <a:xfrm>
            <a:off x="1907704" y="3789040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149080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0" name="Gerade Verbindung mit Pfeil 69"/>
          <p:cNvCxnSpPr>
            <a:endCxn id="69" idx="3"/>
          </p:cNvCxnSpPr>
          <p:nvPr/>
        </p:nvCxnSpPr>
        <p:spPr>
          <a:xfrm rot="10800000" flipV="1">
            <a:off x="1450884" y="4006652"/>
            <a:ext cx="384812" cy="250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4509120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Textfeld 77"/>
          <p:cNvSpPr txBox="1"/>
          <p:nvPr/>
        </p:nvSpPr>
        <p:spPr>
          <a:xfrm>
            <a:off x="179512" y="5487035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DV</a:t>
            </a:r>
            <a:endParaRPr lang="de-DE" sz="1000" dirty="0"/>
          </a:p>
        </p:txBody>
      </p:sp>
      <p:sp>
        <p:nvSpPr>
          <p:cNvPr id="79" name="Textfeld 78"/>
          <p:cNvSpPr txBox="1"/>
          <p:nvPr/>
        </p:nvSpPr>
        <p:spPr>
          <a:xfrm>
            <a:off x="1043608" y="5517232"/>
            <a:ext cx="7344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/>
              <a:t>Does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child</a:t>
            </a:r>
            <a:r>
              <a:rPr lang="de-DE" sz="1200" dirty="0" smtClean="0"/>
              <a:t> </a:t>
            </a:r>
            <a:r>
              <a:rPr lang="de-DE" sz="1200" dirty="0" err="1" smtClean="0"/>
              <a:t>think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protagonist</a:t>
            </a:r>
            <a:r>
              <a:rPr lang="de-DE" sz="1200" dirty="0" smtClean="0"/>
              <a:t> </a:t>
            </a:r>
            <a:r>
              <a:rPr lang="de-DE" sz="1200" dirty="0" err="1" smtClean="0"/>
              <a:t>thinks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box </a:t>
            </a:r>
            <a:r>
              <a:rPr lang="de-DE" sz="1200" dirty="0" err="1" smtClean="0"/>
              <a:t>is</a:t>
            </a:r>
            <a:r>
              <a:rPr lang="de-DE" sz="1200" dirty="0" smtClean="0"/>
              <a:t> </a:t>
            </a:r>
            <a:r>
              <a:rPr lang="de-DE" sz="1200" dirty="0" err="1" smtClean="0"/>
              <a:t>empty</a:t>
            </a:r>
            <a:r>
              <a:rPr lang="de-DE" sz="1200" dirty="0" smtClean="0"/>
              <a:t>  / </a:t>
            </a:r>
            <a:r>
              <a:rPr lang="de-DE" sz="1200" dirty="0" err="1" smtClean="0"/>
              <a:t>she</a:t>
            </a:r>
            <a:r>
              <a:rPr lang="de-DE" sz="1200" dirty="0" smtClean="0"/>
              <a:t> </a:t>
            </a:r>
            <a:r>
              <a:rPr lang="de-DE" sz="1200" dirty="0" err="1" smtClean="0"/>
              <a:t>is</a:t>
            </a:r>
            <a:r>
              <a:rPr lang="de-DE" sz="1200" dirty="0" smtClean="0"/>
              <a:t> </a:t>
            </a:r>
            <a:r>
              <a:rPr lang="de-DE" sz="1200" dirty="0" err="1" smtClean="0"/>
              <a:t>finished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thus</a:t>
            </a:r>
            <a:r>
              <a:rPr lang="de-DE" sz="1200" dirty="0" smtClean="0"/>
              <a:t> </a:t>
            </a:r>
            <a:r>
              <a:rPr lang="de-DE" sz="1200" dirty="0" err="1" smtClean="0"/>
              <a:t>is</a:t>
            </a:r>
            <a:r>
              <a:rPr lang="de-DE" sz="1200" dirty="0" smtClean="0"/>
              <a:t> </a:t>
            </a:r>
            <a:r>
              <a:rPr lang="de-DE" sz="1200" dirty="0" err="1" smtClean="0"/>
              <a:t>about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get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new</a:t>
            </a:r>
            <a:r>
              <a:rPr lang="de-DE" sz="1200" dirty="0" smtClean="0"/>
              <a:t> </a:t>
            </a:r>
            <a:r>
              <a:rPr lang="de-DE" sz="1200" dirty="0" err="1" smtClean="0"/>
              <a:t>toys</a:t>
            </a:r>
            <a:endParaRPr lang="de-DE" sz="1200" dirty="0" smtClean="0"/>
          </a:p>
          <a:p>
            <a:pPr algn="ctr">
              <a:buFont typeface="Wingdings"/>
              <a:buChar char="à"/>
            </a:pPr>
            <a:r>
              <a:rPr lang="de-DE" sz="1200" dirty="0" err="1" smtClean="0">
                <a:sym typeface="Wingdings" pitchFamily="2" charset="2"/>
              </a:rPr>
              <a:t>as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indicated</a:t>
            </a:r>
            <a:r>
              <a:rPr lang="de-DE" sz="1200" dirty="0" smtClean="0">
                <a:sym typeface="Wingdings" pitchFamily="2" charset="2"/>
              </a:rPr>
              <a:t>, e.g. in </a:t>
            </a:r>
            <a:r>
              <a:rPr lang="de-DE" sz="1200" dirty="0" err="1" smtClean="0">
                <a:sym typeface="Wingdings" pitchFamily="2" charset="2"/>
              </a:rPr>
              <a:t>spontaneous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assistance</a:t>
            </a:r>
            <a:endParaRPr lang="de-DE" sz="1200" dirty="0" smtClean="0">
              <a:sym typeface="Wingdings" pitchFamily="2" charset="2"/>
            </a:endParaRPr>
          </a:p>
          <a:p>
            <a:pPr algn="ctr">
              <a:buFontTx/>
              <a:buChar char="-"/>
            </a:pP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removing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obstacles</a:t>
            </a:r>
            <a:r>
              <a:rPr lang="de-DE" sz="1200" dirty="0" smtClean="0">
                <a:sym typeface="Wingdings" pitchFamily="2" charset="2"/>
              </a:rPr>
              <a:t> on </a:t>
            </a:r>
            <a:r>
              <a:rPr lang="de-DE" sz="1200" dirty="0" err="1" smtClean="0">
                <a:sym typeface="Wingdings" pitchFamily="2" charset="2"/>
              </a:rPr>
              <a:t>the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way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to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table</a:t>
            </a:r>
            <a:r>
              <a:rPr lang="de-DE" sz="1200" dirty="0" smtClean="0">
                <a:sym typeface="Wingdings" pitchFamily="2" charset="2"/>
              </a:rPr>
              <a:t> / box</a:t>
            </a:r>
          </a:p>
          <a:p>
            <a:pPr algn="ctr">
              <a:buFontTx/>
              <a:buChar char="-"/>
            </a:pPr>
            <a:r>
              <a:rPr lang="de-DE" sz="1200" dirty="0" smtClean="0">
                <a:sym typeface="Wingdings" pitchFamily="2" charset="2"/>
              </a:rPr>
              <a:t> etc. </a:t>
            </a:r>
            <a:r>
              <a:rPr lang="de-DE" sz="1200" dirty="0" smtClean="0"/>
              <a:t> </a:t>
            </a:r>
          </a:p>
          <a:p>
            <a:pPr algn="ctr">
              <a:buFont typeface="Wingdings"/>
              <a:buChar char="à"/>
            </a:pPr>
            <a:endParaRPr lang="de-DE" sz="1200" dirty="0"/>
          </a:p>
        </p:txBody>
      </p:sp>
      <p:cxnSp>
        <p:nvCxnSpPr>
          <p:cNvPr id="56" name="Gerade Verbindung mit Pfeil 55"/>
          <p:cNvCxnSpPr/>
          <p:nvPr/>
        </p:nvCxnSpPr>
        <p:spPr>
          <a:xfrm rot="10800000">
            <a:off x="107504" y="4005064"/>
            <a:ext cx="96087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/>
          <p:cNvSpPr txBox="1"/>
          <p:nvPr/>
        </p:nvSpPr>
        <p:spPr>
          <a:xfrm>
            <a:off x="395536" y="3933636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removed</a:t>
            </a:r>
            <a:endParaRPr lang="de-DE" sz="800" dirty="0"/>
          </a:p>
        </p:txBody>
      </p:sp>
      <p:sp>
        <p:nvSpPr>
          <p:cNvPr id="65" name="Würfel 64"/>
          <p:cNvSpPr/>
          <p:nvPr/>
        </p:nvSpPr>
        <p:spPr>
          <a:xfrm>
            <a:off x="6660233" y="3789040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5" y="4149080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0" name="Gerade Verbindung mit Pfeil 79"/>
          <p:cNvCxnSpPr>
            <a:endCxn id="71" idx="3"/>
          </p:cNvCxnSpPr>
          <p:nvPr/>
        </p:nvCxnSpPr>
        <p:spPr>
          <a:xfrm rot="10800000" flipV="1">
            <a:off x="6203413" y="4006652"/>
            <a:ext cx="384812" cy="250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/>
          <p:nvPr/>
        </p:nvCxnSpPr>
        <p:spPr>
          <a:xfrm rot="10800000">
            <a:off x="4860033" y="4005064"/>
            <a:ext cx="96087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5148065" y="3933636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removed</a:t>
            </a:r>
            <a:endParaRPr lang="de-DE" sz="800" dirty="0"/>
          </a:p>
        </p:txBody>
      </p:sp>
      <p:sp>
        <p:nvSpPr>
          <p:cNvPr id="83" name="Textfeld 82"/>
          <p:cNvSpPr txBox="1"/>
          <p:nvPr/>
        </p:nvSpPr>
        <p:spPr>
          <a:xfrm>
            <a:off x="2627784" y="4437112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Protagonist‘s</a:t>
            </a:r>
            <a:r>
              <a:rPr lang="de-DE" sz="800" dirty="0" smtClean="0"/>
              <a:t> </a:t>
            </a:r>
            <a:r>
              <a:rPr lang="de-DE" sz="800" dirty="0" err="1" smtClean="0"/>
              <a:t>job</a:t>
            </a:r>
            <a:r>
              <a:rPr lang="de-DE" sz="800" dirty="0" smtClean="0"/>
              <a:t>: </a:t>
            </a:r>
            <a:r>
              <a:rPr lang="de-DE" sz="800" dirty="0" err="1" smtClean="0"/>
              <a:t>put</a:t>
            </a:r>
            <a:r>
              <a:rPr lang="de-DE" sz="800" dirty="0" smtClean="0"/>
              <a:t> </a:t>
            </a:r>
            <a:r>
              <a:rPr lang="de-DE" sz="800" dirty="0" err="1" smtClean="0"/>
              <a:t>away</a:t>
            </a:r>
            <a:r>
              <a:rPr lang="de-DE" sz="800" dirty="0" smtClean="0"/>
              <a:t> ALL </a:t>
            </a:r>
            <a:r>
              <a:rPr lang="de-DE" sz="800" dirty="0" err="1" smtClean="0"/>
              <a:t>the</a:t>
            </a:r>
            <a:r>
              <a:rPr lang="de-DE" sz="800" dirty="0" smtClean="0"/>
              <a:t> </a:t>
            </a:r>
            <a:r>
              <a:rPr lang="de-DE" sz="800" dirty="0" err="1" smtClean="0"/>
              <a:t>objects</a:t>
            </a:r>
            <a:r>
              <a:rPr lang="de-DE" sz="800" dirty="0" smtClean="0"/>
              <a:t> after </a:t>
            </a:r>
            <a:r>
              <a:rPr lang="de-DE" sz="800" dirty="0" err="1" smtClean="0"/>
              <a:t>playing</a:t>
            </a:r>
            <a:endParaRPr lang="de-DE" sz="800" dirty="0" smtClean="0"/>
          </a:p>
          <a:p>
            <a:r>
              <a:rPr lang="de-DE" sz="800" dirty="0" err="1"/>
              <a:t>w</a:t>
            </a:r>
            <a:r>
              <a:rPr lang="de-DE" sz="800" dirty="0" err="1" smtClean="0"/>
              <a:t>hen</a:t>
            </a:r>
            <a:r>
              <a:rPr lang="de-DE" sz="800" dirty="0" smtClean="0"/>
              <a:t> </a:t>
            </a:r>
            <a:r>
              <a:rPr lang="de-DE" sz="800" dirty="0" err="1" smtClean="0"/>
              <a:t>finished</a:t>
            </a:r>
            <a:r>
              <a:rPr lang="de-DE" sz="800" dirty="0" smtClean="0"/>
              <a:t> </a:t>
            </a:r>
            <a:r>
              <a:rPr lang="de-DE" sz="800" dirty="0" err="1" smtClean="0"/>
              <a:t>she</a:t>
            </a:r>
            <a:r>
              <a:rPr lang="de-DE" sz="800" dirty="0" smtClean="0"/>
              <a:t> </a:t>
            </a:r>
            <a:r>
              <a:rPr lang="de-DE" sz="800" dirty="0" err="1" smtClean="0"/>
              <a:t>can</a:t>
            </a:r>
            <a:r>
              <a:rPr lang="de-DE" sz="800" dirty="0" smtClean="0"/>
              <a:t> </a:t>
            </a:r>
            <a:r>
              <a:rPr lang="de-DE" sz="800" dirty="0" err="1" smtClean="0"/>
              <a:t>go</a:t>
            </a:r>
            <a:r>
              <a:rPr lang="de-DE" sz="800" dirty="0" smtClean="0"/>
              <a:t>  </a:t>
            </a:r>
            <a:r>
              <a:rPr lang="de-DE" sz="800" dirty="0" err="1" smtClean="0"/>
              <a:t>and</a:t>
            </a:r>
            <a:r>
              <a:rPr lang="de-DE" sz="800" dirty="0" smtClean="0"/>
              <a:t> </a:t>
            </a:r>
            <a:r>
              <a:rPr lang="de-DE" sz="800" dirty="0" err="1" smtClean="0"/>
              <a:t>get</a:t>
            </a:r>
            <a:r>
              <a:rPr lang="de-DE" sz="800" dirty="0" smtClean="0"/>
              <a:t> </a:t>
            </a:r>
            <a:r>
              <a:rPr lang="de-DE" sz="800" dirty="0" err="1" smtClean="0"/>
              <a:t>some</a:t>
            </a:r>
            <a:r>
              <a:rPr lang="de-DE" sz="800" dirty="0" smtClean="0"/>
              <a:t> </a:t>
            </a:r>
            <a:r>
              <a:rPr lang="de-DE" sz="800" dirty="0" err="1" smtClean="0"/>
              <a:t>new</a:t>
            </a:r>
            <a:r>
              <a:rPr lang="de-DE" sz="800" dirty="0" smtClean="0"/>
              <a:t> </a:t>
            </a:r>
            <a:r>
              <a:rPr lang="de-DE" sz="800" dirty="0" err="1" smtClean="0"/>
              <a:t>toys</a:t>
            </a:r>
            <a:endParaRPr lang="de-DE" sz="800" dirty="0"/>
          </a:p>
        </p:txBody>
      </p:sp>
      <p:sp>
        <p:nvSpPr>
          <p:cNvPr id="84" name="Textfeld 83"/>
          <p:cNvSpPr txBox="1"/>
          <p:nvPr/>
        </p:nvSpPr>
        <p:spPr>
          <a:xfrm>
            <a:off x="4788024" y="4437112"/>
            <a:ext cx="194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Protagonist‘s</a:t>
            </a:r>
            <a:r>
              <a:rPr lang="de-DE" sz="800" dirty="0" smtClean="0"/>
              <a:t> </a:t>
            </a:r>
            <a:r>
              <a:rPr lang="de-DE" sz="800" dirty="0" err="1" smtClean="0"/>
              <a:t>job</a:t>
            </a:r>
            <a:r>
              <a:rPr lang="de-DE" sz="800" dirty="0" smtClean="0"/>
              <a:t>: </a:t>
            </a:r>
            <a:r>
              <a:rPr lang="de-DE" sz="800" dirty="0" err="1" smtClean="0"/>
              <a:t>put</a:t>
            </a:r>
            <a:r>
              <a:rPr lang="de-DE" sz="800" dirty="0" smtClean="0"/>
              <a:t> </a:t>
            </a:r>
            <a:r>
              <a:rPr lang="de-DE" sz="800" dirty="0" err="1" smtClean="0"/>
              <a:t>away</a:t>
            </a:r>
            <a:r>
              <a:rPr lang="de-DE" sz="800" dirty="0" smtClean="0"/>
              <a:t> ALL </a:t>
            </a:r>
            <a:r>
              <a:rPr lang="de-DE" sz="800" dirty="0" err="1" smtClean="0"/>
              <a:t>the</a:t>
            </a:r>
            <a:r>
              <a:rPr lang="de-DE" sz="800" dirty="0" smtClean="0"/>
              <a:t> </a:t>
            </a:r>
            <a:r>
              <a:rPr lang="de-DE" sz="800" dirty="0" err="1" smtClean="0"/>
              <a:t>objects</a:t>
            </a:r>
            <a:r>
              <a:rPr lang="de-DE" sz="800" dirty="0" smtClean="0"/>
              <a:t> after </a:t>
            </a:r>
            <a:r>
              <a:rPr lang="de-DE" sz="800" dirty="0" err="1" smtClean="0"/>
              <a:t>playing</a:t>
            </a:r>
            <a:endParaRPr lang="de-DE" sz="800" dirty="0" smtClean="0"/>
          </a:p>
          <a:p>
            <a:r>
              <a:rPr lang="de-DE" sz="800" dirty="0" err="1" smtClean="0"/>
              <a:t>when</a:t>
            </a:r>
            <a:r>
              <a:rPr lang="de-DE" sz="800" dirty="0" smtClean="0"/>
              <a:t> </a:t>
            </a:r>
            <a:r>
              <a:rPr lang="de-DE" sz="800" dirty="0" err="1" smtClean="0"/>
              <a:t>finished</a:t>
            </a:r>
            <a:r>
              <a:rPr lang="de-DE" sz="800" dirty="0" smtClean="0"/>
              <a:t> </a:t>
            </a:r>
            <a:r>
              <a:rPr lang="de-DE" sz="800" dirty="0" err="1" smtClean="0"/>
              <a:t>she</a:t>
            </a:r>
            <a:r>
              <a:rPr lang="de-DE" sz="800" dirty="0" smtClean="0"/>
              <a:t> </a:t>
            </a:r>
            <a:r>
              <a:rPr lang="de-DE" sz="800" dirty="0" err="1" smtClean="0"/>
              <a:t>can</a:t>
            </a:r>
            <a:r>
              <a:rPr lang="de-DE" sz="800" dirty="0" smtClean="0"/>
              <a:t> </a:t>
            </a:r>
            <a:r>
              <a:rPr lang="de-DE" sz="800" dirty="0" err="1" smtClean="0"/>
              <a:t>go</a:t>
            </a:r>
            <a:r>
              <a:rPr lang="de-DE" sz="800" dirty="0" smtClean="0"/>
              <a:t>  </a:t>
            </a:r>
            <a:r>
              <a:rPr lang="de-DE" sz="800" dirty="0" err="1" smtClean="0"/>
              <a:t>and</a:t>
            </a:r>
            <a:r>
              <a:rPr lang="de-DE" sz="800" dirty="0" smtClean="0"/>
              <a:t> </a:t>
            </a:r>
            <a:r>
              <a:rPr lang="de-DE" sz="800" dirty="0" err="1" smtClean="0"/>
              <a:t>get</a:t>
            </a:r>
            <a:r>
              <a:rPr lang="de-DE" sz="800" dirty="0" smtClean="0"/>
              <a:t> </a:t>
            </a:r>
            <a:r>
              <a:rPr lang="de-DE" sz="800" dirty="0" err="1" smtClean="0"/>
              <a:t>some</a:t>
            </a:r>
            <a:r>
              <a:rPr lang="de-DE" sz="800" dirty="0" smtClean="0"/>
              <a:t> </a:t>
            </a:r>
            <a:r>
              <a:rPr lang="de-DE" sz="800" dirty="0" err="1" smtClean="0"/>
              <a:t>new</a:t>
            </a:r>
            <a:r>
              <a:rPr lang="de-DE" sz="800" dirty="0" smtClean="0"/>
              <a:t> </a:t>
            </a:r>
            <a:r>
              <a:rPr lang="de-DE" sz="800" dirty="0" err="1" smtClean="0"/>
              <a:t>toys</a:t>
            </a:r>
            <a:endParaRPr lang="de-DE" sz="800" dirty="0" smtClean="0"/>
          </a:p>
          <a:p>
            <a:endParaRPr lang="de-DE" sz="800" dirty="0"/>
          </a:p>
        </p:txBody>
      </p:sp>
      <p:sp>
        <p:nvSpPr>
          <p:cNvPr id="85" name="Ellipse 84"/>
          <p:cNvSpPr/>
          <p:nvPr/>
        </p:nvSpPr>
        <p:spPr>
          <a:xfrm>
            <a:off x="3059832" y="4077072"/>
            <a:ext cx="79208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/>
              <a:t>Bag</a:t>
            </a:r>
            <a:r>
              <a:rPr lang="de-DE" sz="800" dirty="0" smtClean="0"/>
              <a:t> </a:t>
            </a:r>
            <a:r>
              <a:rPr lang="de-DE" sz="800" dirty="0" err="1" smtClean="0"/>
              <a:t>with</a:t>
            </a:r>
            <a:r>
              <a:rPr lang="de-DE" sz="800" dirty="0" smtClean="0"/>
              <a:t> </a:t>
            </a:r>
            <a:r>
              <a:rPr lang="de-DE" sz="800" dirty="0" err="1" smtClean="0"/>
              <a:t>new</a:t>
            </a:r>
            <a:r>
              <a:rPr lang="de-DE" sz="800" dirty="0" smtClean="0"/>
              <a:t> </a:t>
            </a:r>
            <a:r>
              <a:rPr lang="de-DE" sz="800" dirty="0" err="1" smtClean="0"/>
              <a:t>toys</a:t>
            </a:r>
            <a:endParaRPr lang="de-DE" sz="800" dirty="0"/>
          </a:p>
        </p:txBody>
      </p:sp>
      <p:sp>
        <p:nvSpPr>
          <p:cNvPr id="86" name="Ellipse 85"/>
          <p:cNvSpPr/>
          <p:nvPr/>
        </p:nvSpPr>
        <p:spPr>
          <a:xfrm>
            <a:off x="7380312" y="4077072"/>
            <a:ext cx="79208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/>
              <a:t>Bag</a:t>
            </a:r>
            <a:r>
              <a:rPr lang="de-DE" sz="800" dirty="0" smtClean="0"/>
              <a:t> </a:t>
            </a:r>
            <a:r>
              <a:rPr lang="de-DE" sz="800" dirty="0" err="1" smtClean="0"/>
              <a:t>with</a:t>
            </a:r>
            <a:r>
              <a:rPr lang="de-DE" sz="800" dirty="0" smtClean="0"/>
              <a:t> </a:t>
            </a:r>
            <a:r>
              <a:rPr lang="de-DE" sz="800" dirty="0" err="1" smtClean="0"/>
              <a:t>new</a:t>
            </a:r>
            <a:r>
              <a:rPr lang="de-DE" sz="800" dirty="0" smtClean="0"/>
              <a:t> </a:t>
            </a:r>
            <a:r>
              <a:rPr lang="de-DE" sz="800" dirty="0" err="1" smtClean="0"/>
              <a:t>toys</a:t>
            </a:r>
            <a:endParaRPr lang="de-DE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 Verbindung 36"/>
          <p:cNvCxnSpPr/>
          <p:nvPr/>
        </p:nvCxnSpPr>
        <p:spPr>
          <a:xfrm rot="16200000" flipH="1">
            <a:off x="1511660" y="3465004"/>
            <a:ext cx="648072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979712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FB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6804248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</a:t>
            </a:r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5" name="Würfel 4"/>
          <p:cNvSpPr/>
          <p:nvPr/>
        </p:nvSpPr>
        <p:spPr>
          <a:xfrm>
            <a:off x="1403648" y="1340768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4" descr="Vollbild anzeig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293096"/>
            <a:ext cx="637271" cy="432048"/>
          </a:xfrm>
          <a:prstGeom prst="rect">
            <a:avLst/>
          </a:prstGeom>
          <a:noFill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1340768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2132856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204864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Gerade Verbindung mit Pfeil 19"/>
          <p:cNvCxnSpPr/>
          <p:nvPr/>
        </p:nvCxnSpPr>
        <p:spPr>
          <a:xfrm>
            <a:off x="1907704" y="2276872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619672" y="2420888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transformation</a:t>
            </a:r>
            <a:endParaRPr lang="de-DE" sz="800" dirty="0"/>
          </a:p>
        </p:txBody>
      </p:sp>
      <p:sp>
        <p:nvSpPr>
          <p:cNvPr id="22" name="Würfel 21"/>
          <p:cNvSpPr/>
          <p:nvPr/>
        </p:nvSpPr>
        <p:spPr>
          <a:xfrm>
            <a:off x="1403648" y="3140968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1835696" y="3139379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rot="10800000">
            <a:off x="1835696" y="3211387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79585" y="3068960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" name="Gerade Verbindung mit Pfeil 32"/>
          <p:cNvCxnSpPr/>
          <p:nvPr/>
        </p:nvCxnSpPr>
        <p:spPr>
          <a:xfrm>
            <a:off x="1844080" y="1411187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rot="10800000">
            <a:off x="1844080" y="1483195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04121" y="2132856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6049" y="2204864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0" name="Gerade Verbindung mit Pfeil 39"/>
          <p:cNvCxnSpPr/>
          <p:nvPr/>
        </p:nvCxnSpPr>
        <p:spPr>
          <a:xfrm>
            <a:off x="6916089" y="2276872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6628057" y="2420888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transformation</a:t>
            </a:r>
            <a:endParaRPr lang="de-DE" sz="800" dirty="0"/>
          </a:p>
        </p:txBody>
      </p:sp>
      <p:sp>
        <p:nvSpPr>
          <p:cNvPr id="42" name="Würfel 41"/>
          <p:cNvSpPr/>
          <p:nvPr/>
        </p:nvSpPr>
        <p:spPr>
          <a:xfrm>
            <a:off x="6180948" y="1340768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17052" y="1340768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4" name="Gerade Verbindung mit Pfeil 43"/>
          <p:cNvCxnSpPr/>
          <p:nvPr/>
        </p:nvCxnSpPr>
        <p:spPr>
          <a:xfrm>
            <a:off x="6621380" y="1411187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rot="10800000">
            <a:off x="6621380" y="1483195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Würfel 45"/>
          <p:cNvSpPr/>
          <p:nvPr/>
        </p:nvSpPr>
        <p:spPr>
          <a:xfrm>
            <a:off x="6084168" y="3140968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/>
          <p:cNvCxnSpPr/>
          <p:nvPr/>
        </p:nvCxnSpPr>
        <p:spPr>
          <a:xfrm>
            <a:off x="6516216" y="3139379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rot="10800000">
            <a:off x="6516216" y="3211387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60105" y="3068960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1124744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1916832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2852936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1277144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3005336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9" name="Gerade Verbindung 58"/>
          <p:cNvCxnSpPr/>
          <p:nvPr/>
        </p:nvCxnSpPr>
        <p:spPr>
          <a:xfrm>
            <a:off x="323528" y="3861048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179512" y="414908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Test </a:t>
            </a:r>
            <a:endParaRPr lang="de-DE" sz="1000" dirty="0"/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4509120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8" name="Würfel 67"/>
          <p:cNvSpPr/>
          <p:nvPr/>
        </p:nvSpPr>
        <p:spPr>
          <a:xfrm>
            <a:off x="1907704" y="3789040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4149080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0" name="Gerade Verbindung mit Pfeil 69"/>
          <p:cNvCxnSpPr/>
          <p:nvPr/>
        </p:nvCxnSpPr>
        <p:spPr>
          <a:xfrm rot="16200000" flipV="1">
            <a:off x="1907704" y="4293096"/>
            <a:ext cx="28803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179512" y="5487035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DV</a:t>
            </a:r>
            <a:endParaRPr lang="de-DE" sz="1000" dirty="0"/>
          </a:p>
        </p:txBody>
      </p:sp>
      <p:sp>
        <p:nvSpPr>
          <p:cNvPr id="79" name="Textfeld 78"/>
          <p:cNvSpPr txBox="1"/>
          <p:nvPr/>
        </p:nvSpPr>
        <p:spPr>
          <a:xfrm>
            <a:off x="1043608" y="5517232"/>
            <a:ext cx="734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Will </a:t>
            </a:r>
            <a:r>
              <a:rPr lang="de-DE" sz="1200" dirty="0" err="1" smtClean="0"/>
              <a:t>child</a:t>
            </a:r>
            <a:r>
              <a:rPr lang="de-DE" sz="1200" dirty="0" smtClean="0"/>
              <a:t> </a:t>
            </a:r>
            <a:r>
              <a:rPr lang="de-DE" sz="1200" dirty="0" err="1" smtClean="0"/>
              <a:t>give</a:t>
            </a:r>
            <a:r>
              <a:rPr lang="de-DE" sz="1200" dirty="0" smtClean="0"/>
              <a:t> Id. 1 (+ </a:t>
            </a:r>
            <a:r>
              <a:rPr lang="de-DE" sz="1200" dirty="0" err="1" smtClean="0"/>
              <a:t>show</a:t>
            </a:r>
            <a:r>
              <a:rPr lang="de-DE" sz="1200" dirty="0" smtClean="0"/>
              <a:t> </a:t>
            </a:r>
            <a:r>
              <a:rPr lang="de-DE" sz="1200" dirty="0" err="1" smtClean="0"/>
              <a:t>transformation</a:t>
            </a:r>
            <a:r>
              <a:rPr lang="de-DE" sz="1200" dirty="0" smtClean="0"/>
              <a:t>) OR </a:t>
            </a:r>
            <a:r>
              <a:rPr lang="de-DE" sz="1200" dirty="0" err="1" smtClean="0"/>
              <a:t>help</a:t>
            </a:r>
            <a:r>
              <a:rPr lang="de-DE" sz="1200" dirty="0" smtClean="0"/>
              <a:t> open </a:t>
            </a:r>
            <a:r>
              <a:rPr lang="de-DE" sz="1200" dirty="0" err="1" smtClean="0"/>
              <a:t>the</a:t>
            </a:r>
            <a:r>
              <a:rPr lang="de-DE" sz="1200" dirty="0" smtClean="0"/>
              <a:t> box?</a:t>
            </a:r>
            <a:endParaRPr lang="de-DE" sz="1200" dirty="0"/>
          </a:p>
        </p:txBody>
      </p:sp>
      <p:sp>
        <p:nvSpPr>
          <p:cNvPr id="56" name="Textfeld 55"/>
          <p:cNvSpPr txBox="1"/>
          <p:nvPr/>
        </p:nvSpPr>
        <p:spPr>
          <a:xfrm>
            <a:off x="35496" y="4462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>
                <a:solidFill>
                  <a:srgbClr val="C00000"/>
                </a:solidFill>
              </a:rPr>
              <a:t>Buttelmann</a:t>
            </a:r>
            <a:r>
              <a:rPr lang="de-DE" sz="1000" dirty="0" smtClean="0">
                <a:solidFill>
                  <a:srgbClr val="C00000"/>
                </a:solidFill>
              </a:rPr>
              <a:t> et al. </a:t>
            </a:r>
            <a:r>
              <a:rPr lang="de-DE" sz="1000" dirty="0" err="1" smtClean="0">
                <a:solidFill>
                  <a:srgbClr val="C00000"/>
                </a:solidFill>
              </a:rPr>
              <a:t>follow-up</a:t>
            </a:r>
            <a:r>
              <a:rPr lang="de-DE" sz="1000" dirty="0" smtClean="0">
                <a:solidFill>
                  <a:srgbClr val="C00000"/>
                </a:solidFill>
              </a:rPr>
              <a:t> Option #1</a:t>
            </a:r>
            <a:endParaRPr lang="de-DE" sz="1000" dirty="0">
              <a:solidFill>
                <a:srgbClr val="C00000"/>
              </a:solidFill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2051720" y="4221088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t</a:t>
            </a:r>
            <a:r>
              <a:rPr lang="de-DE" sz="800" dirty="0" err="1" smtClean="0"/>
              <a:t>ries</a:t>
            </a:r>
            <a:r>
              <a:rPr lang="de-DE" sz="800" dirty="0" smtClean="0"/>
              <a:t> </a:t>
            </a:r>
            <a:r>
              <a:rPr lang="de-DE" sz="800" dirty="0" err="1" smtClean="0"/>
              <a:t>to</a:t>
            </a:r>
            <a:r>
              <a:rPr lang="de-DE" sz="800" dirty="0" smtClean="0"/>
              <a:t> open</a:t>
            </a:r>
            <a:endParaRPr lang="de-DE" sz="800" dirty="0"/>
          </a:p>
        </p:txBody>
      </p:sp>
      <p:pic>
        <p:nvPicPr>
          <p:cNvPr id="81" name="Picture 4" descr="Vollbild anzeig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4293096"/>
            <a:ext cx="637271" cy="432048"/>
          </a:xfrm>
          <a:prstGeom prst="rect">
            <a:avLst/>
          </a:prstGeom>
          <a:noFill/>
        </p:spPr>
      </p:pic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4509120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4" name="Würfel 83"/>
          <p:cNvSpPr/>
          <p:nvPr/>
        </p:nvSpPr>
        <p:spPr>
          <a:xfrm>
            <a:off x="6732240" y="3789040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4149080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6" name="Gerade Verbindung mit Pfeil 85"/>
          <p:cNvCxnSpPr/>
          <p:nvPr/>
        </p:nvCxnSpPr>
        <p:spPr>
          <a:xfrm rot="16200000" flipV="1">
            <a:off x="6732240" y="4293096"/>
            <a:ext cx="28803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/>
          <p:cNvSpPr txBox="1"/>
          <p:nvPr/>
        </p:nvSpPr>
        <p:spPr>
          <a:xfrm>
            <a:off x="6876256" y="4221088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t</a:t>
            </a:r>
            <a:r>
              <a:rPr lang="de-DE" sz="800" dirty="0" err="1" smtClean="0"/>
              <a:t>ries</a:t>
            </a:r>
            <a:r>
              <a:rPr lang="de-DE" sz="800" dirty="0" smtClean="0"/>
              <a:t> </a:t>
            </a:r>
            <a:r>
              <a:rPr lang="de-DE" sz="800" dirty="0" err="1" smtClean="0"/>
              <a:t>to</a:t>
            </a:r>
            <a:r>
              <a:rPr lang="de-DE" sz="800" dirty="0" smtClean="0"/>
              <a:t> open</a:t>
            </a:r>
            <a:endParaRPr lang="de-DE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 Verbindung 36"/>
          <p:cNvCxnSpPr/>
          <p:nvPr/>
        </p:nvCxnSpPr>
        <p:spPr>
          <a:xfrm rot="16200000" flipH="1">
            <a:off x="1511660" y="3465004"/>
            <a:ext cx="648072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979712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FB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6804248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</a:t>
            </a:r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5" name="Würfel 4"/>
          <p:cNvSpPr/>
          <p:nvPr/>
        </p:nvSpPr>
        <p:spPr>
          <a:xfrm>
            <a:off x="1403648" y="836712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836712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628800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700808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Gerade Verbindung mit Pfeil 19"/>
          <p:cNvCxnSpPr/>
          <p:nvPr/>
        </p:nvCxnSpPr>
        <p:spPr>
          <a:xfrm>
            <a:off x="1907704" y="1772816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619672" y="1916832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transformation</a:t>
            </a:r>
            <a:endParaRPr lang="de-DE" sz="800" dirty="0"/>
          </a:p>
        </p:txBody>
      </p:sp>
      <p:sp>
        <p:nvSpPr>
          <p:cNvPr id="22" name="Würfel 21"/>
          <p:cNvSpPr/>
          <p:nvPr/>
        </p:nvSpPr>
        <p:spPr>
          <a:xfrm>
            <a:off x="1403648" y="2636912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1835696" y="2635323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rot="10800000">
            <a:off x="1835696" y="2707331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9585" y="2564904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" name="Gerade Verbindung mit Pfeil 32"/>
          <p:cNvCxnSpPr/>
          <p:nvPr/>
        </p:nvCxnSpPr>
        <p:spPr>
          <a:xfrm>
            <a:off x="1844080" y="907131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rot="10800000">
            <a:off x="1844080" y="979139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4121" y="1628800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6049" y="1700808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0" name="Gerade Verbindung mit Pfeil 39"/>
          <p:cNvCxnSpPr/>
          <p:nvPr/>
        </p:nvCxnSpPr>
        <p:spPr>
          <a:xfrm>
            <a:off x="6916089" y="1772816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6628057" y="1916832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transformation</a:t>
            </a:r>
            <a:endParaRPr lang="de-DE" sz="800" dirty="0"/>
          </a:p>
        </p:txBody>
      </p:sp>
      <p:sp>
        <p:nvSpPr>
          <p:cNvPr id="42" name="Würfel 41"/>
          <p:cNvSpPr/>
          <p:nvPr/>
        </p:nvSpPr>
        <p:spPr>
          <a:xfrm>
            <a:off x="6180948" y="836712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7052" y="836712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4" name="Gerade Verbindung mit Pfeil 43"/>
          <p:cNvCxnSpPr/>
          <p:nvPr/>
        </p:nvCxnSpPr>
        <p:spPr>
          <a:xfrm>
            <a:off x="6621380" y="907131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rot="10800000">
            <a:off x="6621380" y="979139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Würfel 45"/>
          <p:cNvSpPr/>
          <p:nvPr/>
        </p:nvSpPr>
        <p:spPr>
          <a:xfrm>
            <a:off x="6084168" y="2636912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/>
          <p:cNvCxnSpPr/>
          <p:nvPr/>
        </p:nvCxnSpPr>
        <p:spPr>
          <a:xfrm>
            <a:off x="6516216" y="2635323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rot="10800000">
            <a:off x="6516216" y="2707331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60105" y="2564904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620688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1412776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2348880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773088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2501280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" name="Textfeld 55"/>
          <p:cNvSpPr txBox="1"/>
          <p:nvPr/>
        </p:nvSpPr>
        <p:spPr>
          <a:xfrm>
            <a:off x="35496" y="44624"/>
            <a:ext cx="295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>
                <a:solidFill>
                  <a:srgbClr val="C00000"/>
                </a:solidFill>
              </a:rPr>
              <a:t>Buttelmann</a:t>
            </a:r>
            <a:r>
              <a:rPr lang="de-DE" sz="1000" dirty="0" smtClean="0">
                <a:solidFill>
                  <a:srgbClr val="C00000"/>
                </a:solidFill>
              </a:rPr>
              <a:t> et al./Southgate et al.  </a:t>
            </a:r>
            <a:r>
              <a:rPr lang="de-DE" sz="1000" dirty="0" err="1" smtClean="0">
                <a:solidFill>
                  <a:srgbClr val="C00000"/>
                </a:solidFill>
              </a:rPr>
              <a:t>follow-up</a:t>
            </a:r>
            <a:endParaRPr lang="de-DE" sz="1000" dirty="0">
              <a:solidFill>
                <a:srgbClr val="C00000"/>
              </a:solidFill>
            </a:endParaRPr>
          </a:p>
        </p:txBody>
      </p:sp>
      <p:cxnSp>
        <p:nvCxnSpPr>
          <p:cNvPr id="51" name="Gerade Verbindung 50"/>
          <p:cNvCxnSpPr/>
          <p:nvPr/>
        </p:nvCxnSpPr>
        <p:spPr>
          <a:xfrm>
            <a:off x="323528" y="4941168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07504" y="5661248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Test </a:t>
            </a:r>
            <a:endParaRPr lang="de-DE" sz="1000" dirty="0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4005064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Würfel 61"/>
          <p:cNvSpPr/>
          <p:nvPr/>
        </p:nvSpPr>
        <p:spPr>
          <a:xfrm>
            <a:off x="1907704" y="3284984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645024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4" name="Gerade Verbindung mit Pfeil 63"/>
          <p:cNvCxnSpPr>
            <a:endCxn id="63" idx="3"/>
          </p:cNvCxnSpPr>
          <p:nvPr/>
        </p:nvCxnSpPr>
        <p:spPr>
          <a:xfrm rot="10800000" flipV="1">
            <a:off x="1450884" y="3502596"/>
            <a:ext cx="384812" cy="250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4005064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2" name="Gerade Verbindung mit Pfeil 71"/>
          <p:cNvCxnSpPr/>
          <p:nvPr/>
        </p:nvCxnSpPr>
        <p:spPr>
          <a:xfrm rot="10800000">
            <a:off x="107504" y="3501008"/>
            <a:ext cx="96087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395536" y="3429580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removed</a:t>
            </a:r>
            <a:endParaRPr lang="de-DE" sz="800" dirty="0"/>
          </a:p>
        </p:txBody>
      </p:sp>
      <p:sp>
        <p:nvSpPr>
          <p:cNvPr id="74" name="Würfel 73"/>
          <p:cNvSpPr/>
          <p:nvPr/>
        </p:nvSpPr>
        <p:spPr>
          <a:xfrm>
            <a:off x="6660233" y="3284984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5" y="3645024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6" name="Gerade Verbindung mit Pfeil 75"/>
          <p:cNvCxnSpPr>
            <a:endCxn id="75" idx="3"/>
          </p:cNvCxnSpPr>
          <p:nvPr/>
        </p:nvCxnSpPr>
        <p:spPr>
          <a:xfrm rot="10800000" flipV="1">
            <a:off x="6203413" y="3502596"/>
            <a:ext cx="384812" cy="250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/>
          <p:nvPr/>
        </p:nvCxnSpPr>
        <p:spPr>
          <a:xfrm rot="10800000">
            <a:off x="4860033" y="3501008"/>
            <a:ext cx="96087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5148065" y="3429580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removed</a:t>
            </a:r>
            <a:endParaRPr lang="de-DE" sz="800" dirty="0"/>
          </a:p>
        </p:txBody>
      </p:sp>
      <p:sp>
        <p:nvSpPr>
          <p:cNvPr id="92" name="Würfel 91"/>
          <p:cNvSpPr/>
          <p:nvPr/>
        </p:nvSpPr>
        <p:spPr>
          <a:xfrm>
            <a:off x="1259632" y="4293096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Würfel 92"/>
          <p:cNvSpPr/>
          <p:nvPr/>
        </p:nvSpPr>
        <p:spPr>
          <a:xfrm>
            <a:off x="5796136" y="4365104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e Legende 93"/>
          <p:cNvSpPr/>
          <p:nvPr/>
        </p:nvSpPr>
        <p:spPr>
          <a:xfrm>
            <a:off x="2483768" y="3501008"/>
            <a:ext cx="1512168" cy="504056"/>
          </a:xfrm>
          <a:prstGeom prst="wedgeEllipseCallout">
            <a:avLst>
              <a:gd name="adj1" fmla="val -54661"/>
              <a:gd name="adj2" fmla="val 72909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Ah, </a:t>
            </a:r>
            <a:r>
              <a:rPr lang="de-DE" sz="800" dirty="0" err="1" smtClean="0">
                <a:solidFill>
                  <a:schemeClr val="tx1"/>
                </a:solidFill>
              </a:rPr>
              <a:t>there‘s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my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toma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95" name="Ovale Legende 94"/>
          <p:cNvSpPr/>
          <p:nvPr/>
        </p:nvSpPr>
        <p:spPr>
          <a:xfrm>
            <a:off x="7236296" y="3501008"/>
            <a:ext cx="1512168" cy="504056"/>
          </a:xfrm>
          <a:prstGeom prst="wedgeEllipseCallout">
            <a:avLst>
              <a:gd name="adj1" fmla="val -54661"/>
              <a:gd name="adj2" fmla="val 72909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Ah, </a:t>
            </a:r>
            <a:r>
              <a:rPr lang="de-DE" sz="800" dirty="0" err="1" smtClean="0">
                <a:solidFill>
                  <a:schemeClr val="tx1"/>
                </a:solidFill>
              </a:rPr>
              <a:t>there‘s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my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toma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1187624" y="119675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Unusal</a:t>
            </a:r>
            <a:r>
              <a:rPr lang="de-DE" sz="800" dirty="0" smtClean="0"/>
              <a:t> </a:t>
            </a:r>
            <a:r>
              <a:rPr lang="de-DE" sz="800" dirty="0" err="1" smtClean="0"/>
              <a:t>novel</a:t>
            </a:r>
            <a:r>
              <a:rPr lang="de-DE" sz="800" dirty="0" smtClean="0"/>
              <a:t> </a:t>
            </a:r>
            <a:r>
              <a:rPr lang="de-DE" sz="800" dirty="0" err="1" smtClean="0"/>
              <a:t>container</a:t>
            </a:r>
            <a:endParaRPr lang="de-DE" sz="800" dirty="0"/>
          </a:p>
        </p:txBody>
      </p:sp>
      <p:sp>
        <p:nvSpPr>
          <p:cNvPr id="97" name="Textfeld 96"/>
          <p:cNvSpPr txBox="1"/>
          <p:nvPr/>
        </p:nvSpPr>
        <p:spPr>
          <a:xfrm>
            <a:off x="6012160" y="1146230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Unusal</a:t>
            </a:r>
            <a:r>
              <a:rPr lang="de-DE" sz="800" dirty="0" smtClean="0"/>
              <a:t> </a:t>
            </a:r>
            <a:r>
              <a:rPr lang="de-DE" sz="800" dirty="0" err="1" smtClean="0"/>
              <a:t>novel</a:t>
            </a:r>
            <a:r>
              <a:rPr lang="de-DE" sz="800" dirty="0" smtClean="0"/>
              <a:t> </a:t>
            </a:r>
            <a:r>
              <a:rPr lang="de-DE" sz="800" dirty="0" err="1" smtClean="0"/>
              <a:t>container</a:t>
            </a:r>
            <a:endParaRPr lang="de-DE" sz="800" dirty="0"/>
          </a:p>
        </p:txBody>
      </p:sp>
      <p:sp>
        <p:nvSpPr>
          <p:cNvPr id="98" name="Würfel 97"/>
          <p:cNvSpPr/>
          <p:nvPr/>
        </p:nvSpPr>
        <p:spPr>
          <a:xfrm>
            <a:off x="1556048" y="6309320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1985" y="6398915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5543266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" name="Ovale Legende 102"/>
          <p:cNvSpPr/>
          <p:nvPr/>
        </p:nvSpPr>
        <p:spPr>
          <a:xfrm>
            <a:off x="2483768" y="5085184"/>
            <a:ext cx="1512168" cy="504056"/>
          </a:xfrm>
          <a:prstGeom prst="wedgeEllipseCallout">
            <a:avLst>
              <a:gd name="adj1" fmla="val -54661"/>
              <a:gd name="adj2" fmla="val 72909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Can </a:t>
            </a:r>
            <a:r>
              <a:rPr lang="de-DE" sz="800" dirty="0" err="1" smtClean="0">
                <a:solidFill>
                  <a:schemeClr val="tx1"/>
                </a:solidFill>
              </a:rPr>
              <a:t>you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give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me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my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toma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04" name="Würfel 103"/>
          <p:cNvSpPr/>
          <p:nvPr/>
        </p:nvSpPr>
        <p:spPr>
          <a:xfrm>
            <a:off x="6452592" y="6309320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8529" y="6398915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5543266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" name="Ovale Legende 106"/>
          <p:cNvSpPr/>
          <p:nvPr/>
        </p:nvSpPr>
        <p:spPr>
          <a:xfrm>
            <a:off x="7380312" y="5085184"/>
            <a:ext cx="1512168" cy="504056"/>
          </a:xfrm>
          <a:prstGeom prst="wedgeEllipseCallout">
            <a:avLst>
              <a:gd name="adj1" fmla="val -54661"/>
              <a:gd name="adj2" fmla="val 72909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Can </a:t>
            </a:r>
            <a:r>
              <a:rPr lang="de-DE" sz="800" dirty="0" err="1" smtClean="0">
                <a:solidFill>
                  <a:schemeClr val="tx1"/>
                </a:solidFill>
              </a:rPr>
              <a:t>you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give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me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my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toma</a:t>
            </a:r>
            <a:endParaRPr lang="de-DE" sz="800" dirty="0">
              <a:solidFill>
                <a:schemeClr val="tx1"/>
              </a:solidFill>
            </a:endParaRPr>
          </a:p>
        </p:txBody>
      </p:sp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6512" y="3671058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3573016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 Verbindung 36"/>
          <p:cNvCxnSpPr/>
          <p:nvPr/>
        </p:nvCxnSpPr>
        <p:spPr>
          <a:xfrm rot="16200000" flipH="1">
            <a:off x="1511660" y="3465004"/>
            <a:ext cx="648072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979712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FB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6804248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</a:t>
            </a:r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5" name="Würfel 4"/>
          <p:cNvSpPr/>
          <p:nvPr/>
        </p:nvSpPr>
        <p:spPr>
          <a:xfrm>
            <a:off x="1403648" y="836712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836712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628800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700808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Gerade Verbindung mit Pfeil 19"/>
          <p:cNvCxnSpPr/>
          <p:nvPr/>
        </p:nvCxnSpPr>
        <p:spPr>
          <a:xfrm>
            <a:off x="1907704" y="1772816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619672" y="1916832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transformation</a:t>
            </a:r>
            <a:endParaRPr lang="de-DE" sz="800" dirty="0"/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645024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" name="Gerade Verbindung mit Pfeil 32"/>
          <p:cNvCxnSpPr/>
          <p:nvPr/>
        </p:nvCxnSpPr>
        <p:spPr>
          <a:xfrm>
            <a:off x="1844080" y="907131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rot="10800000">
            <a:off x="1844080" y="979139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4121" y="1628800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6049" y="1700808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0" name="Gerade Verbindung mit Pfeil 39"/>
          <p:cNvCxnSpPr/>
          <p:nvPr/>
        </p:nvCxnSpPr>
        <p:spPr>
          <a:xfrm>
            <a:off x="6916089" y="1772816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6628057" y="1916832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transformation</a:t>
            </a:r>
            <a:endParaRPr lang="de-DE" sz="800" dirty="0"/>
          </a:p>
        </p:txBody>
      </p:sp>
      <p:sp>
        <p:nvSpPr>
          <p:cNvPr id="42" name="Würfel 41"/>
          <p:cNvSpPr/>
          <p:nvPr/>
        </p:nvSpPr>
        <p:spPr>
          <a:xfrm>
            <a:off x="6180948" y="836712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7052" y="836712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4" name="Gerade Verbindung mit Pfeil 43"/>
          <p:cNvCxnSpPr/>
          <p:nvPr/>
        </p:nvCxnSpPr>
        <p:spPr>
          <a:xfrm>
            <a:off x="6621380" y="907131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rot="10800000">
            <a:off x="6621380" y="979139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3645024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620688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1412776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773088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" name="Textfeld 55"/>
          <p:cNvSpPr txBox="1"/>
          <p:nvPr/>
        </p:nvSpPr>
        <p:spPr>
          <a:xfrm>
            <a:off x="35496" y="44624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>
                <a:solidFill>
                  <a:srgbClr val="C00000"/>
                </a:solidFill>
              </a:rPr>
              <a:t>Buttelmann</a:t>
            </a:r>
            <a:r>
              <a:rPr lang="de-DE" sz="1000" dirty="0" smtClean="0">
                <a:solidFill>
                  <a:srgbClr val="C00000"/>
                </a:solidFill>
              </a:rPr>
              <a:t> et al./Southgate et al.  </a:t>
            </a:r>
            <a:r>
              <a:rPr lang="de-DE" sz="1000" dirty="0" err="1" smtClean="0">
                <a:solidFill>
                  <a:srgbClr val="C00000"/>
                </a:solidFill>
              </a:rPr>
              <a:t>follow-up</a:t>
            </a:r>
            <a:r>
              <a:rPr lang="de-DE" sz="1000" dirty="0" smtClean="0">
                <a:solidFill>
                  <a:srgbClr val="C00000"/>
                </a:solidFill>
              </a:rPr>
              <a:t> </a:t>
            </a:r>
            <a:r>
              <a:rPr lang="de-DE" sz="1000" dirty="0" smtClean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de-DE" sz="1000" dirty="0" err="1" smtClean="0">
                <a:solidFill>
                  <a:srgbClr val="C00000"/>
                </a:solidFill>
                <a:sym typeface="Wingdings" pitchFamily="2" charset="2"/>
              </a:rPr>
              <a:t>simplified</a:t>
            </a:r>
            <a:r>
              <a:rPr lang="de-DE" sz="1000" dirty="0" smtClean="0">
                <a:solidFill>
                  <a:srgbClr val="C00000"/>
                </a:solidFill>
                <a:sym typeface="Wingdings" pitchFamily="2" charset="2"/>
              </a:rPr>
              <a:t>:  1 </a:t>
            </a:r>
            <a:r>
              <a:rPr lang="de-DE" sz="1000" dirty="0" err="1" smtClean="0">
                <a:solidFill>
                  <a:srgbClr val="C00000"/>
                </a:solidFill>
                <a:sym typeface="Wingdings" pitchFamily="2" charset="2"/>
              </a:rPr>
              <a:t>transformation</a:t>
            </a:r>
            <a:endParaRPr lang="de-DE" sz="1000" dirty="0">
              <a:solidFill>
                <a:srgbClr val="C00000"/>
              </a:solidFill>
            </a:endParaRPr>
          </a:p>
        </p:txBody>
      </p:sp>
      <p:cxnSp>
        <p:nvCxnSpPr>
          <p:cNvPr id="51" name="Gerade Verbindung 50"/>
          <p:cNvCxnSpPr/>
          <p:nvPr/>
        </p:nvCxnSpPr>
        <p:spPr>
          <a:xfrm>
            <a:off x="323528" y="4941168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07504" y="5661248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Test </a:t>
            </a:r>
            <a:endParaRPr lang="de-DE" sz="1000" dirty="0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4005064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Würfel 61"/>
          <p:cNvSpPr/>
          <p:nvPr/>
        </p:nvSpPr>
        <p:spPr>
          <a:xfrm>
            <a:off x="1907704" y="3284984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Gerade Verbindung mit Pfeil 63"/>
          <p:cNvCxnSpPr/>
          <p:nvPr/>
        </p:nvCxnSpPr>
        <p:spPr>
          <a:xfrm rot="10800000" flipV="1">
            <a:off x="1450884" y="3502596"/>
            <a:ext cx="384812" cy="250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4005064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2" name="Gerade Verbindung mit Pfeil 71"/>
          <p:cNvCxnSpPr/>
          <p:nvPr/>
        </p:nvCxnSpPr>
        <p:spPr>
          <a:xfrm rot="10800000">
            <a:off x="107504" y="3501008"/>
            <a:ext cx="96087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395536" y="3429580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removed</a:t>
            </a:r>
            <a:endParaRPr lang="de-DE" sz="800" dirty="0"/>
          </a:p>
        </p:txBody>
      </p:sp>
      <p:sp>
        <p:nvSpPr>
          <p:cNvPr id="74" name="Würfel 73"/>
          <p:cNvSpPr/>
          <p:nvPr/>
        </p:nvSpPr>
        <p:spPr>
          <a:xfrm>
            <a:off x="6660233" y="3284984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6" name="Gerade Verbindung mit Pfeil 75"/>
          <p:cNvCxnSpPr/>
          <p:nvPr/>
        </p:nvCxnSpPr>
        <p:spPr>
          <a:xfrm rot="10800000" flipV="1">
            <a:off x="6203413" y="3502596"/>
            <a:ext cx="384812" cy="250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/>
          <p:nvPr/>
        </p:nvCxnSpPr>
        <p:spPr>
          <a:xfrm rot="10800000">
            <a:off x="4860033" y="3501008"/>
            <a:ext cx="96087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5148065" y="3429580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removed</a:t>
            </a:r>
            <a:endParaRPr lang="de-DE" sz="800" dirty="0"/>
          </a:p>
        </p:txBody>
      </p:sp>
      <p:sp>
        <p:nvSpPr>
          <p:cNvPr id="92" name="Würfel 91"/>
          <p:cNvSpPr/>
          <p:nvPr/>
        </p:nvSpPr>
        <p:spPr>
          <a:xfrm>
            <a:off x="1259632" y="4293096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Würfel 92"/>
          <p:cNvSpPr/>
          <p:nvPr/>
        </p:nvSpPr>
        <p:spPr>
          <a:xfrm>
            <a:off x="5796136" y="4365104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e Legende 93"/>
          <p:cNvSpPr/>
          <p:nvPr/>
        </p:nvSpPr>
        <p:spPr>
          <a:xfrm>
            <a:off x="2483768" y="3501008"/>
            <a:ext cx="1512168" cy="504056"/>
          </a:xfrm>
          <a:prstGeom prst="wedgeEllipseCallout">
            <a:avLst>
              <a:gd name="adj1" fmla="val -54661"/>
              <a:gd name="adj2" fmla="val 72909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Ah, </a:t>
            </a:r>
            <a:r>
              <a:rPr lang="de-DE" sz="800" dirty="0" err="1" smtClean="0">
                <a:solidFill>
                  <a:schemeClr val="tx1"/>
                </a:solidFill>
              </a:rPr>
              <a:t>there‘s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the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toma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95" name="Ovale Legende 94"/>
          <p:cNvSpPr/>
          <p:nvPr/>
        </p:nvSpPr>
        <p:spPr>
          <a:xfrm>
            <a:off x="7236296" y="3501008"/>
            <a:ext cx="1512168" cy="504056"/>
          </a:xfrm>
          <a:prstGeom prst="wedgeEllipseCallout">
            <a:avLst>
              <a:gd name="adj1" fmla="val -54661"/>
              <a:gd name="adj2" fmla="val 72909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Ah, </a:t>
            </a:r>
            <a:r>
              <a:rPr lang="de-DE" sz="800" dirty="0" err="1" smtClean="0">
                <a:solidFill>
                  <a:schemeClr val="tx1"/>
                </a:solidFill>
              </a:rPr>
              <a:t>there‘s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the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toma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1187624" y="119675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Unusal</a:t>
            </a:r>
            <a:r>
              <a:rPr lang="de-DE" sz="800" dirty="0" smtClean="0"/>
              <a:t> </a:t>
            </a:r>
            <a:r>
              <a:rPr lang="de-DE" sz="800" dirty="0" err="1" smtClean="0"/>
              <a:t>novel</a:t>
            </a:r>
            <a:r>
              <a:rPr lang="de-DE" sz="800" dirty="0" smtClean="0"/>
              <a:t> </a:t>
            </a:r>
            <a:r>
              <a:rPr lang="de-DE" sz="800" dirty="0" err="1" smtClean="0"/>
              <a:t>container</a:t>
            </a:r>
            <a:endParaRPr lang="de-DE" sz="800" dirty="0"/>
          </a:p>
        </p:txBody>
      </p:sp>
      <p:sp>
        <p:nvSpPr>
          <p:cNvPr id="97" name="Textfeld 96"/>
          <p:cNvSpPr txBox="1"/>
          <p:nvPr/>
        </p:nvSpPr>
        <p:spPr>
          <a:xfrm>
            <a:off x="6012160" y="1146230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Unusal</a:t>
            </a:r>
            <a:r>
              <a:rPr lang="de-DE" sz="800" dirty="0" smtClean="0"/>
              <a:t> </a:t>
            </a:r>
            <a:r>
              <a:rPr lang="de-DE" sz="800" dirty="0" err="1" smtClean="0"/>
              <a:t>novel</a:t>
            </a:r>
            <a:r>
              <a:rPr lang="de-DE" sz="800" dirty="0" smtClean="0"/>
              <a:t> </a:t>
            </a:r>
            <a:r>
              <a:rPr lang="de-DE" sz="800" dirty="0" err="1" smtClean="0"/>
              <a:t>container</a:t>
            </a:r>
            <a:endParaRPr lang="de-DE" sz="800" dirty="0"/>
          </a:p>
        </p:txBody>
      </p:sp>
      <p:sp>
        <p:nvSpPr>
          <p:cNvPr id="98" name="Würfel 97"/>
          <p:cNvSpPr/>
          <p:nvPr/>
        </p:nvSpPr>
        <p:spPr>
          <a:xfrm>
            <a:off x="1556048" y="6309320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5543266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" name="Ovale Legende 102"/>
          <p:cNvSpPr/>
          <p:nvPr/>
        </p:nvSpPr>
        <p:spPr>
          <a:xfrm>
            <a:off x="2483768" y="5085184"/>
            <a:ext cx="1512168" cy="504056"/>
          </a:xfrm>
          <a:prstGeom prst="wedgeEllipseCallout">
            <a:avLst>
              <a:gd name="adj1" fmla="val -54661"/>
              <a:gd name="adj2" fmla="val 72909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Can </a:t>
            </a:r>
            <a:r>
              <a:rPr lang="de-DE" sz="800" dirty="0" err="1" smtClean="0">
                <a:solidFill>
                  <a:schemeClr val="tx1"/>
                </a:solidFill>
              </a:rPr>
              <a:t>you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give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me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the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toma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04" name="Würfel 103"/>
          <p:cNvSpPr/>
          <p:nvPr/>
        </p:nvSpPr>
        <p:spPr>
          <a:xfrm>
            <a:off x="6452592" y="6309320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5543266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" name="Ovale Legende 106"/>
          <p:cNvSpPr/>
          <p:nvPr/>
        </p:nvSpPr>
        <p:spPr>
          <a:xfrm>
            <a:off x="7380312" y="5085184"/>
            <a:ext cx="1512168" cy="504056"/>
          </a:xfrm>
          <a:prstGeom prst="wedgeEllipseCallout">
            <a:avLst>
              <a:gd name="adj1" fmla="val -54661"/>
              <a:gd name="adj2" fmla="val 72909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Can </a:t>
            </a:r>
            <a:r>
              <a:rPr lang="de-DE" sz="800" dirty="0" err="1" smtClean="0">
                <a:solidFill>
                  <a:schemeClr val="tx1"/>
                </a:solidFill>
              </a:rPr>
              <a:t>you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give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me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the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toma</a:t>
            </a:r>
            <a:endParaRPr lang="de-DE" sz="800" dirty="0">
              <a:solidFill>
                <a:schemeClr val="tx1"/>
              </a:solidFill>
            </a:endParaRPr>
          </a:p>
        </p:txBody>
      </p:sp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6512" y="3671058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3573016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7" name="Gerade Verbindung mit Pfeil 66"/>
          <p:cNvCxnSpPr>
            <a:stCxn id="61" idx="0"/>
          </p:cNvCxnSpPr>
          <p:nvPr/>
        </p:nvCxnSpPr>
        <p:spPr>
          <a:xfrm rot="16200000" flipH="1" flipV="1">
            <a:off x="1817694" y="3879050"/>
            <a:ext cx="288032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endCxn id="98" idx="0"/>
          </p:cNvCxnSpPr>
          <p:nvPr/>
        </p:nvCxnSpPr>
        <p:spPr>
          <a:xfrm rot="5400000">
            <a:off x="1718375" y="5723947"/>
            <a:ext cx="648072" cy="522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 rot="5400000">
            <a:off x="6525525" y="5723947"/>
            <a:ext cx="648072" cy="522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 rot="16200000" flipH="1" flipV="1">
            <a:off x="6354198" y="4023066"/>
            <a:ext cx="288032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6165304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6165304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 Verbindung 36"/>
          <p:cNvCxnSpPr/>
          <p:nvPr/>
        </p:nvCxnSpPr>
        <p:spPr>
          <a:xfrm rot="16200000" flipH="1">
            <a:off x="1511660" y="3897052"/>
            <a:ext cx="648072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979712" y="11663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FB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6804248" y="11663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</a:t>
            </a:r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5" name="Würfel 4"/>
          <p:cNvSpPr/>
          <p:nvPr/>
        </p:nvSpPr>
        <p:spPr>
          <a:xfrm>
            <a:off x="1403648" y="1772816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772816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2564904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636912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Gerade Verbindung mit Pfeil 19"/>
          <p:cNvCxnSpPr/>
          <p:nvPr/>
        </p:nvCxnSpPr>
        <p:spPr>
          <a:xfrm>
            <a:off x="1907704" y="2708920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619672" y="2852936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transformation</a:t>
            </a:r>
            <a:endParaRPr lang="de-DE" sz="800" dirty="0"/>
          </a:p>
        </p:txBody>
      </p:sp>
      <p:sp>
        <p:nvSpPr>
          <p:cNvPr id="22" name="Würfel 21"/>
          <p:cNvSpPr/>
          <p:nvPr/>
        </p:nvSpPr>
        <p:spPr>
          <a:xfrm>
            <a:off x="1403648" y="3573016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mit Pfeil 24"/>
          <p:cNvCxnSpPr/>
          <p:nvPr/>
        </p:nvCxnSpPr>
        <p:spPr>
          <a:xfrm rot="10800000">
            <a:off x="1835696" y="3643435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9585" y="3501008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4" name="Gerade Verbindung mit Pfeil 33"/>
          <p:cNvCxnSpPr/>
          <p:nvPr/>
        </p:nvCxnSpPr>
        <p:spPr>
          <a:xfrm rot="10800000">
            <a:off x="1844080" y="1915243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4121" y="2564904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6049" y="2636912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0" name="Gerade Verbindung mit Pfeil 39"/>
          <p:cNvCxnSpPr/>
          <p:nvPr/>
        </p:nvCxnSpPr>
        <p:spPr>
          <a:xfrm>
            <a:off x="6916089" y="2708920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6628057" y="2852936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transformation</a:t>
            </a:r>
            <a:endParaRPr lang="de-DE" sz="800" dirty="0"/>
          </a:p>
        </p:txBody>
      </p:sp>
      <p:sp>
        <p:nvSpPr>
          <p:cNvPr id="42" name="Würfel 41"/>
          <p:cNvSpPr/>
          <p:nvPr/>
        </p:nvSpPr>
        <p:spPr>
          <a:xfrm>
            <a:off x="6180948" y="1772816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7052" y="1772816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5" name="Gerade Verbindung mit Pfeil 44"/>
          <p:cNvCxnSpPr/>
          <p:nvPr/>
        </p:nvCxnSpPr>
        <p:spPr>
          <a:xfrm rot="10800000">
            <a:off x="6621380" y="1915243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Würfel 45"/>
          <p:cNvSpPr/>
          <p:nvPr/>
        </p:nvSpPr>
        <p:spPr>
          <a:xfrm>
            <a:off x="6084168" y="3743066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 Verbindung mit Pfeil 47"/>
          <p:cNvCxnSpPr/>
          <p:nvPr/>
        </p:nvCxnSpPr>
        <p:spPr>
          <a:xfrm rot="10800000">
            <a:off x="6516216" y="3813485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60105" y="3671058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1556792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2348880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3455034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628800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437384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9" name="Gerade Verbindung 58"/>
          <p:cNvCxnSpPr/>
          <p:nvPr/>
        </p:nvCxnSpPr>
        <p:spPr>
          <a:xfrm>
            <a:off x="323528" y="4293096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4941168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" name="Ovale Legende 66"/>
          <p:cNvSpPr/>
          <p:nvPr/>
        </p:nvSpPr>
        <p:spPr>
          <a:xfrm>
            <a:off x="2411760" y="4509120"/>
            <a:ext cx="1512168" cy="504056"/>
          </a:xfrm>
          <a:prstGeom prst="wedgeEllipseCallout">
            <a:avLst>
              <a:gd name="adj1" fmla="val -54661"/>
              <a:gd name="adj2" fmla="val 72909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Ah, </a:t>
            </a:r>
            <a:r>
              <a:rPr lang="de-DE" sz="800" dirty="0" err="1" smtClean="0">
                <a:solidFill>
                  <a:schemeClr val="tx1"/>
                </a:solidFill>
              </a:rPr>
              <a:t>there‘s</a:t>
            </a:r>
            <a:r>
              <a:rPr lang="de-DE" sz="800" dirty="0" smtClean="0">
                <a:solidFill>
                  <a:schemeClr val="tx1"/>
                </a:solidFill>
              </a:rPr>
              <a:t> still </a:t>
            </a:r>
            <a:r>
              <a:rPr lang="de-DE" sz="800" dirty="0" err="1" smtClean="0">
                <a:solidFill>
                  <a:schemeClr val="tx1"/>
                </a:solidFill>
              </a:rPr>
              <a:t>something</a:t>
            </a:r>
            <a:r>
              <a:rPr lang="de-DE" sz="800" dirty="0" smtClean="0">
                <a:solidFill>
                  <a:schemeClr val="tx1"/>
                </a:solidFill>
              </a:rPr>
              <a:t> in </a:t>
            </a:r>
            <a:r>
              <a:rPr lang="de-DE" sz="800" dirty="0" err="1" smtClean="0">
                <a:solidFill>
                  <a:schemeClr val="tx1"/>
                </a:solidFill>
              </a:rPr>
              <a:t>the</a:t>
            </a:r>
            <a:r>
              <a:rPr lang="de-DE" sz="800" dirty="0" smtClean="0">
                <a:solidFill>
                  <a:schemeClr val="tx1"/>
                </a:solidFill>
              </a:rPr>
              <a:t> box</a:t>
            </a:r>
            <a:endParaRPr lang="de-DE" sz="800" dirty="0">
              <a:solidFill>
                <a:schemeClr val="tx1"/>
              </a:solidFill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4941168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Textfeld 77"/>
          <p:cNvSpPr txBox="1"/>
          <p:nvPr/>
        </p:nvSpPr>
        <p:spPr>
          <a:xfrm>
            <a:off x="179512" y="5919083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DV</a:t>
            </a:r>
            <a:endParaRPr lang="de-DE" sz="1000" dirty="0"/>
          </a:p>
        </p:txBody>
      </p:sp>
      <p:sp>
        <p:nvSpPr>
          <p:cNvPr id="79" name="Textfeld 78"/>
          <p:cNvSpPr txBox="1"/>
          <p:nvPr/>
        </p:nvSpPr>
        <p:spPr>
          <a:xfrm>
            <a:off x="1043608" y="5949280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/>
              <a:t>Does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child</a:t>
            </a:r>
            <a:r>
              <a:rPr lang="de-DE" sz="1200" dirty="0" smtClean="0"/>
              <a:t> </a:t>
            </a:r>
            <a:r>
              <a:rPr lang="de-DE" sz="1200" dirty="0" err="1" smtClean="0"/>
              <a:t>think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protagonist</a:t>
            </a:r>
            <a:r>
              <a:rPr lang="de-DE" sz="1200" dirty="0" smtClean="0"/>
              <a:t> </a:t>
            </a:r>
            <a:r>
              <a:rPr lang="de-DE" sz="1200" dirty="0" err="1" smtClean="0"/>
              <a:t>is</a:t>
            </a:r>
            <a:r>
              <a:rPr lang="de-DE" sz="1200" dirty="0" smtClean="0"/>
              <a:t> </a:t>
            </a:r>
            <a:r>
              <a:rPr lang="de-DE" sz="1200" dirty="0" err="1" smtClean="0"/>
              <a:t>right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infer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present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an </a:t>
            </a:r>
            <a:r>
              <a:rPr lang="de-DE" sz="1200" dirty="0" err="1" smtClean="0"/>
              <a:t>object</a:t>
            </a:r>
            <a:r>
              <a:rPr lang="de-DE" sz="1200" dirty="0" smtClean="0"/>
              <a:t> in </a:t>
            </a:r>
            <a:r>
              <a:rPr lang="de-DE" sz="1200" dirty="0" err="1" smtClean="0"/>
              <a:t>the</a:t>
            </a:r>
            <a:r>
              <a:rPr lang="de-DE" sz="1200" dirty="0" smtClean="0"/>
              <a:t> box </a:t>
            </a:r>
          </a:p>
          <a:p>
            <a:pPr algn="ctr"/>
            <a:r>
              <a:rPr lang="de-DE" sz="1200" dirty="0" smtClean="0">
                <a:sym typeface="Wingdings" pitchFamily="2" charset="2"/>
              </a:rPr>
              <a:t> </a:t>
            </a:r>
            <a:r>
              <a:rPr lang="de-DE" sz="1200" dirty="0" err="1">
                <a:sym typeface="Wingdings" pitchFamily="2" charset="2"/>
              </a:rPr>
              <a:t>a</a:t>
            </a:r>
            <a:r>
              <a:rPr lang="de-DE" sz="1200" dirty="0" err="1" smtClean="0">
                <a:sym typeface="Wingdings" pitchFamily="2" charset="2"/>
              </a:rPr>
              <a:t>s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indicated</a:t>
            </a:r>
            <a:r>
              <a:rPr lang="de-DE" sz="1200" dirty="0" smtClean="0">
                <a:sym typeface="Wingdings" pitchFamily="2" charset="2"/>
              </a:rPr>
              <a:t> in </a:t>
            </a:r>
            <a:r>
              <a:rPr lang="de-DE" sz="1200" dirty="0" err="1" smtClean="0">
                <a:sym typeface="Wingdings" pitchFamily="2" charset="2"/>
              </a:rPr>
              <a:t>searching</a:t>
            </a:r>
            <a:r>
              <a:rPr lang="de-DE" sz="1200" dirty="0" smtClean="0">
                <a:sym typeface="Wingdings" pitchFamily="2" charset="2"/>
              </a:rPr>
              <a:t> </a:t>
            </a:r>
            <a:r>
              <a:rPr lang="de-DE" sz="1200" dirty="0" err="1" smtClean="0">
                <a:sym typeface="Wingdings" pitchFamily="2" charset="2"/>
              </a:rPr>
              <a:t>the</a:t>
            </a:r>
            <a:r>
              <a:rPr lang="de-DE" sz="1200" dirty="0" smtClean="0">
                <a:sym typeface="Wingdings" pitchFamily="2" charset="2"/>
              </a:rPr>
              <a:t> box</a:t>
            </a:r>
            <a:endParaRPr lang="de-DE" sz="1200" dirty="0"/>
          </a:p>
        </p:txBody>
      </p:sp>
      <p:sp>
        <p:nvSpPr>
          <p:cNvPr id="56" name="Würfel 55"/>
          <p:cNvSpPr/>
          <p:nvPr/>
        </p:nvSpPr>
        <p:spPr>
          <a:xfrm>
            <a:off x="1556048" y="782354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7936" y="718730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4" name="Gerade Verbindung mit Pfeil 63"/>
          <p:cNvCxnSpPr/>
          <p:nvPr/>
        </p:nvCxnSpPr>
        <p:spPr>
          <a:xfrm>
            <a:off x="971600" y="790738"/>
            <a:ext cx="57606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899592" y="646722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Looks </a:t>
            </a:r>
            <a:r>
              <a:rPr lang="de-DE" sz="800" dirty="0" err="1" smtClean="0"/>
              <a:t>into</a:t>
            </a:r>
            <a:endParaRPr lang="de-DE" sz="800" dirty="0"/>
          </a:p>
        </p:txBody>
      </p:sp>
      <p:sp>
        <p:nvSpPr>
          <p:cNvPr id="71" name="Würfel 70"/>
          <p:cNvSpPr/>
          <p:nvPr/>
        </p:nvSpPr>
        <p:spPr>
          <a:xfrm>
            <a:off x="6444208" y="638338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574714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1" name="Gerade Verbindung mit Pfeil 80"/>
          <p:cNvCxnSpPr/>
          <p:nvPr/>
        </p:nvCxnSpPr>
        <p:spPr>
          <a:xfrm>
            <a:off x="5859760" y="646722"/>
            <a:ext cx="57606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5787752" y="502706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Looks </a:t>
            </a:r>
            <a:r>
              <a:rPr lang="de-DE" sz="800" dirty="0" err="1" smtClean="0"/>
              <a:t>into</a:t>
            </a:r>
            <a:endParaRPr lang="de-DE" sz="800" dirty="0"/>
          </a:p>
        </p:txBody>
      </p:sp>
      <p:sp>
        <p:nvSpPr>
          <p:cNvPr id="83" name="Würfel 82"/>
          <p:cNvSpPr/>
          <p:nvPr/>
        </p:nvSpPr>
        <p:spPr>
          <a:xfrm>
            <a:off x="899592" y="2564904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4" name="Gerade Verbindung mit Pfeil 83"/>
          <p:cNvCxnSpPr/>
          <p:nvPr/>
        </p:nvCxnSpPr>
        <p:spPr>
          <a:xfrm>
            <a:off x="1331640" y="2708920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Würfel 84"/>
          <p:cNvSpPr/>
          <p:nvPr/>
        </p:nvSpPr>
        <p:spPr>
          <a:xfrm>
            <a:off x="5940152" y="2564904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6" name="Gerade Verbindung mit Pfeil 85"/>
          <p:cNvCxnSpPr/>
          <p:nvPr/>
        </p:nvCxnSpPr>
        <p:spPr>
          <a:xfrm>
            <a:off x="6372200" y="2708920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/>
          <p:cNvSpPr txBox="1"/>
          <p:nvPr/>
        </p:nvSpPr>
        <p:spPr>
          <a:xfrm>
            <a:off x="179512" y="472514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Test </a:t>
            </a:r>
            <a:endParaRPr lang="de-DE" sz="1000" dirty="0"/>
          </a:p>
        </p:txBody>
      </p:sp>
      <p:sp>
        <p:nvSpPr>
          <p:cNvPr id="88" name="Würfel 87"/>
          <p:cNvSpPr/>
          <p:nvPr/>
        </p:nvSpPr>
        <p:spPr>
          <a:xfrm>
            <a:off x="1907704" y="4365104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725144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0" name="Gerade Verbindung mit Pfeil 89"/>
          <p:cNvCxnSpPr>
            <a:endCxn id="89" idx="3"/>
          </p:cNvCxnSpPr>
          <p:nvPr/>
        </p:nvCxnSpPr>
        <p:spPr>
          <a:xfrm rot="10800000" flipV="1">
            <a:off x="1450884" y="4582716"/>
            <a:ext cx="384812" cy="250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/>
          <p:nvPr/>
        </p:nvCxnSpPr>
        <p:spPr>
          <a:xfrm rot="10800000">
            <a:off x="107504" y="4581128"/>
            <a:ext cx="96087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395536" y="4509700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removed</a:t>
            </a:r>
            <a:endParaRPr lang="de-DE" sz="800" dirty="0"/>
          </a:p>
        </p:txBody>
      </p:sp>
      <p:sp>
        <p:nvSpPr>
          <p:cNvPr id="93" name="Textfeld 92"/>
          <p:cNvSpPr txBox="1"/>
          <p:nvPr/>
        </p:nvSpPr>
        <p:spPr>
          <a:xfrm>
            <a:off x="5004048" y="4766955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Test </a:t>
            </a:r>
            <a:endParaRPr lang="de-DE" sz="1000" dirty="0"/>
          </a:p>
        </p:txBody>
      </p:sp>
      <p:sp>
        <p:nvSpPr>
          <p:cNvPr id="94" name="Würfel 93"/>
          <p:cNvSpPr/>
          <p:nvPr/>
        </p:nvSpPr>
        <p:spPr>
          <a:xfrm>
            <a:off x="6732240" y="4406915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4766955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6" name="Gerade Verbindung mit Pfeil 95"/>
          <p:cNvCxnSpPr>
            <a:endCxn id="95" idx="3"/>
          </p:cNvCxnSpPr>
          <p:nvPr/>
        </p:nvCxnSpPr>
        <p:spPr>
          <a:xfrm rot="10800000" flipV="1">
            <a:off x="6275420" y="4624527"/>
            <a:ext cx="384812" cy="250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 rot="10800000">
            <a:off x="4932040" y="4622939"/>
            <a:ext cx="96087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feld 97"/>
          <p:cNvSpPr txBox="1"/>
          <p:nvPr/>
        </p:nvSpPr>
        <p:spPr>
          <a:xfrm>
            <a:off x="5220072" y="4551511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removed</a:t>
            </a:r>
            <a:endParaRPr lang="de-DE" sz="800" dirty="0"/>
          </a:p>
        </p:txBody>
      </p:sp>
      <p:sp>
        <p:nvSpPr>
          <p:cNvPr id="99" name="Ovale Legende 98"/>
          <p:cNvSpPr/>
          <p:nvPr/>
        </p:nvSpPr>
        <p:spPr>
          <a:xfrm>
            <a:off x="7308304" y="4437112"/>
            <a:ext cx="1512168" cy="504056"/>
          </a:xfrm>
          <a:prstGeom prst="wedgeEllipseCallout">
            <a:avLst>
              <a:gd name="adj1" fmla="val -54661"/>
              <a:gd name="adj2" fmla="val 72909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Ah, </a:t>
            </a:r>
            <a:r>
              <a:rPr lang="de-DE" sz="800" dirty="0" err="1" smtClean="0">
                <a:solidFill>
                  <a:schemeClr val="tx1"/>
                </a:solidFill>
              </a:rPr>
              <a:t>there‘s</a:t>
            </a:r>
            <a:r>
              <a:rPr lang="de-DE" sz="800" dirty="0" smtClean="0">
                <a:solidFill>
                  <a:schemeClr val="tx1"/>
                </a:solidFill>
              </a:rPr>
              <a:t> still </a:t>
            </a:r>
            <a:r>
              <a:rPr lang="de-DE" sz="800" dirty="0" err="1" smtClean="0">
                <a:solidFill>
                  <a:schemeClr val="tx1"/>
                </a:solidFill>
              </a:rPr>
              <a:t>something</a:t>
            </a:r>
            <a:r>
              <a:rPr lang="de-DE" sz="800" dirty="0" smtClean="0">
                <a:solidFill>
                  <a:schemeClr val="tx1"/>
                </a:solidFill>
              </a:rPr>
              <a:t> in </a:t>
            </a:r>
            <a:r>
              <a:rPr lang="de-DE" sz="800" dirty="0" err="1" smtClean="0">
                <a:solidFill>
                  <a:schemeClr val="tx1"/>
                </a:solidFill>
              </a:rPr>
              <a:t>the</a:t>
            </a:r>
            <a:r>
              <a:rPr lang="de-DE" sz="800" dirty="0" smtClean="0">
                <a:solidFill>
                  <a:schemeClr val="tx1"/>
                </a:solidFill>
              </a:rPr>
              <a:t> box</a:t>
            </a:r>
            <a:endParaRPr lang="de-DE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 Verbindung 36"/>
          <p:cNvCxnSpPr/>
          <p:nvPr/>
        </p:nvCxnSpPr>
        <p:spPr>
          <a:xfrm rot="16200000" flipH="1">
            <a:off x="1511660" y="3897052"/>
            <a:ext cx="648072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979712" y="11663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FB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6804248" y="11663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</a:t>
            </a:r>
            <a:r>
              <a:rPr lang="de-DE" dirty="0" smtClean="0"/>
              <a:t>B</a:t>
            </a:r>
            <a:endParaRPr lang="de-DE" dirty="0"/>
          </a:p>
        </p:txBody>
      </p:sp>
      <p:cxnSp>
        <p:nvCxnSpPr>
          <p:cNvPr id="34" name="Gerade Verbindung mit Pfeil 33"/>
          <p:cNvCxnSpPr/>
          <p:nvPr/>
        </p:nvCxnSpPr>
        <p:spPr>
          <a:xfrm rot="10800000">
            <a:off x="8532440" y="4941168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7052" y="1772816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5" name="Gerade Verbindung mit Pfeil 44"/>
          <p:cNvCxnSpPr/>
          <p:nvPr/>
        </p:nvCxnSpPr>
        <p:spPr>
          <a:xfrm rot="10800000">
            <a:off x="6621380" y="1915243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rot="10800000">
            <a:off x="4283968" y="4797152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2132856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4509120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836712"/>
            <a:ext cx="875030" cy="103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437112"/>
            <a:ext cx="720080" cy="851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9" name="Gerade Verbindung 58"/>
          <p:cNvCxnSpPr/>
          <p:nvPr/>
        </p:nvCxnSpPr>
        <p:spPr>
          <a:xfrm>
            <a:off x="251520" y="3573016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4368" y="4581128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Textfeld 77"/>
          <p:cNvSpPr txBox="1"/>
          <p:nvPr/>
        </p:nvSpPr>
        <p:spPr>
          <a:xfrm>
            <a:off x="179512" y="5919083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DV</a:t>
            </a:r>
            <a:endParaRPr lang="de-DE" sz="1000" dirty="0"/>
          </a:p>
        </p:txBody>
      </p:sp>
      <p:sp>
        <p:nvSpPr>
          <p:cNvPr id="79" name="Textfeld 78"/>
          <p:cNvSpPr txBox="1"/>
          <p:nvPr/>
        </p:nvSpPr>
        <p:spPr>
          <a:xfrm>
            <a:off x="1043608" y="594928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/>
              <a:t>Cild</a:t>
            </a:r>
            <a:r>
              <a:rPr lang="de-DE" sz="1200" dirty="0" smtClean="0"/>
              <a:t> </a:t>
            </a:r>
            <a:r>
              <a:rPr lang="de-DE" sz="1200" dirty="0" err="1" smtClean="0"/>
              <a:t>has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give</a:t>
            </a:r>
            <a:r>
              <a:rPr lang="de-DE" sz="1200" dirty="0" smtClean="0"/>
              <a:t>: </a:t>
            </a:r>
            <a:r>
              <a:rPr lang="de-DE" sz="1200" dirty="0" err="1" smtClean="0"/>
              <a:t>Does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child</a:t>
            </a:r>
            <a:r>
              <a:rPr lang="de-DE" sz="1200" dirty="0" smtClean="0"/>
              <a:t> </a:t>
            </a:r>
            <a:r>
              <a:rPr lang="de-DE" sz="1200" dirty="0" err="1" smtClean="0"/>
              <a:t>think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protagonist</a:t>
            </a:r>
            <a:r>
              <a:rPr lang="de-DE" sz="1200" dirty="0" smtClean="0"/>
              <a:t> will </a:t>
            </a:r>
            <a:r>
              <a:rPr lang="de-DE" sz="1200" dirty="0" err="1" smtClean="0"/>
              <a:t>shake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can</a:t>
            </a:r>
            <a:r>
              <a:rPr lang="de-DE" sz="1200" dirty="0" smtClean="0"/>
              <a:t> (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spill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little</a:t>
            </a:r>
            <a:r>
              <a:rPr lang="de-DE" sz="1200" dirty="0" smtClean="0"/>
              <a:t> </a:t>
            </a:r>
            <a:r>
              <a:rPr lang="de-DE" sz="1200" dirty="0" err="1" smtClean="0"/>
              <a:t>bit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juice</a:t>
            </a:r>
            <a:r>
              <a:rPr lang="de-DE" sz="1200" dirty="0" smtClean="0"/>
              <a:t>)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therefore</a:t>
            </a:r>
            <a:r>
              <a:rPr lang="de-DE" sz="1200" dirty="0" smtClean="0"/>
              <a:t> </a:t>
            </a:r>
            <a:r>
              <a:rPr lang="de-DE" sz="1200" dirty="0" err="1" smtClean="0"/>
              <a:t>give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rattle</a:t>
            </a:r>
            <a:r>
              <a:rPr lang="de-DE" sz="1200" dirty="0" smtClean="0"/>
              <a:t>?</a:t>
            </a: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548680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4" name="Gerade Verbindung mit Pfeil 63"/>
          <p:cNvCxnSpPr/>
          <p:nvPr/>
        </p:nvCxnSpPr>
        <p:spPr>
          <a:xfrm>
            <a:off x="7308304" y="249289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3131840" y="332656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Protagonist</a:t>
            </a:r>
            <a:endParaRPr lang="de-DE" sz="800" dirty="0"/>
          </a:p>
        </p:txBody>
      </p: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574714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Textfeld 86"/>
          <p:cNvSpPr txBox="1"/>
          <p:nvPr/>
        </p:nvSpPr>
        <p:spPr>
          <a:xfrm>
            <a:off x="179512" y="472514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Test </a:t>
            </a:r>
            <a:endParaRPr lang="de-DE" sz="1000" dirty="0"/>
          </a:p>
        </p:txBody>
      </p:sp>
      <p:sp>
        <p:nvSpPr>
          <p:cNvPr id="93" name="Textfeld 92"/>
          <p:cNvSpPr txBox="1"/>
          <p:nvPr/>
        </p:nvSpPr>
        <p:spPr>
          <a:xfrm>
            <a:off x="5076056" y="4293096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Test </a:t>
            </a:r>
            <a:endParaRPr lang="de-DE" sz="1000" dirty="0"/>
          </a:p>
        </p:txBody>
      </p:sp>
      <p:sp>
        <p:nvSpPr>
          <p:cNvPr id="99" name="Ovale Legende 98"/>
          <p:cNvSpPr/>
          <p:nvPr/>
        </p:nvSpPr>
        <p:spPr>
          <a:xfrm>
            <a:off x="8172400" y="4005064"/>
            <a:ext cx="971600" cy="504056"/>
          </a:xfrm>
          <a:prstGeom prst="wedgeEllipseCallout">
            <a:avLst>
              <a:gd name="adj1" fmla="val -54661"/>
              <a:gd name="adj2" fmla="val 72909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I </a:t>
            </a:r>
            <a:r>
              <a:rPr lang="de-DE" sz="800" dirty="0" err="1" smtClean="0">
                <a:solidFill>
                  <a:schemeClr val="tx1"/>
                </a:solidFill>
              </a:rPr>
              <a:t>want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to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have</a:t>
            </a:r>
            <a:r>
              <a:rPr lang="de-DE" sz="800" dirty="0" smtClean="0">
                <a:solidFill>
                  <a:schemeClr val="tx1"/>
                </a:solidFill>
              </a:rPr>
              <a:t>! </a:t>
            </a:r>
            <a:r>
              <a:rPr lang="de-DE" sz="800" dirty="0" err="1" smtClean="0">
                <a:solidFill>
                  <a:schemeClr val="tx1"/>
                </a:solidFill>
              </a:rPr>
              <a:t>Give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me</a:t>
            </a:r>
            <a:r>
              <a:rPr lang="de-DE" sz="800" dirty="0" smtClean="0">
                <a:solidFill>
                  <a:schemeClr val="tx1"/>
                </a:solidFill>
              </a:rPr>
              <a:t>!</a:t>
            </a:r>
            <a:endParaRPr lang="de-DE" sz="800" dirty="0">
              <a:solidFill>
                <a:schemeClr val="tx1"/>
              </a:solidFill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780928"/>
            <a:ext cx="404401" cy="478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" name="Picture 4" descr="Vollbild anzeige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1052736"/>
            <a:ext cx="1512168" cy="1025199"/>
          </a:xfrm>
          <a:prstGeom prst="rect">
            <a:avLst/>
          </a:prstGeom>
          <a:noFill/>
        </p:spPr>
      </p:pic>
      <p:sp>
        <p:nvSpPr>
          <p:cNvPr id="63" name="Textfeld 62"/>
          <p:cNvSpPr txBox="1"/>
          <p:nvPr/>
        </p:nvSpPr>
        <p:spPr>
          <a:xfrm>
            <a:off x="3779912" y="692696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 smtClean="0"/>
              <a:t>child</a:t>
            </a:r>
            <a:endParaRPr lang="de-DE" sz="800" dirty="0"/>
          </a:p>
        </p:txBody>
      </p:sp>
      <p:sp>
        <p:nvSpPr>
          <p:cNvPr id="68" name="Zylinder 67"/>
          <p:cNvSpPr/>
          <p:nvPr/>
        </p:nvSpPr>
        <p:spPr>
          <a:xfrm>
            <a:off x="2267744" y="1124744"/>
            <a:ext cx="216024" cy="2880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Textfeld 68"/>
          <p:cNvSpPr txBox="1"/>
          <p:nvPr/>
        </p:nvSpPr>
        <p:spPr>
          <a:xfrm>
            <a:off x="1691680" y="548680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E </a:t>
            </a:r>
            <a:r>
              <a:rPr lang="de-DE" sz="800" dirty="0" err="1" smtClean="0"/>
              <a:t>shakes</a:t>
            </a:r>
            <a:r>
              <a:rPr lang="de-DE" sz="800" dirty="0" smtClean="0"/>
              <a:t> a </a:t>
            </a:r>
            <a:r>
              <a:rPr lang="de-DE" sz="800" dirty="0" err="1" smtClean="0"/>
              <a:t>rattle</a:t>
            </a:r>
            <a:endParaRPr lang="de-DE" sz="800" dirty="0"/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060848"/>
            <a:ext cx="875030" cy="103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" name="Textfeld 71"/>
          <p:cNvSpPr txBox="1"/>
          <p:nvPr/>
        </p:nvSpPr>
        <p:spPr>
          <a:xfrm>
            <a:off x="107504" y="476672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E: I </a:t>
            </a:r>
            <a:r>
              <a:rPr lang="de-DE" sz="800" dirty="0" err="1" smtClean="0"/>
              <a:t>shows</a:t>
            </a:r>
            <a:r>
              <a:rPr lang="de-DE" sz="800" dirty="0" smtClean="0"/>
              <a:t> </a:t>
            </a:r>
            <a:r>
              <a:rPr lang="de-DE" sz="800" dirty="0" err="1" smtClean="0"/>
              <a:t>or</a:t>
            </a:r>
            <a:r>
              <a:rPr lang="de-DE" sz="800" dirty="0" smtClean="0"/>
              <a:t> </a:t>
            </a:r>
            <a:r>
              <a:rPr lang="de-DE" sz="800" dirty="0" err="1" smtClean="0"/>
              <a:t>explains</a:t>
            </a:r>
            <a:r>
              <a:rPr lang="de-DE" sz="800" dirty="0" smtClean="0"/>
              <a:t>: not </a:t>
            </a:r>
            <a:r>
              <a:rPr lang="de-DE" sz="800" dirty="0" err="1" smtClean="0"/>
              <a:t>only</a:t>
            </a:r>
            <a:r>
              <a:rPr lang="de-DE" sz="800" dirty="0" smtClean="0"/>
              <a:t> a </a:t>
            </a:r>
            <a:r>
              <a:rPr lang="de-DE" sz="800" dirty="0" err="1" smtClean="0"/>
              <a:t>rattle</a:t>
            </a:r>
            <a:r>
              <a:rPr lang="de-DE" sz="800" dirty="0" smtClean="0"/>
              <a:t>. </a:t>
            </a:r>
            <a:r>
              <a:rPr lang="de-DE" sz="800" dirty="0" err="1" smtClean="0"/>
              <a:t>If</a:t>
            </a:r>
            <a:r>
              <a:rPr lang="de-DE" sz="800" dirty="0" smtClean="0"/>
              <a:t> </a:t>
            </a:r>
            <a:r>
              <a:rPr lang="de-DE" sz="800" dirty="0" err="1" smtClean="0"/>
              <a:t>we</a:t>
            </a:r>
            <a:r>
              <a:rPr lang="de-DE" sz="800" dirty="0" smtClean="0"/>
              <a:t> </a:t>
            </a:r>
            <a:r>
              <a:rPr lang="de-DE" sz="800" dirty="0" err="1" smtClean="0"/>
              <a:t>take</a:t>
            </a:r>
            <a:r>
              <a:rPr lang="de-DE" sz="800" dirty="0" smtClean="0"/>
              <a:t> </a:t>
            </a:r>
            <a:r>
              <a:rPr lang="de-DE" sz="800" dirty="0" err="1" smtClean="0"/>
              <a:t>the</a:t>
            </a:r>
            <a:r>
              <a:rPr lang="de-DE" sz="800" dirty="0" smtClean="0"/>
              <a:t> </a:t>
            </a:r>
            <a:r>
              <a:rPr lang="de-DE" sz="800" dirty="0" err="1" smtClean="0"/>
              <a:t>bullet‘s</a:t>
            </a:r>
            <a:r>
              <a:rPr lang="de-DE" sz="800" dirty="0" smtClean="0"/>
              <a:t> out, </a:t>
            </a:r>
            <a:r>
              <a:rPr lang="de-DE" sz="800" dirty="0" err="1" smtClean="0"/>
              <a:t>we</a:t>
            </a:r>
            <a:r>
              <a:rPr lang="de-DE" sz="800" dirty="0" smtClean="0"/>
              <a:t> </a:t>
            </a:r>
            <a:r>
              <a:rPr lang="de-DE" sz="800" dirty="0" err="1" smtClean="0"/>
              <a:t>can</a:t>
            </a:r>
            <a:r>
              <a:rPr lang="de-DE" sz="800" dirty="0" smtClean="0"/>
              <a:t> </a:t>
            </a:r>
            <a:r>
              <a:rPr lang="de-DE" sz="800" dirty="0" err="1" smtClean="0"/>
              <a:t>put</a:t>
            </a:r>
            <a:r>
              <a:rPr lang="de-DE" sz="800" dirty="0" smtClean="0"/>
              <a:t> </a:t>
            </a:r>
            <a:r>
              <a:rPr lang="de-DE" sz="800" dirty="0" err="1" smtClean="0"/>
              <a:t>juice</a:t>
            </a:r>
            <a:r>
              <a:rPr lang="de-DE" sz="800" dirty="0" smtClean="0"/>
              <a:t> in </a:t>
            </a:r>
            <a:r>
              <a:rPr lang="de-DE" sz="800" dirty="0" err="1" smtClean="0"/>
              <a:t>and</a:t>
            </a:r>
            <a:r>
              <a:rPr lang="de-DE" sz="800" dirty="0" smtClean="0"/>
              <a:t> </a:t>
            </a:r>
            <a:r>
              <a:rPr lang="de-DE" sz="800" dirty="0" err="1" smtClean="0"/>
              <a:t>drink</a:t>
            </a:r>
            <a:r>
              <a:rPr lang="de-DE" sz="800" dirty="0" smtClean="0"/>
              <a:t> </a:t>
            </a:r>
            <a:r>
              <a:rPr lang="de-DE" sz="800" dirty="0" err="1" smtClean="0"/>
              <a:t>it</a:t>
            </a:r>
            <a:r>
              <a:rPr lang="de-DE" sz="800" dirty="0" smtClean="0"/>
              <a:t> (</a:t>
            </a:r>
            <a:r>
              <a:rPr lang="de-DE" sz="800" dirty="0" err="1" smtClean="0"/>
              <a:t>eventually</a:t>
            </a:r>
            <a:r>
              <a:rPr lang="de-DE" sz="800" dirty="0" smtClean="0"/>
              <a:t>: but </a:t>
            </a:r>
            <a:r>
              <a:rPr lang="de-DE" sz="800" dirty="0" err="1" smtClean="0"/>
              <a:t>we</a:t>
            </a:r>
            <a:r>
              <a:rPr lang="de-DE" sz="800" dirty="0" smtClean="0"/>
              <a:t> </a:t>
            </a:r>
            <a:r>
              <a:rPr lang="de-DE" sz="800" dirty="0" err="1" smtClean="0"/>
              <a:t>have</a:t>
            </a:r>
            <a:r>
              <a:rPr lang="de-DE" sz="800" dirty="0" smtClean="0"/>
              <a:t> </a:t>
            </a:r>
            <a:r>
              <a:rPr lang="de-DE" sz="800" dirty="0" err="1" smtClean="0"/>
              <a:t>to</a:t>
            </a:r>
            <a:r>
              <a:rPr lang="de-DE" sz="800" dirty="0" smtClean="0"/>
              <a:t> </a:t>
            </a:r>
            <a:r>
              <a:rPr lang="de-DE" sz="800" dirty="0" err="1" smtClean="0"/>
              <a:t>be</a:t>
            </a:r>
            <a:r>
              <a:rPr lang="de-DE" sz="800" dirty="0" smtClean="0"/>
              <a:t> </a:t>
            </a:r>
            <a:r>
              <a:rPr lang="de-DE" sz="800" dirty="0" err="1" smtClean="0"/>
              <a:t>careful</a:t>
            </a:r>
            <a:r>
              <a:rPr lang="de-DE" sz="800" dirty="0" smtClean="0"/>
              <a:t>, </a:t>
            </a:r>
            <a:r>
              <a:rPr lang="de-DE" sz="800" dirty="0" err="1" smtClean="0"/>
              <a:t>we</a:t>
            </a:r>
            <a:r>
              <a:rPr lang="de-DE" sz="800" dirty="0" smtClean="0"/>
              <a:t> must not </a:t>
            </a:r>
            <a:r>
              <a:rPr lang="de-DE" sz="800" dirty="0" err="1" smtClean="0"/>
              <a:t>spill</a:t>
            </a:r>
            <a:r>
              <a:rPr lang="de-DE" sz="800" dirty="0" smtClean="0"/>
              <a:t> </a:t>
            </a:r>
            <a:r>
              <a:rPr lang="de-DE" sz="800" dirty="0" err="1" smtClean="0"/>
              <a:t>anything</a:t>
            </a:r>
            <a:r>
              <a:rPr lang="de-DE" sz="800" dirty="0" smtClean="0"/>
              <a:t>)</a:t>
            </a:r>
          </a:p>
          <a:p>
            <a:pPr algn="ctr"/>
            <a:r>
              <a:rPr lang="de-DE" sz="800" dirty="0" err="1" smtClean="0"/>
              <a:t>And</a:t>
            </a:r>
            <a:r>
              <a:rPr lang="de-DE" sz="800" dirty="0" smtClean="0"/>
              <a:t> </a:t>
            </a:r>
            <a:r>
              <a:rPr lang="de-DE" sz="800" dirty="0" err="1" smtClean="0"/>
              <a:t>here</a:t>
            </a:r>
            <a:r>
              <a:rPr lang="de-DE" sz="800" dirty="0" smtClean="0"/>
              <a:t> </a:t>
            </a:r>
            <a:r>
              <a:rPr lang="de-DE" sz="800" dirty="0" err="1" smtClean="0"/>
              <a:t>is</a:t>
            </a:r>
            <a:r>
              <a:rPr lang="de-DE" sz="800" dirty="0" smtClean="0"/>
              <a:t> </a:t>
            </a:r>
            <a:r>
              <a:rPr lang="de-DE" sz="800" dirty="0" err="1" smtClean="0"/>
              <a:t>another</a:t>
            </a:r>
            <a:r>
              <a:rPr lang="de-DE" sz="800" dirty="0" smtClean="0"/>
              <a:t> </a:t>
            </a:r>
            <a:r>
              <a:rPr lang="de-DE" sz="800" dirty="0" err="1" smtClean="0"/>
              <a:t>rattle</a:t>
            </a:r>
            <a:endParaRPr lang="de-DE" sz="800" dirty="0"/>
          </a:p>
        </p:txBody>
      </p:sp>
      <p:sp>
        <p:nvSpPr>
          <p:cNvPr id="74" name="Zylinder 73"/>
          <p:cNvSpPr/>
          <p:nvPr/>
        </p:nvSpPr>
        <p:spPr>
          <a:xfrm>
            <a:off x="2627784" y="2636912"/>
            <a:ext cx="216024" cy="2880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Zylinder 74"/>
          <p:cNvSpPr/>
          <p:nvPr/>
        </p:nvSpPr>
        <p:spPr>
          <a:xfrm>
            <a:off x="1115616" y="2420888"/>
            <a:ext cx="144016" cy="2160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Würfel 75"/>
          <p:cNvSpPr/>
          <p:nvPr/>
        </p:nvSpPr>
        <p:spPr>
          <a:xfrm>
            <a:off x="179512" y="1988840"/>
            <a:ext cx="288032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Textfeld 76"/>
          <p:cNvSpPr txBox="1"/>
          <p:nvPr/>
        </p:nvSpPr>
        <p:spPr>
          <a:xfrm>
            <a:off x="6732240" y="2852936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 smtClean="0"/>
              <a:t>another</a:t>
            </a:r>
            <a:r>
              <a:rPr lang="de-DE" sz="800" dirty="0" smtClean="0"/>
              <a:t> </a:t>
            </a:r>
            <a:r>
              <a:rPr lang="de-DE" sz="800" dirty="0" err="1" smtClean="0"/>
              <a:t>rattle</a:t>
            </a:r>
            <a:endParaRPr lang="de-DE" sz="800" dirty="0"/>
          </a:p>
        </p:txBody>
      </p:sp>
      <p:sp>
        <p:nvSpPr>
          <p:cNvPr id="100" name="Textfeld 99"/>
          <p:cNvSpPr txBox="1"/>
          <p:nvPr/>
        </p:nvSpPr>
        <p:spPr>
          <a:xfrm>
            <a:off x="0" y="1700808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 smtClean="0"/>
              <a:t>juice</a:t>
            </a:r>
            <a:endParaRPr lang="de-DE" sz="800" dirty="0"/>
          </a:p>
        </p:txBody>
      </p:sp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908720"/>
            <a:ext cx="404401" cy="478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5013176"/>
            <a:ext cx="404401" cy="478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" name="Picture 4" descr="Vollbild anzeige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4509120"/>
            <a:ext cx="1512168" cy="1025199"/>
          </a:xfrm>
          <a:prstGeom prst="rect">
            <a:avLst/>
          </a:prstGeom>
          <a:noFill/>
        </p:spPr>
      </p:pic>
      <p:sp>
        <p:nvSpPr>
          <p:cNvPr id="104" name="Zylinder 103"/>
          <p:cNvSpPr/>
          <p:nvPr/>
        </p:nvSpPr>
        <p:spPr>
          <a:xfrm>
            <a:off x="2123728" y="4509120"/>
            <a:ext cx="216024" cy="2160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Zylinder 104"/>
          <p:cNvSpPr/>
          <p:nvPr/>
        </p:nvSpPr>
        <p:spPr>
          <a:xfrm>
            <a:off x="2555776" y="4581128"/>
            <a:ext cx="216024" cy="2160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Textfeld 105"/>
          <p:cNvSpPr txBox="1"/>
          <p:nvPr/>
        </p:nvSpPr>
        <p:spPr>
          <a:xfrm>
            <a:off x="1763688" y="4221088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Little </a:t>
            </a:r>
            <a:r>
              <a:rPr lang="de-DE" sz="800" dirty="0" err="1" smtClean="0"/>
              <a:t>bit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juice</a:t>
            </a:r>
            <a:r>
              <a:rPr lang="de-DE" sz="800" dirty="0" smtClean="0"/>
              <a:t> </a:t>
            </a:r>
            <a:r>
              <a:rPr lang="de-DE" sz="800" dirty="0" err="1" smtClean="0"/>
              <a:t>inside</a:t>
            </a:r>
            <a:endParaRPr lang="de-DE" sz="800" dirty="0"/>
          </a:p>
        </p:txBody>
      </p:sp>
      <p:sp>
        <p:nvSpPr>
          <p:cNvPr id="107" name="Textfeld 106"/>
          <p:cNvSpPr txBox="1"/>
          <p:nvPr/>
        </p:nvSpPr>
        <p:spPr>
          <a:xfrm>
            <a:off x="2411760" y="4365104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 smtClean="0"/>
              <a:t>Bullets</a:t>
            </a:r>
            <a:r>
              <a:rPr lang="de-DE" sz="800" dirty="0" smtClean="0"/>
              <a:t> </a:t>
            </a:r>
            <a:r>
              <a:rPr lang="de-DE" sz="800" dirty="0" err="1" smtClean="0"/>
              <a:t>inside</a:t>
            </a:r>
            <a:endParaRPr lang="de-DE" sz="800" dirty="0"/>
          </a:p>
        </p:txBody>
      </p:sp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4293096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9" name="Ovale Legende 108"/>
          <p:cNvSpPr/>
          <p:nvPr/>
        </p:nvSpPr>
        <p:spPr>
          <a:xfrm>
            <a:off x="4067944" y="3789040"/>
            <a:ext cx="1512168" cy="504056"/>
          </a:xfrm>
          <a:prstGeom prst="wedgeEllipseCallout">
            <a:avLst>
              <a:gd name="adj1" fmla="val -54661"/>
              <a:gd name="adj2" fmla="val 72909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I </a:t>
            </a:r>
            <a:r>
              <a:rPr lang="de-DE" sz="800" dirty="0" err="1" smtClean="0">
                <a:solidFill>
                  <a:schemeClr val="tx1"/>
                </a:solidFill>
              </a:rPr>
              <a:t>want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to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have</a:t>
            </a:r>
            <a:r>
              <a:rPr lang="de-DE" sz="800" dirty="0" smtClean="0">
                <a:solidFill>
                  <a:schemeClr val="tx1"/>
                </a:solidFill>
              </a:rPr>
              <a:t>/ </a:t>
            </a:r>
            <a:r>
              <a:rPr lang="de-DE" sz="800" dirty="0" err="1" smtClean="0">
                <a:solidFill>
                  <a:schemeClr val="tx1"/>
                </a:solidFill>
              </a:rPr>
              <a:t>give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me</a:t>
            </a:r>
            <a:r>
              <a:rPr lang="de-DE" sz="800" dirty="0" smtClean="0">
                <a:solidFill>
                  <a:schemeClr val="tx1"/>
                </a:solidFill>
              </a:rPr>
              <a:t>!</a:t>
            </a:r>
            <a:endParaRPr lang="de-DE" sz="800" dirty="0">
              <a:solidFill>
                <a:schemeClr val="tx1"/>
              </a:solidFill>
            </a:endParaRPr>
          </a:p>
        </p:txBody>
      </p:sp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764704"/>
            <a:ext cx="404401" cy="478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476672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5" name="Textfeld 114"/>
          <p:cNvSpPr txBox="1"/>
          <p:nvPr/>
        </p:nvSpPr>
        <p:spPr>
          <a:xfrm>
            <a:off x="5364088" y="404664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E </a:t>
            </a:r>
            <a:r>
              <a:rPr lang="de-DE" sz="800" dirty="0" err="1" smtClean="0"/>
              <a:t>shakes</a:t>
            </a:r>
            <a:r>
              <a:rPr lang="de-DE" sz="800" dirty="0" smtClean="0"/>
              <a:t> a </a:t>
            </a:r>
            <a:r>
              <a:rPr lang="de-DE" sz="800" dirty="0" err="1" smtClean="0"/>
              <a:t>rattle</a:t>
            </a:r>
            <a:endParaRPr lang="de-DE" sz="800" dirty="0"/>
          </a:p>
        </p:txBody>
      </p:sp>
      <p:pic>
        <p:nvPicPr>
          <p:cNvPr id="116" name="Picture 4" descr="Vollbild anzeige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980728"/>
            <a:ext cx="1512168" cy="1025199"/>
          </a:xfrm>
          <a:prstGeom prst="rect">
            <a:avLst/>
          </a:prstGeom>
          <a:noFill/>
        </p:spPr>
      </p:pic>
      <p:sp>
        <p:nvSpPr>
          <p:cNvPr id="117" name="Zylinder 116"/>
          <p:cNvSpPr/>
          <p:nvPr/>
        </p:nvSpPr>
        <p:spPr>
          <a:xfrm>
            <a:off x="6084168" y="836712"/>
            <a:ext cx="216024" cy="2880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Würfel 117"/>
          <p:cNvSpPr/>
          <p:nvPr/>
        </p:nvSpPr>
        <p:spPr>
          <a:xfrm>
            <a:off x="5076056" y="1916832"/>
            <a:ext cx="288032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Zylinder 118"/>
          <p:cNvSpPr/>
          <p:nvPr/>
        </p:nvSpPr>
        <p:spPr>
          <a:xfrm>
            <a:off x="5868144" y="2276872"/>
            <a:ext cx="144016" cy="2160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2780928"/>
            <a:ext cx="404401" cy="478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2060848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" name="Textfeld 121"/>
          <p:cNvSpPr txBox="1"/>
          <p:nvPr/>
        </p:nvSpPr>
        <p:spPr>
          <a:xfrm>
            <a:off x="2276128" y="2429272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 smtClean="0"/>
              <a:t>another</a:t>
            </a:r>
            <a:r>
              <a:rPr lang="de-DE" sz="800" dirty="0" smtClean="0"/>
              <a:t> </a:t>
            </a:r>
            <a:r>
              <a:rPr lang="de-DE" sz="800" dirty="0" err="1" smtClean="0"/>
              <a:t>rattle</a:t>
            </a:r>
            <a:endParaRPr lang="de-DE" sz="800" dirty="0"/>
          </a:p>
        </p:txBody>
      </p:sp>
      <p:sp>
        <p:nvSpPr>
          <p:cNvPr id="123" name="Zylinder 122"/>
          <p:cNvSpPr/>
          <p:nvPr/>
        </p:nvSpPr>
        <p:spPr>
          <a:xfrm>
            <a:off x="6948264" y="3068960"/>
            <a:ext cx="216024" cy="2880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Textfeld 123"/>
          <p:cNvSpPr txBox="1"/>
          <p:nvPr/>
        </p:nvSpPr>
        <p:spPr>
          <a:xfrm>
            <a:off x="4860032" y="1700808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 smtClean="0"/>
              <a:t>juice</a:t>
            </a:r>
            <a:endParaRPr lang="de-DE" sz="800" dirty="0"/>
          </a:p>
        </p:txBody>
      </p:sp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5013176"/>
            <a:ext cx="404401" cy="48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7" name="Picture 4" descr="Vollbild anzeige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4365104"/>
            <a:ext cx="1512168" cy="1025199"/>
          </a:xfrm>
          <a:prstGeom prst="rect">
            <a:avLst/>
          </a:prstGeom>
          <a:noFill/>
        </p:spPr>
      </p:pic>
      <p:sp>
        <p:nvSpPr>
          <p:cNvPr id="128" name="Zylinder 127"/>
          <p:cNvSpPr/>
          <p:nvPr/>
        </p:nvSpPr>
        <p:spPr>
          <a:xfrm>
            <a:off x="6660232" y="4365104"/>
            <a:ext cx="216024" cy="2160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Zylinder 128"/>
          <p:cNvSpPr/>
          <p:nvPr/>
        </p:nvSpPr>
        <p:spPr>
          <a:xfrm>
            <a:off x="7092280" y="4437112"/>
            <a:ext cx="216024" cy="2160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Textfeld 129"/>
          <p:cNvSpPr txBox="1"/>
          <p:nvPr/>
        </p:nvSpPr>
        <p:spPr>
          <a:xfrm>
            <a:off x="6084168" y="4005064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Little </a:t>
            </a:r>
            <a:r>
              <a:rPr lang="de-DE" sz="800" dirty="0" err="1" smtClean="0"/>
              <a:t>bit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juice</a:t>
            </a:r>
            <a:r>
              <a:rPr lang="de-DE" sz="800" dirty="0" smtClean="0"/>
              <a:t> </a:t>
            </a:r>
            <a:r>
              <a:rPr lang="de-DE" sz="800" dirty="0" err="1" smtClean="0"/>
              <a:t>inside</a:t>
            </a:r>
            <a:endParaRPr lang="de-DE" sz="800" dirty="0"/>
          </a:p>
        </p:txBody>
      </p:sp>
      <p:sp>
        <p:nvSpPr>
          <p:cNvPr id="131" name="Textfeld 130"/>
          <p:cNvSpPr txBox="1"/>
          <p:nvPr/>
        </p:nvSpPr>
        <p:spPr>
          <a:xfrm>
            <a:off x="6948264" y="4221088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 smtClean="0"/>
              <a:t>Bullets</a:t>
            </a:r>
            <a:r>
              <a:rPr lang="de-DE" sz="800" dirty="0" smtClean="0"/>
              <a:t> </a:t>
            </a:r>
            <a:r>
              <a:rPr lang="de-DE" sz="800" dirty="0" err="1" smtClean="0"/>
              <a:t>inside</a:t>
            </a:r>
            <a:endParaRPr lang="de-DE" sz="800" dirty="0"/>
          </a:p>
        </p:txBody>
      </p:sp>
      <p:sp>
        <p:nvSpPr>
          <p:cNvPr id="132" name="Textfeld 131"/>
          <p:cNvSpPr txBox="1"/>
          <p:nvPr/>
        </p:nvSpPr>
        <p:spPr>
          <a:xfrm>
            <a:off x="5004048" y="5949280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/>
              <a:t>Cild</a:t>
            </a:r>
            <a:r>
              <a:rPr lang="de-DE" sz="1200" dirty="0" smtClean="0"/>
              <a:t> </a:t>
            </a:r>
            <a:r>
              <a:rPr lang="de-DE" sz="1200" dirty="0" err="1" smtClean="0"/>
              <a:t>has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give</a:t>
            </a:r>
            <a:r>
              <a:rPr lang="de-DE" sz="1200" dirty="0" smtClean="0"/>
              <a:t>: Is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child</a:t>
            </a:r>
            <a:r>
              <a:rPr lang="de-DE" sz="1200" dirty="0" smtClean="0"/>
              <a:t> </a:t>
            </a:r>
            <a:r>
              <a:rPr lang="de-DE" sz="1200" dirty="0" err="1" smtClean="0"/>
              <a:t>equally</a:t>
            </a:r>
            <a:r>
              <a:rPr lang="de-DE" sz="1200" dirty="0" smtClean="0"/>
              <a:t> </a:t>
            </a:r>
            <a:r>
              <a:rPr lang="de-DE" sz="1200" dirty="0" err="1" smtClean="0"/>
              <a:t>likely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give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can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rattle</a:t>
            </a:r>
            <a:r>
              <a:rPr lang="de-DE" sz="1200" dirty="0" smtClean="0"/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 Verbindung 36"/>
          <p:cNvCxnSpPr/>
          <p:nvPr/>
        </p:nvCxnSpPr>
        <p:spPr>
          <a:xfrm rot="16200000" flipH="1">
            <a:off x="1511660" y="3897052"/>
            <a:ext cx="648072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979712" y="11663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FB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6804248" y="11663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</a:t>
            </a:r>
            <a:r>
              <a:rPr lang="de-DE" dirty="0" smtClean="0"/>
              <a:t>B</a:t>
            </a:r>
            <a:endParaRPr lang="de-DE" dirty="0"/>
          </a:p>
        </p:txBody>
      </p:sp>
      <p:cxnSp>
        <p:nvCxnSpPr>
          <p:cNvPr id="34" name="Gerade Verbindung mit Pfeil 33"/>
          <p:cNvCxnSpPr/>
          <p:nvPr/>
        </p:nvCxnSpPr>
        <p:spPr>
          <a:xfrm rot="10800000">
            <a:off x="8532440" y="4941168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7052" y="1772816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5" name="Gerade Verbindung mit Pfeil 44"/>
          <p:cNvCxnSpPr/>
          <p:nvPr/>
        </p:nvCxnSpPr>
        <p:spPr>
          <a:xfrm rot="10800000">
            <a:off x="6621380" y="1915243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rot="10800000">
            <a:off x="4283968" y="4797152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2132856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4509120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221088"/>
            <a:ext cx="720080" cy="851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9" name="Gerade Verbindung 58"/>
          <p:cNvCxnSpPr/>
          <p:nvPr/>
        </p:nvCxnSpPr>
        <p:spPr>
          <a:xfrm>
            <a:off x="251520" y="3573016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4368" y="4581128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Textfeld 77"/>
          <p:cNvSpPr txBox="1"/>
          <p:nvPr/>
        </p:nvSpPr>
        <p:spPr>
          <a:xfrm>
            <a:off x="179512" y="5919083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DV</a:t>
            </a:r>
            <a:endParaRPr lang="de-DE" sz="1000" dirty="0"/>
          </a:p>
        </p:txBody>
      </p:sp>
      <p:sp>
        <p:nvSpPr>
          <p:cNvPr id="79" name="Textfeld 78"/>
          <p:cNvSpPr txBox="1"/>
          <p:nvPr/>
        </p:nvSpPr>
        <p:spPr>
          <a:xfrm>
            <a:off x="1043608" y="5805264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/>
              <a:t>Cild</a:t>
            </a:r>
            <a:r>
              <a:rPr lang="de-DE" sz="1200" dirty="0" smtClean="0"/>
              <a:t> </a:t>
            </a:r>
            <a:r>
              <a:rPr lang="de-DE" sz="1200" dirty="0" err="1" smtClean="0"/>
              <a:t>has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hide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target</a:t>
            </a:r>
            <a:r>
              <a:rPr lang="de-DE" sz="1200" dirty="0" smtClean="0"/>
              <a:t>, </a:t>
            </a:r>
            <a:r>
              <a:rPr lang="de-DE" sz="1200" dirty="0" err="1" smtClean="0"/>
              <a:t>that</a:t>
            </a:r>
            <a:r>
              <a:rPr lang="de-DE" sz="1200" dirty="0" smtClean="0"/>
              <a:t> P </a:t>
            </a:r>
            <a:r>
              <a:rPr lang="de-DE" sz="1200" dirty="0" err="1" smtClean="0"/>
              <a:t>wants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steal</a:t>
            </a:r>
            <a:r>
              <a:rPr lang="de-DE" sz="1200" dirty="0" smtClean="0"/>
              <a:t> out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box. </a:t>
            </a:r>
            <a:r>
              <a:rPr lang="de-DE" sz="1200" dirty="0" err="1" smtClean="0"/>
              <a:t>Does</a:t>
            </a:r>
            <a:r>
              <a:rPr lang="de-DE" sz="1200" dirty="0" smtClean="0"/>
              <a:t> </a:t>
            </a:r>
            <a:r>
              <a:rPr lang="de-DE" sz="1200" dirty="0" err="1" smtClean="0"/>
              <a:t>child</a:t>
            </a:r>
            <a:r>
              <a:rPr lang="de-DE" sz="1200" dirty="0" smtClean="0"/>
              <a:t> </a:t>
            </a:r>
            <a:r>
              <a:rPr lang="de-DE" sz="1200" dirty="0" err="1" smtClean="0"/>
              <a:t>think</a:t>
            </a:r>
            <a:r>
              <a:rPr lang="de-DE" sz="1200" dirty="0" smtClean="0"/>
              <a:t>, P will </a:t>
            </a:r>
            <a:r>
              <a:rPr lang="de-DE" sz="1200" dirty="0" err="1" smtClean="0"/>
              <a:t>steal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red</a:t>
            </a:r>
            <a:r>
              <a:rPr lang="de-DE" sz="1200" dirty="0" smtClean="0"/>
              <a:t> ball </a:t>
            </a:r>
            <a:r>
              <a:rPr lang="de-DE" sz="1200" dirty="0" err="1" smtClean="0"/>
              <a:t>or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double </a:t>
            </a:r>
            <a:r>
              <a:rPr lang="de-DE" sz="1200" dirty="0" err="1" smtClean="0"/>
              <a:t>coloured</a:t>
            </a:r>
            <a:r>
              <a:rPr lang="de-DE" sz="1200" dirty="0" smtClean="0"/>
              <a:t> ball?</a:t>
            </a: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548680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4" name="Gerade Verbindung mit Pfeil 63"/>
          <p:cNvCxnSpPr/>
          <p:nvPr/>
        </p:nvCxnSpPr>
        <p:spPr>
          <a:xfrm>
            <a:off x="7308304" y="249289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3131840" y="332656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Protagonist</a:t>
            </a:r>
            <a:endParaRPr lang="de-DE" sz="800" dirty="0"/>
          </a:p>
        </p:txBody>
      </p: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980728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Textfeld 86"/>
          <p:cNvSpPr txBox="1"/>
          <p:nvPr/>
        </p:nvSpPr>
        <p:spPr>
          <a:xfrm>
            <a:off x="179512" y="472514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Test </a:t>
            </a:r>
            <a:endParaRPr lang="de-DE" sz="1000" dirty="0"/>
          </a:p>
        </p:txBody>
      </p:sp>
      <p:sp>
        <p:nvSpPr>
          <p:cNvPr id="93" name="Textfeld 92"/>
          <p:cNvSpPr txBox="1"/>
          <p:nvPr/>
        </p:nvSpPr>
        <p:spPr>
          <a:xfrm>
            <a:off x="5076056" y="4293096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Test </a:t>
            </a:r>
            <a:endParaRPr lang="de-DE" sz="1000" dirty="0"/>
          </a:p>
        </p:txBody>
      </p:sp>
      <p:pic>
        <p:nvPicPr>
          <p:cNvPr id="62" name="Picture 4" descr="Vollbild anzeige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980728"/>
            <a:ext cx="1512168" cy="1025199"/>
          </a:xfrm>
          <a:prstGeom prst="rect">
            <a:avLst/>
          </a:prstGeom>
          <a:noFill/>
        </p:spPr>
      </p:pic>
      <p:sp>
        <p:nvSpPr>
          <p:cNvPr id="63" name="Textfeld 62"/>
          <p:cNvSpPr txBox="1"/>
          <p:nvPr/>
        </p:nvSpPr>
        <p:spPr>
          <a:xfrm>
            <a:off x="3563888" y="836712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 smtClean="0"/>
              <a:t>child</a:t>
            </a:r>
            <a:endParaRPr lang="de-DE" sz="800" dirty="0"/>
          </a:p>
        </p:txBody>
      </p:sp>
      <p:sp>
        <p:nvSpPr>
          <p:cNvPr id="69" name="Textfeld 68"/>
          <p:cNvSpPr txBox="1"/>
          <p:nvPr/>
        </p:nvSpPr>
        <p:spPr>
          <a:xfrm>
            <a:off x="539552" y="764704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E </a:t>
            </a:r>
            <a:r>
              <a:rPr lang="de-DE" sz="800" dirty="0" err="1" smtClean="0"/>
              <a:t>showes</a:t>
            </a:r>
            <a:r>
              <a:rPr lang="de-DE" sz="800" dirty="0" smtClean="0"/>
              <a:t> </a:t>
            </a:r>
            <a:r>
              <a:rPr lang="de-DE" sz="800" dirty="0" err="1" smtClean="0"/>
              <a:t>to</a:t>
            </a:r>
            <a:r>
              <a:rPr lang="de-DE" sz="800" dirty="0" smtClean="0"/>
              <a:t> P </a:t>
            </a:r>
            <a:r>
              <a:rPr lang="de-DE" sz="800" dirty="0" err="1" smtClean="0"/>
              <a:t>green</a:t>
            </a:r>
            <a:r>
              <a:rPr lang="de-DE" sz="800" dirty="0" smtClean="0"/>
              <a:t> </a:t>
            </a:r>
            <a:r>
              <a:rPr lang="de-DE" sz="800" dirty="0" err="1" smtClean="0"/>
              <a:t>side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ball (</a:t>
            </a:r>
            <a:r>
              <a:rPr lang="de-DE" sz="800" dirty="0" err="1" smtClean="0"/>
              <a:t>other</a:t>
            </a:r>
            <a:r>
              <a:rPr lang="de-DE" sz="800" dirty="0" smtClean="0"/>
              <a:t> </a:t>
            </a:r>
            <a:r>
              <a:rPr lang="de-DE" sz="800" dirty="0" err="1" smtClean="0"/>
              <a:t>transformable</a:t>
            </a:r>
            <a:r>
              <a:rPr lang="de-DE" sz="800" dirty="0" smtClean="0"/>
              <a:t> </a:t>
            </a:r>
            <a:r>
              <a:rPr lang="de-DE" sz="800" dirty="0" err="1" smtClean="0"/>
              <a:t>target</a:t>
            </a:r>
            <a:r>
              <a:rPr lang="de-DE" sz="800" dirty="0" smtClean="0"/>
              <a:t>), ball </a:t>
            </a:r>
            <a:r>
              <a:rPr lang="de-DE" sz="800" dirty="0" err="1" smtClean="0"/>
              <a:t>returns</a:t>
            </a:r>
            <a:r>
              <a:rPr lang="de-DE" sz="800" dirty="0" smtClean="0"/>
              <a:t> </a:t>
            </a:r>
            <a:r>
              <a:rPr lang="de-DE" sz="800" dirty="0" err="1" smtClean="0"/>
              <a:t>behind</a:t>
            </a:r>
            <a:r>
              <a:rPr lang="de-DE" sz="800" dirty="0" smtClean="0"/>
              <a:t> </a:t>
            </a:r>
            <a:r>
              <a:rPr lang="de-DE" sz="800" dirty="0" err="1" smtClean="0"/>
              <a:t>screen</a:t>
            </a:r>
            <a:endParaRPr lang="de-DE" sz="800" dirty="0"/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060848"/>
            <a:ext cx="875030" cy="103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" name="Textfeld 71"/>
          <p:cNvSpPr txBox="1"/>
          <p:nvPr/>
        </p:nvSpPr>
        <p:spPr>
          <a:xfrm>
            <a:off x="323528" y="3933056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E: </a:t>
            </a:r>
            <a:r>
              <a:rPr lang="de-DE" sz="800" dirty="0" err="1" smtClean="0"/>
              <a:t>which</a:t>
            </a:r>
            <a:r>
              <a:rPr lang="de-DE" sz="800" dirty="0" smtClean="0"/>
              <a:t> ball </a:t>
            </a:r>
            <a:r>
              <a:rPr lang="de-DE" sz="800" dirty="0" err="1" smtClean="0"/>
              <a:t>should</a:t>
            </a:r>
            <a:r>
              <a:rPr lang="de-DE" sz="800" dirty="0" smtClean="0"/>
              <a:t> </a:t>
            </a:r>
            <a:r>
              <a:rPr lang="de-DE" sz="800" dirty="0" err="1" smtClean="0"/>
              <a:t>we</a:t>
            </a:r>
            <a:r>
              <a:rPr lang="de-DE" sz="800" dirty="0" smtClean="0"/>
              <a:t> </a:t>
            </a:r>
            <a:r>
              <a:rPr lang="de-DE" sz="800" dirty="0" err="1" smtClean="0"/>
              <a:t>hide</a:t>
            </a:r>
            <a:r>
              <a:rPr lang="de-DE" sz="800" dirty="0" smtClean="0"/>
              <a:t>?</a:t>
            </a:r>
            <a:endParaRPr lang="de-DE" sz="800" dirty="0"/>
          </a:p>
        </p:txBody>
      </p:sp>
      <p:sp>
        <p:nvSpPr>
          <p:cNvPr id="100" name="Textfeld 99"/>
          <p:cNvSpPr txBox="1"/>
          <p:nvPr/>
        </p:nvSpPr>
        <p:spPr>
          <a:xfrm>
            <a:off x="683568" y="1916832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E </a:t>
            </a:r>
            <a:r>
              <a:rPr lang="de-DE" sz="800" dirty="0" err="1" smtClean="0"/>
              <a:t>shows</a:t>
            </a:r>
            <a:r>
              <a:rPr lang="de-DE" sz="800" dirty="0" smtClean="0"/>
              <a:t> </a:t>
            </a:r>
            <a:r>
              <a:rPr lang="de-DE" sz="800" dirty="0" err="1" smtClean="0"/>
              <a:t>child</a:t>
            </a:r>
            <a:r>
              <a:rPr lang="de-DE" sz="800" dirty="0" smtClean="0"/>
              <a:t> </a:t>
            </a:r>
            <a:r>
              <a:rPr lang="de-DE" sz="800" dirty="0" err="1" smtClean="0"/>
              <a:t>green</a:t>
            </a:r>
            <a:r>
              <a:rPr lang="de-DE" sz="800" dirty="0" smtClean="0"/>
              <a:t> </a:t>
            </a:r>
            <a:r>
              <a:rPr lang="de-DE" sz="800" dirty="0" err="1" smtClean="0"/>
              <a:t>and</a:t>
            </a:r>
            <a:r>
              <a:rPr lang="de-DE" sz="800" dirty="0" smtClean="0"/>
              <a:t> </a:t>
            </a:r>
            <a:r>
              <a:rPr lang="de-DE" sz="800" dirty="0" err="1" smtClean="0"/>
              <a:t>red</a:t>
            </a:r>
            <a:r>
              <a:rPr lang="de-DE" sz="800" dirty="0" smtClean="0"/>
              <a:t> </a:t>
            </a:r>
            <a:r>
              <a:rPr lang="de-DE" sz="800" dirty="0" err="1" smtClean="0"/>
              <a:t>side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ball </a:t>
            </a:r>
            <a:endParaRPr lang="de-DE" sz="800" dirty="0"/>
          </a:p>
        </p:txBody>
      </p:sp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5013176"/>
            <a:ext cx="404401" cy="478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" name="Textfeld 105"/>
          <p:cNvSpPr txBox="1"/>
          <p:nvPr/>
        </p:nvSpPr>
        <p:spPr>
          <a:xfrm>
            <a:off x="2051720" y="4653136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Box </a:t>
            </a:r>
            <a:r>
              <a:rPr lang="de-DE" sz="800" dirty="0" err="1" smtClean="0"/>
              <a:t>from</a:t>
            </a:r>
            <a:r>
              <a:rPr lang="de-DE" sz="800" dirty="0" smtClean="0"/>
              <a:t> </a:t>
            </a:r>
            <a:r>
              <a:rPr lang="de-DE" sz="800" dirty="0" err="1" smtClean="0"/>
              <a:t>above</a:t>
            </a:r>
            <a:endParaRPr lang="de-DE" sz="800" dirty="0"/>
          </a:p>
        </p:txBody>
      </p:sp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4293096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476672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6" name="Picture 4" descr="Vollbild anzeige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980728"/>
            <a:ext cx="1512168" cy="1025199"/>
          </a:xfrm>
          <a:prstGeom prst="rect">
            <a:avLst/>
          </a:prstGeom>
          <a:noFill/>
        </p:spPr>
      </p:pic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2780928"/>
            <a:ext cx="404401" cy="478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2060848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5301208"/>
            <a:ext cx="404401" cy="48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2" name="Textfeld 131"/>
          <p:cNvSpPr txBox="1"/>
          <p:nvPr/>
        </p:nvSpPr>
        <p:spPr>
          <a:xfrm>
            <a:off x="5004048" y="5805264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/>
              <a:t>Cild</a:t>
            </a:r>
            <a:r>
              <a:rPr lang="de-DE" sz="1200" dirty="0" smtClean="0"/>
              <a:t> </a:t>
            </a:r>
            <a:r>
              <a:rPr lang="de-DE" sz="1200" dirty="0" err="1" smtClean="0"/>
              <a:t>has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hide</a:t>
            </a:r>
            <a:endParaRPr lang="de-DE" sz="1200" dirty="0" smtClean="0"/>
          </a:p>
        </p:txBody>
      </p:sp>
      <p:sp>
        <p:nvSpPr>
          <p:cNvPr id="67" name="Akkord 66"/>
          <p:cNvSpPr/>
          <p:nvPr/>
        </p:nvSpPr>
        <p:spPr>
          <a:xfrm rot="308816">
            <a:off x="2077824" y="2805836"/>
            <a:ext cx="582640" cy="608147"/>
          </a:xfrm>
          <a:prstGeom prst="chor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Akkord 70"/>
          <p:cNvSpPr/>
          <p:nvPr/>
        </p:nvSpPr>
        <p:spPr>
          <a:xfrm rot="10800000">
            <a:off x="2195736" y="2780928"/>
            <a:ext cx="576064" cy="576064"/>
          </a:xfrm>
          <a:prstGeom prst="chord">
            <a:avLst>
              <a:gd name="adj1" fmla="val 3090508"/>
              <a:gd name="adj2" fmla="val 1620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Parallelogramm 83"/>
          <p:cNvSpPr/>
          <p:nvPr/>
        </p:nvSpPr>
        <p:spPr>
          <a:xfrm>
            <a:off x="2627784" y="908720"/>
            <a:ext cx="1152128" cy="36004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Akkord 81"/>
          <p:cNvSpPr/>
          <p:nvPr/>
        </p:nvSpPr>
        <p:spPr>
          <a:xfrm rot="308816">
            <a:off x="2391854" y="999609"/>
            <a:ext cx="439999" cy="424001"/>
          </a:xfrm>
          <a:prstGeom prst="chor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Akkord 82"/>
          <p:cNvSpPr/>
          <p:nvPr/>
        </p:nvSpPr>
        <p:spPr>
          <a:xfrm rot="10800000">
            <a:off x="2483768" y="980728"/>
            <a:ext cx="432048" cy="432048"/>
          </a:xfrm>
          <a:prstGeom prst="chord">
            <a:avLst>
              <a:gd name="adj1" fmla="val 3090508"/>
              <a:gd name="adj2" fmla="val 1620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1052736"/>
            <a:ext cx="648073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980728"/>
            <a:ext cx="875030" cy="103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2708920"/>
            <a:ext cx="648073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" name="Textfeld 85"/>
          <p:cNvSpPr txBox="1"/>
          <p:nvPr/>
        </p:nvSpPr>
        <p:spPr>
          <a:xfrm>
            <a:off x="2843808" y="2492896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 smtClean="0"/>
              <a:t>child</a:t>
            </a:r>
            <a:endParaRPr lang="de-DE" sz="800" dirty="0"/>
          </a:p>
        </p:txBody>
      </p:sp>
      <p:sp>
        <p:nvSpPr>
          <p:cNvPr id="89" name="Rechteck 88"/>
          <p:cNvSpPr/>
          <p:nvPr/>
        </p:nvSpPr>
        <p:spPr>
          <a:xfrm>
            <a:off x="1907704" y="4941168"/>
            <a:ext cx="144016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/>
        </p:nvSpPr>
        <p:spPr>
          <a:xfrm>
            <a:off x="2051720" y="5373216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Akkord 90"/>
          <p:cNvSpPr/>
          <p:nvPr/>
        </p:nvSpPr>
        <p:spPr>
          <a:xfrm rot="10800000">
            <a:off x="2987824" y="5157192"/>
            <a:ext cx="288032" cy="288032"/>
          </a:xfrm>
          <a:prstGeom prst="chord">
            <a:avLst>
              <a:gd name="adj1" fmla="val 3090508"/>
              <a:gd name="adj2" fmla="val 1620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Akkord 91"/>
          <p:cNvSpPr/>
          <p:nvPr/>
        </p:nvSpPr>
        <p:spPr>
          <a:xfrm rot="308816">
            <a:off x="2930244" y="5169749"/>
            <a:ext cx="295000" cy="334925"/>
          </a:xfrm>
          <a:prstGeom prst="chor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/>
        </p:nvSpPr>
        <p:spPr>
          <a:xfrm>
            <a:off x="2483768" y="5373216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/>
          <p:cNvSpPr txBox="1"/>
          <p:nvPr/>
        </p:nvSpPr>
        <p:spPr>
          <a:xfrm>
            <a:off x="251520" y="116632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 smtClean="0"/>
              <a:t>Familiarization</a:t>
            </a:r>
            <a:r>
              <a:rPr lang="de-DE" sz="800" dirty="0" smtClean="0"/>
              <a:t>: P </a:t>
            </a:r>
            <a:r>
              <a:rPr lang="de-DE" sz="800" dirty="0" err="1" smtClean="0"/>
              <a:t>steals</a:t>
            </a:r>
            <a:r>
              <a:rPr lang="de-DE" sz="800" dirty="0" smtClean="0"/>
              <a:t> </a:t>
            </a:r>
            <a:r>
              <a:rPr lang="de-DE" sz="800" dirty="0" err="1" smtClean="0"/>
              <a:t>everything</a:t>
            </a:r>
            <a:r>
              <a:rPr lang="de-DE" sz="800" dirty="0" smtClean="0"/>
              <a:t> he </a:t>
            </a:r>
            <a:r>
              <a:rPr lang="de-DE" sz="800" dirty="0" err="1" smtClean="0"/>
              <a:t>saw</a:t>
            </a:r>
            <a:endParaRPr lang="de-DE" sz="800" dirty="0"/>
          </a:p>
        </p:txBody>
      </p:sp>
      <p:sp>
        <p:nvSpPr>
          <p:cNvPr id="96" name="Textfeld 95"/>
          <p:cNvSpPr txBox="1"/>
          <p:nvPr/>
        </p:nvSpPr>
        <p:spPr>
          <a:xfrm>
            <a:off x="4860032" y="188640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 smtClean="0"/>
              <a:t>Familiarization</a:t>
            </a:r>
            <a:r>
              <a:rPr lang="de-DE" sz="800" dirty="0" smtClean="0"/>
              <a:t>: P </a:t>
            </a:r>
            <a:r>
              <a:rPr lang="de-DE" sz="800" dirty="0" err="1" smtClean="0"/>
              <a:t>steals</a:t>
            </a:r>
            <a:r>
              <a:rPr lang="de-DE" sz="800" dirty="0" smtClean="0"/>
              <a:t> </a:t>
            </a:r>
            <a:r>
              <a:rPr lang="de-DE" sz="800" dirty="0" err="1" smtClean="0"/>
              <a:t>everything</a:t>
            </a:r>
            <a:r>
              <a:rPr lang="de-DE" sz="800" dirty="0" smtClean="0"/>
              <a:t> he </a:t>
            </a:r>
            <a:r>
              <a:rPr lang="de-DE" sz="800" dirty="0" err="1" smtClean="0"/>
              <a:t>saw</a:t>
            </a:r>
            <a:endParaRPr lang="de-DE" sz="800" dirty="0"/>
          </a:p>
        </p:txBody>
      </p:sp>
      <p:sp>
        <p:nvSpPr>
          <p:cNvPr id="97" name="Parallelogramm 96"/>
          <p:cNvSpPr/>
          <p:nvPr/>
        </p:nvSpPr>
        <p:spPr>
          <a:xfrm>
            <a:off x="6732240" y="764704"/>
            <a:ext cx="1152128" cy="36004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kkord 97"/>
          <p:cNvSpPr/>
          <p:nvPr/>
        </p:nvSpPr>
        <p:spPr>
          <a:xfrm rot="10800000">
            <a:off x="6948264" y="836712"/>
            <a:ext cx="432048" cy="432048"/>
          </a:xfrm>
          <a:prstGeom prst="chord">
            <a:avLst>
              <a:gd name="adj1" fmla="val 3090508"/>
              <a:gd name="adj2" fmla="val 1620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Akkord 109"/>
          <p:cNvSpPr/>
          <p:nvPr/>
        </p:nvSpPr>
        <p:spPr>
          <a:xfrm rot="308816">
            <a:off x="6894316" y="866923"/>
            <a:ext cx="436766" cy="422279"/>
          </a:xfrm>
          <a:prstGeom prst="chor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1052736"/>
            <a:ext cx="587155" cy="694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1" name="Textfeld 110"/>
          <p:cNvSpPr txBox="1"/>
          <p:nvPr/>
        </p:nvSpPr>
        <p:spPr>
          <a:xfrm>
            <a:off x="5148064" y="76470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E </a:t>
            </a:r>
            <a:r>
              <a:rPr lang="de-DE" sz="800" dirty="0" err="1" smtClean="0"/>
              <a:t>showes</a:t>
            </a:r>
            <a:r>
              <a:rPr lang="de-DE" sz="800" dirty="0" smtClean="0"/>
              <a:t> </a:t>
            </a:r>
            <a:r>
              <a:rPr lang="de-DE" sz="800" dirty="0" err="1" smtClean="0"/>
              <a:t>to</a:t>
            </a:r>
            <a:r>
              <a:rPr lang="de-DE" sz="800" dirty="0" smtClean="0"/>
              <a:t> P </a:t>
            </a:r>
            <a:r>
              <a:rPr lang="de-DE" sz="800" dirty="0" err="1" smtClean="0"/>
              <a:t>green</a:t>
            </a:r>
            <a:r>
              <a:rPr lang="de-DE" sz="800" dirty="0" smtClean="0"/>
              <a:t> </a:t>
            </a:r>
            <a:r>
              <a:rPr lang="de-DE" sz="800" dirty="0" err="1" smtClean="0"/>
              <a:t>side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ball, ball </a:t>
            </a:r>
            <a:r>
              <a:rPr lang="de-DE" sz="800" dirty="0" err="1" smtClean="0"/>
              <a:t>returns</a:t>
            </a:r>
            <a:r>
              <a:rPr lang="de-DE" sz="800" dirty="0" smtClean="0"/>
              <a:t> </a:t>
            </a:r>
            <a:r>
              <a:rPr lang="de-DE" sz="800" dirty="0" err="1" smtClean="0"/>
              <a:t>behind</a:t>
            </a:r>
            <a:r>
              <a:rPr lang="de-DE" sz="800" dirty="0" smtClean="0"/>
              <a:t> </a:t>
            </a:r>
            <a:r>
              <a:rPr lang="de-DE" sz="800" dirty="0" err="1" smtClean="0"/>
              <a:t>screen</a:t>
            </a:r>
            <a:endParaRPr lang="de-DE" sz="800" dirty="0"/>
          </a:p>
        </p:txBody>
      </p:sp>
      <p:sp>
        <p:nvSpPr>
          <p:cNvPr id="112" name="Akkord 111"/>
          <p:cNvSpPr/>
          <p:nvPr/>
        </p:nvSpPr>
        <p:spPr>
          <a:xfrm rot="10800000">
            <a:off x="5940152" y="2276872"/>
            <a:ext cx="360040" cy="360040"/>
          </a:xfrm>
          <a:prstGeom prst="chord">
            <a:avLst>
              <a:gd name="adj1" fmla="val 3090508"/>
              <a:gd name="adj2" fmla="val 1620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Akkord 124"/>
          <p:cNvSpPr/>
          <p:nvPr/>
        </p:nvSpPr>
        <p:spPr>
          <a:xfrm rot="308816">
            <a:off x="5883264" y="2294179"/>
            <a:ext cx="401808" cy="355141"/>
          </a:xfrm>
          <a:prstGeom prst="chor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Textfeld 132"/>
          <p:cNvSpPr txBox="1"/>
          <p:nvPr/>
        </p:nvSpPr>
        <p:spPr>
          <a:xfrm>
            <a:off x="4860032" y="162880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E </a:t>
            </a:r>
            <a:r>
              <a:rPr lang="de-DE" sz="800" dirty="0" err="1" smtClean="0"/>
              <a:t>shows</a:t>
            </a:r>
            <a:r>
              <a:rPr lang="de-DE" sz="800" dirty="0" smtClean="0"/>
              <a:t> </a:t>
            </a:r>
            <a:r>
              <a:rPr lang="de-DE" sz="800" dirty="0" err="1" smtClean="0"/>
              <a:t>green</a:t>
            </a:r>
            <a:r>
              <a:rPr lang="de-DE" sz="800" dirty="0" smtClean="0"/>
              <a:t> </a:t>
            </a:r>
            <a:r>
              <a:rPr lang="de-DE" sz="800" dirty="0" err="1" smtClean="0"/>
              <a:t>and</a:t>
            </a:r>
            <a:r>
              <a:rPr lang="de-DE" sz="800" dirty="0" smtClean="0"/>
              <a:t> </a:t>
            </a:r>
            <a:r>
              <a:rPr lang="de-DE" sz="800" dirty="0" err="1" smtClean="0"/>
              <a:t>red</a:t>
            </a:r>
            <a:r>
              <a:rPr lang="de-DE" sz="800" dirty="0" smtClean="0"/>
              <a:t> </a:t>
            </a:r>
            <a:r>
              <a:rPr lang="de-DE" sz="800" dirty="0" err="1" smtClean="0"/>
              <a:t>side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ball </a:t>
            </a:r>
            <a:endParaRPr lang="de-DE" sz="800" dirty="0"/>
          </a:p>
        </p:txBody>
      </p:sp>
      <p:sp>
        <p:nvSpPr>
          <p:cNvPr id="134" name="Rechteck 133"/>
          <p:cNvSpPr/>
          <p:nvPr/>
        </p:nvSpPr>
        <p:spPr>
          <a:xfrm>
            <a:off x="6012160" y="4725144"/>
            <a:ext cx="144016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6156176" y="4869160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6516216" y="5229200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Akkord 136"/>
          <p:cNvSpPr/>
          <p:nvPr/>
        </p:nvSpPr>
        <p:spPr>
          <a:xfrm rot="308816">
            <a:off x="6818676" y="4953725"/>
            <a:ext cx="295000" cy="334925"/>
          </a:xfrm>
          <a:prstGeom prst="chor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Akkord 137"/>
          <p:cNvSpPr/>
          <p:nvPr/>
        </p:nvSpPr>
        <p:spPr>
          <a:xfrm rot="10800000">
            <a:off x="6876256" y="4941168"/>
            <a:ext cx="360040" cy="288032"/>
          </a:xfrm>
          <a:prstGeom prst="chord">
            <a:avLst>
              <a:gd name="adj1" fmla="val 3090508"/>
              <a:gd name="adj2" fmla="val 1620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Textfeld 138"/>
          <p:cNvSpPr txBox="1"/>
          <p:nvPr/>
        </p:nvSpPr>
        <p:spPr>
          <a:xfrm>
            <a:off x="5796136" y="4221088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E: </a:t>
            </a:r>
            <a:r>
              <a:rPr lang="de-DE" sz="800" dirty="0" err="1" smtClean="0"/>
              <a:t>which</a:t>
            </a:r>
            <a:r>
              <a:rPr lang="de-DE" sz="800" dirty="0" smtClean="0"/>
              <a:t> ball </a:t>
            </a:r>
            <a:r>
              <a:rPr lang="de-DE" sz="800" dirty="0" err="1" smtClean="0"/>
              <a:t>should</a:t>
            </a:r>
            <a:r>
              <a:rPr lang="de-DE" sz="800" dirty="0" smtClean="0"/>
              <a:t> </a:t>
            </a:r>
            <a:r>
              <a:rPr lang="de-DE" sz="800" dirty="0" err="1" smtClean="0"/>
              <a:t>we</a:t>
            </a:r>
            <a:r>
              <a:rPr lang="de-DE" sz="800" dirty="0" smtClean="0"/>
              <a:t> </a:t>
            </a:r>
            <a:r>
              <a:rPr lang="de-DE" sz="800" dirty="0" err="1" smtClean="0"/>
              <a:t>hide</a:t>
            </a:r>
            <a:r>
              <a:rPr lang="de-DE" sz="800" dirty="0" smtClean="0"/>
              <a:t>?</a:t>
            </a:r>
            <a:endParaRPr lang="de-DE" sz="800" dirty="0"/>
          </a:p>
        </p:txBody>
      </p:sp>
      <p:sp>
        <p:nvSpPr>
          <p:cNvPr id="140" name="Textfeld 139"/>
          <p:cNvSpPr txBox="1"/>
          <p:nvPr/>
        </p:nvSpPr>
        <p:spPr>
          <a:xfrm>
            <a:off x="899592" y="6453336"/>
            <a:ext cx="756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Other </a:t>
            </a:r>
            <a:r>
              <a:rPr lang="de-DE" sz="1200" dirty="0" err="1" smtClean="0"/>
              <a:t>possibility</a:t>
            </a:r>
            <a:r>
              <a:rPr lang="de-DE" sz="1200" dirty="0" smtClean="0"/>
              <a:t>: </a:t>
            </a:r>
            <a:r>
              <a:rPr lang="de-DE" sz="1200" dirty="0" err="1" smtClean="0"/>
              <a:t>smarties</a:t>
            </a:r>
            <a:r>
              <a:rPr lang="de-DE" sz="1200" dirty="0" smtClean="0"/>
              <a:t>(</a:t>
            </a:r>
            <a:r>
              <a:rPr lang="de-DE" sz="1200" dirty="0" err="1" smtClean="0"/>
              <a:t>pen</a:t>
            </a:r>
            <a:r>
              <a:rPr lang="de-DE" sz="1200" dirty="0" smtClean="0"/>
              <a:t>) box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pen</a:t>
            </a:r>
            <a:r>
              <a:rPr lang="de-DE" sz="1200" dirty="0" smtClean="0"/>
              <a:t> (</a:t>
            </a:r>
            <a:r>
              <a:rPr lang="de-DE" sz="1200" dirty="0" err="1" smtClean="0"/>
              <a:t>smarties</a:t>
            </a:r>
            <a:r>
              <a:rPr lang="de-DE" sz="1200" dirty="0" smtClean="0"/>
              <a:t>) </a:t>
            </a:r>
            <a:r>
              <a:rPr lang="de-DE" sz="1200" dirty="0" err="1" smtClean="0"/>
              <a:t>inside</a:t>
            </a:r>
            <a:r>
              <a:rPr lang="de-DE" sz="1200" dirty="0" smtClean="0"/>
              <a:t>: will P </a:t>
            </a:r>
            <a:r>
              <a:rPr lang="de-DE" sz="1200" dirty="0" err="1" smtClean="0"/>
              <a:t>steal</a:t>
            </a:r>
            <a:r>
              <a:rPr lang="de-DE" sz="1200" dirty="0" smtClean="0"/>
              <a:t> </a:t>
            </a:r>
            <a:r>
              <a:rPr lang="de-DE" sz="1200" dirty="0" err="1" smtClean="0"/>
              <a:t>pen</a:t>
            </a:r>
            <a:r>
              <a:rPr lang="de-DE" sz="1200" dirty="0" smtClean="0"/>
              <a:t> </a:t>
            </a:r>
            <a:r>
              <a:rPr lang="de-DE" sz="1200" dirty="0" err="1" smtClean="0"/>
              <a:t>or</a:t>
            </a:r>
            <a:r>
              <a:rPr lang="de-DE" sz="1200" dirty="0" smtClean="0"/>
              <a:t> </a:t>
            </a:r>
            <a:r>
              <a:rPr lang="de-DE" sz="1200" dirty="0" err="1" smtClean="0"/>
              <a:t>smarties</a:t>
            </a:r>
            <a:r>
              <a:rPr lang="de-DE" sz="1200" dirty="0" smtClean="0"/>
              <a:t>?  </a:t>
            </a:r>
            <a:endParaRPr lang="de-DE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699</Words>
  <Application>Microsoft Office PowerPoint</Application>
  <PresentationFormat>Bildschirmpräsentation (4:3)</PresentationFormat>
  <Paragraphs>140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</vt:vector>
  </TitlesOfParts>
  <Company>Georg-Elias-Müller Institut für Psychologie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Hannes Rakoczy</dc:creator>
  <cp:lastModifiedBy>Hannes Rakoczy</cp:lastModifiedBy>
  <cp:revision>21</cp:revision>
  <dcterms:created xsi:type="dcterms:W3CDTF">2012-05-22T12:28:03Z</dcterms:created>
  <dcterms:modified xsi:type="dcterms:W3CDTF">2012-05-25T10:03:48Z</dcterms:modified>
</cp:coreProperties>
</file>