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79" r:id="rId3"/>
    <p:sldId id="275" r:id="rId4"/>
    <p:sldId id="277" r:id="rId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EAD9D-0282-4E22-9E3A-48E861ED28BA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78CCE-5750-404E-9936-A91C1E9694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CCE-5750-404E-9936-A91C1E96946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CCE-5750-404E-9936-A91C1E96946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C9B-D376-4858-95F0-4A3444E79A17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0579-5EC4-4D2E-9D25-80CE59403065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1735-DF61-4F62-9FD3-E6B099E7C82E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8B11-474D-4809-BA56-12AEBD6D2570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EB3D-D15C-4CB2-BAAE-7508475E07B4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FF2-093D-4885-B816-B07C9A2E2EBD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AF4D-E9ED-4B0E-ADCC-06941D7F901E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85A-8C35-43D1-9E34-BB7CDCEC3496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E08-F662-40CE-A91F-FF8641433498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B174-FC8F-432C-93CE-F873C1DAA95A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2CB5-B039-4EF0-8E64-DB439E7B04A0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449F-2611-4D56-AE87-9D61F301F1AA}" type="datetime1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18440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4121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049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70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3140968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6206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55679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7730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feld 55"/>
          <p:cNvSpPr txBox="1"/>
          <p:nvPr/>
        </p:nvSpPr>
        <p:spPr>
          <a:xfrm>
            <a:off x="35496" y="446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al./Southgate et al. 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r>
              <a:rPr lang="de-DE" sz="1000" dirty="0" smtClean="0">
                <a:solidFill>
                  <a:srgbClr val="C00000"/>
                </a:solidFill>
              </a:rPr>
              <a:t> 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simplified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:  1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transformation</a:t>
            </a:r>
            <a:endParaRPr lang="de-DE" sz="1000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23528" y="494116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51520" y="522920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cxnSp>
        <p:nvCxnSpPr>
          <p:cNvPr id="64" name="Gerade Verbindung mit Pfeil 63"/>
          <p:cNvCxnSpPr/>
          <p:nvPr/>
        </p:nvCxnSpPr>
        <p:spPr>
          <a:xfrm rot="10800000" flipV="1">
            <a:off x="3131840" y="2780928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0800000">
            <a:off x="1691680" y="2780928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1907704" y="256490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cxnSp>
        <p:nvCxnSpPr>
          <p:cNvPr id="77" name="Gerade Verbindung mit Pfeil 76"/>
          <p:cNvCxnSpPr/>
          <p:nvPr/>
        </p:nvCxnSpPr>
        <p:spPr>
          <a:xfrm rot="10800000">
            <a:off x="5868144" y="3068960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084168" y="28529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96" name="Textfeld 95"/>
          <p:cNvSpPr txBox="1"/>
          <p:nvPr/>
        </p:nvSpPr>
        <p:spPr>
          <a:xfrm>
            <a:off x="1187624" y="12687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sp>
        <p:nvSpPr>
          <p:cNvPr id="97" name="Textfeld 96"/>
          <p:cNvSpPr txBox="1"/>
          <p:nvPr/>
        </p:nvSpPr>
        <p:spPr>
          <a:xfrm>
            <a:off x="6012160" y="114623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15719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Ovale Legende 102"/>
          <p:cNvSpPr/>
          <p:nvPr/>
        </p:nvSpPr>
        <p:spPr>
          <a:xfrm>
            <a:off x="2627784" y="4653136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94116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Ovale Legende 106"/>
          <p:cNvSpPr/>
          <p:nvPr/>
        </p:nvSpPr>
        <p:spPr>
          <a:xfrm>
            <a:off x="6948264" y="4365104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4208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63691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94928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7332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23928" y="116632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FB </a:t>
            </a:r>
            <a:r>
              <a:rPr lang="de-DE" b="1" dirty="0" err="1" smtClean="0"/>
              <a:t>identity</a:t>
            </a:r>
            <a:endParaRPr lang="de-DE" b="1" dirty="0"/>
          </a:p>
        </p:txBody>
      </p:sp>
      <p:sp>
        <p:nvSpPr>
          <p:cNvPr id="63" name="Freihandform 62"/>
          <p:cNvSpPr/>
          <p:nvPr/>
        </p:nvSpPr>
        <p:spPr>
          <a:xfrm>
            <a:off x="1043608" y="620688"/>
            <a:ext cx="720080" cy="648072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reihandform 65"/>
          <p:cNvSpPr/>
          <p:nvPr/>
        </p:nvSpPr>
        <p:spPr>
          <a:xfrm>
            <a:off x="3491880" y="2348880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5293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Freihandform 74"/>
          <p:cNvSpPr/>
          <p:nvPr/>
        </p:nvSpPr>
        <p:spPr>
          <a:xfrm>
            <a:off x="1115616" y="5661248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reihandform 77"/>
          <p:cNvSpPr/>
          <p:nvPr/>
        </p:nvSpPr>
        <p:spPr>
          <a:xfrm>
            <a:off x="5796136" y="476672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reihandform 78"/>
          <p:cNvSpPr/>
          <p:nvPr/>
        </p:nvSpPr>
        <p:spPr>
          <a:xfrm>
            <a:off x="7740352" y="2636912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0800000" flipV="1">
            <a:off x="7308304" y="2996952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ihandform 83"/>
          <p:cNvSpPr/>
          <p:nvPr/>
        </p:nvSpPr>
        <p:spPr>
          <a:xfrm>
            <a:off x="5796136" y="5445224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1619672" y="5373216"/>
            <a:ext cx="4568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H="1">
            <a:off x="6228184" y="5157192"/>
            <a:ext cx="3128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7647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268760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2771800" y="90872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195736" y="10527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18440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1835696" y="1196752"/>
            <a:ext cx="100811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20688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12474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7380312" y="76470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732240" y="90872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92696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516216" y="764704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7740352" y="9087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6206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27687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7730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feld 55"/>
          <p:cNvSpPr txBox="1"/>
          <p:nvPr/>
        </p:nvSpPr>
        <p:spPr>
          <a:xfrm>
            <a:off x="35496" y="446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al./Southgate et al. 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r>
              <a:rPr lang="de-DE" sz="1000" dirty="0" smtClean="0">
                <a:solidFill>
                  <a:srgbClr val="C00000"/>
                </a:solidFill>
              </a:rPr>
              <a:t> 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simplified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:  1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transformation</a:t>
            </a:r>
            <a:endParaRPr lang="de-DE" sz="1000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23528" y="494116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51520" y="522920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sp>
        <p:nvSpPr>
          <p:cNvPr id="96" name="Textfeld 95"/>
          <p:cNvSpPr txBox="1"/>
          <p:nvPr/>
        </p:nvSpPr>
        <p:spPr>
          <a:xfrm>
            <a:off x="1187624" y="12687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sp>
        <p:nvSpPr>
          <p:cNvPr id="97" name="Textfeld 96"/>
          <p:cNvSpPr txBox="1"/>
          <p:nvPr/>
        </p:nvSpPr>
        <p:spPr>
          <a:xfrm>
            <a:off x="5868144" y="119675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15719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Ovale Legende 102"/>
          <p:cNvSpPr/>
          <p:nvPr/>
        </p:nvSpPr>
        <p:spPr>
          <a:xfrm>
            <a:off x="2483768" y="4581128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94116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Ovale Legende 106"/>
          <p:cNvSpPr/>
          <p:nvPr/>
        </p:nvSpPr>
        <p:spPr>
          <a:xfrm>
            <a:off x="6948264" y="4365104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23928" y="116632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FB </a:t>
            </a:r>
            <a:r>
              <a:rPr lang="de-DE" b="1" dirty="0" err="1" smtClean="0"/>
              <a:t>location</a:t>
            </a:r>
            <a:endParaRPr lang="de-DE" b="1" dirty="0"/>
          </a:p>
        </p:txBody>
      </p:sp>
      <p:sp>
        <p:nvSpPr>
          <p:cNvPr id="63" name="Freihandform 62"/>
          <p:cNvSpPr/>
          <p:nvPr/>
        </p:nvSpPr>
        <p:spPr>
          <a:xfrm>
            <a:off x="1043608" y="548680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reihandform 74"/>
          <p:cNvSpPr/>
          <p:nvPr/>
        </p:nvSpPr>
        <p:spPr>
          <a:xfrm>
            <a:off x="1115616" y="5661248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reihandform 77"/>
          <p:cNvSpPr/>
          <p:nvPr/>
        </p:nvSpPr>
        <p:spPr>
          <a:xfrm>
            <a:off x="5796136" y="476672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reihandform 78"/>
          <p:cNvSpPr/>
          <p:nvPr/>
        </p:nvSpPr>
        <p:spPr>
          <a:xfrm>
            <a:off x="6012160" y="2276872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>
            <a:endCxn id="113" idx="1"/>
          </p:cNvCxnSpPr>
          <p:nvPr/>
        </p:nvCxnSpPr>
        <p:spPr>
          <a:xfrm>
            <a:off x="6588224" y="2492896"/>
            <a:ext cx="36004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ihandform 83"/>
          <p:cNvSpPr/>
          <p:nvPr/>
        </p:nvSpPr>
        <p:spPr>
          <a:xfrm>
            <a:off x="5580112" y="5445224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3203848" y="1052736"/>
            <a:ext cx="8384" cy="20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ihandform 64"/>
          <p:cNvSpPr/>
          <p:nvPr/>
        </p:nvSpPr>
        <p:spPr>
          <a:xfrm>
            <a:off x="755576" y="2708920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/>
          <p:cNvSpPr/>
          <p:nvPr/>
        </p:nvSpPr>
        <p:spPr>
          <a:xfrm>
            <a:off x="3491880" y="2852936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99695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Gerade Verbindung mit Pfeil 69"/>
          <p:cNvCxnSpPr/>
          <p:nvPr/>
        </p:nvCxnSpPr>
        <p:spPr>
          <a:xfrm>
            <a:off x="1619672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2771800" y="306896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ihandform 84"/>
          <p:cNvSpPr/>
          <p:nvPr/>
        </p:nvSpPr>
        <p:spPr>
          <a:xfrm>
            <a:off x="3203848" y="5661248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2123728" y="256490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Location</a:t>
            </a:r>
            <a:r>
              <a:rPr lang="de-DE" sz="800" dirty="0" smtClean="0"/>
              <a:t> </a:t>
            </a:r>
            <a:r>
              <a:rPr lang="de-DE" sz="800" dirty="0" err="1" smtClean="0"/>
              <a:t>change</a:t>
            </a:r>
            <a:endParaRPr lang="de-DE" sz="800" dirty="0"/>
          </a:p>
        </p:txBody>
      </p:sp>
      <p:cxnSp>
        <p:nvCxnSpPr>
          <p:cNvPr id="89" name="Gerade Verbindung mit Pfeil 88"/>
          <p:cNvCxnSpPr/>
          <p:nvPr/>
        </p:nvCxnSpPr>
        <p:spPr>
          <a:xfrm flipH="1">
            <a:off x="1547664" y="5373216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6012160" y="5157192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ihandform 98"/>
          <p:cNvSpPr/>
          <p:nvPr/>
        </p:nvSpPr>
        <p:spPr>
          <a:xfrm>
            <a:off x="7380312" y="5373216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 Verbindung mit Pfeil 103"/>
          <p:cNvCxnSpPr/>
          <p:nvPr/>
        </p:nvCxnSpPr>
        <p:spPr>
          <a:xfrm flipH="1" flipV="1">
            <a:off x="6516216" y="1052736"/>
            <a:ext cx="100811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42088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5" name="Gerade Verbindung mit Pfeil 114"/>
          <p:cNvCxnSpPr/>
          <p:nvPr/>
        </p:nvCxnSpPr>
        <p:spPr>
          <a:xfrm>
            <a:off x="7380312" y="25649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ihandform 116"/>
          <p:cNvSpPr/>
          <p:nvPr/>
        </p:nvSpPr>
        <p:spPr>
          <a:xfrm>
            <a:off x="7740352" y="2204864"/>
            <a:ext cx="742392" cy="720080"/>
          </a:xfrm>
          <a:custGeom>
            <a:avLst/>
            <a:gdLst>
              <a:gd name="connsiteX0" fmla="*/ 541176 w 1334656"/>
              <a:gd name="connsiteY0" fmla="*/ 222127 h 1171191"/>
              <a:gd name="connsiteX1" fmla="*/ 541176 w 1334656"/>
              <a:gd name="connsiteY1" fmla="*/ 222127 h 1171191"/>
              <a:gd name="connsiteX2" fmla="*/ 550507 w 1334656"/>
              <a:gd name="connsiteY2" fmla="*/ 315433 h 1171191"/>
              <a:gd name="connsiteX3" fmla="*/ 625152 w 1334656"/>
              <a:gd name="connsiteY3" fmla="*/ 399409 h 1171191"/>
              <a:gd name="connsiteX4" fmla="*/ 653143 w 1334656"/>
              <a:gd name="connsiteY4" fmla="*/ 418070 h 1171191"/>
              <a:gd name="connsiteX5" fmla="*/ 727788 w 1334656"/>
              <a:gd name="connsiteY5" fmla="*/ 436731 h 1171191"/>
              <a:gd name="connsiteX6" fmla="*/ 774441 w 1334656"/>
              <a:gd name="connsiteY6" fmla="*/ 455392 h 1171191"/>
              <a:gd name="connsiteX7" fmla="*/ 811764 w 1334656"/>
              <a:gd name="connsiteY7" fmla="*/ 474053 h 1171191"/>
              <a:gd name="connsiteX8" fmla="*/ 858417 w 1334656"/>
              <a:gd name="connsiteY8" fmla="*/ 483384 h 1171191"/>
              <a:gd name="connsiteX9" fmla="*/ 895739 w 1334656"/>
              <a:gd name="connsiteY9" fmla="*/ 502045 h 1171191"/>
              <a:gd name="connsiteX10" fmla="*/ 1082352 w 1334656"/>
              <a:gd name="connsiteY10" fmla="*/ 530037 h 1171191"/>
              <a:gd name="connsiteX11" fmla="*/ 1212980 w 1334656"/>
              <a:gd name="connsiteY11" fmla="*/ 539368 h 1171191"/>
              <a:gd name="connsiteX12" fmla="*/ 1250303 w 1334656"/>
              <a:gd name="connsiteY12" fmla="*/ 567360 h 1171191"/>
              <a:gd name="connsiteX13" fmla="*/ 1296956 w 1334656"/>
              <a:gd name="connsiteY13" fmla="*/ 669996 h 1171191"/>
              <a:gd name="connsiteX14" fmla="*/ 1315617 w 1334656"/>
              <a:gd name="connsiteY14" fmla="*/ 735311 h 1171191"/>
              <a:gd name="connsiteX15" fmla="*/ 1315617 w 1334656"/>
              <a:gd name="connsiteY15" fmla="*/ 875270 h 1171191"/>
              <a:gd name="connsiteX16" fmla="*/ 1250303 w 1334656"/>
              <a:gd name="connsiteY16" fmla="*/ 903262 h 1171191"/>
              <a:gd name="connsiteX17" fmla="*/ 1110343 w 1334656"/>
              <a:gd name="connsiteY17" fmla="*/ 893931 h 1171191"/>
              <a:gd name="connsiteX18" fmla="*/ 1073021 w 1334656"/>
              <a:gd name="connsiteY18" fmla="*/ 884600 h 1171191"/>
              <a:gd name="connsiteX19" fmla="*/ 1017037 w 1334656"/>
              <a:gd name="connsiteY19" fmla="*/ 865939 h 1171191"/>
              <a:gd name="connsiteX20" fmla="*/ 979715 w 1334656"/>
              <a:gd name="connsiteY20" fmla="*/ 875270 h 1171191"/>
              <a:gd name="connsiteX21" fmla="*/ 961054 w 1334656"/>
              <a:gd name="connsiteY21" fmla="*/ 931253 h 1171191"/>
              <a:gd name="connsiteX22" fmla="*/ 951723 w 1334656"/>
              <a:gd name="connsiteY22" fmla="*/ 1145858 h 1171191"/>
              <a:gd name="connsiteX23" fmla="*/ 830425 w 1334656"/>
              <a:gd name="connsiteY23" fmla="*/ 1136527 h 1171191"/>
              <a:gd name="connsiteX24" fmla="*/ 802433 w 1334656"/>
              <a:gd name="connsiteY24" fmla="*/ 1127196 h 1171191"/>
              <a:gd name="connsiteX25" fmla="*/ 746449 w 1334656"/>
              <a:gd name="connsiteY25" fmla="*/ 1089874 h 1171191"/>
              <a:gd name="connsiteX26" fmla="*/ 718458 w 1334656"/>
              <a:gd name="connsiteY26" fmla="*/ 1033890 h 1171191"/>
              <a:gd name="connsiteX27" fmla="*/ 699796 w 1334656"/>
              <a:gd name="connsiteY27" fmla="*/ 1005898 h 1171191"/>
              <a:gd name="connsiteX28" fmla="*/ 671805 w 1334656"/>
              <a:gd name="connsiteY28" fmla="*/ 912592 h 1171191"/>
              <a:gd name="connsiteX29" fmla="*/ 671805 w 1334656"/>
              <a:gd name="connsiteY29" fmla="*/ 697988 h 1171191"/>
              <a:gd name="connsiteX30" fmla="*/ 653143 w 1334656"/>
              <a:gd name="connsiteY30" fmla="*/ 679327 h 1171191"/>
              <a:gd name="connsiteX31" fmla="*/ 578498 w 1334656"/>
              <a:gd name="connsiteY31" fmla="*/ 688658 h 1171191"/>
              <a:gd name="connsiteX32" fmla="*/ 531845 w 1334656"/>
              <a:gd name="connsiteY32" fmla="*/ 725980 h 1171191"/>
              <a:gd name="connsiteX33" fmla="*/ 522515 w 1334656"/>
              <a:gd name="connsiteY33" fmla="*/ 763302 h 1171191"/>
              <a:gd name="connsiteX34" fmla="*/ 513184 w 1334656"/>
              <a:gd name="connsiteY34" fmla="*/ 837947 h 1171191"/>
              <a:gd name="connsiteX35" fmla="*/ 485192 w 1334656"/>
              <a:gd name="connsiteY35" fmla="*/ 856609 h 1171191"/>
              <a:gd name="connsiteX36" fmla="*/ 345233 w 1334656"/>
              <a:gd name="connsiteY36" fmla="*/ 837947 h 1171191"/>
              <a:gd name="connsiteX37" fmla="*/ 317241 w 1334656"/>
              <a:gd name="connsiteY37" fmla="*/ 819286 h 1171191"/>
              <a:gd name="connsiteX38" fmla="*/ 298580 w 1334656"/>
              <a:gd name="connsiteY38" fmla="*/ 791294 h 1171191"/>
              <a:gd name="connsiteX39" fmla="*/ 251927 w 1334656"/>
              <a:gd name="connsiteY39" fmla="*/ 744641 h 1171191"/>
              <a:gd name="connsiteX40" fmla="*/ 233266 w 1334656"/>
              <a:gd name="connsiteY40" fmla="*/ 688658 h 1171191"/>
              <a:gd name="connsiteX41" fmla="*/ 251927 w 1334656"/>
              <a:gd name="connsiteY41" fmla="*/ 567360 h 1171191"/>
              <a:gd name="connsiteX42" fmla="*/ 289249 w 1334656"/>
              <a:gd name="connsiteY42" fmla="*/ 511376 h 1171191"/>
              <a:gd name="connsiteX43" fmla="*/ 307911 w 1334656"/>
              <a:gd name="connsiteY43" fmla="*/ 455392 h 1171191"/>
              <a:gd name="connsiteX44" fmla="*/ 317241 w 1334656"/>
              <a:gd name="connsiteY44" fmla="*/ 427400 h 1171191"/>
              <a:gd name="connsiteX45" fmla="*/ 289249 w 1334656"/>
              <a:gd name="connsiteY45" fmla="*/ 380747 h 1171191"/>
              <a:gd name="connsiteX46" fmla="*/ 233266 w 1334656"/>
              <a:gd name="connsiteY46" fmla="*/ 362086 h 1171191"/>
              <a:gd name="connsiteX47" fmla="*/ 177282 w 1334656"/>
              <a:gd name="connsiteY47" fmla="*/ 371417 h 1171191"/>
              <a:gd name="connsiteX48" fmla="*/ 121298 w 1334656"/>
              <a:gd name="connsiteY48" fmla="*/ 408739 h 1171191"/>
              <a:gd name="connsiteX49" fmla="*/ 55984 w 1334656"/>
              <a:gd name="connsiteY49" fmla="*/ 399409 h 1171191"/>
              <a:gd name="connsiteX50" fmla="*/ 37323 w 1334656"/>
              <a:gd name="connsiteY50" fmla="*/ 380747 h 1171191"/>
              <a:gd name="connsiteX51" fmla="*/ 18662 w 1334656"/>
              <a:gd name="connsiteY51" fmla="*/ 324764 h 1171191"/>
              <a:gd name="connsiteX52" fmla="*/ 0 w 1334656"/>
              <a:gd name="connsiteY52" fmla="*/ 287441 h 1171191"/>
              <a:gd name="connsiteX53" fmla="*/ 9331 w 1334656"/>
              <a:gd name="connsiteY53" fmla="*/ 147482 h 1171191"/>
              <a:gd name="connsiteX54" fmla="*/ 18662 w 1334656"/>
              <a:gd name="connsiteY54" fmla="*/ 119490 h 1171191"/>
              <a:gd name="connsiteX55" fmla="*/ 74645 w 1334656"/>
              <a:gd name="connsiteY55" fmla="*/ 82168 h 1171191"/>
              <a:gd name="connsiteX56" fmla="*/ 111968 w 1334656"/>
              <a:gd name="connsiteY56" fmla="*/ 72837 h 1171191"/>
              <a:gd name="connsiteX57" fmla="*/ 139960 w 1334656"/>
              <a:gd name="connsiteY57" fmla="*/ 54176 h 1171191"/>
              <a:gd name="connsiteX58" fmla="*/ 214605 w 1334656"/>
              <a:gd name="connsiteY58" fmla="*/ 35515 h 1171191"/>
              <a:gd name="connsiteX59" fmla="*/ 317241 w 1334656"/>
              <a:gd name="connsiteY59" fmla="*/ 7523 h 1171191"/>
              <a:gd name="connsiteX60" fmla="*/ 475862 w 1334656"/>
              <a:gd name="connsiteY60" fmla="*/ 16853 h 1171191"/>
              <a:gd name="connsiteX61" fmla="*/ 541176 w 1334656"/>
              <a:gd name="connsiteY61" fmla="*/ 35515 h 1171191"/>
              <a:gd name="connsiteX62" fmla="*/ 597160 w 1334656"/>
              <a:gd name="connsiteY62" fmla="*/ 72837 h 1171191"/>
              <a:gd name="connsiteX63" fmla="*/ 625152 w 1334656"/>
              <a:gd name="connsiteY63" fmla="*/ 100829 h 1171191"/>
              <a:gd name="connsiteX64" fmla="*/ 653143 w 1334656"/>
              <a:gd name="connsiteY64" fmla="*/ 119490 h 1171191"/>
              <a:gd name="connsiteX65" fmla="*/ 690466 w 1334656"/>
              <a:gd name="connsiteY65" fmla="*/ 156813 h 1171191"/>
              <a:gd name="connsiteX66" fmla="*/ 718458 w 1334656"/>
              <a:gd name="connsiteY66" fmla="*/ 184804 h 1171191"/>
              <a:gd name="connsiteX67" fmla="*/ 709127 w 1334656"/>
              <a:gd name="connsiteY67" fmla="*/ 371417 h 1171191"/>
              <a:gd name="connsiteX68" fmla="*/ 718458 w 1334656"/>
              <a:gd name="connsiteY68" fmla="*/ 436731 h 1171191"/>
              <a:gd name="connsiteX69" fmla="*/ 746449 w 1334656"/>
              <a:gd name="connsiteY69" fmla="*/ 446062 h 1171191"/>
              <a:gd name="connsiteX70" fmla="*/ 755780 w 1334656"/>
              <a:gd name="connsiteY70" fmla="*/ 455392 h 1171191"/>
              <a:gd name="connsiteX71" fmla="*/ 727788 w 1334656"/>
              <a:gd name="connsiteY71" fmla="*/ 436731 h 1171191"/>
              <a:gd name="connsiteX72" fmla="*/ 727788 w 1334656"/>
              <a:gd name="connsiteY72" fmla="*/ 436731 h 11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34656" h="1171191">
                <a:moveTo>
                  <a:pt x="541176" y="222127"/>
                </a:moveTo>
                <a:lnTo>
                  <a:pt x="541176" y="222127"/>
                </a:lnTo>
                <a:cubicBezTo>
                  <a:pt x="544286" y="253229"/>
                  <a:pt x="541184" y="285599"/>
                  <a:pt x="550507" y="315433"/>
                </a:cubicBezTo>
                <a:cubicBezTo>
                  <a:pt x="563886" y="358247"/>
                  <a:pt x="592469" y="376064"/>
                  <a:pt x="625152" y="399409"/>
                </a:cubicBezTo>
                <a:cubicBezTo>
                  <a:pt x="634277" y="405927"/>
                  <a:pt x="643113" y="413055"/>
                  <a:pt x="653143" y="418070"/>
                </a:cubicBezTo>
                <a:cubicBezTo>
                  <a:pt x="677768" y="430382"/>
                  <a:pt x="701180" y="428749"/>
                  <a:pt x="727788" y="436731"/>
                </a:cubicBezTo>
                <a:cubicBezTo>
                  <a:pt x="743831" y="441544"/>
                  <a:pt x="759136" y="448590"/>
                  <a:pt x="774441" y="455392"/>
                </a:cubicBezTo>
                <a:cubicBezTo>
                  <a:pt x="787152" y="461041"/>
                  <a:pt x="798568" y="469654"/>
                  <a:pt x="811764" y="474053"/>
                </a:cubicBezTo>
                <a:cubicBezTo>
                  <a:pt x="826809" y="479068"/>
                  <a:pt x="842866" y="480274"/>
                  <a:pt x="858417" y="483384"/>
                </a:cubicBezTo>
                <a:cubicBezTo>
                  <a:pt x="870858" y="489604"/>
                  <a:pt x="882365" y="498224"/>
                  <a:pt x="895739" y="502045"/>
                </a:cubicBezTo>
                <a:cubicBezTo>
                  <a:pt x="956769" y="519483"/>
                  <a:pt x="1019497" y="524799"/>
                  <a:pt x="1082352" y="530037"/>
                </a:cubicBezTo>
                <a:cubicBezTo>
                  <a:pt x="1125855" y="533662"/>
                  <a:pt x="1169437" y="536258"/>
                  <a:pt x="1212980" y="539368"/>
                </a:cubicBezTo>
                <a:cubicBezTo>
                  <a:pt x="1225421" y="548699"/>
                  <a:pt x="1241156" y="554783"/>
                  <a:pt x="1250303" y="567360"/>
                </a:cubicBezTo>
                <a:cubicBezTo>
                  <a:pt x="1267685" y="591260"/>
                  <a:pt x="1287433" y="636665"/>
                  <a:pt x="1296956" y="669996"/>
                </a:cubicBezTo>
                <a:cubicBezTo>
                  <a:pt x="1320388" y="752009"/>
                  <a:pt x="1293244" y="668196"/>
                  <a:pt x="1315617" y="735311"/>
                </a:cubicBezTo>
                <a:cubicBezTo>
                  <a:pt x="1322370" y="782586"/>
                  <a:pt x="1334656" y="827673"/>
                  <a:pt x="1315617" y="875270"/>
                </a:cubicBezTo>
                <a:cubicBezTo>
                  <a:pt x="1308458" y="893168"/>
                  <a:pt x="1262480" y="900218"/>
                  <a:pt x="1250303" y="903262"/>
                </a:cubicBezTo>
                <a:cubicBezTo>
                  <a:pt x="1203650" y="900152"/>
                  <a:pt x="1156843" y="898826"/>
                  <a:pt x="1110343" y="893931"/>
                </a:cubicBezTo>
                <a:cubicBezTo>
                  <a:pt x="1097590" y="892589"/>
                  <a:pt x="1085304" y="888285"/>
                  <a:pt x="1073021" y="884600"/>
                </a:cubicBezTo>
                <a:cubicBezTo>
                  <a:pt x="1054180" y="878948"/>
                  <a:pt x="1017037" y="865939"/>
                  <a:pt x="1017037" y="865939"/>
                </a:cubicBezTo>
                <a:cubicBezTo>
                  <a:pt x="1004596" y="869049"/>
                  <a:pt x="988060" y="865534"/>
                  <a:pt x="979715" y="875270"/>
                </a:cubicBezTo>
                <a:cubicBezTo>
                  <a:pt x="966914" y="890205"/>
                  <a:pt x="961054" y="931253"/>
                  <a:pt x="961054" y="931253"/>
                </a:cubicBezTo>
                <a:cubicBezTo>
                  <a:pt x="965013" y="970843"/>
                  <a:pt x="987493" y="1117242"/>
                  <a:pt x="951723" y="1145858"/>
                </a:cubicBezTo>
                <a:cubicBezTo>
                  <a:pt x="920057" y="1171191"/>
                  <a:pt x="870858" y="1139637"/>
                  <a:pt x="830425" y="1136527"/>
                </a:cubicBezTo>
                <a:cubicBezTo>
                  <a:pt x="821094" y="1133417"/>
                  <a:pt x="811031" y="1131972"/>
                  <a:pt x="802433" y="1127196"/>
                </a:cubicBezTo>
                <a:cubicBezTo>
                  <a:pt x="782827" y="1116304"/>
                  <a:pt x="746449" y="1089874"/>
                  <a:pt x="746449" y="1089874"/>
                </a:cubicBezTo>
                <a:cubicBezTo>
                  <a:pt x="692963" y="1009643"/>
                  <a:pt x="757093" y="1111160"/>
                  <a:pt x="718458" y="1033890"/>
                </a:cubicBezTo>
                <a:cubicBezTo>
                  <a:pt x="713443" y="1023860"/>
                  <a:pt x="706017" y="1015229"/>
                  <a:pt x="699796" y="1005898"/>
                </a:cubicBezTo>
                <a:cubicBezTo>
                  <a:pt x="677080" y="937749"/>
                  <a:pt x="685905" y="968998"/>
                  <a:pt x="671805" y="912592"/>
                </a:cubicBezTo>
                <a:cubicBezTo>
                  <a:pt x="677412" y="839695"/>
                  <a:pt x="689887" y="770316"/>
                  <a:pt x="671805" y="697988"/>
                </a:cubicBezTo>
                <a:cubicBezTo>
                  <a:pt x="669671" y="689454"/>
                  <a:pt x="659364" y="685547"/>
                  <a:pt x="653143" y="679327"/>
                </a:cubicBezTo>
                <a:cubicBezTo>
                  <a:pt x="628261" y="682437"/>
                  <a:pt x="602690" y="682060"/>
                  <a:pt x="578498" y="688658"/>
                </a:cubicBezTo>
                <a:cubicBezTo>
                  <a:pt x="562316" y="693071"/>
                  <a:pt x="543430" y="714395"/>
                  <a:pt x="531845" y="725980"/>
                </a:cubicBezTo>
                <a:cubicBezTo>
                  <a:pt x="528735" y="738421"/>
                  <a:pt x="524623" y="750653"/>
                  <a:pt x="522515" y="763302"/>
                </a:cubicBezTo>
                <a:cubicBezTo>
                  <a:pt x="518393" y="788036"/>
                  <a:pt x="522497" y="814665"/>
                  <a:pt x="513184" y="837947"/>
                </a:cubicBezTo>
                <a:cubicBezTo>
                  <a:pt x="509019" y="848359"/>
                  <a:pt x="494523" y="850388"/>
                  <a:pt x="485192" y="856609"/>
                </a:cubicBezTo>
                <a:cubicBezTo>
                  <a:pt x="460170" y="854524"/>
                  <a:pt x="383348" y="857004"/>
                  <a:pt x="345233" y="837947"/>
                </a:cubicBezTo>
                <a:cubicBezTo>
                  <a:pt x="335203" y="832932"/>
                  <a:pt x="326572" y="825506"/>
                  <a:pt x="317241" y="819286"/>
                </a:cubicBezTo>
                <a:cubicBezTo>
                  <a:pt x="311021" y="809955"/>
                  <a:pt x="306509" y="799223"/>
                  <a:pt x="298580" y="791294"/>
                </a:cubicBezTo>
                <a:cubicBezTo>
                  <a:pt x="266233" y="758947"/>
                  <a:pt x="271833" y="789430"/>
                  <a:pt x="251927" y="744641"/>
                </a:cubicBezTo>
                <a:cubicBezTo>
                  <a:pt x="243938" y="726666"/>
                  <a:pt x="233266" y="688658"/>
                  <a:pt x="233266" y="688658"/>
                </a:cubicBezTo>
                <a:cubicBezTo>
                  <a:pt x="234640" y="674921"/>
                  <a:pt x="235522" y="596888"/>
                  <a:pt x="251927" y="567360"/>
                </a:cubicBezTo>
                <a:cubicBezTo>
                  <a:pt x="262819" y="547754"/>
                  <a:pt x="282156" y="532653"/>
                  <a:pt x="289249" y="511376"/>
                </a:cubicBezTo>
                <a:lnTo>
                  <a:pt x="307911" y="455392"/>
                </a:lnTo>
                <a:lnTo>
                  <a:pt x="317241" y="427400"/>
                </a:lnTo>
                <a:cubicBezTo>
                  <a:pt x="310856" y="408245"/>
                  <a:pt x="309742" y="390994"/>
                  <a:pt x="289249" y="380747"/>
                </a:cubicBezTo>
                <a:cubicBezTo>
                  <a:pt x="271655" y="371950"/>
                  <a:pt x="233266" y="362086"/>
                  <a:pt x="233266" y="362086"/>
                </a:cubicBezTo>
                <a:cubicBezTo>
                  <a:pt x="214605" y="365196"/>
                  <a:pt x="194745" y="364141"/>
                  <a:pt x="177282" y="371417"/>
                </a:cubicBezTo>
                <a:cubicBezTo>
                  <a:pt x="156579" y="380043"/>
                  <a:pt x="121298" y="408739"/>
                  <a:pt x="121298" y="408739"/>
                </a:cubicBezTo>
                <a:cubicBezTo>
                  <a:pt x="99527" y="405629"/>
                  <a:pt x="76848" y="406364"/>
                  <a:pt x="55984" y="399409"/>
                </a:cubicBezTo>
                <a:cubicBezTo>
                  <a:pt x="47638" y="396627"/>
                  <a:pt x="41257" y="388615"/>
                  <a:pt x="37323" y="380747"/>
                </a:cubicBezTo>
                <a:cubicBezTo>
                  <a:pt x="28526" y="363153"/>
                  <a:pt x="27459" y="342358"/>
                  <a:pt x="18662" y="324764"/>
                </a:cubicBezTo>
                <a:lnTo>
                  <a:pt x="0" y="287441"/>
                </a:lnTo>
                <a:cubicBezTo>
                  <a:pt x="3110" y="240788"/>
                  <a:pt x="4167" y="193953"/>
                  <a:pt x="9331" y="147482"/>
                </a:cubicBezTo>
                <a:cubicBezTo>
                  <a:pt x="10417" y="137707"/>
                  <a:pt x="11707" y="126445"/>
                  <a:pt x="18662" y="119490"/>
                </a:cubicBezTo>
                <a:cubicBezTo>
                  <a:pt x="34521" y="103631"/>
                  <a:pt x="52887" y="87608"/>
                  <a:pt x="74645" y="82168"/>
                </a:cubicBezTo>
                <a:lnTo>
                  <a:pt x="111968" y="72837"/>
                </a:lnTo>
                <a:cubicBezTo>
                  <a:pt x="121299" y="66617"/>
                  <a:pt x="129930" y="59191"/>
                  <a:pt x="139960" y="54176"/>
                </a:cubicBezTo>
                <a:cubicBezTo>
                  <a:pt x="162614" y="42849"/>
                  <a:pt x="191174" y="41905"/>
                  <a:pt x="214605" y="35515"/>
                </a:cubicBezTo>
                <a:cubicBezTo>
                  <a:pt x="344824" y="0"/>
                  <a:pt x="203578" y="30254"/>
                  <a:pt x="317241" y="7523"/>
                </a:cubicBezTo>
                <a:cubicBezTo>
                  <a:pt x="370115" y="10633"/>
                  <a:pt x="423136" y="11831"/>
                  <a:pt x="475862" y="16853"/>
                </a:cubicBezTo>
                <a:cubicBezTo>
                  <a:pt x="492263" y="18415"/>
                  <a:pt x="524383" y="29917"/>
                  <a:pt x="541176" y="35515"/>
                </a:cubicBezTo>
                <a:cubicBezTo>
                  <a:pt x="630474" y="124813"/>
                  <a:pt x="516139" y="18824"/>
                  <a:pt x="597160" y="72837"/>
                </a:cubicBezTo>
                <a:cubicBezTo>
                  <a:pt x="608139" y="80156"/>
                  <a:pt x="615015" y="92381"/>
                  <a:pt x="625152" y="100829"/>
                </a:cubicBezTo>
                <a:cubicBezTo>
                  <a:pt x="633767" y="108008"/>
                  <a:pt x="644629" y="112192"/>
                  <a:pt x="653143" y="119490"/>
                </a:cubicBezTo>
                <a:cubicBezTo>
                  <a:pt x="666501" y="130940"/>
                  <a:pt x="678025" y="144372"/>
                  <a:pt x="690466" y="156813"/>
                </a:cubicBezTo>
                <a:lnTo>
                  <a:pt x="718458" y="184804"/>
                </a:lnTo>
                <a:cubicBezTo>
                  <a:pt x="715348" y="247008"/>
                  <a:pt x="709127" y="309135"/>
                  <a:pt x="709127" y="371417"/>
                </a:cubicBezTo>
                <a:cubicBezTo>
                  <a:pt x="709127" y="393409"/>
                  <a:pt x="708623" y="417060"/>
                  <a:pt x="718458" y="436731"/>
                </a:cubicBezTo>
                <a:cubicBezTo>
                  <a:pt x="722856" y="445528"/>
                  <a:pt x="737652" y="441664"/>
                  <a:pt x="746449" y="446062"/>
                </a:cubicBezTo>
                <a:cubicBezTo>
                  <a:pt x="750383" y="448029"/>
                  <a:pt x="752670" y="452282"/>
                  <a:pt x="755780" y="455392"/>
                </a:cubicBezTo>
                <a:lnTo>
                  <a:pt x="727788" y="436731"/>
                </a:lnTo>
                <a:lnTo>
                  <a:pt x="727788" y="436731"/>
                </a:lnTo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92494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Gerade Verbindung mit Pfeil 32"/>
          <p:cNvCxnSpPr/>
          <p:nvPr/>
        </p:nvCxnSpPr>
        <p:spPr>
          <a:xfrm>
            <a:off x="18440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4121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049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6206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41277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7730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feld 55"/>
          <p:cNvSpPr txBox="1"/>
          <p:nvPr/>
        </p:nvSpPr>
        <p:spPr>
          <a:xfrm>
            <a:off x="35496" y="446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al./Southgate et al. 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r>
              <a:rPr lang="de-DE" sz="1000" dirty="0" smtClean="0">
                <a:solidFill>
                  <a:srgbClr val="C00000"/>
                </a:solidFill>
              </a:rPr>
              <a:t> 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simplified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:  1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transformation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 + 2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boxes</a:t>
            </a:r>
            <a:endParaRPr lang="de-DE" sz="1000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23528" y="4457005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07504" y="517708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2267744" y="3068960"/>
            <a:ext cx="288032" cy="1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2987824" y="2996952"/>
            <a:ext cx="47928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06896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Gerade Verbindung mit Pfeil 69"/>
          <p:cNvCxnSpPr/>
          <p:nvPr/>
        </p:nvCxnSpPr>
        <p:spPr>
          <a:xfrm rot="5400000">
            <a:off x="6525525" y="4689801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>
          <a:xfrm>
            <a:off x="6588224" y="6376243"/>
            <a:ext cx="2133600" cy="365125"/>
          </a:xfrm>
        </p:spPr>
        <p:txBody>
          <a:bodyPr/>
          <a:lstStyle/>
          <a:p>
            <a:fld id="{79C7238E-2D86-4E38-BAFA-0D87DADC2CD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179512" y="591908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83" name="Textfeld 82"/>
          <p:cNvSpPr txBox="1"/>
          <p:nvPr/>
        </p:nvSpPr>
        <p:spPr>
          <a:xfrm>
            <a:off x="1043608" y="594928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think</a:t>
            </a:r>
            <a:r>
              <a:rPr lang="de-DE" sz="1200" dirty="0" smtClean="0"/>
              <a:t> (a)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protagonist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looking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Id.1in B1 OR (b) </a:t>
            </a:r>
            <a:r>
              <a:rPr lang="de-DE" sz="1200" dirty="0" err="1" smtClean="0"/>
              <a:t>she</a:t>
            </a:r>
            <a:r>
              <a:rPr lang="de-DE" sz="1200" dirty="0" smtClean="0"/>
              <a:t> </a:t>
            </a:r>
            <a:r>
              <a:rPr lang="de-DE" sz="1200" dirty="0" err="1" smtClean="0"/>
              <a:t>knows</a:t>
            </a:r>
            <a:r>
              <a:rPr lang="de-DE" sz="1200" dirty="0" smtClean="0"/>
              <a:t> Id.1=Id.2 </a:t>
            </a:r>
            <a:r>
              <a:rPr lang="de-DE" sz="1200" dirty="0" err="1" smtClean="0"/>
              <a:t>is</a:t>
            </a:r>
            <a:r>
              <a:rPr lang="de-DE" sz="1200" dirty="0" smtClean="0"/>
              <a:t> not in B1 </a:t>
            </a:r>
            <a:r>
              <a:rPr lang="de-DE" sz="1200" dirty="0" err="1" smtClean="0"/>
              <a:t>anymore</a:t>
            </a:r>
            <a:r>
              <a:rPr lang="de-DE" sz="1200" dirty="0" smtClean="0"/>
              <a:t>  </a:t>
            </a:r>
            <a:r>
              <a:rPr lang="de-DE" sz="1200" dirty="0" err="1" smtClean="0"/>
              <a:t>and</a:t>
            </a:r>
            <a:r>
              <a:rPr lang="de-DE" sz="1200" dirty="0" smtClean="0"/>
              <a:t> must </a:t>
            </a:r>
            <a:r>
              <a:rPr lang="de-DE" sz="1200" dirty="0" err="1" smtClean="0"/>
              <a:t>therefore</a:t>
            </a:r>
            <a:r>
              <a:rPr lang="de-DE" sz="1200" dirty="0" smtClean="0"/>
              <a:t> </a:t>
            </a:r>
            <a:r>
              <a:rPr lang="de-DE" sz="1200" dirty="0" err="1" smtClean="0"/>
              <a:t>look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something</a:t>
            </a:r>
            <a:r>
              <a:rPr lang="de-DE" sz="1200" dirty="0" smtClean="0"/>
              <a:t> </a:t>
            </a:r>
            <a:r>
              <a:rPr lang="de-DE" sz="1200" dirty="0" err="1" smtClean="0"/>
              <a:t>else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just </a:t>
            </a:r>
            <a:r>
              <a:rPr lang="de-DE" sz="1200" dirty="0" err="1" smtClean="0"/>
              <a:t>want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open </a:t>
            </a:r>
            <a:r>
              <a:rPr lang="de-DE" sz="1200" dirty="0" err="1" smtClean="0"/>
              <a:t>the</a:t>
            </a:r>
            <a:r>
              <a:rPr lang="de-DE" sz="1200" dirty="0" smtClean="0"/>
              <a:t> box?</a:t>
            </a:r>
          </a:p>
          <a:p>
            <a:pPr algn="ctr"/>
            <a:r>
              <a:rPr lang="de-DE" sz="1200" dirty="0" smtClean="0">
                <a:sym typeface="Wingdings" pitchFamily="2" charset="2"/>
              </a:rPr>
              <a:t> As </a:t>
            </a:r>
            <a:r>
              <a:rPr lang="de-DE" sz="1200" dirty="0" err="1" smtClean="0">
                <a:sym typeface="Wingdings" pitchFamily="2" charset="2"/>
              </a:rPr>
              <a:t>indicated</a:t>
            </a:r>
            <a:r>
              <a:rPr lang="de-DE" sz="1200" dirty="0" smtClean="0">
                <a:sym typeface="Wingdings" pitchFamily="2" charset="2"/>
              </a:rPr>
              <a:t> in </a:t>
            </a:r>
            <a:r>
              <a:rPr lang="de-DE" sz="1200" dirty="0" err="1" smtClean="0">
                <a:sym typeface="Wingdings" pitchFamily="2" charset="2"/>
              </a:rPr>
              <a:t>their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helping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open B1/B2 (e.g. </a:t>
            </a:r>
            <a:r>
              <a:rPr lang="de-DE" sz="1200" dirty="0" err="1" smtClean="0">
                <a:sym typeface="Wingdings" pitchFamily="2" charset="2"/>
              </a:rPr>
              <a:t>with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keys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only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child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knows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how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operate</a:t>
            </a:r>
            <a:r>
              <a:rPr lang="de-DE" sz="1200" dirty="0" smtClean="0">
                <a:sym typeface="Wingdings" pitchFamily="2" charset="2"/>
              </a:rPr>
              <a:t>…)</a:t>
            </a:r>
            <a:endParaRPr lang="de-DE" sz="1200" dirty="0"/>
          </a:p>
        </p:txBody>
      </p:sp>
      <p:sp>
        <p:nvSpPr>
          <p:cNvPr id="85" name="Textfeld 84"/>
          <p:cNvSpPr txBox="1"/>
          <p:nvPr/>
        </p:nvSpPr>
        <p:spPr>
          <a:xfrm>
            <a:off x="6300192" y="4797152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tries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open</a:t>
            </a:r>
            <a:endParaRPr lang="de-DE" sz="1000" dirty="0"/>
          </a:p>
        </p:txBody>
      </p:sp>
      <p:cxnSp>
        <p:nvCxnSpPr>
          <p:cNvPr id="86" name="Gerade Verbindung mit Pfeil 85"/>
          <p:cNvCxnSpPr/>
          <p:nvPr/>
        </p:nvCxnSpPr>
        <p:spPr>
          <a:xfrm rot="5400000">
            <a:off x="1628981" y="4689801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403648" y="4797152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tries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open</a:t>
            </a:r>
            <a:endParaRPr lang="de-DE" sz="1000" dirty="0"/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06896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" name="Würfel 109"/>
          <p:cNvSpPr/>
          <p:nvPr/>
        </p:nvSpPr>
        <p:spPr>
          <a:xfrm>
            <a:off x="2843808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11" name="Würfel 110"/>
          <p:cNvSpPr/>
          <p:nvPr/>
        </p:nvSpPr>
        <p:spPr>
          <a:xfrm>
            <a:off x="6372200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3" name="Gerade Verbindung mit Pfeil 112"/>
          <p:cNvCxnSpPr/>
          <p:nvPr/>
        </p:nvCxnSpPr>
        <p:spPr>
          <a:xfrm>
            <a:off x="6812632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rot="10800000">
            <a:off x="6812632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Würfel 114"/>
          <p:cNvSpPr/>
          <p:nvPr/>
        </p:nvSpPr>
        <p:spPr>
          <a:xfrm>
            <a:off x="7812360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16" name="Würfel 115"/>
          <p:cNvSpPr/>
          <p:nvPr/>
        </p:nvSpPr>
        <p:spPr>
          <a:xfrm>
            <a:off x="1835696" y="328498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17" name="Würfel 116"/>
          <p:cNvSpPr/>
          <p:nvPr/>
        </p:nvSpPr>
        <p:spPr>
          <a:xfrm>
            <a:off x="3347864" y="328498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92494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9" name="Gerade Verbindung mit Pfeil 118"/>
          <p:cNvCxnSpPr/>
          <p:nvPr/>
        </p:nvCxnSpPr>
        <p:spPr>
          <a:xfrm flipV="1">
            <a:off x="7236296" y="3068960"/>
            <a:ext cx="288032" cy="1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>
            <a:off x="7956376" y="2996952"/>
            <a:ext cx="47928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Würfel 120"/>
          <p:cNvSpPr/>
          <p:nvPr/>
        </p:nvSpPr>
        <p:spPr>
          <a:xfrm>
            <a:off x="6804248" y="328498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22" name="Würfel 121"/>
          <p:cNvSpPr/>
          <p:nvPr/>
        </p:nvSpPr>
        <p:spPr>
          <a:xfrm>
            <a:off x="8316416" y="328498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23" name="Würfel 122"/>
          <p:cNvSpPr/>
          <p:nvPr/>
        </p:nvSpPr>
        <p:spPr>
          <a:xfrm>
            <a:off x="1403648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24" name="Würfel 123"/>
          <p:cNvSpPr/>
          <p:nvPr/>
        </p:nvSpPr>
        <p:spPr>
          <a:xfrm>
            <a:off x="2915816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25" name="Würfel 124"/>
          <p:cNvSpPr/>
          <p:nvPr/>
        </p:nvSpPr>
        <p:spPr>
          <a:xfrm>
            <a:off x="6300192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26" name="Würfel 125"/>
          <p:cNvSpPr/>
          <p:nvPr/>
        </p:nvSpPr>
        <p:spPr>
          <a:xfrm>
            <a:off x="7812360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54" name="Textfeld 53"/>
          <p:cNvSpPr txBox="1"/>
          <p:nvPr/>
        </p:nvSpPr>
        <p:spPr>
          <a:xfrm>
            <a:off x="3923928" y="188640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FB Identity</a:t>
            </a:r>
            <a:endParaRPr lang="de-DE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2915816" y="2276872"/>
            <a:ext cx="1656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If</a:t>
            </a:r>
            <a:r>
              <a:rPr lang="de-DE" sz="1050" dirty="0" smtClean="0"/>
              <a:t> B1 </a:t>
            </a:r>
            <a:r>
              <a:rPr lang="de-DE" sz="1050" dirty="0" err="1" smtClean="0"/>
              <a:t>or</a:t>
            </a:r>
            <a:r>
              <a:rPr lang="de-DE" sz="1050" dirty="0" smtClean="0"/>
              <a:t> B2 </a:t>
            </a:r>
            <a:r>
              <a:rPr lang="de-DE" sz="1050" dirty="0" err="1" smtClean="0"/>
              <a:t>contain</a:t>
            </a:r>
            <a:r>
              <a:rPr lang="de-DE" sz="1050" dirty="0" smtClean="0"/>
              <a:t> </a:t>
            </a:r>
            <a:r>
              <a:rPr lang="de-DE" sz="1050" dirty="0" err="1" smtClean="0"/>
              <a:t>other</a:t>
            </a:r>
            <a:r>
              <a:rPr lang="de-DE" sz="1050" dirty="0" smtClean="0"/>
              <a:t> </a:t>
            </a:r>
            <a:r>
              <a:rPr lang="de-DE" sz="1050" dirty="0" err="1" smtClean="0"/>
              <a:t>objects</a:t>
            </a:r>
            <a:r>
              <a:rPr lang="de-DE" sz="1050" dirty="0" smtClean="0"/>
              <a:t> </a:t>
            </a:r>
            <a:r>
              <a:rPr lang="de-DE" sz="1050" dirty="0" err="1" smtClean="0"/>
              <a:t>is</a:t>
            </a:r>
            <a:r>
              <a:rPr lang="de-DE" sz="1050" dirty="0" smtClean="0"/>
              <a:t> </a:t>
            </a:r>
            <a:r>
              <a:rPr lang="de-DE" sz="1050" dirty="0" err="1" smtClean="0"/>
              <a:t>left</a:t>
            </a:r>
            <a:r>
              <a:rPr lang="de-DE" sz="1050" dirty="0" smtClean="0"/>
              <a:t> </a:t>
            </a:r>
            <a:r>
              <a:rPr lang="de-DE" sz="1050" dirty="0" err="1" smtClean="0"/>
              <a:t>ambigous</a:t>
            </a:r>
            <a:endParaRPr lang="de-DE" sz="1050" dirty="0"/>
          </a:p>
        </p:txBody>
      </p:sp>
      <p:sp>
        <p:nvSpPr>
          <p:cNvPr id="60" name="Textfeld 59"/>
          <p:cNvSpPr txBox="1"/>
          <p:nvPr/>
        </p:nvSpPr>
        <p:spPr>
          <a:xfrm>
            <a:off x="7380312" y="2204864"/>
            <a:ext cx="1656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If</a:t>
            </a:r>
            <a:r>
              <a:rPr lang="de-DE" sz="1050" dirty="0" smtClean="0"/>
              <a:t> B1 </a:t>
            </a:r>
            <a:r>
              <a:rPr lang="de-DE" sz="1050" dirty="0" err="1" smtClean="0"/>
              <a:t>or</a:t>
            </a:r>
            <a:r>
              <a:rPr lang="de-DE" sz="1050" dirty="0" smtClean="0"/>
              <a:t> B2 </a:t>
            </a:r>
            <a:r>
              <a:rPr lang="de-DE" sz="1050" dirty="0" err="1" smtClean="0"/>
              <a:t>contain</a:t>
            </a:r>
            <a:r>
              <a:rPr lang="de-DE" sz="1050" dirty="0" smtClean="0"/>
              <a:t> </a:t>
            </a:r>
            <a:r>
              <a:rPr lang="de-DE" sz="1050" dirty="0" err="1" smtClean="0"/>
              <a:t>other</a:t>
            </a:r>
            <a:r>
              <a:rPr lang="de-DE" sz="1050" dirty="0" smtClean="0"/>
              <a:t> </a:t>
            </a:r>
            <a:r>
              <a:rPr lang="de-DE" sz="1050" dirty="0" err="1" smtClean="0"/>
              <a:t>objects</a:t>
            </a:r>
            <a:r>
              <a:rPr lang="de-DE" sz="1050" dirty="0" smtClean="0"/>
              <a:t> </a:t>
            </a:r>
            <a:r>
              <a:rPr lang="de-DE" sz="1050" dirty="0" err="1" smtClean="0"/>
              <a:t>is</a:t>
            </a:r>
            <a:r>
              <a:rPr lang="de-DE" sz="1050" dirty="0" smtClean="0"/>
              <a:t> </a:t>
            </a:r>
            <a:r>
              <a:rPr lang="de-DE" sz="1050" dirty="0" err="1" smtClean="0"/>
              <a:t>left</a:t>
            </a:r>
            <a:r>
              <a:rPr lang="de-DE" sz="1050" dirty="0" smtClean="0"/>
              <a:t> </a:t>
            </a:r>
            <a:r>
              <a:rPr lang="de-DE" sz="1050" dirty="0" err="1" smtClean="0"/>
              <a:t>ambigous</a:t>
            </a:r>
            <a:endParaRPr lang="de-DE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7647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76470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2699792" y="90872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699792" y="54868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1979712" y="908719"/>
            <a:ext cx="2964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42088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 flipV="1">
            <a:off x="6588224" y="2492896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588224" y="112474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6206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34888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7730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feld 55"/>
          <p:cNvSpPr txBox="1"/>
          <p:nvPr/>
        </p:nvSpPr>
        <p:spPr>
          <a:xfrm>
            <a:off x="35496" y="446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al./Southgate et al. 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r>
              <a:rPr lang="de-DE" sz="1000" dirty="0" smtClean="0">
                <a:solidFill>
                  <a:srgbClr val="C00000"/>
                </a:solidFill>
              </a:rPr>
              <a:t> 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simplified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:  1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transformation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 + 2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boxes</a:t>
            </a:r>
            <a:endParaRPr lang="de-DE" sz="1000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23528" y="4457005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07504" y="517708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Gerade Verbindung mit Pfeil 69"/>
          <p:cNvCxnSpPr/>
          <p:nvPr/>
        </p:nvCxnSpPr>
        <p:spPr>
          <a:xfrm rot="5400000">
            <a:off x="6525525" y="4689801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>
          <a:xfrm>
            <a:off x="6588224" y="6376243"/>
            <a:ext cx="2133600" cy="365125"/>
          </a:xfrm>
        </p:spPr>
        <p:txBody>
          <a:bodyPr/>
          <a:lstStyle/>
          <a:p>
            <a:fld id="{79C7238E-2D86-4E38-BAFA-0D87DADC2CD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179512" y="591908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83" name="Textfeld 82"/>
          <p:cNvSpPr txBox="1"/>
          <p:nvPr/>
        </p:nvSpPr>
        <p:spPr>
          <a:xfrm>
            <a:off x="1043608" y="594928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think</a:t>
            </a:r>
            <a:r>
              <a:rPr lang="de-DE" sz="1200" dirty="0" smtClean="0"/>
              <a:t> (a)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protagonist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looking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Id.1in B1 OR (b) </a:t>
            </a:r>
            <a:r>
              <a:rPr lang="de-DE" sz="1200" dirty="0" err="1" smtClean="0"/>
              <a:t>she</a:t>
            </a:r>
            <a:r>
              <a:rPr lang="de-DE" sz="1200" dirty="0" smtClean="0"/>
              <a:t> </a:t>
            </a:r>
            <a:r>
              <a:rPr lang="de-DE" sz="1200" dirty="0" err="1" smtClean="0"/>
              <a:t>knows</a:t>
            </a:r>
            <a:r>
              <a:rPr lang="de-DE" sz="1200" dirty="0" smtClean="0"/>
              <a:t> Id.1 </a:t>
            </a:r>
            <a:r>
              <a:rPr lang="de-DE" sz="1200" dirty="0" err="1" smtClean="0"/>
              <a:t>is</a:t>
            </a:r>
            <a:r>
              <a:rPr lang="de-DE" sz="1200" dirty="0" smtClean="0"/>
              <a:t> not in B1 </a:t>
            </a:r>
            <a:r>
              <a:rPr lang="de-DE" sz="1200" dirty="0" err="1" smtClean="0"/>
              <a:t>anymore</a:t>
            </a:r>
            <a:r>
              <a:rPr lang="de-DE" sz="1200" dirty="0" smtClean="0"/>
              <a:t>  </a:t>
            </a:r>
            <a:r>
              <a:rPr lang="de-DE" sz="1200" dirty="0" err="1" smtClean="0"/>
              <a:t>and</a:t>
            </a:r>
            <a:r>
              <a:rPr lang="de-DE" sz="1200" dirty="0" smtClean="0"/>
              <a:t> must </a:t>
            </a:r>
            <a:r>
              <a:rPr lang="de-DE" sz="1200" dirty="0" err="1" smtClean="0"/>
              <a:t>therefore</a:t>
            </a:r>
            <a:r>
              <a:rPr lang="de-DE" sz="1200" dirty="0" smtClean="0"/>
              <a:t> </a:t>
            </a:r>
            <a:r>
              <a:rPr lang="de-DE" sz="1200" dirty="0" err="1" smtClean="0"/>
              <a:t>look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something</a:t>
            </a:r>
            <a:r>
              <a:rPr lang="de-DE" sz="1200" dirty="0" smtClean="0"/>
              <a:t> </a:t>
            </a:r>
            <a:r>
              <a:rPr lang="de-DE" sz="1200" dirty="0" err="1" smtClean="0"/>
              <a:t>else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just </a:t>
            </a:r>
            <a:r>
              <a:rPr lang="de-DE" sz="1200" dirty="0" err="1" smtClean="0"/>
              <a:t>want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open </a:t>
            </a:r>
            <a:r>
              <a:rPr lang="de-DE" sz="1200" dirty="0" err="1" smtClean="0"/>
              <a:t>the</a:t>
            </a:r>
            <a:r>
              <a:rPr lang="de-DE" sz="1200" dirty="0" smtClean="0"/>
              <a:t> box?</a:t>
            </a:r>
          </a:p>
          <a:p>
            <a:pPr algn="ctr"/>
            <a:r>
              <a:rPr lang="de-DE" sz="1200" dirty="0" smtClean="0">
                <a:sym typeface="Wingdings" pitchFamily="2" charset="2"/>
              </a:rPr>
              <a:t> As </a:t>
            </a:r>
            <a:r>
              <a:rPr lang="de-DE" sz="1200" dirty="0" err="1" smtClean="0">
                <a:sym typeface="Wingdings" pitchFamily="2" charset="2"/>
              </a:rPr>
              <a:t>indicated</a:t>
            </a:r>
            <a:r>
              <a:rPr lang="de-DE" sz="1200" dirty="0" smtClean="0">
                <a:sym typeface="Wingdings" pitchFamily="2" charset="2"/>
              </a:rPr>
              <a:t> in </a:t>
            </a:r>
            <a:r>
              <a:rPr lang="de-DE" sz="1200" dirty="0" err="1" smtClean="0">
                <a:sym typeface="Wingdings" pitchFamily="2" charset="2"/>
              </a:rPr>
              <a:t>their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helping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open B1/B2 (e.g. </a:t>
            </a:r>
            <a:r>
              <a:rPr lang="de-DE" sz="1200" dirty="0" err="1" smtClean="0">
                <a:sym typeface="Wingdings" pitchFamily="2" charset="2"/>
              </a:rPr>
              <a:t>with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keys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only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child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knows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how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operate</a:t>
            </a:r>
            <a:r>
              <a:rPr lang="de-DE" sz="1200" dirty="0" smtClean="0">
                <a:sym typeface="Wingdings" pitchFamily="2" charset="2"/>
              </a:rPr>
              <a:t>…)</a:t>
            </a:r>
            <a:endParaRPr lang="de-DE" sz="1200" dirty="0"/>
          </a:p>
        </p:txBody>
      </p:sp>
      <p:sp>
        <p:nvSpPr>
          <p:cNvPr id="85" name="Textfeld 84"/>
          <p:cNvSpPr txBox="1"/>
          <p:nvPr/>
        </p:nvSpPr>
        <p:spPr>
          <a:xfrm>
            <a:off x="6300192" y="4797152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tries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open</a:t>
            </a:r>
            <a:endParaRPr lang="de-DE" sz="1000" dirty="0"/>
          </a:p>
        </p:txBody>
      </p:sp>
      <p:cxnSp>
        <p:nvCxnSpPr>
          <p:cNvPr id="86" name="Gerade Verbindung mit Pfeil 85"/>
          <p:cNvCxnSpPr/>
          <p:nvPr/>
        </p:nvCxnSpPr>
        <p:spPr>
          <a:xfrm rot="5400000">
            <a:off x="1628981" y="4689801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403648" y="4797152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tries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open</a:t>
            </a:r>
            <a:endParaRPr lang="de-DE" sz="1000" dirty="0"/>
          </a:p>
        </p:txBody>
      </p:sp>
      <p:sp>
        <p:nvSpPr>
          <p:cNvPr id="110" name="Würfel 109"/>
          <p:cNvSpPr/>
          <p:nvPr/>
        </p:nvSpPr>
        <p:spPr>
          <a:xfrm>
            <a:off x="4067944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11" name="Würfel 110"/>
          <p:cNvSpPr/>
          <p:nvPr/>
        </p:nvSpPr>
        <p:spPr>
          <a:xfrm>
            <a:off x="6084168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76470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3" name="Gerade Verbindung mit Pfeil 112"/>
          <p:cNvCxnSpPr/>
          <p:nvPr/>
        </p:nvCxnSpPr>
        <p:spPr>
          <a:xfrm>
            <a:off x="6588224" y="8367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H="1" flipV="1">
            <a:off x="6588224" y="1052736"/>
            <a:ext cx="864096" cy="7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Würfel 114"/>
          <p:cNvSpPr/>
          <p:nvPr/>
        </p:nvSpPr>
        <p:spPr>
          <a:xfrm>
            <a:off x="8388424" y="692696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23" name="Würfel 122"/>
          <p:cNvSpPr/>
          <p:nvPr/>
        </p:nvSpPr>
        <p:spPr>
          <a:xfrm>
            <a:off x="1403648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24" name="Würfel 123"/>
          <p:cNvSpPr/>
          <p:nvPr/>
        </p:nvSpPr>
        <p:spPr>
          <a:xfrm>
            <a:off x="2915816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25" name="Würfel 124"/>
          <p:cNvSpPr/>
          <p:nvPr/>
        </p:nvSpPr>
        <p:spPr>
          <a:xfrm>
            <a:off x="6300192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26" name="Würfel 125"/>
          <p:cNvSpPr/>
          <p:nvPr/>
        </p:nvSpPr>
        <p:spPr>
          <a:xfrm>
            <a:off x="7812360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54" name="Textfeld 53"/>
          <p:cNvSpPr txBox="1"/>
          <p:nvPr/>
        </p:nvSpPr>
        <p:spPr>
          <a:xfrm>
            <a:off x="4067944" y="188640"/>
            <a:ext cx="1440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FB </a:t>
            </a:r>
            <a:r>
              <a:rPr lang="de-DE" b="1" dirty="0" err="1" smtClean="0"/>
              <a:t>location</a:t>
            </a:r>
            <a:endParaRPr lang="de-DE" b="1" dirty="0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19675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1" name="Gerade Verbindung mit Pfeil 60"/>
          <p:cNvCxnSpPr/>
          <p:nvPr/>
        </p:nvCxnSpPr>
        <p:spPr>
          <a:xfrm>
            <a:off x="3131840" y="105273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Würfel 61"/>
          <p:cNvSpPr/>
          <p:nvPr/>
        </p:nvSpPr>
        <p:spPr>
          <a:xfrm>
            <a:off x="1475656" y="2636912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 flipV="1">
            <a:off x="1979712" y="1052736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Würfel 81"/>
          <p:cNvSpPr/>
          <p:nvPr/>
        </p:nvSpPr>
        <p:spPr>
          <a:xfrm>
            <a:off x="3635896" y="2708920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56490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8" name="Gerade Verbindung mit Pfeil 87"/>
          <p:cNvCxnSpPr/>
          <p:nvPr/>
        </p:nvCxnSpPr>
        <p:spPr>
          <a:xfrm flipV="1">
            <a:off x="2051720" y="2708920"/>
            <a:ext cx="504056" cy="7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3059832" y="2708920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7236296" y="83671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69269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5" name="Gerade Verbindung mit Pfeil 94"/>
          <p:cNvCxnSpPr/>
          <p:nvPr/>
        </p:nvCxnSpPr>
        <p:spPr>
          <a:xfrm>
            <a:off x="7668344" y="98072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112474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Würfel 98"/>
          <p:cNvSpPr/>
          <p:nvPr/>
        </p:nvSpPr>
        <p:spPr>
          <a:xfrm>
            <a:off x="6084168" y="242088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cxnSp>
        <p:nvCxnSpPr>
          <p:cNvPr id="104" name="Gerade Verbindung mit Pfeil 103"/>
          <p:cNvCxnSpPr/>
          <p:nvPr/>
        </p:nvCxnSpPr>
        <p:spPr>
          <a:xfrm>
            <a:off x="7380312" y="256490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Würfel 104"/>
          <p:cNvSpPr/>
          <p:nvPr/>
        </p:nvSpPr>
        <p:spPr>
          <a:xfrm>
            <a:off x="7956376" y="25649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2843808" y="1772816"/>
            <a:ext cx="1656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If</a:t>
            </a:r>
            <a:r>
              <a:rPr lang="de-DE" sz="1050" dirty="0" smtClean="0"/>
              <a:t> B1 </a:t>
            </a:r>
            <a:r>
              <a:rPr lang="de-DE" sz="1050" dirty="0" err="1" smtClean="0"/>
              <a:t>or</a:t>
            </a:r>
            <a:r>
              <a:rPr lang="de-DE" sz="1050" dirty="0" smtClean="0"/>
              <a:t> B2 </a:t>
            </a:r>
            <a:r>
              <a:rPr lang="de-DE" sz="1050" dirty="0" err="1" smtClean="0"/>
              <a:t>contain</a:t>
            </a:r>
            <a:r>
              <a:rPr lang="de-DE" sz="1050" dirty="0" smtClean="0"/>
              <a:t> </a:t>
            </a:r>
            <a:r>
              <a:rPr lang="de-DE" sz="1050" dirty="0" err="1" smtClean="0"/>
              <a:t>other</a:t>
            </a:r>
            <a:r>
              <a:rPr lang="de-DE" sz="1050" dirty="0" smtClean="0"/>
              <a:t> </a:t>
            </a:r>
            <a:r>
              <a:rPr lang="de-DE" sz="1050" dirty="0" err="1" smtClean="0"/>
              <a:t>objects</a:t>
            </a:r>
            <a:r>
              <a:rPr lang="de-DE" sz="1050" dirty="0" smtClean="0"/>
              <a:t> </a:t>
            </a:r>
            <a:r>
              <a:rPr lang="de-DE" sz="1050" dirty="0" err="1" smtClean="0"/>
              <a:t>is</a:t>
            </a:r>
            <a:r>
              <a:rPr lang="de-DE" sz="1050" dirty="0" smtClean="0"/>
              <a:t> </a:t>
            </a:r>
            <a:r>
              <a:rPr lang="de-DE" sz="1050" dirty="0" err="1" smtClean="0"/>
              <a:t>left</a:t>
            </a:r>
            <a:r>
              <a:rPr lang="de-DE" sz="1050" dirty="0" smtClean="0"/>
              <a:t> </a:t>
            </a:r>
            <a:r>
              <a:rPr lang="de-DE" sz="1050" dirty="0" err="1" smtClean="0"/>
              <a:t>ambigous</a:t>
            </a:r>
            <a:endParaRPr lang="de-DE" sz="1050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36296" y="1772816"/>
            <a:ext cx="1656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If</a:t>
            </a:r>
            <a:r>
              <a:rPr lang="de-DE" sz="1050" dirty="0" smtClean="0"/>
              <a:t> B1 </a:t>
            </a:r>
            <a:r>
              <a:rPr lang="de-DE" sz="1050" dirty="0" err="1" smtClean="0"/>
              <a:t>or</a:t>
            </a:r>
            <a:r>
              <a:rPr lang="de-DE" sz="1050" dirty="0" smtClean="0"/>
              <a:t> B2 </a:t>
            </a:r>
            <a:r>
              <a:rPr lang="de-DE" sz="1050" dirty="0" err="1" smtClean="0"/>
              <a:t>contain</a:t>
            </a:r>
            <a:r>
              <a:rPr lang="de-DE" sz="1050" dirty="0" smtClean="0"/>
              <a:t> </a:t>
            </a:r>
            <a:r>
              <a:rPr lang="de-DE" sz="1050" dirty="0" err="1" smtClean="0"/>
              <a:t>other</a:t>
            </a:r>
            <a:r>
              <a:rPr lang="de-DE" sz="1050" dirty="0" smtClean="0"/>
              <a:t> </a:t>
            </a:r>
            <a:r>
              <a:rPr lang="de-DE" sz="1050" dirty="0" err="1" smtClean="0"/>
              <a:t>objects</a:t>
            </a:r>
            <a:r>
              <a:rPr lang="de-DE" sz="1050" dirty="0" smtClean="0"/>
              <a:t> </a:t>
            </a:r>
            <a:r>
              <a:rPr lang="de-DE" sz="1050" dirty="0" err="1" smtClean="0"/>
              <a:t>is</a:t>
            </a:r>
            <a:r>
              <a:rPr lang="de-DE" sz="1050" dirty="0" smtClean="0"/>
              <a:t> </a:t>
            </a:r>
            <a:r>
              <a:rPr lang="de-DE" sz="1050" dirty="0" err="1" smtClean="0"/>
              <a:t>left</a:t>
            </a:r>
            <a:r>
              <a:rPr lang="de-DE" sz="1050" dirty="0" smtClean="0"/>
              <a:t> </a:t>
            </a:r>
            <a:r>
              <a:rPr lang="de-DE" sz="1050" dirty="0" err="1" smtClean="0"/>
              <a:t>ambigous</a:t>
            </a:r>
            <a:endParaRPr lang="de-DE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Bildschirmpräsentation (4:3)</PresentationFormat>
  <Paragraphs>83</Paragraphs>
  <Slides>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Georg-Elias-Müller Institut für Psychologie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Hannes Rakoczy</dc:creator>
  <cp:lastModifiedBy>Hannes Rakoczy</cp:lastModifiedBy>
  <cp:revision>91</cp:revision>
  <dcterms:created xsi:type="dcterms:W3CDTF">2012-05-22T12:28:03Z</dcterms:created>
  <dcterms:modified xsi:type="dcterms:W3CDTF">2012-06-01T12:11:02Z</dcterms:modified>
</cp:coreProperties>
</file>