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0"/>
  </p:notesMasterIdLst>
  <p:handoutMasterIdLst>
    <p:handoutMasterId r:id="rId81"/>
  </p:handoutMasterIdLst>
  <p:sldIdLst>
    <p:sldId id="662" r:id="rId2"/>
    <p:sldId id="1027" r:id="rId3"/>
    <p:sldId id="975" r:id="rId4"/>
    <p:sldId id="996" r:id="rId5"/>
    <p:sldId id="974" r:id="rId6"/>
    <p:sldId id="984" r:id="rId7"/>
    <p:sldId id="959" r:id="rId8"/>
    <p:sldId id="985" r:id="rId9"/>
    <p:sldId id="783" r:id="rId10"/>
    <p:sldId id="960" r:id="rId11"/>
    <p:sldId id="963" r:id="rId12"/>
    <p:sldId id="961" r:id="rId13"/>
    <p:sldId id="962" r:id="rId14"/>
    <p:sldId id="964" r:id="rId15"/>
    <p:sldId id="1015" r:id="rId16"/>
    <p:sldId id="922" r:id="rId17"/>
    <p:sldId id="804" r:id="rId18"/>
    <p:sldId id="848" r:id="rId19"/>
    <p:sldId id="849" r:id="rId20"/>
    <p:sldId id="850" r:id="rId21"/>
    <p:sldId id="851" r:id="rId22"/>
    <p:sldId id="852" r:id="rId23"/>
    <p:sldId id="857" r:id="rId24"/>
    <p:sldId id="973" r:id="rId25"/>
    <p:sldId id="867" r:id="rId26"/>
    <p:sldId id="1021" r:id="rId27"/>
    <p:sldId id="1020" r:id="rId28"/>
    <p:sldId id="868" r:id="rId29"/>
    <p:sldId id="869" r:id="rId30"/>
    <p:sldId id="870" r:id="rId31"/>
    <p:sldId id="872" r:id="rId32"/>
    <p:sldId id="918" r:id="rId33"/>
    <p:sldId id="1026" r:id="rId34"/>
    <p:sldId id="1025" r:id="rId35"/>
    <p:sldId id="1023" r:id="rId36"/>
    <p:sldId id="1028" r:id="rId37"/>
    <p:sldId id="1029" r:id="rId38"/>
    <p:sldId id="1030" r:id="rId39"/>
    <p:sldId id="1031" r:id="rId40"/>
    <p:sldId id="1032" r:id="rId41"/>
    <p:sldId id="1022" r:id="rId42"/>
    <p:sldId id="950" r:id="rId43"/>
    <p:sldId id="951" r:id="rId44"/>
    <p:sldId id="952" r:id="rId45"/>
    <p:sldId id="953" r:id="rId46"/>
    <p:sldId id="954" r:id="rId47"/>
    <p:sldId id="955" r:id="rId48"/>
    <p:sldId id="956" r:id="rId49"/>
    <p:sldId id="972" r:id="rId50"/>
    <p:sldId id="965" r:id="rId51"/>
    <p:sldId id="966" r:id="rId52"/>
    <p:sldId id="967" r:id="rId53"/>
    <p:sldId id="968" r:id="rId54"/>
    <p:sldId id="969" r:id="rId55"/>
    <p:sldId id="970" r:id="rId56"/>
    <p:sldId id="971" r:id="rId57"/>
    <p:sldId id="1004" r:id="rId58"/>
    <p:sldId id="997" r:id="rId59"/>
    <p:sldId id="998" r:id="rId60"/>
    <p:sldId id="999" r:id="rId61"/>
    <p:sldId id="1000" r:id="rId62"/>
    <p:sldId id="1001" r:id="rId63"/>
    <p:sldId id="1002" r:id="rId64"/>
    <p:sldId id="1003" r:id="rId65"/>
    <p:sldId id="1011" r:id="rId66"/>
    <p:sldId id="1005" r:id="rId67"/>
    <p:sldId id="1006" r:id="rId68"/>
    <p:sldId id="1007" r:id="rId69"/>
    <p:sldId id="1008" r:id="rId70"/>
    <p:sldId id="1009" r:id="rId71"/>
    <p:sldId id="1010" r:id="rId72"/>
    <p:sldId id="1012" r:id="rId73"/>
    <p:sldId id="1013" r:id="rId74"/>
    <p:sldId id="1014" r:id="rId75"/>
    <p:sldId id="1019" r:id="rId76"/>
    <p:sldId id="1016" r:id="rId77"/>
    <p:sldId id="1017" r:id="rId78"/>
    <p:sldId id="1018" r:id="rId79"/>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29" autoAdjust="0"/>
    <p:restoredTop sz="85564" autoAdjust="0"/>
  </p:normalViewPr>
  <p:slideViewPr>
    <p:cSldViewPr>
      <p:cViewPr>
        <p:scale>
          <a:sx n="100" d="100"/>
          <a:sy n="100" d="100"/>
        </p:scale>
        <p:origin x="-816" y="-11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notesMaster" Target="notesMasters/notesMaster1.xml"/><Relationship Id="rId81" Type="http://schemas.openxmlformats.org/officeDocument/2006/relationships/handoutMaster" Target="handoutMasters/handoutMaster1.xml"/><Relationship Id="rId82" Type="http://schemas.openxmlformats.org/officeDocument/2006/relationships/printerSettings" Target="printerSettings/printerSettings1.bin"/><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28/08/2012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purpose of this symposium</a:t>
            </a:r>
            <a:r>
              <a:rPr lang="en-US" baseline="0" dirty="0" smtClean="0"/>
              <a:t> is to discuss research on psychological mechanisms enabling joint action and to explore ways in which this research might be relevant for understanding collective intentionality.</a:t>
            </a:r>
          </a:p>
          <a:p>
            <a:endParaRPr lang="en-US" baseline="0" dirty="0" smtClean="0"/>
          </a:p>
          <a:p>
            <a:r>
              <a:rPr lang="en-US" baseline="0" dirty="0" smtClean="0"/>
              <a:t>The motivation is partly that, whereas in philosophy, social sciences and developmental psychology there is a largely shared conceptual framework and lots of common ground, in cognitive psychology things are very different.  Another motivating factor is just that, as you’ll see, there are some really cool experiments.</a:t>
            </a:r>
          </a:p>
          <a:p>
            <a:endParaRPr lang="en-US" baseline="0" dirty="0" smtClean="0"/>
          </a:p>
          <a:p>
            <a:r>
              <a:rPr lang="en-US" baseline="0" dirty="0" smtClean="0"/>
              <a:t>Unfortunately Elisabeth Pacherie is unable to be here today.  We are very grateful to Natalie </a:t>
            </a:r>
            <a:r>
              <a:rPr lang="en-US" baseline="0" dirty="0" err="1" smtClean="0"/>
              <a:t>Sebanz</a:t>
            </a:r>
            <a:r>
              <a:rPr lang="en-US" baseline="0" dirty="0" smtClean="0"/>
              <a:t> for agreeing to step in.</a:t>
            </a:r>
          </a:p>
          <a:p>
            <a:endParaRPr lang="en-US" baseline="0" dirty="0" smtClean="0"/>
          </a:p>
          <a:p>
            <a:r>
              <a:rPr lang="en-US" baseline="0" dirty="0" smtClean="0"/>
              <a:t>Our first speaker is Guenther Knoblich, ‘Joint Action, Hands On’</a:t>
            </a:r>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agent-neutral motor representation ever enable any joint action?</a:t>
            </a:r>
            <a:endParaRPr lang="en-US" i="0" dirty="0">
              <a:effectLst>
                <a:glow rad="101600">
                  <a:srgbClr val="000000"/>
                </a:glow>
              </a:effectLs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motor planning involves starting with relatively abstract representations of outcomes and filling in details ...</a:t>
            </a:r>
          </a:p>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there is a need, even for a single agent, to synchronize actions</a:t>
            </a:r>
            <a:r>
              <a:rPr lang="en-US" baseline="0" dirty="0" smtClean="0"/>
              <a:t> in time and space; in this case because there’s an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leads to a question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way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Of course this story is only as good as our account of shared intention.  But let’s not worry about that here.</a:t>
            </a:r>
          </a:p>
          <a:p>
            <a:r>
              <a:rPr lang="en-US" baseline="0" dirty="0" smtClean="0"/>
              <a:t>Suppose we have a completely convincing account of shared intention.  Still we can ask, is this the whole story about joint action?</a:t>
            </a:r>
          </a:p>
          <a:p>
            <a:endParaRPr lang="en-US" baseline="0" dirty="0" smtClean="0"/>
          </a:p>
          <a:p>
            <a:r>
              <a:rPr lang="en-US" baseline="0" dirty="0" smtClean="0"/>
              <a:t>The story is based on a parallel between joint action and ordinary individual action.</a:t>
            </a:r>
          </a:p>
          <a:p>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question is: </a:t>
            </a:r>
            <a:r>
              <a:rPr lang="en-US" i="0" dirty="0" smtClean="0">
                <a:effectLst>
                  <a:glow rad="101600">
                    <a:srgbClr val="000000"/>
                  </a:glow>
                </a:effectLst>
                <a:ea typeface="Arial" charset="0"/>
                <a:cs typeface="Arial" charset="0"/>
              </a:rPr>
              <a:t>Does social motor representation also play a role in explaining what joint is?</a:t>
            </a:r>
          </a:p>
          <a:p>
            <a:r>
              <a:rPr lang="en-US" baseline="0" dirty="0" smtClean="0"/>
              <a:t>I think we the details already give us grounds for a positive answer,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microsoft.com/office/2007/relationships/hdphoto" Target="../media/hdphoto2.wdp"/></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5.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1476040" y="836712"/>
            <a:ext cx="619192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spcAft>
                <a:spcPct val="0"/>
              </a:spcAft>
            </a:pPr>
            <a:r>
              <a:rPr lang="en-GB" sz="3200" b="1" i="0" dirty="0" smtClean="0">
                <a:effectLst>
                  <a:glow rad="101600">
                    <a:srgbClr val="000000"/>
                  </a:glow>
                </a:effectLst>
              </a:rPr>
              <a:t>The Cognitive Psychology of Joint Action</a:t>
            </a:r>
          </a:p>
          <a:p>
            <a:pPr algn="ctr">
              <a:spcBef>
                <a:spcPct val="50000"/>
              </a:spcBef>
              <a:spcAft>
                <a:spcPct val="0"/>
              </a:spcAft>
            </a:pPr>
            <a:endParaRPr lang="en-GB" sz="3200" b="1" i="0" dirty="0">
              <a:effectLst>
                <a:glow rad="101600">
                  <a:srgbClr val="000000"/>
                </a:glow>
              </a:effectLst>
            </a:endParaRPr>
          </a:p>
          <a:p>
            <a:pPr>
              <a:spcBef>
                <a:spcPct val="50000"/>
              </a:spcBef>
              <a:spcAft>
                <a:spcPct val="0"/>
              </a:spcAft>
            </a:pPr>
            <a:r>
              <a:rPr lang="en-GB" sz="3200" b="1" i="0" dirty="0" smtClean="0">
                <a:effectLst>
                  <a:glow rad="101600">
                    <a:srgbClr val="000000"/>
                  </a:glow>
                </a:effectLst>
              </a:rPr>
              <a:t>Guenther Knoblich</a:t>
            </a:r>
          </a:p>
          <a:p>
            <a:pPr>
              <a:spcBef>
                <a:spcPct val="50000"/>
              </a:spcBef>
              <a:spcAft>
                <a:spcPct val="0"/>
              </a:spcAft>
            </a:pPr>
            <a:r>
              <a:rPr lang="en-GB" sz="3200" b="1" i="0" dirty="0" smtClean="0">
                <a:effectLst>
                  <a:glow rad="101600">
                    <a:srgbClr val="000000"/>
                  </a:glow>
                </a:effectLst>
              </a:rPr>
              <a:t>Stephen Butterfill</a:t>
            </a:r>
          </a:p>
          <a:p>
            <a:pPr>
              <a:spcBef>
                <a:spcPct val="50000"/>
              </a:spcBef>
              <a:spcAft>
                <a:spcPct val="0"/>
              </a:spcAft>
            </a:pPr>
            <a:r>
              <a:rPr lang="en-GB" sz="3200" b="1" i="0" strike="sngStrike" dirty="0" smtClean="0">
                <a:effectLst>
                  <a:glow rad="101600">
                    <a:srgbClr val="000000"/>
                  </a:glow>
                </a:effectLst>
              </a:rPr>
              <a:t>Elisabeth Pacherie</a:t>
            </a:r>
          </a:p>
          <a:p>
            <a:pPr>
              <a:spcBef>
                <a:spcPct val="50000"/>
              </a:spcBef>
              <a:spcAft>
                <a:spcPct val="0"/>
              </a:spcAft>
            </a:pPr>
            <a:r>
              <a:rPr lang="en-GB" sz="3200" b="1" i="0" dirty="0" smtClean="0">
                <a:effectLst>
                  <a:glow rad="101600">
                    <a:srgbClr val="000000"/>
                  </a:glow>
                </a:effectLst>
              </a:rPr>
              <a:t>Natalie </a:t>
            </a:r>
            <a:r>
              <a:rPr lang="en-GB" sz="3200" b="1" i="0" dirty="0" err="1" smtClean="0">
                <a:effectLst>
                  <a:glow rad="101600">
                    <a:srgbClr val="000000"/>
                  </a:glow>
                </a:effectLst>
              </a:rPr>
              <a:t>Sebanz</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7200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857520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103351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10451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484784"/>
            <a:ext cx="187220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229297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124744"/>
            <a:ext cx="1440160"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663765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rot="60000">
            <a:off x="1763688" y="2492896"/>
            <a:ext cx="1296144"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3" name="Rectangle 2"/>
          <p:cNvSpPr/>
          <p:nvPr/>
        </p:nvSpPr>
        <p:spPr bwMode="auto">
          <a:xfrm rot="21540000">
            <a:off x="1403648" y="2755528"/>
            <a:ext cx="5904656" cy="79208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789848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a:t>
            </a:r>
            <a:r>
              <a:rPr lang="en-US" i="0" dirty="0" smtClean="0">
                <a:effectLst>
                  <a:glow rad="101600">
                    <a:srgbClr val="000000"/>
                  </a:glow>
                </a:effectLst>
              </a:rPr>
              <a:t>by</a:t>
            </a: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2" name="Rectangle 1"/>
          <p:cNvSpPr/>
          <p:nvPr/>
        </p:nvSpPr>
        <p:spPr>
          <a:xfrm>
            <a:off x="971600" y="3573016"/>
            <a:ext cx="4320480" cy="430887"/>
          </a:xfrm>
          <a:prstGeom prst="rect">
            <a:avLst/>
          </a:prstGeom>
        </p:spPr>
        <p:txBody>
          <a:bodyPr wrap="square">
            <a:spAutoFit/>
          </a:bodyPr>
          <a:lstStyle/>
          <a:p>
            <a:r>
              <a:rPr lang="en-US" i="0" dirty="0" smtClean="0">
                <a:effectLst>
                  <a:glow rad="101600">
                    <a:srgbClr val="000000"/>
                  </a:glow>
                </a:effectLst>
              </a:rPr>
              <a:t>=</a:t>
            </a:r>
            <a:r>
              <a:rPr lang="en-US" i="0" baseline="-25000" dirty="0" err="1" smtClean="0">
                <a:effectLst>
                  <a:glow rad="101600">
                    <a:srgbClr val="000000"/>
                  </a:glow>
                </a:effectLst>
              </a:rPr>
              <a:t>df</a:t>
            </a:r>
            <a:r>
              <a:rPr lang="en-US" i="0" dirty="0" smtClean="0">
                <a:effectLst>
                  <a:glow rad="101600">
                    <a:srgbClr val="000000"/>
                  </a:glow>
                </a:effectLst>
              </a:rPr>
              <a:t>  ‘social </a:t>
            </a:r>
            <a:r>
              <a:rPr lang="en-US" i="0" dirty="0">
                <a:effectLst>
                  <a:glow rad="101600">
                    <a:srgbClr val="000000"/>
                  </a:glow>
                </a:effectLst>
              </a:rPr>
              <a:t>motor </a:t>
            </a:r>
            <a:r>
              <a:rPr lang="en-US" i="0" dirty="0" smtClean="0">
                <a:effectLst>
                  <a:glow rad="101600">
                    <a:srgbClr val="000000"/>
                  </a:glow>
                </a:effectLst>
              </a:rPr>
              <a:t>representation’</a:t>
            </a:r>
            <a:endParaRPr lang="en-US" dirty="0"/>
          </a:p>
        </p:txBody>
      </p:sp>
    </p:spTree>
    <p:extLst>
      <p:ext uri="{BB962C8B-B14F-4D97-AF65-F5344CB8AC3E}">
        <p14:creationId xmlns:p14="http://schemas.microsoft.com/office/powerpoint/2010/main" val="13405945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9732" y="2875002"/>
            <a:ext cx="50765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social motor representation facilitate any 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640960" cy="4697301"/>
            <a:chOff x="323528" y="836712"/>
            <a:chExt cx="8640960" cy="4697301"/>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0" descr="DSC_AA_3213_s"/>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619192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3200" b="1" i="0" dirty="0" smtClean="0">
                <a:effectLst>
                  <a:glow rad="101600">
                    <a:srgbClr val="000000"/>
                  </a:glow>
                </a:effectLst>
              </a:rPr>
              <a:t>Motor Representation </a:t>
            </a:r>
            <a:br>
              <a:rPr lang="en-GB" sz="3200" b="1" i="0" dirty="0" smtClean="0">
                <a:effectLst>
                  <a:glow rad="101600">
                    <a:srgbClr val="000000"/>
                  </a:glow>
                </a:effectLst>
              </a:rPr>
            </a:br>
            <a:r>
              <a:rPr lang="en-GB" sz="3200" b="1" i="0" dirty="0" smtClean="0">
                <a:effectLst>
                  <a:glow rad="101600">
                    <a:srgbClr val="000000"/>
                  </a:glow>
                </a:effectLst>
              </a:rPr>
              <a:t>and Shared Intention</a:t>
            </a:r>
            <a:br>
              <a:rPr lang="en-GB" sz="3200" b="1" i="0" dirty="0" smtClean="0">
                <a:effectLst>
                  <a:glow rad="101600">
                    <a:srgbClr val="000000"/>
                  </a:glow>
                </a:effectLst>
              </a:rPr>
            </a:br>
            <a:r>
              <a:rPr lang="en-GB" sz="2400" i="0" dirty="0" err="1" smtClean="0">
                <a:effectLst>
                  <a:glow rad="101600">
                    <a:srgbClr val="000000"/>
                  </a:glow>
                </a:effectLst>
              </a:rPr>
              <a:t>s.butterfill</a:t>
            </a:r>
            <a:r>
              <a:rPr lang="en-GB" sz="2400" i="0" dirty="0" err="1">
                <a:effectLst>
                  <a:glow rad="101600">
                    <a:srgbClr val="000000"/>
                  </a:glow>
                </a:effectLst>
              </a:rPr>
              <a:t>@</a:t>
            </a:r>
            <a:r>
              <a:rPr lang="en-GB" sz="2400" i="0" dirty="0" err="1" smtClean="0">
                <a:effectLst>
                  <a:glow rad="101600">
                    <a:srgbClr val="000000"/>
                  </a:glow>
                </a:effectLst>
              </a:rPr>
              <a:t>warwick.ac.uk</a:t>
            </a:r>
            <a:endParaRPr lang="en-GB" sz="2400" i="0" dirty="0">
              <a:effectLst>
                <a:glow rad="101600">
                  <a:srgbClr val="000000"/>
                </a:glow>
              </a:effectLst>
            </a:endParaRPr>
          </a:p>
        </p:txBody>
      </p:sp>
    </p:spTree>
    <p:extLst>
      <p:ext uri="{BB962C8B-B14F-4D97-AF65-F5344CB8AC3E}">
        <p14:creationId xmlns:p14="http://schemas.microsoft.com/office/powerpoint/2010/main" val="22170928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prevention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4147259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5" name="Picture 4" descr="table_cat_glass_inv.jpg"/>
          <p:cNvPicPr>
            <a:picLocks noChangeAspect="1"/>
          </p:cNvPicPr>
          <p:nvPr/>
        </p:nvPicPr>
        <p:blipFill>
          <a:blip r:embed="rId3">
            <a:lum/>
            <a:alphaModFix/>
          </a:blip>
          <a:stretch>
            <a:fillRect/>
          </a:stretch>
        </p:blipFill>
        <p:spPr>
          <a:xfrm>
            <a:off x="2743200" y="3006154"/>
            <a:ext cx="5454399" cy="3679825"/>
          </a:xfrm>
          <a:prstGeom prst="rect">
            <a:avLst/>
          </a:prstGeom>
        </p:spPr>
      </p:pic>
      <p:pic>
        <p:nvPicPr>
          <p:cNvPr id="6" name="Picture 5" descr="ayesha_beatrice_oh_inv.jpg"/>
          <p:cNvPicPr>
            <a:picLocks noChangeAspect="1"/>
          </p:cNvPicPr>
          <p:nvPr/>
        </p:nvPicPr>
        <p:blipFill>
          <a:blip r:embed="rId4">
            <a:lum bright="5000" contrast="10000"/>
          </a:blip>
          <a:stretch>
            <a:fillRect/>
          </a:stretch>
        </p:blipFill>
        <p:spPr>
          <a:xfrm>
            <a:off x="152400" y="3505200"/>
            <a:ext cx="2622550" cy="3180779"/>
          </a:xfrm>
          <a:prstGeom prst="rect">
            <a:avLst/>
          </a:prstGeom>
        </p:spPr>
      </p:pic>
    </p:spTree>
    <p:extLst>
      <p:ext uri="{BB962C8B-B14F-4D97-AF65-F5344CB8AC3E}">
        <p14:creationId xmlns:p14="http://schemas.microsoft.com/office/powerpoint/2010/main" val="12789226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137250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15" name="Rectangle 14"/>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16" name="Freeform 15"/>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7652753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11560" y="620688"/>
            <a:ext cx="3240360" cy="3139321"/>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Tree>
    <p:extLst>
      <p:ext uri="{BB962C8B-B14F-4D97-AF65-F5344CB8AC3E}">
        <p14:creationId xmlns:p14="http://schemas.microsoft.com/office/powerpoint/2010/main" val="1246778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rot="21299503">
            <a:off x="6603970" y="2711216"/>
            <a:ext cx="1142396" cy="50405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6" name="Rectangle 25"/>
          <p:cNvSpPr/>
          <p:nvPr/>
        </p:nvSpPr>
        <p:spPr>
          <a:xfrm>
            <a:off x="611560" y="620688"/>
            <a:ext cx="3240360" cy="3139321"/>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
        <p:nvSpPr>
          <p:cNvPr id="27"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endParaRPr lang="en-GB" i="0" u="sng" dirty="0" smtClean="0">
              <a:effectLst>
                <a:glow rad="101600">
                  <a:srgbClr val="000000"/>
                </a:glow>
              </a:effectLst>
              <a:cs typeface="Arial" charset="0"/>
            </a:endParaRPr>
          </a:p>
          <a:p>
            <a:pPr algn="l">
              <a:spcBef>
                <a:spcPct val="25000"/>
              </a:spcBef>
              <a:spcAft>
                <a:spcPct val="25000"/>
              </a:spcAft>
              <a:defRPr/>
            </a:pPr>
            <a:r>
              <a:rPr lang="en-GB" i="0" dirty="0" smtClean="0">
                <a:effectLst>
                  <a:glow rad="101600">
                    <a:srgbClr val="000000"/>
                  </a:glow>
                </a:effectLst>
                <a:cs typeface="Arial" charset="0"/>
              </a:rPr>
              <a:t>We </a:t>
            </a:r>
            <a:r>
              <a:rPr lang="en-GB" i="0" dirty="0">
                <a:effectLst>
                  <a:glow rad="101600">
                    <a:srgbClr val="000000"/>
                  </a:glow>
                </a:effectLst>
                <a:cs typeface="Arial" charset="0"/>
              </a:rPr>
              <a:t>have a shared intention that </a:t>
            </a:r>
            <a:r>
              <a:rPr lang="en-GB" i="0" dirty="0" smtClean="0">
                <a:effectLst>
                  <a:glow rad="101600">
                    <a:srgbClr val="000000"/>
                  </a:glow>
                </a:effectLst>
                <a:cs typeface="Arial" charset="0"/>
              </a:rPr>
              <a:t>we  </a:t>
            </a:r>
            <a:r>
              <a:rPr lang="en-GB" i="0" dirty="0">
                <a:effectLst>
                  <a:glow rad="101600">
                    <a:srgbClr val="000000"/>
                  </a:glow>
                </a:effectLst>
                <a:cs typeface="Arial" charset="0"/>
              </a:rPr>
              <a:t>J </a:t>
            </a:r>
            <a:r>
              <a:rPr lang="en-GB" i="0" dirty="0" smtClean="0">
                <a:effectLst>
                  <a:glow rad="101600">
                    <a:srgbClr val="000000"/>
                  </a:glow>
                </a:effectLst>
                <a:cs typeface="Arial" charset="0"/>
              </a:rPr>
              <a:t> 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spTree>
    <p:extLst>
      <p:ext uri="{BB962C8B-B14F-4D97-AF65-F5344CB8AC3E}">
        <p14:creationId xmlns:p14="http://schemas.microsoft.com/office/powerpoint/2010/main" val="4004191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8900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5725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50519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8147433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83767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8" name="TextBox 17"/>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19" name="Rectangle 18"/>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0" name="Freeform 19"/>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295632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110234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971600" y="332656"/>
            <a:ext cx="7128792" cy="5877806"/>
            <a:chOff x="971600" y="332656"/>
            <a:chExt cx="7128792" cy="5877806"/>
          </a:xfrm>
        </p:grpSpPr>
        <p:sp>
          <p:nvSpPr>
            <p:cNvPr id="1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18" name="Rectangle 17"/>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9" name="Rectangle 18"/>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20" name="Straight Connector 19"/>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grpSp>
      <p:pic>
        <p:nvPicPr>
          <p:cNvPr id="11"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4540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5131657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986783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6264758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507854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2683" t="57033" r="36895" b="2871"/>
          <a:stretch/>
        </p:blipFill>
        <p:spPr>
          <a:xfrm>
            <a:off x="1752600" y="1253568"/>
            <a:ext cx="6636067"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pic>
        <p:nvPicPr>
          <p:cNvPr id="9" name="Picture 8"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28025" t="57033" r="68540" b="37511"/>
          <a:stretch/>
        </p:blipFill>
        <p:spPr>
          <a:xfrm>
            <a:off x="1230412" y="1268760"/>
            <a:ext cx="749300" cy="740332"/>
          </a:xfrm>
          <a:prstGeom prst="rect">
            <a:avLst/>
          </a:prstGeom>
        </p:spPr>
      </p:pic>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6" name="Rectangle 5"/>
          <p:cNvSpPr/>
          <p:nvPr/>
        </p:nvSpPr>
        <p:spPr bwMode="auto">
          <a:xfrm>
            <a:off x="8172400" y="1268760"/>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979712" y="1505992"/>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683213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19012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3355499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4353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21" name="TextBox 20"/>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2" name="Rectangle 21"/>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3" name="Freeform 22"/>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31583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2">
            <a:grayscl/>
            <a:extLst>
              <a:ext uri="{BEBA8EAE-BF5A-486C-A8C5-ECC9F3942E4B}">
                <a14:imgProps xmlns:a14="http://schemas.microsoft.com/office/drawing/2010/main">
                  <a14:imgLayer r:embed="rId3">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7250985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EG_candle.jpg"/>
          <p:cNvPicPr>
            <a:picLocks noChangeAspect="1"/>
          </p:cNvPicPr>
          <p:nvPr/>
        </p:nvPicPr>
        <p:blipFill>
          <a:blip r:embed="rId2"/>
          <a:stretch>
            <a:fillRect/>
          </a:stretch>
        </p:blipFill>
        <p:spPr>
          <a:xfrm>
            <a:off x="0" y="-122693"/>
            <a:ext cx="9324528" cy="6993394"/>
          </a:xfrm>
          <a:prstGeom prst="rect">
            <a:avLst/>
          </a:prstGeom>
        </p:spPr>
      </p:pic>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171480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3851920" y="2348880"/>
            <a:ext cx="5148064"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4716016" y="1916832"/>
            <a:ext cx="3312368" cy="29523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3216548" y="4581128"/>
            <a:ext cx="3312368" cy="15121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181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6274792" y="2348880"/>
            <a:ext cx="2699792"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148064" y="1844824"/>
            <a:ext cx="3312368"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57095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Tree>
    <p:extLst>
      <p:ext uri="{BB962C8B-B14F-4D97-AF65-F5344CB8AC3E}">
        <p14:creationId xmlns:p14="http://schemas.microsoft.com/office/powerpoint/2010/main" val="441164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10" name="Picture 9"/>
          <p:cNvPicPr>
            <a:picLocks noChangeAspect="1"/>
          </p:cNvPicPr>
          <p:nvPr/>
        </p:nvPicPr>
        <p:blipFill rotWithShape="1">
          <a:blip r:embed="rId2"/>
          <a:srcRect l="10323" r="81054"/>
          <a:stretch/>
        </p:blipFill>
        <p:spPr>
          <a:xfrm rot="5400000">
            <a:off x="5960864" y="1039542"/>
            <a:ext cx="758179" cy="3520876"/>
          </a:xfrm>
          <a:prstGeom prst="rect">
            <a:avLst/>
          </a:prstGeom>
        </p:spPr>
      </p:pic>
      <p:pic>
        <p:nvPicPr>
          <p:cNvPr id="11" name="Picture 10"/>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57413959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pic>
        <p:nvPicPr>
          <p:cNvPr id="14342" name="Picture 7" descr="CNV_minus_nogo_1st_2nd_filter_small.jpg"/>
          <p:cNvPicPr>
            <a:picLocks noChangeAspect="1"/>
          </p:cNvPicPr>
          <p:nvPr/>
        </p:nvPicPr>
        <p:blipFill>
          <a:blip r:embed="rId3"/>
          <a:srcRect t="50118"/>
          <a:stretch>
            <a:fillRect/>
          </a:stretch>
        </p:blipFill>
        <p:spPr bwMode="auto">
          <a:xfrm>
            <a:off x="279121" y="332656"/>
            <a:ext cx="8685368" cy="3240360"/>
          </a:xfrm>
          <a:prstGeom prst="rect">
            <a:avLst/>
          </a:prstGeom>
          <a:noFill/>
          <a:ln w="9525">
            <a:noFill/>
            <a:miter lim="800000"/>
            <a:headEnd/>
            <a:tailEnd/>
          </a:ln>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6" name="Picture 5"/>
          <p:cNvPicPr>
            <a:picLocks noChangeAspect="1"/>
          </p:cNvPicPr>
          <p:nvPr/>
        </p:nvPicPr>
        <p:blipFill rotWithShape="1">
          <a:blip r:embed="rId4">
            <a:grayscl/>
            <a:extLst>
              <a:ext uri="{BEBA8EAE-BF5A-486C-A8C5-ECC9F3942E4B}">
                <a14:imgProps xmlns:a14="http://schemas.microsoft.com/office/drawing/2010/main">
                  <a14:imgLayer r:embed="rId5">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287449630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9792" y="1196752"/>
            <a:ext cx="4032448" cy="1785104"/>
          </a:xfrm>
          <a:prstGeom prst="rect">
            <a:avLst/>
          </a:prstGeom>
          <a:noFill/>
        </p:spPr>
        <p:txBody>
          <a:bodyPr wrap="square" rtlCol="0">
            <a:spAutoFit/>
          </a:bodyPr>
          <a:lstStyle/>
          <a:p>
            <a:r>
              <a:rPr lang="en-US" dirty="0" smtClean="0"/>
              <a:t>***ALT OPENING</a:t>
            </a:r>
          </a:p>
          <a:p>
            <a:r>
              <a:rPr lang="en-US" i="0" dirty="0" smtClean="0"/>
              <a:t>The idea was to start with the most direct question (instead of events, about the relation of directedness.)</a:t>
            </a:r>
            <a:endParaRPr lang="en-US" i="0" dirty="0"/>
          </a:p>
        </p:txBody>
      </p:sp>
    </p:spTree>
    <p:extLst>
      <p:ext uri="{BB962C8B-B14F-4D97-AF65-F5344CB8AC3E}">
        <p14:creationId xmlns:p14="http://schemas.microsoft.com/office/powerpoint/2010/main" val="423875229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5" name="Freeform 4"/>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417052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5" name="Freeform 4"/>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6" name="Picture 5" descr="table_cat_glass_inv.jpg"/>
          <p:cNvPicPr>
            <a:picLocks noChangeAspect="1"/>
          </p:cNvPicPr>
          <p:nvPr/>
        </p:nvPicPr>
        <p:blipFill>
          <a:blip r:embed="rId3">
            <a:lum/>
            <a:alphaModFix/>
          </a:blip>
          <a:stretch>
            <a:fillRect/>
          </a:stretch>
        </p:blipFill>
        <p:spPr>
          <a:xfrm>
            <a:off x="2743200" y="3006154"/>
            <a:ext cx="5454399" cy="3679825"/>
          </a:xfrm>
          <a:prstGeom prst="rect">
            <a:avLst/>
          </a:prstGeom>
        </p:spPr>
      </p:pic>
      <p:pic>
        <p:nvPicPr>
          <p:cNvPr id="7" name="Picture 6" descr="ayesha_beatrice_oh_inv.jpg"/>
          <p:cNvPicPr>
            <a:picLocks noChangeAspect="1"/>
          </p:cNvPicPr>
          <p:nvPr/>
        </p:nvPicPr>
        <p:blipFill>
          <a:blip r:embed="rId4">
            <a:lum bright="5000" contrast="10000"/>
          </a:blip>
          <a:stretch>
            <a:fillRect/>
          </a:stretch>
        </p:blipFill>
        <p:spPr>
          <a:xfrm>
            <a:off x="152400" y="3505200"/>
            <a:ext cx="2622550" cy="3180779"/>
          </a:xfrm>
          <a:prstGeom prst="rect">
            <a:avLst/>
          </a:prstGeom>
        </p:spPr>
      </p:pic>
    </p:spTree>
    <p:extLst>
      <p:ext uri="{BB962C8B-B14F-4D97-AF65-F5344CB8AC3E}">
        <p14:creationId xmlns:p14="http://schemas.microsoft.com/office/powerpoint/2010/main" val="4263098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4" name="Rectangle 3"/>
          <p:cNvSpPr/>
          <p:nvPr/>
        </p:nvSpPr>
        <p:spPr bwMode="auto">
          <a:xfrm>
            <a:off x="251520" y="1857524"/>
            <a:ext cx="2952328"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TextBox 21"/>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3" name="Rectangle 22"/>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4" name="Freeform 23"/>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80698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13" name="Oval 12"/>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5" name="Oval 14"/>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813451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2994777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5184137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0151748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
        <p:nvSpPr>
          <p:cNvPr id="2" name="Rectangle 1"/>
          <p:cNvSpPr/>
          <p:nvPr/>
        </p:nvSpPr>
        <p:spPr bwMode="auto">
          <a:xfrm>
            <a:off x="251520" y="548680"/>
            <a:ext cx="8496944" cy="6192688"/>
          </a:xfrm>
          <a:prstGeom prst="rect">
            <a:avLst/>
          </a:prstGeom>
          <a:solidFill>
            <a:srgbClr val="000000">
              <a:alpha val="7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684572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9792" y="1196752"/>
            <a:ext cx="4032448" cy="2123658"/>
          </a:xfrm>
          <a:prstGeom prst="rect">
            <a:avLst/>
          </a:prstGeom>
          <a:noFill/>
        </p:spPr>
        <p:txBody>
          <a:bodyPr wrap="square" rtlCol="0">
            <a:spAutoFit/>
          </a:bodyPr>
          <a:lstStyle/>
          <a:p>
            <a:r>
              <a:rPr lang="en-US" dirty="0" smtClean="0"/>
              <a:t>***CUT</a:t>
            </a:r>
          </a:p>
          <a:p>
            <a:r>
              <a:rPr lang="en-US" i="0" dirty="0" smtClean="0"/>
              <a:t>Following can be used to explain idea about motor representation and ordinary, individual intention (not essential?)</a:t>
            </a:r>
            <a:endParaRPr lang="en-US" i="0" dirty="0"/>
          </a:p>
        </p:txBody>
      </p:sp>
    </p:spTree>
    <p:extLst>
      <p:ext uri="{BB962C8B-B14F-4D97-AF65-F5344CB8AC3E}">
        <p14:creationId xmlns:p14="http://schemas.microsoft.com/office/powerpoint/2010/main" val="395565556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1949050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25819001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143573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2923749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Rectangle 22"/>
          <p:cNvSpPr/>
          <p:nvPr/>
        </p:nvSpPr>
        <p:spPr bwMode="auto">
          <a:xfrm>
            <a:off x="251520" y="1785516"/>
            <a:ext cx="2952328"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5" name="Rectangle 24"/>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6" name="Freeform 25"/>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63425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0646623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6742157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grpSp>
        <p:nvGrpSpPr>
          <p:cNvPr id="2" name="Group 1"/>
          <p:cNvGrpSpPr/>
          <p:nvPr/>
        </p:nvGrpSpPr>
        <p:grpSpPr>
          <a:xfrm>
            <a:off x="851830" y="2561873"/>
            <a:ext cx="3864186" cy="435079"/>
            <a:chOff x="1318284" y="2420888"/>
            <a:chExt cx="3864186" cy="435079"/>
          </a:xfrm>
        </p:grpSpPr>
        <p:sp>
          <p:nvSpPr>
            <p:cNvPr id="25" name="TextBox 24"/>
            <p:cNvSpPr txBox="1"/>
            <p:nvPr/>
          </p:nvSpPr>
          <p:spPr>
            <a:xfrm>
              <a:off x="1318284" y="2425080"/>
              <a:ext cx="3864186" cy="430887"/>
            </a:xfrm>
            <a:prstGeom prst="rect">
              <a:avLst/>
            </a:prstGeom>
            <a:noFill/>
          </p:spPr>
          <p:txBody>
            <a:bodyPr wrap="none" rtlCol="0">
              <a:spAutoFit/>
            </a:bodyPr>
            <a:lstStyle/>
            <a:p>
              <a:pPr algn="ctr"/>
              <a:r>
                <a:rPr lang="en-US" i="0" dirty="0" smtClean="0">
                  <a:effectLst>
                    <a:glow rad="203200">
                      <a:srgbClr val="FF0000">
                        <a:alpha val="50000"/>
                      </a:srgbClr>
                    </a:glow>
                  </a:effectLst>
                </a:rPr>
                <a:t>or social motor representation</a:t>
              </a:r>
              <a:endParaRPr lang="en-US" i="0" dirty="0">
                <a:effectLst>
                  <a:glow rad="203200">
                    <a:srgbClr val="FF0000">
                      <a:alpha val="50000"/>
                    </a:srgbClr>
                  </a:glow>
                </a:effectLst>
              </a:endParaRPr>
            </a:p>
          </p:txBody>
        </p:sp>
        <p:sp>
          <p:nvSpPr>
            <p:cNvPr id="26" name="TextBox 25"/>
            <p:cNvSpPr txBox="1"/>
            <p:nvPr/>
          </p:nvSpPr>
          <p:spPr>
            <a:xfrm>
              <a:off x="1318284" y="2420888"/>
              <a:ext cx="3864186" cy="430887"/>
            </a:xfrm>
            <a:prstGeom prst="rect">
              <a:avLst/>
            </a:prstGeom>
            <a:noFill/>
          </p:spPr>
          <p:txBody>
            <a:bodyPr wrap="none" rtlCol="0">
              <a:spAutoFit/>
            </a:bodyPr>
            <a:lstStyle/>
            <a:p>
              <a:pPr algn="ctr"/>
              <a:r>
                <a:rPr lang="en-US" i="0" dirty="0" smtClean="0">
                  <a:effectLst>
                    <a:glow rad="50800">
                      <a:schemeClr val="tx1"/>
                    </a:glow>
                  </a:effectLst>
                </a:rPr>
                <a:t>or social motor representation</a:t>
              </a:r>
              <a:endParaRPr lang="en-US" i="0" dirty="0">
                <a:effectLst>
                  <a:glow rad="50800">
                    <a:schemeClr val="tx1"/>
                  </a:glow>
                </a:effectLst>
              </a:endParaRPr>
            </a:p>
          </p:txBody>
        </p:sp>
      </p:grpSp>
      <p:sp>
        <p:nvSpPr>
          <p:cNvPr id="27" name="Rectangle 26"/>
          <p:cNvSpPr/>
          <p:nvPr/>
        </p:nvSpPr>
        <p:spPr bwMode="auto">
          <a:xfrm>
            <a:off x="539552" y="1772816"/>
            <a:ext cx="4176464" cy="3240360"/>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3" name="TextBox 22"/>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4" name="Rectangle 23"/>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8" name="Freeform 27"/>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551144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Tree>
    <p:extLst>
      <p:ext uri="{BB962C8B-B14F-4D97-AF65-F5344CB8AC3E}">
        <p14:creationId xmlns:p14="http://schemas.microsoft.com/office/powerpoint/2010/main" val="3641101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TextBox 22"/>
          <p:cNvSpPr txBox="1"/>
          <p:nvPr/>
        </p:nvSpPr>
        <p:spPr>
          <a:xfrm>
            <a:off x="2533150" y="2425080"/>
            <a:ext cx="858389"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endParaRPr lang="en-US" i="0" dirty="0">
              <a:effectLst>
                <a:glow rad="203200">
                  <a:srgbClr val="FF0000">
                    <a:alpha val="50000"/>
                  </a:srgbClr>
                </a:glow>
              </a:effectLst>
            </a:endParaRPr>
          </a:p>
        </p:txBody>
      </p:sp>
      <p:sp>
        <p:nvSpPr>
          <p:cNvPr id="24" name="TextBox 23"/>
          <p:cNvSpPr txBox="1"/>
          <p:nvPr/>
        </p:nvSpPr>
        <p:spPr>
          <a:xfrm>
            <a:off x="2533149" y="2420888"/>
            <a:ext cx="858389" cy="430887"/>
          </a:xfrm>
          <a:prstGeom prst="rect">
            <a:avLst/>
          </a:prstGeom>
          <a:noFill/>
        </p:spPr>
        <p:txBody>
          <a:bodyPr wrap="none" rtlCol="0">
            <a:spAutoFit/>
          </a:bodyPr>
          <a:lstStyle/>
          <a:p>
            <a:pPr algn="ctr"/>
            <a:r>
              <a:rPr lang="en-US" i="0" dirty="0" smtClean="0">
                <a:effectLst>
                  <a:glow rad="50800">
                    <a:schemeClr val="tx1"/>
                  </a:glow>
                </a:effectLst>
              </a:rPr>
              <a:t>or ???</a:t>
            </a:r>
            <a:endParaRPr lang="en-US" i="0" dirty="0">
              <a:effectLst>
                <a:glow rad="50800">
                  <a:schemeClr val="tx1"/>
                </a:glow>
              </a:effectLst>
            </a:endParaRPr>
          </a:p>
        </p:txBody>
      </p:sp>
    </p:spTree>
    <p:extLst>
      <p:ext uri="{BB962C8B-B14F-4D97-AF65-F5344CB8AC3E}">
        <p14:creationId xmlns:p14="http://schemas.microsoft.com/office/powerpoint/2010/main" val="9956946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690008" y="332656"/>
            <a:ext cx="1753581" cy="430887"/>
          </a:xfrm>
          <a:prstGeom prst="rect">
            <a:avLst/>
          </a:prstGeom>
          <a:noFill/>
        </p:spPr>
        <p:txBody>
          <a:bodyPr wrap="none" rtlCol="0">
            <a:spAutoFit/>
          </a:bodyPr>
          <a:lstStyle/>
          <a:p>
            <a:pPr algn="ctr"/>
            <a:r>
              <a:rPr lang="en-US" i="0" dirty="0" smtClean="0">
                <a:effectLst>
                  <a:glow rad="101600">
                    <a:srgbClr val="000000"/>
                  </a:glow>
                </a:effectLst>
              </a:rPr>
              <a:t>***more cuts</a:t>
            </a:r>
            <a:endParaRPr lang="en-US" i="0" dirty="0">
              <a:effectLst>
                <a:glow rad="101600">
                  <a:srgbClr val="000000"/>
                </a:glow>
              </a:effectLst>
            </a:endParaRPr>
          </a:p>
        </p:txBody>
      </p:sp>
    </p:spTree>
    <p:extLst>
      <p:ext uri="{BB962C8B-B14F-4D97-AF65-F5344CB8AC3E}">
        <p14:creationId xmlns:p14="http://schemas.microsoft.com/office/powerpoint/2010/main" val="2270350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3" name="Rectangle 2"/>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1343652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459254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322333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grpSp>
        <p:nvGrpSpPr>
          <p:cNvPr id="2" name="Group 1"/>
          <p:cNvGrpSpPr/>
          <p:nvPr/>
        </p:nvGrpSpPr>
        <p:grpSpPr>
          <a:xfrm>
            <a:off x="851830" y="2561873"/>
            <a:ext cx="3864186" cy="435079"/>
            <a:chOff x="1318284" y="2420888"/>
            <a:chExt cx="3864186" cy="435079"/>
          </a:xfrm>
        </p:grpSpPr>
        <p:sp>
          <p:nvSpPr>
            <p:cNvPr id="25" name="TextBox 24"/>
            <p:cNvSpPr txBox="1"/>
            <p:nvPr/>
          </p:nvSpPr>
          <p:spPr>
            <a:xfrm>
              <a:off x="1318284" y="2425080"/>
              <a:ext cx="3864186" cy="430887"/>
            </a:xfrm>
            <a:prstGeom prst="rect">
              <a:avLst/>
            </a:prstGeom>
            <a:noFill/>
          </p:spPr>
          <p:txBody>
            <a:bodyPr wrap="none" rtlCol="0">
              <a:spAutoFit/>
            </a:bodyPr>
            <a:lstStyle/>
            <a:p>
              <a:pPr algn="ctr"/>
              <a:r>
                <a:rPr lang="en-US" i="0" dirty="0" smtClean="0">
                  <a:effectLst>
                    <a:glow rad="203200">
                      <a:srgbClr val="FF0000">
                        <a:alpha val="50000"/>
                      </a:srgbClr>
                    </a:glow>
                  </a:effectLst>
                </a:rPr>
                <a:t>or social motor representation</a:t>
              </a:r>
              <a:endParaRPr lang="en-US" i="0" dirty="0">
                <a:effectLst>
                  <a:glow rad="203200">
                    <a:srgbClr val="FF0000">
                      <a:alpha val="50000"/>
                    </a:srgbClr>
                  </a:glow>
                </a:effectLst>
              </a:endParaRPr>
            </a:p>
          </p:txBody>
        </p:sp>
        <p:sp>
          <p:nvSpPr>
            <p:cNvPr id="26" name="TextBox 25"/>
            <p:cNvSpPr txBox="1"/>
            <p:nvPr/>
          </p:nvSpPr>
          <p:spPr>
            <a:xfrm>
              <a:off x="1318284" y="2420888"/>
              <a:ext cx="3864186" cy="430887"/>
            </a:xfrm>
            <a:prstGeom prst="rect">
              <a:avLst/>
            </a:prstGeom>
            <a:noFill/>
          </p:spPr>
          <p:txBody>
            <a:bodyPr wrap="none" rtlCol="0">
              <a:spAutoFit/>
            </a:bodyPr>
            <a:lstStyle/>
            <a:p>
              <a:pPr algn="ctr"/>
              <a:r>
                <a:rPr lang="en-US" i="0" dirty="0" smtClean="0">
                  <a:effectLst>
                    <a:glow rad="50800">
                      <a:schemeClr val="tx1"/>
                    </a:glow>
                  </a:effectLst>
                </a:rPr>
                <a:t>or social motor representation</a:t>
              </a:r>
              <a:endParaRPr lang="en-US" i="0" dirty="0">
                <a:effectLst>
                  <a:glow rad="50800">
                    <a:schemeClr val="tx1"/>
                  </a:glow>
                </a:effectLst>
              </a:endParaRPr>
            </a:p>
          </p:txBody>
        </p:sp>
      </p:grpSp>
      <p:sp>
        <p:nvSpPr>
          <p:cNvPr id="27" name="Rectangle 26"/>
          <p:cNvSpPr/>
          <p:nvPr/>
        </p:nvSpPr>
        <p:spPr bwMode="auto">
          <a:xfrm>
            <a:off x="4716016" y="1988840"/>
            <a:ext cx="3960440" cy="3024336"/>
          </a:xfrm>
          <a:prstGeom prst="rect">
            <a:avLst/>
          </a:prstGeom>
          <a:solidFill>
            <a:schemeClr val="tx1">
              <a:alpha val="5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9" name="Rectangle 28"/>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30" name="Freeform 29"/>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17008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56703</TotalTime>
  <Words>6115</Words>
  <Application>Microsoft Macintosh PowerPoint</Application>
  <PresentationFormat>On-screen Show (4:3)</PresentationFormat>
  <Paragraphs>856</Paragraphs>
  <Slides>78</Slides>
  <Notes>69</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2112</cp:revision>
  <cp:lastPrinted>2011-06-06T00:11:55Z</cp:lastPrinted>
  <dcterms:created xsi:type="dcterms:W3CDTF">2010-11-22T10:27:15Z</dcterms:created>
  <dcterms:modified xsi:type="dcterms:W3CDTF">2012-08-28T09:45:33Z</dcterms:modified>
  <cp:category/>
</cp:coreProperties>
</file>