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9"/>
  </p:notesMasterIdLst>
  <p:handoutMasterIdLst>
    <p:handoutMasterId r:id="rId60"/>
  </p:handoutMasterIdLst>
  <p:sldIdLst>
    <p:sldId id="662" r:id="rId2"/>
    <p:sldId id="932" r:id="rId3"/>
    <p:sldId id="975" r:id="rId4"/>
    <p:sldId id="974" r:id="rId5"/>
    <p:sldId id="959" r:id="rId6"/>
    <p:sldId id="978" r:id="rId7"/>
    <p:sldId id="979" r:id="rId8"/>
    <p:sldId id="980" r:id="rId9"/>
    <p:sldId id="981" r:id="rId10"/>
    <p:sldId id="982" r:id="rId11"/>
    <p:sldId id="983" r:id="rId12"/>
    <p:sldId id="977" r:id="rId13"/>
    <p:sldId id="976" r:id="rId14"/>
    <p:sldId id="783" r:id="rId15"/>
    <p:sldId id="960" r:id="rId16"/>
    <p:sldId id="963" r:id="rId17"/>
    <p:sldId id="961" r:id="rId18"/>
    <p:sldId id="962" r:id="rId19"/>
    <p:sldId id="964" r:id="rId20"/>
    <p:sldId id="922" r:id="rId21"/>
    <p:sldId id="804" r:id="rId22"/>
    <p:sldId id="848" r:id="rId23"/>
    <p:sldId id="849" r:id="rId24"/>
    <p:sldId id="850" r:id="rId25"/>
    <p:sldId id="851" r:id="rId26"/>
    <p:sldId id="852" r:id="rId27"/>
    <p:sldId id="857" r:id="rId28"/>
    <p:sldId id="973" r:id="rId29"/>
    <p:sldId id="938" r:id="rId30"/>
    <p:sldId id="865" r:id="rId31"/>
    <p:sldId id="866" r:id="rId32"/>
    <p:sldId id="867" r:id="rId33"/>
    <p:sldId id="868" r:id="rId34"/>
    <p:sldId id="869" r:id="rId35"/>
    <p:sldId id="870" r:id="rId36"/>
    <p:sldId id="872" r:id="rId37"/>
    <p:sldId id="873" r:id="rId38"/>
    <p:sldId id="874" r:id="rId39"/>
    <p:sldId id="875" r:id="rId40"/>
    <p:sldId id="876" r:id="rId41"/>
    <p:sldId id="877" r:id="rId42"/>
    <p:sldId id="918" r:id="rId43"/>
    <p:sldId id="950" r:id="rId44"/>
    <p:sldId id="951" r:id="rId45"/>
    <p:sldId id="952" r:id="rId46"/>
    <p:sldId id="953" r:id="rId47"/>
    <p:sldId id="954" r:id="rId48"/>
    <p:sldId id="955" r:id="rId49"/>
    <p:sldId id="956" r:id="rId50"/>
    <p:sldId id="972" r:id="rId51"/>
    <p:sldId id="965" r:id="rId52"/>
    <p:sldId id="966" r:id="rId53"/>
    <p:sldId id="967" r:id="rId54"/>
    <p:sldId id="968" r:id="rId55"/>
    <p:sldId id="969" r:id="rId56"/>
    <p:sldId id="970" r:id="rId57"/>
    <p:sldId id="971" r:id="rId58"/>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41B"/>
    <a:srgbClr val="AAAC28"/>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346" autoAdjust="0"/>
    <p:restoredTop sz="83609" autoAdjust="0"/>
  </p:normalViewPr>
  <p:slideViewPr>
    <p:cSldViewPr>
      <p:cViewPr>
        <p:scale>
          <a:sx n="100" d="100"/>
          <a:sy n="100" d="100"/>
        </p:scale>
        <p:origin x="-120" y="-2848"/>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sorterViewPr>
    <p:cViewPr>
      <p:scale>
        <a:sx n="66" d="100"/>
        <a:sy n="66" d="100"/>
      </p:scale>
      <p:origin x="0" y="4024"/>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25/08/2012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Which events are joint actions?  Nearly all philosophers and quite a few psychologists have assumed that this question can be fully answered by appeal to a special kind of intention,</a:t>
            </a:r>
            <a:r>
              <a:rPr lang="en-US" baseline="0" dirty="0" smtClean="0"/>
              <a:t> often</a:t>
            </a:r>
            <a:r>
              <a:rPr lang="en-US" dirty="0" smtClean="0"/>
              <a:t> called</a:t>
            </a:r>
            <a:r>
              <a:rPr lang="en-US" baseline="0" dirty="0" smtClean="0"/>
              <a:t> </a:t>
            </a:r>
            <a:r>
              <a:rPr lang="en-US" dirty="0" smtClean="0"/>
              <a:t>shared intention.  According</a:t>
            </a:r>
            <a:r>
              <a:rPr lang="en-US" baseline="0" dirty="0" smtClean="0"/>
              <a:t> to them, for an event to be a joint action is for it to stand in an appropriate relation to a shared intention.  </a:t>
            </a:r>
          </a:p>
          <a:p>
            <a:endParaRPr lang="en-US" baseline="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arguing this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 by virtue of their role as elements in hierarchically structured plans.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dirty="0" smtClean="0"/>
              <a:t>So in</a:t>
            </a:r>
            <a:r>
              <a:rPr lang="en-US" baseline="0" dirty="0" smtClean="0"/>
              <a:t> the individual case, it seems to me quite straightforward that there is a role for motor representation to play in explaining the purposiveness of action [*explaining the possibility of purposive action?].</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the purposiveness of an action is grounded in a motor representation of an outcome; in other cases it is grounded in an intention.</a:t>
            </a:r>
          </a:p>
          <a:p>
            <a:r>
              <a:rPr lang="en-US" baseline="0" dirty="0" smtClean="0"/>
              <a:t>And of course in many cases it may be that both intention and motor representation are involved.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could reciprocal agent-neutral motor representation ever enable any joint action?</a:t>
            </a:r>
            <a:endParaRPr lang="en-US" i="0" dirty="0">
              <a:effectLst>
                <a:glow rad="101600">
                  <a:srgbClr val="000000"/>
                </a:glow>
              </a:effectLs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Let’s step back and consider an individual action.</a:t>
            </a:r>
          </a:p>
          <a:p>
            <a:r>
              <a:rPr lang="en-US" baseline="0" dirty="0" smtClean="0"/>
              <a:t>An agent moves a mug from one place to another, passing in from her left hand to her right hand half way [*demonstrate].</a:t>
            </a:r>
          </a:p>
          <a:p>
            <a:r>
              <a:rPr lang="en-US" baseline="0" dirty="0" smtClean="0"/>
              <a:t>It’s a familiar idea that motor representations for planning and monitoring action involve an hierarchical structure,</a:t>
            </a:r>
          </a:p>
          <a:p>
            <a:r>
              <a:rPr lang="en-US" baseline="0" dirty="0" smtClean="0"/>
              <a:t>where there is a relatively abstract representation of an outcome that is progressively filled in.</a:t>
            </a:r>
          </a:p>
          <a:p>
            <a:endParaRPr lang="en-US" baseline="0"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a:t>
            </a:r>
            <a:r>
              <a:rPr lang="en-US" baseline="0" dirty="0" smtClean="0"/>
              <a:t> motor planning involves starting with relatively abstract representations of outcomes and filling in details ...</a:t>
            </a:r>
          </a:p>
          <a:p>
            <a:endParaRPr lang="en-US" baseline="0"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there is a need, even for a single agent, to synchronize actions</a:t>
            </a:r>
            <a:r>
              <a:rPr lang="en-US" baseline="0" dirty="0" smtClean="0"/>
              <a:t> in time and space; in this case because there’s an exchange between the two hands.</a:t>
            </a:r>
          </a:p>
          <a:p>
            <a:endParaRPr lang="en-US" baseline="0" dirty="0" smtClean="0"/>
          </a:p>
          <a:p>
            <a:r>
              <a:rPr lang="en-US" baseline="0" dirty="0" smtClean="0"/>
              <a:t>How is this relevant to the case of joint action?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In joint action the</a:t>
            </a:r>
            <a:r>
              <a:rPr lang="en-US" baseline="0" dirty="0" smtClean="0"/>
              <a:t> agents have the same goal, to move the object from there to here.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They</a:t>
            </a:r>
            <a:r>
              <a:rPr lang="en-US" baseline="0" dirty="0" smtClean="0"/>
              <a:t> also face a similar coordination problem, requiring a precisely timed swap</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t>
            </a:r>
            <a:r>
              <a:rPr lang="en-US" dirty="0" err="1" smtClean="0"/>
              <a:t>Koutis</a:t>
            </a:r>
            <a:r>
              <a:rPr lang="en-US" dirty="0" smtClean="0"/>
              <a:t> et </a:t>
            </a:r>
            <a:r>
              <a:rPr lang="en-US" dirty="0" err="1" smtClean="0"/>
              <a:t>al’s</a:t>
            </a:r>
            <a:r>
              <a:rPr lang="en-US" dirty="0" smtClean="0"/>
              <a:t> findings (and</a:t>
            </a:r>
            <a:r>
              <a:rPr lang="en-US" baseline="0" dirty="0" smtClean="0"/>
              <a:t> others’ findings) suggest that the same planning in involved in the joint action case, almost up to the actual muscle contractions.</a:t>
            </a:r>
          </a:p>
          <a:p>
            <a:r>
              <a:rPr lang="en-US" baseline="0" dirty="0" smtClean="0"/>
              <a:t>That is, in the joint action situation each agent plans both agents’ actions as if they were the actions of a single agent.</a:t>
            </a:r>
          </a:p>
          <a:p>
            <a:r>
              <a:rPr lang="en-US" baseline="0" dirty="0" smtClean="0"/>
              <a:t>This may be what enables them to coordinate so well : each is able to plan her own actions in a way that meshes with the other agent’s actions because each agent is planning (and monitoring) both their actions almost as if a single agent were going to execute the whole action.</a:t>
            </a:r>
          </a:p>
          <a:p>
            <a:r>
              <a:rPr lang="en-US" baseline="0" dirty="0" smtClean="0"/>
              <a:t>And of course this is exactly what we want for small-scale joint action---we want two or more agents to act as one.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what is the difference</a:t>
            </a:r>
            <a:r>
              <a:rPr lang="en-US" baseline="0" dirty="0" smtClean="0"/>
              <a:t> between the individual and the joint case?  From the point of view of motor representation, the primary difference may be that in joint action there is a need to inhibit execution of the parts of the action which are not one’s own.</a:t>
            </a:r>
          </a:p>
          <a:p>
            <a:endParaRPr lang="en-US" baseline="0" dirty="0" smtClean="0"/>
          </a:p>
          <a:p>
            <a:r>
              <a:rPr lang="en-US" baseline="0" dirty="0" smtClean="0"/>
              <a:t>Here then is the basic idea I take to be guiding </a:t>
            </a:r>
            <a:r>
              <a:rPr lang="en-US" baseline="0" dirty="0" err="1" smtClean="0"/>
              <a:t>Kourtis</a:t>
            </a:r>
            <a:r>
              <a:rPr lang="en-US" baseline="0" dirty="0" smtClean="0"/>
              <a:t> and others.</a:t>
            </a:r>
          </a:p>
          <a:p>
            <a:r>
              <a:rPr lang="en-US" baseline="0" dirty="0" smtClean="0"/>
              <a:t>The idea is that coordination is sometimes achieved by having each agent’s motor system plan all of their actions; </a:t>
            </a:r>
          </a:p>
          <a:p>
            <a:r>
              <a:rPr lang="en-US" baseline="0" dirty="0" smtClean="0"/>
              <a:t>given some assumptions, this could be a way of making it likely that each will execute their part in the joint action in a way that meshes with the way the other agents execute their parts.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Now so far I’ve only been considering a possible role for social motor representation in enabling joint action.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This leads to a question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question is: </a:t>
            </a:r>
            <a:r>
              <a:rPr lang="en-US" i="0" dirty="0" smtClean="0">
                <a:effectLst>
                  <a:glow rad="101600">
                    <a:srgbClr val="000000"/>
                  </a:glow>
                </a:effectLst>
                <a:ea typeface="Arial" charset="0"/>
                <a:cs typeface="Arial" charset="0"/>
              </a:rPr>
              <a:t>Does social motor representation also play a role in explaining what joint is?</a:t>
            </a:r>
          </a:p>
          <a:p>
            <a:r>
              <a:rPr lang="en-US" baseline="0" dirty="0" smtClean="0"/>
              <a:t>I think we the details already give us grounds for a positive answer, for holding that motor representation has a role to play in explaining what joint action is.</a:t>
            </a:r>
          </a:p>
          <a:p>
            <a:r>
              <a:rPr lang="en-US" baseline="0" dirty="0" smtClean="0"/>
              <a:t>How does this work?</a:t>
            </a:r>
          </a:p>
          <a:p>
            <a:r>
              <a:rPr lang="en-US" baseline="0" dirty="0" smtClean="0"/>
              <a:t>Let’s go back to individual action for a moment again.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let’s turn to joint action.</a:t>
            </a:r>
            <a:endParaRPr lang="en-US" baseline="0"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same question</a:t>
            </a:r>
            <a:r>
              <a:rPr lang="en-US" baseline="0" dirty="0" smtClean="0"/>
              <a:t> we asked about ordinary, individual action also arises for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joint action and the outcome or outcomes to which it is directed?</a:t>
            </a:r>
          </a:p>
          <a:p>
            <a:endParaRPr lang="en-US" baseline="0"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again the question has two aspects</a:t>
            </a:r>
            <a:r>
              <a:rPr lang="en-US" baseline="0" dirty="0" smtClean="0"/>
              <a:t>.</a:t>
            </a:r>
          </a:p>
          <a:p>
            <a:r>
              <a:rPr lang="en-US" baseline="0" dirty="0" smtClean="0"/>
              <a:t>What singles out the outcome or outcomes to which a purposive joint action is directed?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And what binds</a:t>
            </a:r>
            <a:r>
              <a:rPr lang="en-US" baseline="0" dirty="0" smtClean="0"/>
              <a:t> together the various activities that make up the joint action?</a:t>
            </a:r>
          </a:p>
          <a:p>
            <a:r>
              <a:rPr lang="en-US" baseline="0" dirty="0" smtClean="0"/>
              <a:t>The difference in the case of joint action is, of course, that these activities are not necessarily activities of a single agent.</a:t>
            </a:r>
          </a:p>
          <a:p>
            <a:endParaRPr lang="en-US" baseline="0"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answer</a:t>
            </a:r>
            <a:r>
              <a:rPr lang="en-US" baseline="0" dirty="0" smtClean="0"/>
              <a:t> to this question for the case of joint action is also superficially similar in the answer we gave in the case of ordinary, individual action.</a:t>
            </a:r>
          </a:p>
          <a:p>
            <a:endParaRPr lang="en-US" baseline="0" dirty="0" smtClean="0"/>
          </a:p>
          <a:p>
            <a:r>
              <a:rPr lang="en-US" baseline="0" dirty="0" smtClean="0"/>
              <a:t>A shared intention is what relates purposive joint actions to the outcomes to which they are directed.</a:t>
            </a:r>
          </a:p>
          <a:p>
            <a:r>
              <a:rPr lang="en-US" baseline="0" dirty="0" smtClean="0"/>
              <a:t>For the shared intention</a:t>
            </a:r>
          </a:p>
          <a:p>
            <a:r>
              <a:rPr lang="en-US" baseline="0" dirty="0" smtClean="0"/>
              <a:t>(1) involves a representation, on the part of each agent, of an outcome</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endParaRPr lang="en-US" baseline="0" dirty="0" smtClean="0"/>
          </a:p>
          <a:p>
            <a:r>
              <a:rPr lang="en-US" baseline="0" dirty="0" smtClean="0"/>
              <a:t>It is in this sense that a shared intention can ground the purposiveness of a joint action.</a:t>
            </a:r>
          </a:p>
          <a:p>
            <a:endParaRPr lang="en-US" baseline="0"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But what we saw</a:t>
            </a:r>
            <a:r>
              <a:rPr lang="en-US" baseline="0" dirty="0" smtClean="0"/>
              <a:t> earlier, what the research by </a:t>
            </a:r>
            <a:r>
              <a:rPr lang="en-US" baseline="0" dirty="0" err="1" smtClean="0"/>
              <a:t>Kourtis</a:t>
            </a:r>
            <a:r>
              <a:rPr lang="en-US" baseline="0" dirty="0" smtClean="0"/>
              <a:t> et al and others indicates, is that social motor representation can play a similar role to joint action.</a:t>
            </a:r>
          </a:p>
          <a:p>
            <a:endParaRPr lang="en-US" baseline="0" dirty="0" smtClean="0"/>
          </a:p>
          <a:p>
            <a:r>
              <a:rPr lang="en-US" baseline="0" dirty="0" smtClean="0"/>
              <a:t>Return to the example of a two agents moving an object in a way that involves passing it between them.</a:t>
            </a:r>
          </a:p>
          <a:p>
            <a:r>
              <a:rPr lang="en-US" baseline="0" dirty="0" smtClean="0"/>
              <a:t>the motor representation</a:t>
            </a:r>
          </a:p>
          <a:p>
            <a:r>
              <a:rPr lang="en-US" baseline="0" dirty="0" smtClean="0"/>
              <a:t>(1) involves a representation, on the part of each agent, of an outcome</a:t>
            </a:r>
          </a:p>
          <a:p>
            <a:r>
              <a:rPr lang="en-US" baseline="0" dirty="0" smtClean="0"/>
              <a:t>In this case the outcome is the whole movement of the object</a:t>
            </a:r>
          </a:p>
          <a:p>
            <a:r>
              <a:rPr lang="en-US" baseline="0" dirty="0" smtClean="0"/>
              <a:t>(2) coordinates the several agents’ activities</a:t>
            </a:r>
          </a:p>
          <a:p>
            <a:r>
              <a:rPr lang="en-US" baseline="0" dirty="0" smtClean="0"/>
              <a:t>and </a:t>
            </a:r>
          </a:p>
          <a:p>
            <a:r>
              <a:rPr lang="en-US" baseline="0" dirty="0" smtClean="0"/>
              <a:t>(3) coordinates the several agents’ activities in such a that would normally facilitate the occurrence of the represented outcome.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Because each agent represents the whole movement and plans all of its implementation irrespective of which parts she will actually perform, each agent plans the action in a way that should coordinate with the other agent’s plans providing they use similar planning procedures</a:t>
            </a:r>
          </a:p>
          <a:p>
            <a:endParaRPr lang="en-US" baseline="0" dirty="0" smtClean="0"/>
          </a:p>
          <a:p>
            <a:r>
              <a:rPr lang="en-US" baseline="0" dirty="0" smtClean="0"/>
              <a:t>[*What I’m saying here, in effect, is that both shared intention and social motor representation can yield a COLLECTIVE GOAL]</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What I’m suggesting is very</a:t>
            </a:r>
            <a:r>
              <a:rPr lang="en-US" baseline="0" dirty="0" smtClean="0"/>
              <a:t> simple.</a:t>
            </a:r>
          </a:p>
          <a:p>
            <a:endParaRPr lang="en-US" baseline="0" dirty="0" smtClean="0"/>
          </a:p>
          <a:p>
            <a:r>
              <a:rPr lang="en-US" baseline="0" dirty="0" smtClean="0"/>
              <a:t>If you think that in ordinary, individual action, the purposiveness of actions can be grounded by motor representations</a:t>
            </a:r>
          </a:p>
          <a:p>
            <a:r>
              <a:rPr lang="en-US" baseline="0" dirty="0" smtClean="0"/>
              <a:t>(and you should think this because it’s true),</a:t>
            </a:r>
          </a:p>
          <a:p>
            <a:r>
              <a:rPr lang="en-US" baseline="0" dirty="0" smtClean="0"/>
              <a:t>then you should also think the same about actions involving two or more agents---the purposiveness of a joint action can be grounded in motor representations as well as in shared intentions.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Let me try another way of presenting the same idea.</a:t>
            </a:r>
          </a:p>
          <a:p>
            <a:r>
              <a:rPr lang="en-US" dirty="0" smtClean="0"/>
              <a:t>Here are Michael</a:t>
            </a:r>
            <a:r>
              <a:rPr lang="en-US" baseline="0" dirty="0" smtClean="0"/>
              <a:t> Bratman’s sufficient conditions for shared intention.</a:t>
            </a:r>
          </a:p>
          <a:p>
            <a:r>
              <a:rPr lang="en-US" baseline="0" dirty="0" smtClean="0"/>
              <a:t>I want to suggest that social motor representation provides a parallel</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There is a direct parallel with the first condition: in the case of motor</a:t>
            </a:r>
            <a:r>
              <a:rPr lang="en-US" baseline="0" dirty="0" smtClean="0"/>
              <a:t> representation, each agent represents the outcome (e.g. the movement of the object).</a:t>
            </a:r>
          </a:p>
          <a:p>
            <a:r>
              <a:rPr lang="en-US" baseline="0" dirty="0" smtClean="0"/>
              <a:t>The key claim here is that some motor representations (</a:t>
            </a:r>
            <a:r>
              <a:rPr lang="en-US" baseline="0" dirty="0" err="1" smtClean="0"/>
              <a:t>i</a:t>
            </a:r>
            <a:r>
              <a:rPr lang="en-US" baseline="0" dirty="0" smtClean="0"/>
              <a:t>) represent outcomes, and (ii) represent the outcomes of actions not all of whose components will be executed by the agent whose motor representation it is.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 there</a:t>
            </a:r>
            <a:r>
              <a:rPr lang="en-US" baseline="0" dirty="0" smtClean="0"/>
              <a:t> is clearly no \</a:t>
            </a:r>
            <a:r>
              <a:rPr lang="en-US" baseline="0" dirty="0" err="1" smtClean="0"/>
              <a:t>emph</a:t>
            </a:r>
            <a:r>
              <a:rPr lang="en-US" baseline="0" dirty="0" smtClean="0"/>
              <a:t>{direct} parallel. </a:t>
            </a:r>
          </a:p>
          <a:p>
            <a:r>
              <a:rPr lang="en-US" baseline="0" dirty="0" smtClean="0"/>
              <a:t>I don’t think motor representations can represent motor representations in the way that intentions can represent intentions.</a:t>
            </a:r>
          </a:p>
          <a:p>
            <a:r>
              <a:rPr lang="en-US" baseline="0" dirty="0" smtClean="0"/>
              <a:t>But I do think there is a parallel of sorts.</a:t>
            </a:r>
          </a:p>
          <a:p>
            <a:r>
              <a:rPr lang="en-US" baseline="0" dirty="0" smtClean="0"/>
              <a:t>Each agent’s having a motor representation of the distributed goal of their action does ensure meshing of </a:t>
            </a:r>
            <a:r>
              <a:rPr lang="en-US" baseline="0" dirty="0" err="1" smtClean="0"/>
              <a:t>subplans</a:t>
            </a:r>
            <a:r>
              <a:rPr lang="en-US" baseline="0" dirty="0" smtClean="0"/>
              <a:t>.</a:t>
            </a:r>
          </a:p>
          <a:p>
            <a:r>
              <a:rPr lang="en-US" baseline="0" dirty="0" smtClean="0"/>
              <a:t>What ensures this meshing is not the fact that each agent represents the others’ plans.</a:t>
            </a:r>
          </a:p>
          <a:p>
            <a:r>
              <a:rPr lang="en-US" baseline="0" dirty="0" smtClean="0"/>
              <a:t>Rather in the case where joint actions is grounded in social motor representation, what ensures meshing of </a:t>
            </a:r>
            <a:r>
              <a:rPr lang="en-US" baseline="0" dirty="0" err="1" smtClean="0"/>
              <a:t>subplans</a:t>
            </a:r>
            <a:r>
              <a:rPr lang="en-US" baseline="0" dirty="0" smtClean="0"/>
              <a:t> is two facts (</a:t>
            </a:r>
            <a:r>
              <a:rPr lang="en-US" baseline="0" dirty="0" err="1" smtClean="0"/>
              <a:t>i</a:t>
            </a:r>
            <a:r>
              <a:rPr lang="en-US" baseline="0" dirty="0" smtClean="0"/>
              <a:t>) each agent plans all of the agents’ actions, and (ii) the agents rely on similar planning strategies (planning strategies that are sufficiently similar to ensure meshing </a:t>
            </a:r>
            <a:r>
              <a:rPr lang="en-US" baseline="0" dirty="0" err="1" smtClean="0"/>
              <a:t>subplans</a:t>
            </a:r>
            <a:r>
              <a:rPr lang="en-US" baseline="0" dirty="0" smtClean="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I’m less sure about a parallel to the common knowledge condition.</a:t>
            </a:r>
          </a:p>
          <a:p>
            <a:r>
              <a:rPr lang="en-US" baseline="0" dirty="0" smtClean="0"/>
              <a:t>As I see things, the justification for supposing that shared intention involves common knowledge concerns a normative link between intention and reasons.</a:t>
            </a:r>
          </a:p>
          <a:p>
            <a:r>
              <a:rPr lang="en-US" baseline="0" dirty="0" smtClean="0"/>
              <a:t>In acting on intentions, one should be acting for reasons.</a:t>
            </a:r>
          </a:p>
          <a:p>
            <a:r>
              <a:rPr lang="en-US" baseline="0" dirty="0" smtClean="0"/>
              <a:t>And a consideration can only be among your reasons if you know that consideration.</a:t>
            </a:r>
          </a:p>
          <a:p>
            <a:r>
              <a:rPr lang="en-US" baseline="0" dirty="0" smtClean="0"/>
              <a:t>So I think the need for common knowledge arises from the need to explain how another person’s intentions could be among your reasons for acting.</a:t>
            </a:r>
          </a:p>
          <a:p>
            <a:r>
              <a:rPr lang="en-US" baseline="0" dirty="0" smtClean="0"/>
              <a:t>I don’t think this need arises in the case of motor representation because it seems to me that the sort of planning of which motor representation is an element does not involve acting for reasons in the same sense.  </a:t>
            </a:r>
          </a:p>
          <a:p>
            <a:r>
              <a:rPr lang="en-US" baseline="0" dirty="0" smtClean="0"/>
              <a:t>(In motor action, there are reasons why we do things (of course!) but these are not  reasons for which we act.)</a:t>
            </a:r>
          </a:p>
          <a:p>
            <a:r>
              <a:rPr lang="en-US" baseline="0" dirty="0" smtClean="0"/>
              <a:t>What motor joint action requires is not that your motor plans provide reasons for mine.</a:t>
            </a:r>
          </a:p>
          <a:p>
            <a:r>
              <a:rPr lang="en-US" baseline="0" dirty="0" smtClean="0"/>
              <a:t>There just has to be a good chance that this is true relative to the costs and benefits of joint action and the alternatives to joint action.</a:t>
            </a:r>
          </a:p>
          <a:p>
            <a:r>
              <a:rPr lang="en-US" baseline="0" dirty="0" smtClean="0"/>
              <a:t>So I think that instead of common *knowledge*, in the case of social motor representation there is a common *background* of dispositions, habits and expectations.</a:t>
            </a:r>
          </a:p>
          <a:p>
            <a:endParaRPr lang="en-US" baseline="0" dirty="0" smtClean="0"/>
          </a:p>
          <a:p>
            <a:r>
              <a:rPr lang="en-US" baseline="0" dirty="0" smtClean="0"/>
              <a:t>[***CUT but one thing that might do the work of common knowledge is a custom or habit </a:t>
            </a:r>
          </a:p>
          <a:p>
            <a:r>
              <a:rPr lang="en-US" baseline="0" dirty="0" smtClean="0"/>
              <a:t>that would allow the agents, in their particular social context, to rely on each other’s cooperation.</a:t>
            </a:r>
          </a:p>
          <a:p>
            <a:r>
              <a:rPr lang="en-US" baseline="0" dirty="0" smtClean="0"/>
              <a:t>In some countries this sort of thing works on public transport; </a:t>
            </a:r>
          </a:p>
          <a:p>
            <a:r>
              <a:rPr lang="en-US" baseline="0" dirty="0" smtClean="0"/>
              <a:t>it is reasonable to take for granted that, if you are obviously struggling with a pram or suitcase, then someone nearby will help.]</a:t>
            </a:r>
          </a:p>
          <a:p>
            <a:endParaRPr lang="en-US" baseline="0"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If this is right, if social motor representations play a role analogous to the structure of intentions and knowledge which Bratman identifies as sufficient for shared intention, then this is another reason to think that motor representations can ground the purposiveness of joint action.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42</a:t>
            </a:fld>
            <a:endParaRPr lang="en-GB" dirty="0"/>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 conclusion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I’ve developed two ideas.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first is that it’s a mistake to think we can fully explain what joint action is by appeal to shared intention only.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it’s true that social motor representation enables some joint actions, then social motor representation plays a distinctive role in grounding the purposiveness of joint action.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 fully explicating joint action involves appeal to both pre-reflective and reflective structures, structures of motor representation as well as to structures of intention.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second idea is really just a challenge.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Some joint actions involve both shared intention and social motor representation</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and there is a question about how these two can ever non-accidentally harmoniously contribute to a single joint action rather than always pulling in different directions.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This question is a problem because the obvious answer---appeal to a process of planning---is blocked by the fact that shared intention and social motor representation involve different representational formats.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My very tentative suggestion was that some shared intentions may be anchored in social motor representations by means of demonstrative elements which refer to joint actions by deferring to components of social motor representations.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If that is right, experience of action has a key role to play in linking reflective and pre-reflective states and processes in joint action.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Here’s the experiment they did.</a:t>
            </a:r>
          </a:p>
          <a:p>
            <a:r>
              <a:rPr lang="en-US" dirty="0" smtClean="0"/>
              <a:t>The</a:t>
            </a:r>
            <a:r>
              <a:rPr lang="en-US" baseline="0" dirty="0" smtClean="0"/>
              <a:t> task was simple: two people sat opposite each other.  Sometimes they acted alone, picking up and replacing an object.  And sometimes had to act together, passing an object between them.  Also present was the ‘loner’ who always acted alone.</a:t>
            </a:r>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EEG measurements of motor activation were</a:t>
            </a:r>
            <a:r>
              <a:rPr lang="en-US" baseline="0" dirty="0" smtClean="0"/>
              <a:t> recorded.</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researchers found that patterns of activation for self &amp; joint action partner</a:t>
            </a:r>
            <a:r>
              <a:rPr lang="en-US" baseline="0" dirty="0" smtClean="0"/>
              <a:t> were similar, and different from patterns of activation for the actions of the loner which were similar to patterns in a ‘no go’ condition where no one was to act.</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here’s what I take from this paper.</a:t>
            </a:r>
          </a:p>
          <a:p>
            <a:r>
              <a:rPr lang="en-US" dirty="0" smtClean="0"/>
              <a:t>If you are engaged in a joint action with someone, one which involves </a:t>
            </a:r>
            <a:r>
              <a:rPr lang="en-US" baseline="0" dirty="0" smtClean="0"/>
              <a:t>moving an object by passing it between you, then each of you has motor representations of the other’s actions and these motor representations are functionally equivalent to motor representations of your own actions in the sense that they are just the sorts of representation that might have caused you to do what the other is doing (if you were in her position).</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Suppose that </a:t>
            </a:r>
            <a:r>
              <a:rPr lang="en-US" dirty="0" err="1" smtClean="0"/>
              <a:t>Kourtis</a:t>
            </a:r>
            <a:r>
              <a:rPr lang="en-US" baseline="0" dirty="0" smtClean="0"/>
              <a:t> et al are right that social motor representation is more likely to occur in joint action than when one is merely observing.</a:t>
            </a:r>
          </a:p>
          <a:p>
            <a:r>
              <a:rPr lang="en-US" baseline="0" dirty="0" smtClean="0"/>
              <a:t>And suppose we take a leap and conjecture that social motor representation enables joint action</a:t>
            </a:r>
          </a:p>
          <a:p>
            <a:r>
              <a:rPr lang="en-US" baseline="0" dirty="0" smtClean="0"/>
              <a:t>We need to ask ...</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let me just explain the reasoning here as quickly as I can ...</a:t>
            </a:r>
            <a:endParaRPr lang="en-US" baseline="0"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Suppose that </a:t>
            </a:r>
            <a:r>
              <a:rPr lang="en-US" dirty="0" err="1" smtClean="0"/>
              <a:t>Kourtis</a:t>
            </a:r>
            <a:r>
              <a:rPr lang="en-US" baseline="0" dirty="0" smtClean="0"/>
              <a:t> et al are right that social motor representation is more likely to occur in joint action than when one is merely observing.</a:t>
            </a:r>
          </a:p>
          <a:p>
            <a:r>
              <a:rPr lang="en-US" baseline="0" dirty="0" smtClean="0"/>
              <a:t>And suppose we take a leap and conjecture that social motor representation enables joint action</a:t>
            </a:r>
          </a:p>
          <a:p>
            <a:r>
              <a:rPr lang="en-US" baseline="0" dirty="0" smtClean="0"/>
              <a:t>We need to ask ...</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among all the actual and possible outcomes of my action, one or some are singled out as specially related to this action.</a:t>
            </a:r>
          </a:p>
          <a:p>
            <a:r>
              <a:rPr lang="en-US" baseline="0" dirty="0" smtClean="0"/>
              <a:t>One aspect of the question concerns what singles out the outcome or outcomes, actual or merely possible, to which a particular purposive is directed.</a:t>
            </a:r>
          </a:p>
          <a:p>
            <a:r>
              <a:rPr lang="en-US" baseline="0" dirty="0" smtClean="0"/>
              <a:t>But there is also a second aspect ...</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Ordinary purposive actions are sometimes composed of more than one motor action.  My swinging Isabel around starts with my reaching for her wrists, grasping them and then spinning us around ... and my action doesn’t include other things which I might be doing simultaneously, like refusing a cup of tea with my eyes or  trying to determine whether that smell is coming from Isabel’s sister Hannah’s nappy.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a:p>
            <a:r>
              <a:rPr lang="en-US" baseline="0" dirty="0" smtClean="0"/>
              <a:t>So another aspect of our question is what determines which activities comprise the purposive action and which do not.</a:t>
            </a:r>
          </a:p>
          <a:p>
            <a:endParaRPr lang="en-US" baseline="0"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eg"/><Relationship Id="rId5" Type="http://schemas.microsoft.com/office/2007/relationships/hdphoto" Target="../media/hdphoto1.wdp"/><Relationship Id="rId6"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3.jpe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5.wdp"/><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6.jpeg"/><Relationship Id="rId4" Type="http://schemas.microsoft.com/office/2007/relationships/hdphoto" Target="../media/hdphoto5.wdp"/><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microsoft.com/office/2007/relationships/hdphoto" Target="../media/hdphoto3.wdp"/></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4"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7.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5.png"/><Relationship Id="rId5"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0" y="0"/>
            <a:ext cx="9144000" cy="6858000"/>
            <a:chOff x="0" y="0"/>
            <a:chExt cx="9144000" cy="6858000"/>
          </a:xfrm>
        </p:grpSpPr>
        <p:sp>
          <p:nvSpPr>
            <p:cNvPr id="23" name="Rectangle 22"/>
            <p:cNvSpPr/>
            <p:nvPr/>
          </p:nvSpPr>
          <p:spPr bwMode="auto">
            <a:xfrm>
              <a:off x="0" y="0"/>
              <a:ext cx="9144000" cy="6858000"/>
            </a:xfrm>
            <a:prstGeom prst="rect">
              <a:avLst/>
            </a:prstGeom>
            <a:gradFill flip="none" rotWithShape="1">
              <a:gsLst>
                <a:gs pos="77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24" name="Rectangle 23"/>
            <p:cNvSpPr/>
            <p:nvPr/>
          </p:nvSpPr>
          <p:spPr bwMode="auto">
            <a:xfrm>
              <a:off x="0" y="0"/>
              <a:ext cx="9144000" cy="6858000"/>
            </a:xfrm>
            <a:prstGeom prst="rect">
              <a:avLst/>
            </a:prstGeom>
            <a:gradFill flip="none" rotWithShape="1">
              <a:gsLst>
                <a:gs pos="83000">
                  <a:schemeClr val="tx1">
                    <a:alpha val="0"/>
                  </a:schemeClr>
                </a:gs>
                <a:gs pos="100000">
                  <a:schemeClr val="tx1"/>
                </a:gs>
              </a:gsLst>
              <a:path path="rect">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25" name="Rectangle 24"/>
            <p:cNvSpPr/>
            <p:nvPr/>
          </p:nvSpPr>
          <p:spPr bwMode="auto">
            <a:xfrm>
              <a:off x="0" y="0"/>
              <a:ext cx="2267744" cy="6858000"/>
            </a:xfrm>
            <a:prstGeom prst="rect">
              <a:avLst/>
            </a:prstGeom>
            <a:gradFill flip="none" rotWithShape="1">
              <a:gsLst>
                <a:gs pos="0">
                  <a:schemeClr val="tx1"/>
                </a:gs>
                <a:gs pos="29000">
                  <a:schemeClr val="tx1">
                    <a:alpha val="67000"/>
                  </a:schemeClr>
                </a:gs>
                <a:gs pos="100000">
                  <a:schemeClr val="tx1">
                    <a:alpha val="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grpSp>
      <p:pic>
        <p:nvPicPr>
          <p:cNvPr id="3" name="Picture 2" descr="DSC_AB_32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descr="DSC_AB_3210-1.JPG"/>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7" name="Text Box 5"/>
          <p:cNvSpPr txBox="1">
            <a:spLocks noChangeArrowheads="1"/>
          </p:cNvSpPr>
          <p:nvPr/>
        </p:nvSpPr>
        <p:spPr bwMode="auto">
          <a:xfrm>
            <a:off x="-36512" y="44765"/>
            <a:ext cx="4608512" cy="863955"/>
          </a:xfrm>
          <a:prstGeom prst="rect">
            <a:avLst/>
          </a:prstGeom>
          <a:noFill/>
          <a:ln w="9525">
            <a:noFill/>
            <a:round/>
            <a:headEnd/>
            <a:tailEnd/>
          </a:ln>
          <a:effectLst>
            <a:outerShdw blurRad="50800" dist="38100" dir="2700000">
              <a:srgbClr val="000000">
                <a:alpha val="75000"/>
              </a:srgbClr>
            </a:outerShdw>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Intention and</a:t>
            </a:r>
            <a:endParaRPr lang="en-GB" sz="5000" b="1" i="0" dirty="0">
              <a:solidFill>
                <a:srgbClr val="000000"/>
              </a:solidFill>
              <a:effectLst>
                <a:glow rad="101600">
                  <a:srgbClr val="FFFFFF"/>
                </a:glow>
              </a:effectLst>
              <a:ea typeface="Arial" charset="0"/>
              <a:cs typeface="Arial" charset="0"/>
            </a:endParaRPr>
          </a:p>
        </p:txBody>
      </p:sp>
      <p:sp>
        <p:nvSpPr>
          <p:cNvPr id="9" name="Text Box 5"/>
          <p:cNvSpPr txBox="1">
            <a:spLocks noChangeArrowheads="1"/>
          </p:cNvSpPr>
          <p:nvPr/>
        </p:nvSpPr>
        <p:spPr bwMode="auto">
          <a:xfrm>
            <a:off x="-5509120" y="476813"/>
            <a:ext cx="12917959" cy="863955"/>
          </a:xfrm>
          <a:prstGeom prst="rect">
            <a:avLst/>
          </a:prstGeom>
          <a:noFill/>
          <a:ln w="9525">
            <a:noFill/>
            <a:round/>
            <a:headEnd/>
            <a:tailEnd/>
          </a:ln>
          <a:effectLst>
            <a:outerShdw blurRad="50800" dist="38100" dir="2700000">
              <a:srgbClr val="000000">
                <a:alpha val="75000"/>
              </a:srgbClr>
            </a:outerShdw>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Motor Representation</a:t>
            </a:r>
            <a:endParaRPr lang="en-GB" sz="5000" b="1" i="0" dirty="0">
              <a:solidFill>
                <a:srgbClr val="000000"/>
              </a:solidFill>
              <a:effectLst>
                <a:glow rad="101600">
                  <a:srgbClr val="FFFFFF"/>
                </a:glow>
              </a:effectLst>
              <a:ea typeface="Arial" charset="0"/>
              <a:cs typeface="Arial" charset="0"/>
            </a:endParaRPr>
          </a:p>
        </p:txBody>
      </p:sp>
      <p:sp>
        <p:nvSpPr>
          <p:cNvPr id="8" name="Text Box 5"/>
          <p:cNvSpPr txBox="1">
            <a:spLocks noChangeArrowheads="1"/>
          </p:cNvSpPr>
          <p:nvPr/>
        </p:nvSpPr>
        <p:spPr bwMode="auto">
          <a:xfrm>
            <a:off x="1702528" y="950624"/>
            <a:ext cx="4381640" cy="863955"/>
          </a:xfrm>
          <a:prstGeom prst="rect">
            <a:avLst/>
          </a:prstGeom>
          <a:noFill/>
          <a:ln w="9525">
            <a:noFill/>
            <a:round/>
            <a:headEnd/>
            <a:tailEnd/>
          </a:ln>
          <a:effectLst>
            <a:outerShdw blurRad="50800" dist="38100" dir="2700000">
              <a:srgbClr val="000000">
                <a:alpha val="81000"/>
              </a:srgbClr>
            </a:outerShdw>
          </a:effectLst>
        </p:spPr>
        <p:txBody>
          <a:bodyPr wrap="non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000" b="1" i="0" dirty="0" smtClean="0">
                <a:solidFill>
                  <a:srgbClr val="000000"/>
                </a:solidFill>
                <a:effectLst>
                  <a:glow rad="101600">
                    <a:srgbClr val="FFFFFF"/>
                  </a:glow>
                </a:effectLst>
                <a:ea typeface="Arial" charset="0"/>
                <a:cs typeface="Arial" charset="0"/>
              </a:rPr>
              <a:t>in Joint Action</a:t>
            </a:r>
            <a:endParaRPr lang="en-GB" sz="5000" b="1" i="0" dirty="0">
              <a:solidFill>
                <a:srgbClr val="000000"/>
              </a:solidFill>
              <a:effectLst>
                <a:glow rad="101600">
                  <a:srgbClr val="FFFFFF"/>
                </a:glow>
              </a:effectLst>
              <a:ea typeface="Arial" charset="0"/>
              <a:cs typeface="Arial" charset="0"/>
            </a:endParaRPr>
          </a:p>
        </p:txBody>
      </p:sp>
      <p:sp>
        <p:nvSpPr>
          <p:cNvPr id="21" name="Text Box 4"/>
          <p:cNvSpPr txBox="1">
            <a:spLocks noChangeArrowheads="1"/>
          </p:cNvSpPr>
          <p:nvPr/>
        </p:nvSpPr>
        <p:spPr bwMode="auto">
          <a:xfrm>
            <a:off x="755576" y="1476072"/>
            <a:ext cx="5328592"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spcBef>
                <a:spcPct val="25000"/>
              </a:spcBef>
            </a:pPr>
            <a:r>
              <a:rPr lang="en-GB" sz="3200" i="0" dirty="0" err="1" smtClean="0">
                <a:solidFill>
                  <a:srgbClr val="FFFFFF"/>
                </a:solidFill>
                <a:effectLst>
                  <a:glow rad="101600">
                    <a:srgbClr val="000000"/>
                  </a:glow>
                </a:effectLst>
              </a:rPr>
              <a:t>s.butterfill@warwick.ac.uk</a:t>
            </a:r>
            <a:endParaRPr lang="en-GB" sz="3200" i="0" dirty="0">
              <a:solidFill>
                <a:srgbClr val="FFFFFF"/>
              </a:solidFill>
              <a:effectLst>
                <a:glow rad="101600">
                  <a:srgbClr val="000000"/>
                </a:glow>
              </a:effectLst>
            </a:endParaRPr>
          </a:p>
        </p:txBody>
      </p:sp>
      <p:pic>
        <p:nvPicPr>
          <p:cNvPr id="12" name="Picture 10" descr="DSC_AA_3213_s"/>
          <p:cNvPicPr>
            <a:picLocks noChangeAspect="1" noChangeArrowheads="1"/>
          </p:cNvPicPr>
          <p:nvPr/>
        </p:nvPicPr>
        <p:blipFill>
          <a:blip r:embed="rId6">
            <a:lum bright="12000" contrast="30000"/>
            <a:extLst>
              <a:ext uri="{28A0092B-C50C-407E-A947-70E740481C1C}">
                <a14:useLocalDpi xmlns:a14="http://schemas.microsoft.com/office/drawing/2010/main" val="0"/>
              </a:ext>
            </a:extLst>
          </a:blip>
          <a:srcRect/>
          <a:stretch>
            <a:fillRect/>
          </a:stretch>
        </p:blipFill>
        <p:spPr bwMode="auto">
          <a:xfrm>
            <a:off x="-1" y="1"/>
            <a:ext cx="9154595"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p:cNvSpPr>
            <a:spLocks noChangeArrowheads="1"/>
          </p:cNvSpPr>
          <p:nvPr/>
        </p:nvSpPr>
        <p:spPr bwMode="auto">
          <a:xfrm>
            <a:off x="0" y="4292600"/>
            <a:ext cx="5940425" cy="1873250"/>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a:p>
        </p:txBody>
      </p:sp>
      <p:sp>
        <p:nvSpPr>
          <p:cNvPr id="14" name="Text Box 9"/>
          <p:cNvSpPr txBox="1">
            <a:spLocks noChangeArrowheads="1"/>
          </p:cNvSpPr>
          <p:nvPr/>
        </p:nvSpPr>
        <p:spPr bwMode="auto">
          <a:xfrm>
            <a:off x="468313" y="4437063"/>
            <a:ext cx="619192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spcAft>
                <a:spcPct val="0"/>
              </a:spcAft>
            </a:pPr>
            <a:r>
              <a:rPr lang="en-GB" sz="3200" b="1" i="0" dirty="0" smtClean="0">
                <a:effectLst>
                  <a:glow rad="101600">
                    <a:srgbClr val="000000"/>
                  </a:glow>
                </a:effectLst>
              </a:rPr>
              <a:t>Motor Representation </a:t>
            </a:r>
            <a:br>
              <a:rPr lang="en-GB" sz="3200" b="1" i="0" dirty="0" smtClean="0">
                <a:effectLst>
                  <a:glow rad="101600">
                    <a:srgbClr val="000000"/>
                  </a:glow>
                </a:effectLst>
              </a:rPr>
            </a:br>
            <a:r>
              <a:rPr lang="en-GB" sz="3200" b="1" i="0" dirty="0" smtClean="0">
                <a:effectLst>
                  <a:glow rad="101600">
                    <a:srgbClr val="000000"/>
                  </a:glow>
                </a:effectLst>
              </a:rPr>
              <a:t>and Shared Intention</a:t>
            </a:r>
            <a:br>
              <a:rPr lang="en-GB" sz="3200" b="1" i="0" dirty="0" smtClean="0">
                <a:effectLst>
                  <a:glow rad="101600">
                    <a:srgbClr val="000000"/>
                  </a:glow>
                </a:effectLst>
              </a:rPr>
            </a:br>
            <a:r>
              <a:rPr lang="en-GB" sz="2400" i="0" dirty="0" err="1" smtClean="0">
                <a:effectLst>
                  <a:glow rad="101600">
                    <a:srgbClr val="000000"/>
                  </a:glow>
                </a:effectLst>
              </a:rPr>
              <a:t>s.butterfill</a:t>
            </a:r>
            <a:r>
              <a:rPr lang="en-GB" sz="2400" i="0" dirty="0" err="1">
                <a:effectLst>
                  <a:glow rad="101600">
                    <a:srgbClr val="000000"/>
                  </a:glow>
                </a:effectLst>
              </a:rPr>
              <a:t>@</a:t>
            </a:r>
            <a:r>
              <a:rPr lang="en-GB" sz="2400" i="0" dirty="0" err="1" smtClean="0">
                <a:effectLst>
                  <a:glow rad="101600">
                    <a:srgbClr val="000000"/>
                  </a:glow>
                </a:effectLst>
              </a:rPr>
              <a:t>warwick.ac.uk</a:t>
            </a:r>
            <a:endParaRPr lang="en-GB" sz="2400" i="0" dirty="0">
              <a:effectLst>
                <a:glow rad="101600">
                  <a:srgbClr val="000000"/>
                </a:glow>
              </a:effectLst>
            </a:endParaRPr>
          </a:p>
        </p:txBody>
      </p:sp>
    </p:spTree>
    <p:extLst>
      <p:ext uri="{BB962C8B-B14F-4D97-AF65-F5344CB8AC3E}">
        <p14:creationId xmlns:p14="http://schemas.microsoft.com/office/powerpoint/2010/main" val="22646438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36984624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141633849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4" name="TextBox 13"/>
          <p:cNvSpPr txBox="1"/>
          <p:nvPr/>
        </p:nvSpPr>
        <p:spPr>
          <a:xfrm>
            <a:off x="2595203" y="332656"/>
            <a:ext cx="3943186" cy="430887"/>
          </a:xfrm>
          <a:prstGeom prst="rect">
            <a:avLst/>
          </a:prstGeom>
          <a:noFill/>
        </p:spPr>
        <p:txBody>
          <a:bodyPr wrap="none" rtlCol="0">
            <a:spAutoFit/>
          </a:bodyPr>
          <a:lstStyle/>
          <a:p>
            <a:pPr algn="ctr"/>
            <a:r>
              <a:rPr lang="en-US" i="0" dirty="0" smtClean="0">
                <a:effectLst>
                  <a:glow rad="101600">
                    <a:srgbClr val="000000"/>
                  </a:glow>
                </a:effectLst>
              </a:rPr>
              <a:t>Which events are joint actions?</a:t>
            </a:r>
            <a:endParaRPr lang="en-US" i="0" dirty="0">
              <a:effectLst>
                <a:glow rad="101600">
                  <a:srgbClr val="000000"/>
                </a:glow>
              </a:effectLst>
            </a:endParaRPr>
          </a:p>
        </p:txBody>
      </p:sp>
      <p:sp>
        <p:nvSpPr>
          <p:cNvPr id="15" name="TextBox 14"/>
          <p:cNvSpPr txBox="1"/>
          <p:nvPr/>
        </p:nvSpPr>
        <p:spPr>
          <a:xfrm>
            <a:off x="5724128"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flipH="1">
            <a:off x="5939959"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a:off x="6374556"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5400000" flipH="1">
            <a:off x="7699068"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flipH="1">
            <a:off x="7524328"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flipH="1">
            <a:off x="6201588"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sp>
        <p:nvSpPr>
          <p:cNvPr id="21" name="TextBox 20"/>
          <p:cNvSpPr txBox="1"/>
          <p:nvPr/>
        </p:nvSpPr>
        <p:spPr>
          <a:xfrm>
            <a:off x="4970623" y="2196356"/>
            <a:ext cx="3117391" cy="430887"/>
          </a:xfrm>
          <a:prstGeom prst="rect">
            <a:avLst/>
          </a:prstGeom>
          <a:noFill/>
        </p:spPr>
        <p:txBody>
          <a:bodyPr wrap="none" rtlCol="0">
            <a:spAutoFit/>
          </a:bodyPr>
          <a:lstStyle/>
          <a:p>
            <a:pPr algn="ctr"/>
            <a:r>
              <a:rPr lang="en-US" i="0" dirty="0" smtClean="0">
                <a:effectLst>
                  <a:glow rad="203200">
                    <a:srgbClr val="FF0000">
                      <a:alpha val="50000"/>
                    </a:srgbClr>
                  </a:glow>
                </a:effectLst>
              </a:rPr>
              <a:t>or motor representation</a:t>
            </a:r>
            <a:endParaRPr lang="en-US" i="0" dirty="0">
              <a:effectLst>
                <a:glow rad="203200">
                  <a:srgbClr val="FF0000">
                    <a:alpha val="50000"/>
                  </a:srgbClr>
                </a:glow>
              </a:effectLst>
            </a:endParaRPr>
          </a:p>
        </p:txBody>
      </p:sp>
      <p:sp>
        <p:nvSpPr>
          <p:cNvPr id="22" name="TextBox 21"/>
          <p:cNvSpPr txBox="1"/>
          <p:nvPr/>
        </p:nvSpPr>
        <p:spPr>
          <a:xfrm>
            <a:off x="4970623" y="2192164"/>
            <a:ext cx="3117391" cy="430887"/>
          </a:xfrm>
          <a:prstGeom prst="rect">
            <a:avLst/>
          </a:prstGeom>
          <a:noFill/>
        </p:spPr>
        <p:txBody>
          <a:bodyPr wrap="none" rtlCol="0">
            <a:spAutoFit/>
          </a:bodyPr>
          <a:lstStyle/>
          <a:p>
            <a:pPr algn="ctr"/>
            <a:r>
              <a:rPr lang="en-US" i="0" dirty="0" smtClean="0">
                <a:effectLst>
                  <a:glow rad="50800">
                    <a:schemeClr val="tx1"/>
                  </a:glow>
                </a:effectLst>
              </a:rPr>
              <a:t>or motor representation</a:t>
            </a:r>
            <a:endParaRPr lang="en-US" i="0" dirty="0">
              <a:effectLst>
                <a:glow rad="50800">
                  <a:schemeClr val="tx1"/>
                </a:glow>
              </a:effectLst>
            </a:endParaRPr>
          </a:p>
        </p:txBody>
      </p:sp>
    </p:spTree>
    <p:extLst>
      <p:ext uri="{BB962C8B-B14F-4D97-AF65-F5344CB8AC3E}">
        <p14:creationId xmlns:p14="http://schemas.microsoft.com/office/powerpoint/2010/main" val="3458408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4" name="TextBox 13"/>
          <p:cNvSpPr txBox="1"/>
          <p:nvPr/>
        </p:nvSpPr>
        <p:spPr>
          <a:xfrm>
            <a:off x="2595203" y="332656"/>
            <a:ext cx="3943186" cy="430887"/>
          </a:xfrm>
          <a:prstGeom prst="rect">
            <a:avLst/>
          </a:prstGeom>
          <a:noFill/>
        </p:spPr>
        <p:txBody>
          <a:bodyPr wrap="none" rtlCol="0">
            <a:spAutoFit/>
          </a:bodyPr>
          <a:lstStyle/>
          <a:p>
            <a:pPr algn="ctr"/>
            <a:r>
              <a:rPr lang="en-US" i="0" dirty="0" smtClean="0">
                <a:effectLst>
                  <a:glow rad="101600">
                    <a:srgbClr val="000000"/>
                  </a:glow>
                </a:effectLst>
              </a:rPr>
              <a:t>Which events are joint actions?</a:t>
            </a:r>
            <a:endParaRPr lang="en-US" i="0" dirty="0">
              <a:effectLst>
                <a:glow rad="101600">
                  <a:srgbClr val="000000"/>
                </a:glow>
              </a:effectLst>
            </a:endParaRPr>
          </a:p>
        </p:txBody>
      </p:sp>
      <p:sp>
        <p:nvSpPr>
          <p:cNvPr id="15" name="TextBox 14"/>
          <p:cNvSpPr txBox="1"/>
          <p:nvPr/>
        </p:nvSpPr>
        <p:spPr>
          <a:xfrm>
            <a:off x="5724128"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flipH="1">
            <a:off x="5939959"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a:off x="6374556"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5400000" flipH="1">
            <a:off x="7699068"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flipH="1">
            <a:off x="7524328"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flipH="1">
            <a:off x="6201588"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sp>
        <p:nvSpPr>
          <p:cNvPr id="21" name="TextBox 20"/>
          <p:cNvSpPr txBox="1"/>
          <p:nvPr/>
        </p:nvSpPr>
        <p:spPr>
          <a:xfrm>
            <a:off x="4970623" y="2196356"/>
            <a:ext cx="3117391" cy="430887"/>
          </a:xfrm>
          <a:prstGeom prst="rect">
            <a:avLst/>
          </a:prstGeom>
          <a:noFill/>
        </p:spPr>
        <p:txBody>
          <a:bodyPr wrap="none" rtlCol="0">
            <a:spAutoFit/>
          </a:bodyPr>
          <a:lstStyle/>
          <a:p>
            <a:pPr algn="ctr"/>
            <a:r>
              <a:rPr lang="en-US" i="0" dirty="0" smtClean="0">
                <a:effectLst>
                  <a:glow rad="203200">
                    <a:srgbClr val="FF0000">
                      <a:alpha val="50000"/>
                    </a:srgbClr>
                  </a:glow>
                </a:effectLst>
              </a:rPr>
              <a:t>or motor representation</a:t>
            </a:r>
            <a:endParaRPr lang="en-US" i="0" dirty="0">
              <a:effectLst>
                <a:glow rad="203200">
                  <a:srgbClr val="FF0000">
                    <a:alpha val="50000"/>
                  </a:srgbClr>
                </a:glow>
              </a:effectLst>
            </a:endParaRPr>
          </a:p>
        </p:txBody>
      </p:sp>
      <p:sp>
        <p:nvSpPr>
          <p:cNvPr id="22" name="TextBox 21"/>
          <p:cNvSpPr txBox="1"/>
          <p:nvPr/>
        </p:nvSpPr>
        <p:spPr>
          <a:xfrm>
            <a:off x="4970623" y="2192164"/>
            <a:ext cx="3117391" cy="430887"/>
          </a:xfrm>
          <a:prstGeom prst="rect">
            <a:avLst/>
          </a:prstGeom>
          <a:noFill/>
        </p:spPr>
        <p:txBody>
          <a:bodyPr wrap="none" rtlCol="0">
            <a:spAutoFit/>
          </a:bodyPr>
          <a:lstStyle/>
          <a:p>
            <a:pPr algn="ctr"/>
            <a:r>
              <a:rPr lang="en-US" i="0" dirty="0" smtClean="0">
                <a:effectLst>
                  <a:glow rad="50800">
                    <a:schemeClr val="tx1"/>
                  </a:glow>
                </a:effectLst>
              </a:rPr>
              <a:t>or motor representation</a:t>
            </a:r>
            <a:endParaRPr lang="en-US" i="0" dirty="0">
              <a:effectLst>
                <a:glow rad="50800">
                  <a:schemeClr val="tx1"/>
                </a:glow>
              </a:effectLst>
            </a:endParaRPr>
          </a:p>
        </p:txBody>
      </p:sp>
      <p:sp>
        <p:nvSpPr>
          <p:cNvPr id="23" name="TextBox 22"/>
          <p:cNvSpPr txBox="1"/>
          <p:nvPr/>
        </p:nvSpPr>
        <p:spPr>
          <a:xfrm>
            <a:off x="2533150" y="2425080"/>
            <a:ext cx="858389" cy="430887"/>
          </a:xfrm>
          <a:prstGeom prst="rect">
            <a:avLst/>
          </a:prstGeom>
          <a:noFill/>
        </p:spPr>
        <p:txBody>
          <a:bodyPr wrap="none" rtlCol="0">
            <a:spAutoFit/>
          </a:bodyPr>
          <a:lstStyle/>
          <a:p>
            <a:pPr algn="ctr"/>
            <a:r>
              <a:rPr lang="en-US" i="0" dirty="0" smtClean="0">
                <a:effectLst>
                  <a:glow rad="203200">
                    <a:srgbClr val="FF0000">
                      <a:alpha val="50000"/>
                    </a:srgbClr>
                  </a:glow>
                </a:effectLst>
              </a:rPr>
              <a:t>or </a:t>
            </a:r>
            <a:r>
              <a:rPr lang="en-US" i="0" dirty="0" smtClean="0">
                <a:effectLst>
                  <a:glow rad="203200">
                    <a:srgbClr val="FF0000">
                      <a:alpha val="50000"/>
                    </a:srgbClr>
                  </a:glow>
                </a:effectLst>
              </a:rPr>
              <a:t>???</a:t>
            </a:r>
            <a:endParaRPr lang="en-US" i="0" dirty="0">
              <a:effectLst>
                <a:glow rad="203200">
                  <a:srgbClr val="FF0000">
                    <a:alpha val="50000"/>
                  </a:srgbClr>
                </a:glow>
              </a:effectLst>
            </a:endParaRPr>
          </a:p>
        </p:txBody>
      </p:sp>
      <p:sp>
        <p:nvSpPr>
          <p:cNvPr id="24" name="TextBox 23"/>
          <p:cNvSpPr txBox="1"/>
          <p:nvPr/>
        </p:nvSpPr>
        <p:spPr>
          <a:xfrm>
            <a:off x="2533149" y="2420888"/>
            <a:ext cx="858389" cy="430887"/>
          </a:xfrm>
          <a:prstGeom prst="rect">
            <a:avLst/>
          </a:prstGeom>
          <a:noFill/>
        </p:spPr>
        <p:txBody>
          <a:bodyPr wrap="none" rtlCol="0">
            <a:spAutoFit/>
          </a:bodyPr>
          <a:lstStyle/>
          <a:p>
            <a:pPr algn="ctr"/>
            <a:r>
              <a:rPr lang="en-US" i="0" dirty="0" smtClean="0">
                <a:effectLst>
                  <a:glow rad="50800">
                    <a:schemeClr val="tx1"/>
                  </a:glow>
                </a:effectLst>
              </a:rPr>
              <a:t>or </a:t>
            </a:r>
            <a:r>
              <a:rPr lang="en-US" i="0" dirty="0" smtClean="0">
                <a:effectLst>
                  <a:glow rad="50800">
                    <a:schemeClr val="tx1"/>
                  </a:glow>
                </a:effectLst>
              </a:rPr>
              <a:t>???</a:t>
            </a:r>
            <a:endParaRPr lang="en-US" i="0" dirty="0">
              <a:effectLst>
                <a:glow rad="50800">
                  <a:schemeClr val="tx1"/>
                </a:glow>
              </a:effectLst>
            </a:endParaRPr>
          </a:p>
        </p:txBody>
      </p:sp>
    </p:spTree>
    <p:extLst>
      <p:ext uri="{BB962C8B-B14F-4D97-AF65-F5344CB8AC3E}">
        <p14:creationId xmlns:p14="http://schemas.microsoft.com/office/powerpoint/2010/main" val="16066944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4594173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1819424"/>
            <a:ext cx="2088232" cy="72008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28575209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1819424"/>
            <a:ext cx="2088232" cy="1033512"/>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31045113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1484784"/>
            <a:ext cx="1872208"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12292972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1124744"/>
            <a:ext cx="1440160"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36637656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03648" y="2780928"/>
            <a:ext cx="5904656" cy="79208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17898485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595203" y="332656"/>
            <a:ext cx="3943186" cy="430887"/>
          </a:xfrm>
          <a:prstGeom prst="rect">
            <a:avLst/>
          </a:prstGeom>
          <a:noFill/>
        </p:spPr>
        <p:txBody>
          <a:bodyPr wrap="none" rtlCol="0">
            <a:spAutoFit/>
          </a:bodyPr>
          <a:lstStyle/>
          <a:p>
            <a:pPr algn="ctr"/>
            <a:r>
              <a:rPr lang="en-US" i="0" dirty="0" smtClean="0">
                <a:effectLst>
                  <a:glow rad="101600">
                    <a:srgbClr val="000000"/>
                  </a:glow>
                </a:effectLst>
              </a:rPr>
              <a:t>Which events are joint actions?</a:t>
            </a:r>
            <a:endParaRPr lang="en-US" i="0" dirty="0">
              <a:effectLst>
                <a:glow rad="101600">
                  <a:srgbClr val="000000"/>
                </a:glow>
              </a:effectLst>
            </a:endParaRPr>
          </a:p>
        </p:txBody>
      </p:sp>
    </p:spTree>
    <p:extLst>
      <p:ext uri="{BB962C8B-B14F-4D97-AF65-F5344CB8AC3E}">
        <p14:creationId xmlns:p14="http://schemas.microsoft.com/office/powerpoint/2010/main" val="3010156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59732" y="2875002"/>
            <a:ext cx="5076564"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could social motor representation facilitate any joint action?</a:t>
            </a:r>
            <a:endParaRPr lang="en-US" i="0" dirty="0">
              <a:effectLst>
                <a:glow rad="101600">
                  <a:srgbClr val="000000"/>
                </a:glow>
              </a:effectLst>
            </a:endParaRPr>
          </a:p>
        </p:txBody>
      </p:sp>
    </p:spTree>
    <p:extLst>
      <p:ext uri="{BB962C8B-B14F-4D97-AF65-F5344CB8AC3E}">
        <p14:creationId xmlns:p14="http://schemas.microsoft.com/office/powerpoint/2010/main" val="23543615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cxnSp>
        <p:nvCxnSpPr>
          <p:cNvPr id="25" name="Straight Connector 24"/>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109701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23528" y="836712"/>
            <a:ext cx="8640960" cy="4697301"/>
            <a:chOff x="323528" y="836712"/>
            <a:chExt cx="8640960" cy="4697301"/>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8" name="Straight Connector 9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9" name="Straight Connector 9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0" name="Group 99"/>
            <p:cNvGrpSpPr/>
            <p:nvPr/>
          </p:nvGrpSpPr>
          <p:grpSpPr>
            <a:xfrm>
              <a:off x="3263854" y="2851774"/>
              <a:ext cx="3056722" cy="1658506"/>
              <a:chOff x="3416254" y="3004174"/>
              <a:chExt cx="3056722" cy="1658506"/>
            </a:xfrm>
          </p:grpSpPr>
          <p:cxnSp>
            <p:nvCxnSpPr>
              <p:cNvPr id="101" name="Straight Connector 100"/>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Tree>
    <p:extLst>
      <p:ext uri="{BB962C8B-B14F-4D97-AF65-F5344CB8AC3E}">
        <p14:creationId xmlns:p14="http://schemas.microsoft.com/office/powerpoint/2010/main" val="2203032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37" name="Straight Connector 36"/>
          <p:cNvCxnSpPr>
            <a:endCxn id="11" idx="0"/>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39" name="Straight Connector 38"/>
          <p:cNvCxnSpPr>
            <a:stCxn id="21" idx="2"/>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41" name="Straight Connector 40"/>
          <p:cNvCxnSpPr>
            <a:endCxn id="19" idx="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97" name="Group 96"/>
          <p:cNvGrpSpPr/>
          <p:nvPr/>
        </p:nvGrpSpPr>
        <p:grpSpPr>
          <a:xfrm>
            <a:off x="3263854" y="2851774"/>
            <a:ext cx="3056722" cy="1658506"/>
            <a:chOff x="3416254" y="3004174"/>
            <a:chExt cx="3056722" cy="1658506"/>
          </a:xfrm>
        </p:grpSpPr>
        <p:cxnSp>
          <p:nvCxnSpPr>
            <p:cNvPr id="98" name="Straight Connector 97"/>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99" name="Straight Connector 98"/>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0" name="Straight Connector 99"/>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1" name="Straight Connector 100"/>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2" name="Straight Connector 101"/>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3" name="Straight Connector 102"/>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Tree>
    <p:extLst>
      <p:ext uri="{BB962C8B-B14F-4D97-AF65-F5344CB8AC3E}">
        <p14:creationId xmlns:p14="http://schemas.microsoft.com/office/powerpoint/2010/main" val="866621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03" name="Straight Connector 102"/>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4" name="Straight Connector 103"/>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5" name="Straight Connector 104"/>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6" name="Group 105"/>
          <p:cNvGrpSpPr/>
          <p:nvPr/>
        </p:nvGrpSpPr>
        <p:grpSpPr>
          <a:xfrm>
            <a:off x="3263854" y="2851774"/>
            <a:ext cx="3056722" cy="1658506"/>
            <a:chOff x="3416254" y="3004174"/>
            <a:chExt cx="3056722" cy="1658506"/>
          </a:xfrm>
        </p:grpSpPr>
        <p:cxnSp>
          <p:nvCxnSpPr>
            <p:cNvPr id="107" name="Straight Connector 10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7" name="Straight Connector 11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010366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4" name="Group 3"/>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02" name="Group 101"/>
          <p:cNvGrpSpPr/>
          <p:nvPr/>
        </p:nvGrpSpPr>
        <p:grpSpPr>
          <a:xfrm>
            <a:off x="3263854" y="2851774"/>
            <a:ext cx="3056722" cy="1658506"/>
            <a:chOff x="3416254" y="3004174"/>
            <a:chExt cx="3056722" cy="1658506"/>
          </a:xfrm>
        </p:grpSpPr>
        <p:cxnSp>
          <p:nvCxnSpPr>
            <p:cNvPr id="103" name="Straight Connector 102"/>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4" name="Straight Connector 103"/>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5" name="Straight Connector 104"/>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6" name="Straight Connector 105"/>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07" name="Straight Connector 106"/>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6" name="Straight Connector 115"/>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8" name="Rounded Rectangle 97"/>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5367810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134" name="Group 133"/>
          <p:cNvGrpSpPr/>
          <p:nvPr/>
        </p:nvGrpSpPr>
        <p:grpSpPr>
          <a:xfrm>
            <a:off x="3263854" y="2851774"/>
            <a:ext cx="3056722" cy="1658506"/>
            <a:chOff x="3263854" y="2851774"/>
            <a:chExt cx="3056722" cy="1658506"/>
          </a:xfrm>
        </p:grpSpPr>
        <p:cxnSp>
          <p:nvCxnSpPr>
            <p:cNvPr id="135" name="Straight Connector 134"/>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6" name="Straight Connector 135"/>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7" name="Straight Connector 136"/>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138" name="Straight Connector 137"/>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39" name="Straight Connector 138"/>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40" name="Straight Connector 139"/>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149" name="Group 148"/>
          <p:cNvGrpSpPr/>
          <p:nvPr/>
        </p:nvGrpSpPr>
        <p:grpSpPr>
          <a:xfrm>
            <a:off x="3263854" y="2851774"/>
            <a:ext cx="3056722" cy="1658506"/>
            <a:chOff x="3416254" y="3004174"/>
            <a:chExt cx="3056722" cy="1658506"/>
          </a:xfrm>
        </p:grpSpPr>
        <p:cxnSp>
          <p:nvCxnSpPr>
            <p:cNvPr id="150" name="Straight Connector 149"/>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1" name="Straight Connector 150"/>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2" name="Straight Connector 151"/>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3" name="Straight Connector 152"/>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4" name="Straight Connector 153"/>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55" name="Straight Connector 154"/>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sp>
        <p:nvSpPr>
          <p:cNvPr id="141" name="Rounded Rectangle 140"/>
          <p:cNvSpPr/>
          <p:nvPr/>
        </p:nvSpPr>
        <p:spPr bwMode="auto">
          <a:xfrm rot="21362563">
            <a:off x="3869164" y="5686650"/>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similar timing problem</a:t>
            </a:r>
            <a:endParaRPr kumimoji="0" lang="en-US" sz="2200" b="0" i="1" u="none" strike="noStrike" cap="none" normalizeH="0" baseline="0" dirty="0">
              <a:ln>
                <a:noFill/>
              </a:ln>
              <a:solidFill>
                <a:schemeClr val="bg1"/>
              </a:solidFill>
              <a:effectLst/>
              <a:latin typeface="Myriad Web" charset="0"/>
            </a:endParaRPr>
          </a:p>
        </p:txBody>
      </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glow rad="101600">
                    <a:srgbClr val="FFFFFF"/>
                  </a:glow>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same planning</a:t>
            </a: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9430799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419872" y="0"/>
            <a:ext cx="2520280" cy="6858000"/>
          </a:xfrm>
          <a:prstGeom prst="rect">
            <a:avLst/>
          </a:prstGeom>
          <a:gradFill flip="none" rotWithShape="1">
            <a:gsLst>
              <a:gs pos="0">
                <a:schemeClr val="tx1">
                  <a:alpha val="0"/>
                </a:schemeClr>
              </a:gs>
              <a:gs pos="100000">
                <a:schemeClr val="bg1">
                  <a:alpha val="0"/>
                </a:schemeClr>
              </a:gs>
              <a:gs pos="48000">
                <a:srgbClr val="FFFFFF"/>
              </a:gs>
              <a:gs pos="60000">
                <a:srgbClr val="FFFFFF"/>
              </a:gs>
              <a:gs pos="37000">
                <a:schemeClr val="bg1">
                  <a:alpha val="34000"/>
                </a:schemeClr>
              </a:gs>
              <a:gs pos="71000">
                <a:schemeClr val="bg1">
                  <a:alpha val="34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grpSp>
        <p:nvGrpSpPr>
          <p:cNvPr id="26" name="Group 25"/>
          <p:cNvGrpSpPr/>
          <p:nvPr/>
        </p:nvGrpSpPr>
        <p:grpSpPr>
          <a:xfrm>
            <a:off x="3263854" y="2851774"/>
            <a:ext cx="3056722" cy="1658506"/>
            <a:chOff x="3263854" y="2851774"/>
            <a:chExt cx="3056722" cy="1658506"/>
          </a:xfrm>
        </p:grpSpPr>
        <p:cxnSp>
          <p:nvCxnSpPr>
            <p:cNvPr id="48" name="Straight Connector 47"/>
            <p:cNvCxnSpPr>
              <a:endCxn id="14"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5" name="Straight Connector 44"/>
            <p:cNvCxnSpPr>
              <a:stCxn id="21" idx="2"/>
              <a:endCxn id="13"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43" name="Straight Connector 42"/>
            <p:cNvCxnSpPr>
              <a:endCxn id="17"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97" name="Straight Connector 9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0" name="Straight Connector 99"/>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101" name="Straight Connector 100"/>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grpSp>
        <p:nvGrpSpPr>
          <p:cNvPr id="28" name="Group 27"/>
          <p:cNvGrpSpPr/>
          <p:nvPr/>
        </p:nvGrpSpPr>
        <p:grpSpPr>
          <a:xfrm>
            <a:off x="3263854" y="2851774"/>
            <a:ext cx="3056722" cy="1658506"/>
            <a:chOff x="3416254" y="3004174"/>
            <a:chExt cx="3056722" cy="1658506"/>
          </a:xfrm>
        </p:grpSpPr>
        <p:cxnSp>
          <p:nvCxnSpPr>
            <p:cNvPr id="117" name="Straight Connector 116"/>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8" name="Straight Connector 117"/>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9" name="Straight Connector 118"/>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0" name="Straight Connector 119"/>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1" name="Straight Connector 120"/>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22" name="Straight Connector 121"/>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08" name="Group 107"/>
          <p:cNvGrpSpPr/>
          <p:nvPr/>
        </p:nvGrpSpPr>
        <p:grpSpPr>
          <a:xfrm>
            <a:off x="5004048" y="4149080"/>
            <a:ext cx="648072" cy="576064"/>
            <a:chOff x="4067944" y="4941168"/>
            <a:chExt cx="648072" cy="576064"/>
          </a:xfrm>
        </p:grpSpPr>
        <p:cxnSp>
          <p:nvCxnSpPr>
            <p:cNvPr id="109" name="Straight Connector 10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0" name="Straight Connector 10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1" name="Straight Connector 11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12" name="Group 111"/>
          <p:cNvGrpSpPr/>
          <p:nvPr/>
        </p:nvGrpSpPr>
        <p:grpSpPr>
          <a:xfrm>
            <a:off x="4046207" y="4134785"/>
            <a:ext cx="648072" cy="576064"/>
            <a:chOff x="4067944" y="4941168"/>
            <a:chExt cx="648072" cy="576064"/>
          </a:xfrm>
        </p:grpSpPr>
        <p:cxnSp>
          <p:nvCxnSpPr>
            <p:cNvPr id="113" name="Straight Connector 11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4" name="Straight Connector 11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115" name="Straight Connector 11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93" name="Group 92"/>
          <p:cNvGrpSpPr/>
          <p:nvPr/>
        </p:nvGrpSpPr>
        <p:grpSpPr>
          <a:xfrm>
            <a:off x="899592" y="4149080"/>
            <a:ext cx="648072" cy="576064"/>
            <a:chOff x="4067944" y="4941168"/>
            <a:chExt cx="648072" cy="576064"/>
          </a:xfrm>
        </p:grpSpPr>
        <p:cxnSp>
          <p:nvCxnSpPr>
            <p:cNvPr id="94" name="Straight Connector 9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5" name="Straight Connector 9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6" name="Straight Connector 9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7"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3" name="Rectangle 2"/>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0" name="Rectangle 9"/>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1" name="Rectangle 10"/>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2" name="Rectangle 11"/>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3" name="Rectangle 12"/>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4" name="Rectangle 13"/>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5" name="Rectangle 14"/>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16" name="Rectangle 15"/>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17" name="Rectangle 16"/>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9" name="Rectangle 18"/>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0" name="Rectangle 19"/>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1" name="Rectangle 20"/>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2" name="Rectangle 21"/>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3" name="Rectangle 22"/>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24" name="Rectangle 23"/>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25" name="Straight Connector 24"/>
          <p:cNvCxnSpPr>
            <a:endCxn id="21"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7" name="Straight Connector 26"/>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29" name="Straight Connector 28"/>
          <p:cNvCxnSpPr>
            <a:endCxn id="20"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stCxn id="20"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0" name="Straight Connector 49"/>
          <p:cNvCxnSpPr>
            <a:stCxn id="22"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52" name="Straight Connector 51"/>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68" name="Group 67"/>
          <p:cNvGrpSpPr/>
          <p:nvPr/>
        </p:nvGrpSpPr>
        <p:grpSpPr>
          <a:xfrm>
            <a:off x="4067944" y="4941168"/>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69" name="Group 68"/>
          <p:cNvGrpSpPr/>
          <p:nvPr/>
        </p:nvGrpSpPr>
        <p:grpSpPr>
          <a:xfrm>
            <a:off x="4932040" y="4941168"/>
            <a:ext cx="648072" cy="576064"/>
            <a:chOff x="4067944" y="4941168"/>
            <a:chExt cx="648072" cy="576064"/>
          </a:xfrm>
        </p:grpSpPr>
        <p:cxnSp>
          <p:nvCxnSpPr>
            <p:cNvPr id="70" name="Straight Connector 6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2" name="Straight Connector 7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3" name="Group 72"/>
          <p:cNvGrpSpPr/>
          <p:nvPr/>
        </p:nvGrpSpPr>
        <p:grpSpPr>
          <a:xfrm>
            <a:off x="6012160" y="4941168"/>
            <a:ext cx="648072" cy="576064"/>
            <a:chOff x="4067944" y="4941168"/>
            <a:chExt cx="648072" cy="576064"/>
          </a:xfrm>
        </p:grpSpPr>
        <p:cxnSp>
          <p:nvCxnSpPr>
            <p:cNvPr id="74" name="Straight Connector 7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5" name="Straight Connector 7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6" name="Straight Connector 7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77" name="Group 76"/>
          <p:cNvGrpSpPr/>
          <p:nvPr/>
        </p:nvGrpSpPr>
        <p:grpSpPr>
          <a:xfrm>
            <a:off x="6957533" y="4957949"/>
            <a:ext cx="648072" cy="576064"/>
            <a:chOff x="4067944" y="4941168"/>
            <a:chExt cx="648072" cy="576064"/>
          </a:xfrm>
        </p:grpSpPr>
        <p:cxnSp>
          <p:nvCxnSpPr>
            <p:cNvPr id="78" name="Straight Connector 7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9" name="Straight Connector 7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0" name="Straight Connector 7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1" name="Group 80"/>
          <p:cNvGrpSpPr/>
          <p:nvPr/>
        </p:nvGrpSpPr>
        <p:grpSpPr>
          <a:xfrm>
            <a:off x="8100392" y="4941168"/>
            <a:ext cx="648072" cy="576064"/>
            <a:chOff x="4067944" y="4941168"/>
            <a:chExt cx="648072" cy="576064"/>
          </a:xfrm>
        </p:grpSpPr>
        <p:cxnSp>
          <p:nvCxnSpPr>
            <p:cNvPr id="82" name="Straight Connector 8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3" name="Straight Connector 8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4" name="Straight Connector 8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5" name="Group 84"/>
          <p:cNvGrpSpPr/>
          <p:nvPr/>
        </p:nvGrpSpPr>
        <p:grpSpPr>
          <a:xfrm>
            <a:off x="2937553" y="4163375"/>
            <a:ext cx="648072" cy="576064"/>
            <a:chOff x="4067944" y="4941168"/>
            <a:chExt cx="648072" cy="576064"/>
          </a:xfrm>
        </p:grpSpPr>
        <p:cxnSp>
          <p:nvCxnSpPr>
            <p:cNvPr id="86" name="Straight Connector 8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7" name="Straight Connector 8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88" name="Straight Connector 8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89" name="Group 88"/>
          <p:cNvGrpSpPr/>
          <p:nvPr/>
        </p:nvGrpSpPr>
        <p:grpSpPr>
          <a:xfrm>
            <a:off x="1979712" y="4149080"/>
            <a:ext cx="648072" cy="576064"/>
            <a:chOff x="4067944" y="4941168"/>
            <a:chExt cx="648072" cy="576064"/>
          </a:xfrm>
        </p:grpSpPr>
        <p:cxnSp>
          <p:nvCxnSpPr>
            <p:cNvPr id="90" name="Straight Connector 8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1" name="Straight Connector 9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92" name="Straight Connector 9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5" name="Rounded Rectangle 4"/>
          <p:cNvSpPr/>
          <p:nvPr/>
        </p:nvSpPr>
        <p:spPr bwMode="auto">
          <a:xfrm rot="1205104">
            <a:off x="6533460" y="712225"/>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a:solidFill>
                  <a:srgbClr val="000000"/>
                </a:solidFill>
                <a:effectLst/>
                <a:ea typeface="Arial" charset="0"/>
                <a:cs typeface="Arial" charset="0"/>
              </a:rPr>
              <a:t>joint action: same goal</a:t>
            </a: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9" name="Rounded Rectangle 98"/>
          <p:cNvSpPr/>
          <p:nvPr/>
        </p:nvSpPr>
        <p:spPr bwMode="auto">
          <a:xfrm rot="856376">
            <a:off x="6975763" y="3063009"/>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same planning</a:t>
            </a:r>
            <a:endParaRPr kumimoji="0" lang="en-US" sz="2200" b="0" i="1" u="none" strike="noStrike" cap="none" normalizeH="0" baseline="0" dirty="0">
              <a:ln>
                <a:noFill/>
              </a:ln>
              <a:solidFill>
                <a:schemeClr val="bg1"/>
              </a:solidFill>
              <a:effectLst/>
            </a:endParaRPr>
          </a:p>
        </p:txBody>
      </p:sp>
      <p:cxnSp>
        <p:nvCxnSpPr>
          <p:cNvPr id="103" name="Straight Connector 102"/>
          <p:cNvCxnSpPr/>
          <p:nvPr/>
        </p:nvCxnSpPr>
        <p:spPr bwMode="auto">
          <a:xfrm flipH="1">
            <a:off x="2123728" y="4797152"/>
            <a:ext cx="252028"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4" name="Straight Connector 103"/>
          <p:cNvCxnSpPr/>
          <p:nvPr/>
        </p:nvCxnSpPr>
        <p:spPr bwMode="auto">
          <a:xfrm flipH="1">
            <a:off x="2123728" y="4869160"/>
            <a:ext cx="1008112" cy="867579"/>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5" name="Straight Connector 104"/>
          <p:cNvCxnSpPr/>
          <p:nvPr/>
        </p:nvCxnSpPr>
        <p:spPr bwMode="auto">
          <a:xfrm>
            <a:off x="1619672" y="4797152"/>
            <a:ext cx="432048" cy="936104"/>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cxnSp>
        <p:nvCxnSpPr>
          <p:cNvPr id="106" name="Straight Connector 105"/>
          <p:cNvCxnSpPr/>
          <p:nvPr/>
        </p:nvCxnSpPr>
        <p:spPr bwMode="auto">
          <a:xfrm flipH="1">
            <a:off x="2123728" y="5013176"/>
            <a:ext cx="1368152" cy="720080"/>
          </a:xfrm>
          <a:prstGeom prst="line">
            <a:avLst/>
          </a:prstGeom>
          <a:solidFill>
            <a:srgbClr val="00B8FF"/>
          </a:solidFill>
          <a:ln w="38100" cap="flat" cmpd="sng" algn="ctr">
            <a:solidFill>
              <a:schemeClr val="bg1"/>
            </a:solidFill>
            <a:prstDash val="solid"/>
            <a:round/>
            <a:headEnd type="triangle" w="lg" len="lg"/>
            <a:tailEnd type="none" w="med" len="med"/>
          </a:ln>
          <a:effectLst>
            <a:glow rad="101600">
              <a:schemeClr val="tx1">
                <a:alpha val="75000"/>
              </a:schemeClr>
            </a:glow>
          </a:effectLst>
        </p:spPr>
      </p:cxnSp>
      <p:sp>
        <p:nvSpPr>
          <p:cNvPr id="102" name="Rounded Rectangle 101"/>
          <p:cNvSpPr/>
          <p:nvPr/>
        </p:nvSpPr>
        <p:spPr bwMode="auto">
          <a:xfrm>
            <a:off x="1259632" y="5445224"/>
            <a:ext cx="1944216" cy="864096"/>
          </a:xfrm>
          <a:prstGeom prst="roundRect">
            <a:avLst/>
          </a:prstGeom>
          <a:solidFill>
            <a:srgbClr val="FFFFFF"/>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glow rad="101600">
                    <a:srgbClr val="FFFFFF"/>
                  </a:glow>
                </a:effectLst>
                <a:ea typeface="Arial" charset="0"/>
                <a:cs typeface="Arial" charset="0"/>
              </a:rPr>
              <a:t>prevention needed</a:t>
            </a:r>
            <a:endParaRPr kumimoji="0" lang="en-US" sz="2200" b="0" i="1" u="none" strike="noStrike" cap="none" normalizeH="0" baseline="0" dirty="0">
              <a:ln>
                <a:noFill/>
              </a:ln>
              <a:solidFill>
                <a:schemeClr val="bg1"/>
              </a:solidFill>
              <a:effectLst/>
              <a:latin typeface="Myriad Web" charset="0"/>
            </a:endParaRPr>
          </a:p>
        </p:txBody>
      </p:sp>
      <p:sp>
        <p:nvSpPr>
          <p:cNvPr id="107" name="Rounded Rectangle 106"/>
          <p:cNvSpPr/>
          <p:nvPr/>
        </p:nvSpPr>
        <p:spPr bwMode="auto">
          <a:xfrm rot="21362563">
            <a:off x="3869164" y="5686650"/>
            <a:ext cx="1944216" cy="864096"/>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algn="ctr"/>
            <a:r>
              <a:rPr lang="en-US" i="0" dirty="0" smtClean="0">
                <a:solidFill>
                  <a:srgbClr val="000000"/>
                </a:solidFill>
                <a:effectLst/>
                <a:ea typeface="Arial" charset="0"/>
                <a:cs typeface="Arial" charset="0"/>
              </a:rPr>
              <a:t>similar timing problem</a:t>
            </a:r>
            <a:endParaRPr kumimoji="0" lang="en-US" sz="2200" b="0" i="1"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2821260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Tree>
    <p:extLst>
      <p:ext uri="{BB962C8B-B14F-4D97-AF65-F5344CB8AC3E}">
        <p14:creationId xmlns:p14="http://schemas.microsoft.com/office/powerpoint/2010/main" val="24147259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71600" y="3068960"/>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
        <p:nvSpPr>
          <p:cNvPr id="3" name="Rectangle 2"/>
          <p:cNvSpPr/>
          <p:nvPr/>
        </p:nvSpPr>
        <p:spPr>
          <a:xfrm>
            <a:off x="971600" y="404664"/>
            <a:ext cx="3312368" cy="1785104"/>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Which events are joint actions?</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5" name="Rectangle 4"/>
          <p:cNvSpPr/>
          <p:nvPr/>
        </p:nvSpPr>
        <p:spPr>
          <a:xfrm>
            <a:off x="4788024" y="40466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6" name="Straight Connector 5"/>
          <p:cNvCxnSpPr/>
          <p:nvPr/>
        </p:nvCxnSpPr>
        <p:spPr bwMode="auto">
          <a:xfrm>
            <a:off x="4499992" y="33265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spTree>
    <p:extLst>
      <p:ext uri="{BB962C8B-B14F-4D97-AF65-F5344CB8AC3E}">
        <p14:creationId xmlns:p14="http://schemas.microsoft.com/office/powerpoint/2010/main" val="4857929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4" name="TextBox 13"/>
          <p:cNvSpPr txBox="1"/>
          <p:nvPr/>
        </p:nvSpPr>
        <p:spPr>
          <a:xfrm>
            <a:off x="2595203" y="332656"/>
            <a:ext cx="3943186" cy="430887"/>
          </a:xfrm>
          <a:prstGeom prst="rect">
            <a:avLst/>
          </a:prstGeom>
          <a:noFill/>
        </p:spPr>
        <p:txBody>
          <a:bodyPr wrap="none" rtlCol="0">
            <a:spAutoFit/>
          </a:bodyPr>
          <a:lstStyle/>
          <a:p>
            <a:pPr algn="ctr"/>
            <a:r>
              <a:rPr lang="en-US" i="0" dirty="0" smtClean="0">
                <a:effectLst>
                  <a:glow rad="101600">
                    <a:srgbClr val="000000"/>
                  </a:glow>
                </a:effectLst>
              </a:rPr>
              <a:t>Which events are joint actions?</a:t>
            </a:r>
            <a:endParaRPr lang="en-US" i="0" dirty="0">
              <a:effectLst>
                <a:glow rad="101600">
                  <a:srgbClr val="000000"/>
                </a:glow>
              </a:effectLst>
            </a:endParaRPr>
          </a:p>
        </p:txBody>
      </p:sp>
    </p:spTree>
    <p:extLst>
      <p:ext uri="{BB962C8B-B14F-4D97-AF65-F5344CB8AC3E}">
        <p14:creationId xmlns:p14="http://schemas.microsoft.com/office/powerpoint/2010/main" val="27652753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Rectangle 26"/>
          <p:cNvSpPr/>
          <p:nvPr/>
        </p:nvSpPr>
        <p:spPr bwMode="auto">
          <a:xfrm>
            <a:off x="0" y="1772816"/>
            <a:ext cx="9144000" cy="5085184"/>
          </a:xfrm>
          <a:prstGeom prst="rect">
            <a:avLst/>
          </a:prstGeom>
          <a:solidFill>
            <a:schemeClr val="tx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2761668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429024" y="5589240"/>
            <a:ext cx="1054744" cy="1008112"/>
            <a:chOff x="2111398" y="5589240"/>
            <a:chExt cx="1054744" cy="1008112"/>
          </a:xfrm>
        </p:grpSpPr>
        <p:sp>
          <p:nvSpPr>
            <p:cNvPr id="19" name="Oval 18"/>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0" name="Rectangle 19"/>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1" name="Oval 20"/>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Oval 23"/>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25" name="Oval 24"/>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27" name="Rectangle 26"/>
          <p:cNvSpPr/>
          <p:nvPr/>
        </p:nvSpPr>
        <p:spPr bwMode="auto">
          <a:xfrm>
            <a:off x="0" y="1772816"/>
            <a:ext cx="9144000" cy="5085184"/>
          </a:xfrm>
          <a:prstGeom prst="rect">
            <a:avLst/>
          </a:prstGeom>
          <a:solidFill>
            <a:schemeClr val="tx1">
              <a:alpha val="8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6489172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41737398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4" name="Rounded Rectangle 33"/>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5" name="Rounded Rectangle 34"/>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9621604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rPr>
              <a:t> or social motor</a:t>
            </a:r>
            <a:r>
              <a:rPr lang="en-US" i="0" dirty="0" smtClean="0">
                <a:solidFill>
                  <a:srgbClr val="FFFFFF"/>
                </a:solidFill>
                <a:effectLst/>
              </a:rPr>
              <a:t> </a:t>
            </a:r>
            <a:r>
              <a:rPr kumimoji="0" lang="en-US" sz="2200" b="0" i="0" u="none" strike="noStrike" cap="none" normalizeH="0" dirty="0" smtClean="0">
                <a:ln>
                  <a:noFill/>
                </a:ln>
                <a:solidFill>
                  <a:srgbClr val="FFFFFF"/>
                </a:solidFill>
                <a:effectLst/>
              </a:rPr>
              <a:t>representation</a:t>
            </a:r>
            <a:endParaRPr kumimoji="0" lang="en-US" sz="2200" b="0" i="0" u="none" strike="noStrike" cap="none" normalizeH="0" baseline="0" dirty="0">
              <a:ln>
                <a:noFill/>
              </a:ln>
              <a:solidFill>
                <a:srgbClr val="FFFFFF"/>
              </a:solidFill>
              <a:effectLst/>
            </a:endParaRPr>
          </a:p>
        </p:txBody>
      </p:sp>
    </p:spTree>
    <p:extLst>
      <p:ext uri="{BB962C8B-B14F-4D97-AF65-F5344CB8AC3E}">
        <p14:creationId xmlns:p14="http://schemas.microsoft.com/office/powerpoint/2010/main" val="2552247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cxnSp>
        <p:nvCxnSpPr>
          <p:cNvPr id="21" name="Curved Connector 20"/>
          <p:cNvCxnSpPr>
            <a:stCxn id="22" idx="0"/>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2" name="Rounded Rectangle 21"/>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social motor</a:t>
            </a:r>
            <a:r>
              <a:rPr lang="en-US" i="0" dirty="0" smtClean="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23" name="Curved Connector 22"/>
          <p:cNvCxnSpPr>
            <a:stCxn id="22" idx="0"/>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33083365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Curved Connector 33"/>
          <p:cNvCxnSpPr/>
          <p:nvPr/>
        </p:nvCxnSpPr>
        <p:spPr bwMode="auto">
          <a:xfrm rot="5400000" flipH="1" flipV="1">
            <a:off x="5322765" y="2513458"/>
            <a:ext cx="1069991" cy="2901084"/>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5" name="Curved Connector 34"/>
          <p:cNvCxnSpPr/>
          <p:nvPr/>
        </p:nvCxnSpPr>
        <p:spPr bwMode="auto">
          <a:xfrm rot="16200000" flipV="1">
            <a:off x="2982506" y="3074282"/>
            <a:ext cx="853970" cy="1995455"/>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6" name="Rounded Rectangle 25"/>
          <p:cNvSpPr/>
          <p:nvPr/>
        </p:nvSpPr>
        <p:spPr bwMode="auto">
          <a:xfrm rot="21161029">
            <a:off x="2756317" y="4495477"/>
            <a:ext cx="341184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shared intention</a:t>
            </a:r>
            <a:r>
              <a:rPr kumimoji="0" lang="en-US" sz="2200" b="0" i="0" u="none" strike="noStrike" cap="none" normalizeH="0" baseline="0" dirty="0" smtClean="0">
                <a:ln>
                  <a:noFill/>
                </a:ln>
                <a:solidFill>
                  <a:srgbClr val="FFFFFF"/>
                </a:solidFill>
                <a:effectLst>
                  <a:glow rad="101600">
                    <a:srgbClr val="000000"/>
                  </a:glow>
                </a:effectLst>
              </a:rPr>
              <a:t> or social motor</a:t>
            </a:r>
            <a:r>
              <a:rPr lang="en-US" i="0" dirty="0" smtClean="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grpSp>
        <p:nvGrpSpPr>
          <p:cNvPr id="24" name="Group 23"/>
          <p:cNvGrpSpPr/>
          <p:nvPr/>
        </p:nvGrpSpPr>
        <p:grpSpPr>
          <a:xfrm>
            <a:off x="1429024" y="5589240"/>
            <a:ext cx="1054744" cy="1008112"/>
            <a:chOff x="2111398" y="5589240"/>
            <a:chExt cx="1054744" cy="1008112"/>
          </a:xfrm>
        </p:grpSpPr>
        <p:sp>
          <p:nvSpPr>
            <p:cNvPr id="25" name="Oval 2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7" name="Rectangle 26"/>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29" name="Oval 28"/>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Rectangle 3"/>
          <p:cNvSpPr/>
          <p:nvPr/>
        </p:nvSpPr>
        <p:spPr>
          <a:xfrm>
            <a:off x="5364088" y="836712"/>
            <a:ext cx="805786" cy="430887"/>
          </a:xfrm>
          <a:prstGeom prst="rect">
            <a:avLst/>
          </a:prstGeom>
        </p:spPr>
        <p:txBody>
          <a:bodyPr wrap="none">
            <a:spAutoFit/>
          </a:bodyPr>
          <a:lstStyle/>
          <a:p>
            <a:r>
              <a:rPr lang="en-US" i="0" dirty="0" smtClean="0">
                <a:effectLst>
                  <a:glow rad="101600">
                    <a:srgbClr val="000000"/>
                  </a:glow>
                </a:effectLst>
              </a:rPr>
              <a:t>joint</a:t>
            </a:r>
            <a:endParaRPr lang="en-US" dirty="0">
              <a:effectLst>
                <a:glow rad="101600">
                  <a:srgbClr val="000000"/>
                </a:glow>
              </a:effectLst>
            </a:endParaRPr>
          </a:p>
        </p:txBody>
      </p:sp>
      <p:sp>
        <p:nvSpPr>
          <p:cNvPr id="9" name="Freeform 8"/>
          <p:cNvSpPr/>
          <p:nvPr/>
        </p:nvSpPr>
        <p:spPr>
          <a:xfrm>
            <a:off x="5523697" y="1282185"/>
            <a:ext cx="308242" cy="234281"/>
          </a:xfrm>
          <a:custGeom>
            <a:avLst/>
            <a:gdLst>
              <a:gd name="connsiteX0" fmla="*/ 0 w 308242"/>
              <a:gd name="connsiteY0" fmla="*/ 234281 h 234281"/>
              <a:gd name="connsiteX1" fmla="*/ 110967 w 308242"/>
              <a:gd name="connsiteY1" fmla="*/ 147978 h 234281"/>
              <a:gd name="connsiteX2" fmla="*/ 110967 w 308242"/>
              <a:gd name="connsiteY2" fmla="*/ 30 h 234281"/>
              <a:gd name="connsiteX3" fmla="*/ 135627 w 308242"/>
              <a:gd name="connsiteY3" fmla="*/ 135649 h 234281"/>
              <a:gd name="connsiteX4" fmla="*/ 308242 w 308242"/>
              <a:gd name="connsiteY4" fmla="*/ 221952 h 234281"/>
              <a:gd name="connsiteX5" fmla="*/ 308242 w 308242"/>
              <a:gd name="connsiteY5" fmla="*/ 221952 h 23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2" h="234281">
                <a:moveTo>
                  <a:pt x="0" y="234281"/>
                </a:moveTo>
                <a:cubicBezTo>
                  <a:pt x="46236" y="210650"/>
                  <a:pt x="92473" y="187020"/>
                  <a:pt x="110967" y="147978"/>
                </a:cubicBezTo>
                <a:cubicBezTo>
                  <a:pt x="129461" y="108936"/>
                  <a:pt x="106857" y="2085"/>
                  <a:pt x="110967" y="30"/>
                </a:cubicBezTo>
                <a:cubicBezTo>
                  <a:pt x="115077" y="-2025"/>
                  <a:pt x="102748" y="98662"/>
                  <a:pt x="135627" y="135649"/>
                </a:cubicBezTo>
                <a:cubicBezTo>
                  <a:pt x="168506" y="172636"/>
                  <a:pt x="308242" y="221952"/>
                  <a:pt x="308242" y="221952"/>
                </a:cubicBezTo>
                <a:lnTo>
                  <a:pt x="308242" y="221952"/>
                </a:lnTo>
              </a:path>
            </a:pathLst>
          </a:custGeom>
          <a:ln w="19050" cmpd="sng">
            <a:solidFill>
              <a:srgbClr val="FFFFFF"/>
            </a:solidFill>
          </a:ln>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Oval 27"/>
          <p:cNvSpPr/>
          <p:nvPr/>
        </p:nvSpPr>
        <p:spPr bwMode="auto">
          <a:xfrm>
            <a:off x="539552" y="2420888"/>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joint</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2" name="Rectangle 1"/>
          <p:cNvSpPr/>
          <p:nvPr/>
        </p:nvSpPr>
        <p:spPr bwMode="auto">
          <a:xfrm>
            <a:off x="0" y="548680"/>
            <a:ext cx="9144000" cy="6192688"/>
          </a:xfrm>
          <a:prstGeom prst="rect">
            <a:avLst/>
          </a:prstGeom>
          <a:solidFill>
            <a:srgbClr val="000000">
              <a:alpha val="6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002120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cs typeface="Arial" charset="0"/>
              </a:rPr>
              <a:t/>
            </a:r>
            <a:br>
              <a:rPr lang="en-GB" i="0" u="sng" dirty="0">
                <a:cs typeface="Arial" charset="0"/>
              </a:rPr>
            </a:br>
            <a:endParaRPr lang="en-GB" i="0" u="sng" dirty="0">
              <a:cs typeface="Arial" charset="0"/>
            </a:endParaRPr>
          </a:p>
          <a:p>
            <a:pPr algn="l">
              <a:spcBef>
                <a:spcPct val="25000"/>
              </a:spcBef>
              <a:spcAft>
                <a:spcPct val="25000"/>
              </a:spcAft>
              <a:defRPr/>
            </a:pPr>
            <a:r>
              <a:rPr lang="en-GB" i="0" u="sng" dirty="0" smtClean="0">
                <a:cs typeface="Arial" charset="0"/>
              </a:rPr>
              <a:t>Sufficient conditions</a:t>
            </a:r>
            <a:endParaRPr lang="en-GB" i="0" u="sng" dirty="0">
              <a:cs typeface="Arial" charset="0"/>
            </a:endParaRPr>
          </a:p>
          <a:p>
            <a:pPr algn="l">
              <a:spcBef>
                <a:spcPct val="25000"/>
              </a:spcBef>
              <a:spcAft>
                <a:spcPct val="25000"/>
              </a:spcAft>
              <a:defRPr/>
            </a:pPr>
            <a:r>
              <a:rPr lang="en-GB" i="0" dirty="0">
                <a:cs typeface="Arial" charset="0"/>
              </a:rPr>
              <a:t>We have a shared intention that we J </a:t>
            </a:r>
            <a:r>
              <a:rPr lang="en-GB" i="0" dirty="0" smtClean="0">
                <a:cs typeface="Arial" charset="0"/>
              </a:rPr>
              <a:t>if</a:t>
            </a:r>
            <a:endParaRPr lang="en-GB" i="0" dirty="0">
              <a:cs typeface="Arial" charset="0"/>
            </a:endParaRPr>
          </a:p>
          <a:p>
            <a:pPr algn="l">
              <a:spcBef>
                <a:spcPct val="25000"/>
              </a:spcBef>
              <a:spcAft>
                <a:spcPct val="25000"/>
              </a:spcAft>
              <a:defRPr/>
            </a:pPr>
            <a:r>
              <a:rPr lang="ja-JP" altLang="en-GB" i="0" dirty="0">
                <a:latin typeface="Arial"/>
                <a:cs typeface="Arial" charset="0"/>
              </a:rPr>
              <a:t>“</a:t>
            </a:r>
            <a:r>
              <a:rPr lang="en-GB" i="0" dirty="0">
                <a:cs typeface="Arial" charset="0"/>
              </a:rPr>
              <a:t>1. (a) I intend that we J and (b) you intend that we J</a:t>
            </a:r>
          </a:p>
          <a:p>
            <a:pPr algn="l">
              <a:spcBef>
                <a:spcPct val="25000"/>
              </a:spcBef>
              <a:spcAft>
                <a:spcPct val="25000"/>
              </a:spcAft>
              <a:defRPr/>
            </a:pPr>
            <a:r>
              <a:rPr lang="ja-JP" altLang="en-GB" i="0" dirty="0">
                <a:latin typeface="Arial"/>
                <a:cs typeface="Arial" charset="0"/>
              </a:rPr>
              <a:t>“</a:t>
            </a:r>
            <a:r>
              <a:rPr lang="en-GB" i="0" dirty="0">
                <a:cs typeface="Arial" charset="0"/>
              </a:rPr>
              <a:t>2. I intend that we J in accordance with and because of la, </a:t>
            </a:r>
            <a:r>
              <a:rPr lang="en-GB" i="0" dirty="0" err="1">
                <a:cs typeface="Arial" charset="0"/>
              </a:rPr>
              <a:t>lb</a:t>
            </a:r>
            <a:r>
              <a:rPr lang="en-GB" i="0" dirty="0">
                <a:cs typeface="Arial" charset="0"/>
              </a:rPr>
              <a:t>, and meshing </a:t>
            </a:r>
            <a:r>
              <a:rPr lang="en-GB" i="0" dirty="0" err="1">
                <a:cs typeface="Arial" charset="0"/>
              </a:rPr>
              <a:t>subplans</a:t>
            </a:r>
            <a:r>
              <a:rPr lang="en-GB" i="0" dirty="0">
                <a:cs typeface="Arial" charset="0"/>
              </a:rPr>
              <a:t> of la and </a:t>
            </a:r>
            <a:r>
              <a:rPr lang="en-GB" i="0" dirty="0" err="1">
                <a:cs typeface="Arial" charset="0"/>
              </a:rPr>
              <a:t>lb</a:t>
            </a:r>
            <a:r>
              <a:rPr lang="en-GB" i="0" dirty="0">
                <a:cs typeface="Arial" charset="0"/>
              </a:rPr>
              <a:t>; you intend [likewise] …</a:t>
            </a:r>
          </a:p>
          <a:p>
            <a:pPr algn="l">
              <a:spcBef>
                <a:spcPct val="25000"/>
              </a:spcBef>
              <a:defRPr/>
            </a:pPr>
            <a:r>
              <a:rPr lang="en-GB" i="0" dirty="0">
                <a:cs typeface="Arial" charset="0"/>
              </a:rPr>
              <a:t> </a:t>
            </a:r>
            <a:r>
              <a:rPr lang="ja-JP" altLang="en-GB" i="0" dirty="0">
                <a:latin typeface="Arial"/>
                <a:cs typeface="Arial" charset="0"/>
              </a:rPr>
              <a:t>“</a:t>
            </a:r>
            <a:r>
              <a:rPr lang="en-GB" i="0" dirty="0">
                <a:cs typeface="Arial" charset="0"/>
              </a:rPr>
              <a:t>3. 1 and 2 are common knowledge between us</a:t>
            </a:r>
            <a:r>
              <a:rPr lang="ja-JP" altLang="en-GB" i="0" dirty="0">
                <a:latin typeface="Arial"/>
                <a:cs typeface="Arial" charset="0"/>
              </a:rPr>
              <a:t>”</a:t>
            </a:r>
            <a:r>
              <a:rPr lang="en-GB" i="0" dirty="0">
                <a:cs typeface="Arial" charset="0"/>
              </a:rPr>
              <a:t> </a:t>
            </a:r>
          </a:p>
          <a:p>
            <a:pPr algn="r">
              <a:spcBef>
                <a:spcPct val="25000"/>
              </a:spcBef>
              <a:defRPr/>
            </a:pPr>
            <a:r>
              <a:rPr lang="en-GB" i="0" dirty="0">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8086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636912"/>
            <a:ext cx="9144000" cy="936104"/>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7829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779" y="3537995"/>
            <a:ext cx="9144000" cy="1872208"/>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bwMode="auto">
          <a:xfrm rot="2995685">
            <a:off x="1344740" y="4316259"/>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bwMode="auto">
          <a:xfrm rot="19692843">
            <a:off x="-4108" y="4054893"/>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7" name="Rectangle 6"/>
          <p:cNvSpPr/>
          <p:nvPr/>
        </p:nvSpPr>
        <p:spPr bwMode="auto">
          <a:xfrm rot="1348776">
            <a:off x="1215306" y="4095478"/>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rot="20976933">
            <a:off x="268986" y="3978732"/>
            <a:ext cx="1309793" cy="35165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487190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4" name="TextBox 13"/>
          <p:cNvSpPr txBox="1"/>
          <p:nvPr/>
        </p:nvSpPr>
        <p:spPr>
          <a:xfrm>
            <a:off x="2595203" y="332656"/>
            <a:ext cx="3943186" cy="430887"/>
          </a:xfrm>
          <a:prstGeom prst="rect">
            <a:avLst/>
          </a:prstGeom>
          <a:noFill/>
        </p:spPr>
        <p:txBody>
          <a:bodyPr wrap="none" rtlCol="0">
            <a:spAutoFit/>
          </a:bodyPr>
          <a:lstStyle/>
          <a:p>
            <a:pPr algn="ctr"/>
            <a:r>
              <a:rPr lang="en-US" i="0" dirty="0" smtClean="0">
                <a:effectLst>
                  <a:glow rad="101600">
                    <a:srgbClr val="000000"/>
                  </a:glow>
                </a:effectLst>
              </a:rPr>
              <a:t>Which events are joint actions?</a:t>
            </a:r>
            <a:endParaRPr lang="en-US" i="0" dirty="0">
              <a:effectLst>
                <a:glow rad="101600">
                  <a:srgbClr val="000000"/>
                </a:glow>
              </a:effectLst>
            </a:endParaRPr>
          </a:p>
        </p:txBody>
      </p:sp>
      <p:grpSp>
        <p:nvGrpSpPr>
          <p:cNvPr id="2" name="Group 1"/>
          <p:cNvGrpSpPr/>
          <p:nvPr/>
        </p:nvGrpSpPr>
        <p:grpSpPr>
          <a:xfrm flipH="1">
            <a:off x="5724128" y="2060848"/>
            <a:ext cx="2664296" cy="2373942"/>
            <a:chOff x="4644008" y="2060848"/>
            <a:chExt cx="2664296" cy="2373942"/>
          </a:xfrm>
        </p:grpSpPr>
        <p:sp>
          <p:nvSpPr>
            <p:cNvPr id="15" name="TextBox 14"/>
            <p:cNvSpPr txBox="1"/>
            <p:nvPr/>
          </p:nvSpPr>
          <p:spPr>
            <a:xfrm flipH="1">
              <a:off x="6002736"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a:off x="6218568"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flipH="1">
              <a:off x="6653164"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16200000">
              <a:off x="4385540"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a:off x="5148064"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a:off x="6489031"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Tree>
    <p:extLst>
      <p:ext uri="{BB962C8B-B14F-4D97-AF65-F5344CB8AC3E}">
        <p14:creationId xmlns:p14="http://schemas.microsoft.com/office/powerpoint/2010/main" val="20315837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360" y="5373216"/>
            <a:ext cx="9144000" cy="864096"/>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3770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4"/>
          <p:cNvSpPr txBox="1">
            <a:spLocks noChangeArrowheads="1"/>
          </p:cNvSpPr>
          <p:nvPr/>
        </p:nvSpPr>
        <p:spPr bwMode="auto">
          <a:xfrm>
            <a:off x="4868863" y="549275"/>
            <a:ext cx="3590925"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25000"/>
              </a:spcBef>
              <a:spcAft>
                <a:spcPct val="25000"/>
              </a:spcAft>
              <a:defRPr/>
            </a:pPr>
            <a:r>
              <a:rPr lang="en-GB" i="0" u="sng" dirty="0">
                <a:effectLst>
                  <a:glow rad="101600">
                    <a:srgbClr val="000000"/>
                  </a:glow>
                </a:effectLst>
                <a:cs typeface="Arial" charset="0"/>
              </a:rPr>
              <a:t/>
            </a:r>
            <a:br>
              <a:rPr lang="en-GB" i="0" u="sng" dirty="0">
                <a:effectLst>
                  <a:glow rad="101600">
                    <a:srgbClr val="000000"/>
                  </a:glow>
                </a:effectLst>
                <a:cs typeface="Arial" charset="0"/>
              </a:rPr>
            </a:br>
            <a:endParaRPr lang="en-GB" i="0" u="sng" dirty="0">
              <a:effectLst>
                <a:glow rad="101600">
                  <a:srgbClr val="000000"/>
                </a:glow>
              </a:effectLst>
              <a:cs typeface="Arial" charset="0"/>
            </a:endParaRPr>
          </a:p>
          <a:p>
            <a:pPr algn="l">
              <a:spcBef>
                <a:spcPct val="25000"/>
              </a:spcBef>
              <a:spcAft>
                <a:spcPct val="25000"/>
              </a:spcAft>
              <a:defRPr/>
            </a:pPr>
            <a:r>
              <a:rPr lang="en-GB" i="0" u="sng" dirty="0" smtClean="0">
                <a:effectLst/>
                <a:cs typeface="Arial" charset="0"/>
              </a:rPr>
              <a:t>Sufficient conditions</a:t>
            </a:r>
            <a:endParaRPr lang="en-GB" i="0" u="sng" dirty="0">
              <a:effectLst/>
              <a:cs typeface="Arial" charset="0"/>
            </a:endParaRPr>
          </a:p>
          <a:p>
            <a:pPr algn="l">
              <a:spcBef>
                <a:spcPct val="25000"/>
              </a:spcBef>
              <a:spcAft>
                <a:spcPct val="25000"/>
              </a:spcAft>
              <a:defRPr/>
            </a:pPr>
            <a:r>
              <a:rPr lang="en-GB" i="0" dirty="0">
                <a:effectLst>
                  <a:glow rad="101600">
                    <a:srgbClr val="000000"/>
                  </a:glow>
                </a:effectLst>
                <a:cs typeface="Arial" charset="0"/>
              </a:rPr>
              <a:t>We have a shared intention that we J </a:t>
            </a:r>
            <a:r>
              <a:rPr lang="en-GB" i="0" dirty="0" smtClean="0">
                <a:effectLst>
                  <a:glow rad="101600">
                    <a:srgbClr val="000000"/>
                  </a:glow>
                </a:effectLst>
                <a:cs typeface="Arial" charset="0"/>
              </a:rPr>
              <a:t>if</a:t>
            </a:r>
            <a:endParaRPr lang="en-GB" i="0" dirty="0">
              <a:effectLst>
                <a:glow rad="101600">
                  <a:srgbClr val="000000"/>
                </a:glow>
              </a:effectLst>
              <a:cs typeface="Arial" charset="0"/>
            </a:endParaRP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1. (a) I intend that we J and (b) you intend that we J</a:t>
            </a:r>
          </a:p>
          <a:p>
            <a:pPr algn="l">
              <a:spcBef>
                <a:spcPct val="25000"/>
              </a:spcBef>
              <a:spcAft>
                <a:spcPct val="25000"/>
              </a:spcAft>
              <a:defRPr/>
            </a:pP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2. I intend that we J in accordance with and because of la, </a:t>
            </a:r>
            <a:r>
              <a:rPr lang="en-GB" i="0" dirty="0" err="1">
                <a:effectLst>
                  <a:glow rad="101600">
                    <a:srgbClr val="000000"/>
                  </a:glow>
                </a:effectLst>
                <a:cs typeface="Arial" charset="0"/>
              </a:rPr>
              <a:t>lb</a:t>
            </a:r>
            <a:r>
              <a:rPr lang="en-GB" i="0" dirty="0">
                <a:effectLst>
                  <a:glow rad="101600">
                    <a:srgbClr val="000000"/>
                  </a:glow>
                </a:effectLst>
                <a:cs typeface="Arial" charset="0"/>
              </a:rPr>
              <a:t>, and meshing </a:t>
            </a:r>
            <a:r>
              <a:rPr lang="en-GB" i="0" dirty="0" err="1">
                <a:effectLst>
                  <a:glow rad="101600">
                    <a:srgbClr val="000000"/>
                  </a:glow>
                </a:effectLst>
                <a:cs typeface="Arial" charset="0"/>
              </a:rPr>
              <a:t>subplans</a:t>
            </a:r>
            <a:r>
              <a:rPr lang="en-GB" i="0" dirty="0">
                <a:effectLst>
                  <a:glow rad="101600">
                    <a:srgbClr val="000000"/>
                  </a:glow>
                </a:effectLst>
                <a:cs typeface="Arial" charset="0"/>
              </a:rPr>
              <a:t> of la and </a:t>
            </a:r>
            <a:r>
              <a:rPr lang="en-GB" i="0" dirty="0" err="1">
                <a:effectLst>
                  <a:glow rad="101600">
                    <a:srgbClr val="000000"/>
                  </a:glow>
                </a:effectLst>
                <a:cs typeface="Arial" charset="0"/>
              </a:rPr>
              <a:t>lb</a:t>
            </a:r>
            <a:r>
              <a:rPr lang="en-GB" i="0" dirty="0">
                <a:effectLst>
                  <a:glow rad="101600">
                    <a:srgbClr val="000000"/>
                  </a:glow>
                </a:effectLst>
                <a:cs typeface="Arial" charset="0"/>
              </a:rPr>
              <a:t>; you intend [likewise] …</a:t>
            </a:r>
          </a:p>
          <a:p>
            <a:pPr algn="l">
              <a:spcBef>
                <a:spcPct val="25000"/>
              </a:spcBef>
              <a:defRPr/>
            </a:pPr>
            <a:r>
              <a:rPr lang="en-GB" i="0" dirty="0">
                <a:effectLst>
                  <a:glow rad="101600">
                    <a:srgbClr val="000000"/>
                  </a:glow>
                </a:effectLst>
                <a:cs typeface="Arial" charset="0"/>
              </a:rPr>
              <a:t> </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3. 1 and 2 are common knowledge between us</a:t>
            </a:r>
            <a:r>
              <a:rPr lang="ja-JP" altLang="en-GB" i="0" dirty="0">
                <a:effectLst>
                  <a:glow rad="101600">
                    <a:srgbClr val="000000"/>
                  </a:glow>
                </a:effectLst>
                <a:latin typeface="Arial"/>
                <a:cs typeface="Arial" charset="0"/>
              </a:rPr>
              <a:t>”</a:t>
            </a:r>
            <a:r>
              <a:rPr lang="en-GB" i="0" dirty="0">
                <a:effectLst>
                  <a:glow rad="101600">
                    <a:srgbClr val="000000"/>
                  </a:glow>
                </a:effectLst>
                <a:cs typeface="Arial" charset="0"/>
              </a:rPr>
              <a:t> </a:t>
            </a:r>
          </a:p>
          <a:p>
            <a:pPr algn="r">
              <a:spcBef>
                <a:spcPct val="25000"/>
              </a:spcBef>
              <a:defRPr/>
            </a:pPr>
            <a:r>
              <a:rPr lang="en-GB" i="0" dirty="0">
                <a:effectLst>
                  <a:glow rad="101600">
                    <a:srgbClr val="000000"/>
                  </a:glow>
                </a:effectLst>
                <a:cs typeface="Arial" charset="0"/>
              </a:rPr>
              <a:t>(Bratman 1993: View 4)</a:t>
            </a:r>
          </a:p>
        </p:txBody>
      </p:sp>
      <p:pic>
        <p:nvPicPr>
          <p:cNvPr id="34" name="Picture 4" descr="Bratman 2small.jpg"/>
          <p:cNvPicPr>
            <a:picLocks noChangeAspect="1"/>
          </p:cNvPicPr>
          <p:nvPr/>
        </p:nvPicPr>
        <p:blipFill>
          <a:blip r:embed="rId3">
            <a:extLst>
              <a:ext uri="{BEBA8EAE-BF5A-486C-A8C5-ECC9F3942E4B}">
                <a14:imgProps xmlns:a14="http://schemas.microsoft.com/office/drawing/2010/main">
                  <a14:imgLayer r:embed="rId4">
                    <a14:imgEffect>
                      <a14:artisticPaintStrokes trans="55000"/>
                    </a14:imgEffect>
                  </a14:imgLayer>
                </a14:imgProps>
              </a:ext>
              <a:ext uri="{28A0092B-C50C-407E-A947-70E740481C1C}">
                <a14:useLocalDpi xmlns:a14="http://schemas.microsoft.com/office/drawing/2010/main" val="0"/>
              </a:ext>
            </a:extLst>
          </a:blip>
          <a:srcRect/>
          <a:stretch>
            <a:fillRect/>
          </a:stretch>
        </p:blipFill>
        <p:spPr bwMode="auto">
          <a:xfrm>
            <a:off x="7938" y="4318000"/>
            <a:ext cx="254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2453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0" descr="DSC_AA_3213_s"/>
          <p:cNvPicPr>
            <a:picLocks noChangeAspect="1" noChangeArrowheads="1"/>
          </p:cNvPicPr>
          <p:nvPr/>
        </p:nvPicPr>
        <p:blipFill>
          <a:blip r:embed="rId3">
            <a:lum bright="12000" contrast="30000"/>
            <a:alphaModFix/>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971600" y="332656"/>
            <a:ext cx="7128792" cy="5877806"/>
            <a:chOff x="971600" y="332656"/>
            <a:chExt cx="7128792" cy="5877806"/>
          </a:xfrm>
        </p:grpSpPr>
        <p:sp>
          <p:nvSpPr>
            <p:cNvPr id="17" name="Text Box 2"/>
            <p:cNvSpPr txBox="1">
              <a:spLocks noChangeArrowheads="1"/>
            </p:cNvSpPr>
            <p:nvPr/>
          </p:nvSpPr>
          <p:spPr bwMode="auto">
            <a:xfrm>
              <a:off x="971600" y="3068960"/>
              <a:ext cx="6705600" cy="314150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Some </a:t>
              </a:r>
              <a:r>
                <a:rPr lang="en-US" i="0" dirty="0">
                  <a:effectLst>
                    <a:glow rad="101600">
                      <a:srgbClr val="000000"/>
                    </a:glow>
                  </a:effectLst>
                </a:rPr>
                <a:t>joint actions are facilitated by </a:t>
              </a:r>
              <a:endParaRPr lang="en-US" i="0" dirty="0" smtClean="0">
                <a:effectLst>
                  <a:glow rad="101600">
                    <a:srgbClr val="000000"/>
                  </a:glow>
                </a:effectLst>
              </a:endParaRPr>
            </a:p>
            <a:p>
              <a:pPr marL="444500">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t>
              </a:r>
              <a:br>
                <a:rPr lang="en-US" i="0" dirty="0" smtClean="0">
                  <a:effectLst>
                    <a:glow rad="101600">
                      <a:srgbClr val="000000"/>
                    </a:glow>
                  </a:effectLst>
                </a:rPr>
              </a:br>
              <a:r>
                <a:rPr lang="en-US" i="0" dirty="0" smtClean="0">
                  <a:effectLst>
                    <a:glow rad="101600">
                      <a:srgbClr val="000000"/>
                    </a:glow>
                  </a:effectLst>
                </a:rPr>
                <a:t>agent-neutral </a:t>
              </a:r>
              <a:br>
                <a:rPr lang="en-US" i="0" dirty="0" smtClean="0">
                  <a:effectLst>
                    <a:glow rad="101600">
                      <a:srgbClr val="000000"/>
                    </a:glow>
                  </a:effectLst>
                </a:rPr>
              </a:br>
              <a:r>
                <a:rPr lang="en-US" i="0" dirty="0" smtClean="0">
                  <a:effectLst>
                    <a:glow rad="101600">
                      <a:srgbClr val="000000"/>
                    </a:glow>
                  </a:effectLst>
                </a:rPr>
                <a:t>motor </a:t>
              </a:r>
              <a:br>
                <a:rPr lang="en-US" i="0" dirty="0" smtClean="0">
                  <a:effectLst>
                    <a:glow rad="101600">
                      <a:srgbClr val="000000"/>
                    </a:glow>
                  </a:effectLst>
                </a:rPr>
              </a:br>
              <a:r>
                <a:rPr lang="en-US" i="0" dirty="0" smtClean="0">
                  <a:effectLst>
                    <a:glow rad="101600">
                      <a:srgbClr val="000000"/>
                    </a:glow>
                  </a:effectLst>
                </a:rPr>
                <a:t>representations </a:t>
              </a:r>
              <a:br>
                <a:rPr lang="en-US" i="0" dirty="0" smtClean="0">
                  <a:effectLst>
                    <a:glow rad="101600">
                      <a:srgbClr val="000000"/>
                    </a:glow>
                  </a:effectLst>
                </a:rPr>
              </a:br>
              <a:r>
                <a:rPr lang="en-US" i="0" dirty="0" smtClean="0">
                  <a:effectLst>
                    <a:glow rad="101600">
                      <a:srgbClr val="000000"/>
                    </a:glow>
                  </a:effectLst>
                </a:rPr>
                <a:t>of outcomes </a:t>
              </a:r>
              <a:br>
                <a:rPr lang="en-US" i="0" dirty="0" smtClean="0">
                  <a:effectLst>
                    <a:glow rad="101600">
                      <a:srgbClr val="000000"/>
                    </a:glow>
                  </a:effectLst>
                </a:rPr>
              </a:br>
              <a:r>
                <a:rPr lang="en-US" i="0" dirty="0" smtClean="0">
                  <a:effectLst>
                    <a:glow rad="101600">
                      <a:srgbClr val="000000"/>
                    </a:glow>
                  </a:effectLst>
                </a:rPr>
                <a:t>whose obtaining would normally involve action on the part of each agent</a:t>
              </a:r>
            </a:p>
          </p:txBody>
        </p:sp>
        <p:sp>
          <p:nvSpPr>
            <p:cNvPr id="18" name="Rectangle 17"/>
            <p:cNvSpPr/>
            <p:nvPr/>
          </p:nvSpPr>
          <p:spPr>
            <a:xfrm>
              <a:off x="971600" y="404664"/>
              <a:ext cx="3312368" cy="1785104"/>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question: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Which events are joint actions?</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9" name="Rectangle 18"/>
            <p:cNvSpPr/>
            <p:nvPr/>
          </p:nvSpPr>
          <p:spPr>
            <a:xfrm>
              <a:off x="4788024" y="404664"/>
              <a:ext cx="3312368" cy="2123658"/>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challenge</a:t>
              </a:r>
              <a:r>
                <a:rPr lang="en-US" i="0" dirty="0">
                  <a:effectLst>
                    <a:glow rad="101600">
                      <a:srgbClr val="000000"/>
                    </a:glow>
                  </a:effectLst>
                  <a:ea typeface="Arial" charset="0"/>
                  <a:cs typeface="Arial" charset="0"/>
                </a:rPr>
                <a:t>: </a:t>
              </a: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How </a:t>
              </a:r>
              <a:r>
                <a:rPr lang="en-US" i="0" dirty="0">
                  <a:effectLst>
                    <a:glow rad="101600">
                      <a:srgbClr val="000000"/>
                    </a:glow>
                  </a:effectLst>
                  <a:ea typeface="Arial" charset="0"/>
                  <a:cs typeface="Arial" charset="0"/>
                </a:rPr>
                <a:t>could social motor representation and shared </a:t>
              </a:r>
              <a:r>
                <a:rPr lang="en-US" i="0" dirty="0" smtClean="0">
                  <a:effectLst>
                    <a:glow rad="101600">
                      <a:srgbClr val="000000"/>
                    </a:glow>
                  </a:effectLst>
                  <a:ea typeface="Arial" charset="0"/>
                  <a:cs typeface="Arial" charset="0"/>
                </a:rPr>
                <a:t>intention </a:t>
              </a:r>
              <a:r>
                <a:rPr lang="en-US" i="0" dirty="0">
                  <a:effectLst>
                    <a:glow rad="101600">
                      <a:srgbClr val="000000"/>
                    </a:glow>
                  </a:effectLst>
                  <a:ea typeface="Arial" charset="0"/>
                  <a:cs typeface="Arial" charset="0"/>
                </a:rPr>
                <a:t>harmoniously contribute to joint action?</a:t>
              </a:r>
              <a:endParaRPr lang="en-US" dirty="0">
                <a:effectLst>
                  <a:glow rad="101600">
                    <a:srgbClr val="000000"/>
                  </a:glow>
                </a:effectLst>
              </a:endParaRPr>
            </a:p>
          </p:txBody>
        </p:sp>
        <p:cxnSp>
          <p:nvCxnSpPr>
            <p:cNvPr id="20" name="Straight Connector 19"/>
            <p:cNvCxnSpPr/>
            <p:nvPr/>
          </p:nvCxnSpPr>
          <p:spPr bwMode="auto">
            <a:xfrm>
              <a:off x="4499992" y="332656"/>
              <a:ext cx="0" cy="2232248"/>
            </a:xfrm>
            <a:prstGeom prst="line">
              <a:avLst/>
            </a:prstGeom>
            <a:solidFill>
              <a:srgbClr val="00B8FF"/>
            </a:solidFill>
            <a:ln w="9525" cap="flat" cmpd="sng" algn="ctr">
              <a:solidFill>
                <a:schemeClr val="bg1"/>
              </a:solidFill>
              <a:prstDash val="sysDash"/>
              <a:round/>
              <a:headEnd type="none" w="med" len="med"/>
              <a:tailEnd type="none" w="med" len="med"/>
            </a:ln>
            <a:effectLst/>
          </p:spPr>
        </p:cxnSp>
      </p:grpSp>
      <p:pic>
        <p:nvPicPr>
          <p:cNvPr id="11" name="Picture 10" descr="DSC_AA_3213_s"/>
          <p:cNvPicPr>
            <a:picLocks noChangeAspect="1" noChangeArrowheads="1"/>
          </p:cNvPicPr>
          <p:nvPr/>
        </p:nvPicPr>
        <p:blipFill>
          <a:blip r:embed="rId3">
            <a:lum bright="12000" contrast="30000"/>
            <a:alphaModFix amt="50000"/>
            <a:extLst>
              <a:ext uri="{28A0092B-C50C-407E-A947-70E740481C1C}">
                <a14:useLocalDpi xmlns:a14="http://schemas.microsoft.com/office/drawing/2010/main" val="0"/>
              </a:ext>
            </a:extLst>
          </a:blip>
          <a:srcRect/>
          <a:stretch>
            <a:fillRect/>
          </a:stretch>
        </p:blipFill>
        <p:spPr bwMode="auto">
          <a:xfrm>
            <a:off x="0" y="0"/>
            <a:ext cx="9144000"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7447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
        <p:nvSpPr>
          <p:cNvPr id="10" name="Rectangle 9"/>
          <p:cNvSpPr/>
          <p:nvPr/>
        </p:nvSpPr>
        <p:spPr>
          <a:xfrm>
            <a:off x="899592" y="2663621"/>
            <a:ext cx="6480720" cy="2277547"/>
          </a:xfrm>
          <a:prstGeom prst="rect">
            <a:avLst/>
          </a:prstGeom>
          <a:noFill/>
        </p:spPr>
        <p:txBody>
          <a:bodyPr wrap="square">
            <a:spAutoFit/>
          </a:bodyPr>
          <a:lstStyle/>
          <a:p>
            <a:r>
              <a:rPr lang="en-US" i="0" dirty="0" smtClean="0">
                <a:effectLst>
                  <a:glow rad="101600">
                    <a:srgbClr val="000000"/>
                  </a:glow>
                </a:effectLst>
              </a:rPr>
              <a:t>“Simulation </a:t>
            </a:r>
            <a:r>
              <a:rPr lang="en-US" i="0" dirty="0">
                <a:effectLst>
                  <a:glow rad="101600">
                    <a:srgbClr val="000000"/>
                  </a:glow>
                </a:effectLst>
              </a:rPr>
              <a:t>of another person’s action, as reﬂected in </a:t>
            </a:r>
            <a:r>
              <a:rPr lang="en-US" i="0" dirty="0" smtClean="0">
                <a:effectLst>
                  <a:glow rad="101600">
                    <a:srgbClr val="000000"/>
                  </a:glow>
                </a:effectLst>
              </a:rPr>
              <a:t>the activation </a:t>
            </a:r>
            <a:r>
              <a:rPr lang="en-US" i="0" dirty="0">
                <a:effectLst>
                  <a:glow rad="101600">
                    <a:srgbClr val="000000"/>
                  </a:glow>
                </a:effectLst>
              </a:rPr>
              <a:t>of motor cortices, gets stronger the </a:t>
            </a:r>
            <a:r>
              <a:rPr lang="en-US" i="0" dirty="0" smtClean="0">
                <a:effectLst>
                  <a:glow rad="101600">
                    <a:srgbClr val="000000"/>
                  </a:glow>
                </a:effectLst>
              </a:rPr>
              <a:t>more the </a:t>
            </a:r>
            <a:r>
              <a:rPr lang="en-US" i="0" dirty="0">
                <a:effectLst>
                  <a:glow rad="101600">
                    <a:srgbClr val="000000"/>
                  </a:glow>
                </a:effectLst>
              </a:rPr>
              <a:t>other is perceived as an interaction partner</a:t>
            </a:r>
            <a:r>
              <a:rPr lang="en-US" i="0" dirty="0" smtClean="0">
                <a:effectLst>
                  <a:glow rad="101600">
                    <a:srgbClr val="000000"/>
                  </a:glow>
                </a:effectLst>
              </a:rPr>
              <a:t>.”  </a:t>
            </a:r>
          </a:p>
          <a:p>
            <a:pPr algn="r">
              <a:spcBef>
                <a:spcPts val="1200"/>
              </a:spcBef>
            </a:pPr>
            <a:r>
              <a:rPr lang="en-US" i="0" dirty="0" smtClean="0">
                <a:effectLst>
                  <a:glow rad="101600">
                    <a:srgbClr val="000000"/>
                  </a:glow>
                </a:effectLst>
              </a:rPr>
              <a:t>--- </a:t>
            </a:r>
            <a:r>
              <a:rPr lang="en-US" i="0" dirty="0" err="1">
                <a:effectLst>
                  <a:glow rad="101600">
                    <a:srgbClr val="000000"/>
                  </a:glow>
                </a:effectLst>
              </a:rPr>
              <a:t>Kourtis</a:t>
            </a:r>
            <a:r>
              <a:rPr lang="en-US" i="0" dirty="0">
                <a:effectLst>
                  <a:glow rad="101600">
                    <a:srgbClr val="000000"/>
                  </a:glow>
                </a:effectLst>
              </a:rPr>
              <a:t>, </a:t>
            </a:r>
            <a:r>
              <a:rPr lang="en-US" i="0" dirty="0" err="1">
                <a:effectLst>
                  <a:glow rad="101600">
                    <a:srgbClr val="000000"/>
                  </a:glow>
                </a:effectLst>
              </a:rPr>
              <a:t>Sebanz</a:t>
            </a:r>
            <a:r>
              <a:rPr lang="en-US" i="0" dirty="0">
                <a:effectLst>
                  <a:glow rad="101600">
                    <a:srgbClr val="000000"/>
                  </a:glow>
                </a:effectLst>
              </a:rPr>
              <a:t> &amp; Knoblich (</a:t>
            </a:r>
            <a:r>
              <a:rPr lang="en-US" i="0" dirty="0" smtClean="0">
                <a:effectLst>
                  <a:glow rad="101600">
                    <a:srgbClr val="000000"/>
                  </a:glow>
                </a:effectLst>
              </a:rPr>
              <a:t>2010, p.  4)</a:t>
            </a:r>
            <a:endParaRPr lang="en-US" i="0" dirty="0">
              <a:effectLst>
                <a:glow rad="101600">
                  <a:srgbClr val="000000"/>
                </a:glow>
              </a:effectLst>
            </a:endParaRPr>
          </a:p>
          <a:p>
            <a:endParaRPr lang="en-US" i="0" dirty="0">
              <a:effectLst>
                <a:glow rad="101600">
                  <a:srgbClr val="000000"/>
                </a:glow>
              </a:effectLst>
            </a:endParaRP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5131657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10" name="Rectangle 9"/>
          <p:cNvSpPr/>
          <p:nvPr/>
        </p:nvSpPr>
        <p:spPr bwMode="auto">
          <a:xfrm>
            <a:off x="395536" y="836712"/>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1" name="Rectangle 10"/>
          <p:cNvSpPr/>
          <p:nvPr/>
        </p:nvSpPr>
        <p:spPr bwMode="auto">
          <a:xfrm>
            <a:off x="407866" y="5013176"/>
            <a:ext cx="2376264" cy="1296144"/>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7"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9867834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t="19198" r="75594" b="24336"/>
          <a:stretch/>
        </p:blipFill>
        <p:spPr>
          <a:xfrm>
            <a:off x="35496" y="0"/>
            <a:ext cx="4764746" cy="6858000"/>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36264758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5"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15078545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r="75594"/>
          <a:stretch/>
        </p:blipFill>
        <p:spPr>
          <a:xfrm>
            <a:off x="0" y="1169469"/>
            <a:ext cx="2231672" cy="5688531"/>
          </a:xfrm>
          <a:prstGeom prst="rect">
            <a:avLst/>
          </a:prstGeom>
        </p:spPr>
      </p:pic>
      <p:pic>
        <p:nvPicPr>
          <p:cNvPr id="5" name="Picture 4"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32683" t="57033" r="36895" b="2871"/>
          <a:stretch/>
        </p:blipFill>
        <p:spPr>
          <a:xfrm>
            <a:off x="1752600" y="1253568"/>
            <a:ext cx="6636067" cy="5441072"/>
          </a:xfrm>
          <a:prstGeom prst="rect">
            <a:avLst/>
          </a:prstGeom>
        </p:spPr>
      </p:pic>
      <p:sp>
        <p:nvSpPr>
          <p:cNvPr id="3" name="Rectangle 2"/>
          <p:cNvSpPr/>
          <p:nvPr/>
        </p:nvSpPr>
        <p:spPr bwMode="auto">
          <a:xfrm>
            <a:off x="6588224" y="3789040"/>
            <a:ext cx="1296144" cy="1872208"/>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pic>
        <p:nvPicPr>
          <p:cNvPr id="9" name="Picture 8" descr="fig_n.png"/>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rcRect l="28025" t="57033" r="68540" b="37511"/>
          <a:stretch/>
        </p:blipFill>
        <p:spPr>
          <a:xfrm>
            <a:off x="1230412" y="1268760"/>
            <a:ext cx="749300" cy="740332"/>
          </a:xfrm>
          <a:prstGeom prst="rect">
            <a:avLst/>
          </a:prstGeom>
        </p:spPr>
      </p:pic>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
        <p:nvSpPr>
          <p:cNvPr id="6" name="Rectangle 5"/>
          <p:cNvSpPr/>
          <p:nvPr/>
        </p:nvSpPr>
        <p:spPr bwMode="auto">
          <a:xfrm>
            <a:off x="8172400" y="1268760"/>
            <a:ext cx="504056" cy="79208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bwMode="auto">
          <a:xfrm>
            <a:off x="1979712" y="1505992"/>
            <a:ext cx="504056" cy="79208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683213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31901221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n.png"/>
          <p:cNvPicPr>
            <a:picLocks noChangeAspect="1"/>
          </p:cNvPicPr>
          <p:nvPr/>
        </p:nvPicPr>
        <p:blipFill>
          <a:blip r:embed="rId3">
            <a:extLst>
              <a:ext uri="{BEBA8EAE-BF5A-486C-A8C5-ECC9F3942E4B}">
                <a14:imgProps xmlns:a14="http://schemas.microsoft.com/office/drawing/2010/main">
                  <a14:imgLayer r:embed="rId4">
                    <a14:imgEffect>
                      <a14:brightnessContrast bright="50000" contrast="50000"/>
                    </a14:imgEffect>
                  </a14:imgLayer>
                </a14:imgProps>
              </a:ext>
              <a:ext uri="{28A0092B-C50C-407E-A947-70E740481C1C}">
                <a14:useLocalDpi xmlns:a14="http://schemas.microsoft.com/office/drawing/2010/main" val="0"/>
              </a:ext>
            </a:extLst>
          </a:blip>
          <a:stretch>
            <a:fillRect/>
          </a:stretch>
        </p:blipFill>
        <p:spPr>
          <a:xfrm>
            <a:off x="0" y="1169469"/>
            <a:ext cx="9144000" cy="5688531"/>
          </a:xfrm>
          <a:prstGeom prst="rect">
            <a:avLst/>
          </a:prstGeom>
        </p:spPr>
      </p:pic>
      <p:pic>
        <p:nvPicPr>
          <p:cNvPr id="4" name="Picture 3" descr="fig_n.png"/>
          <p:cNvPicPr>
            <a:picLocks noChangeAspect="1"/>
          </p:cNvPicPr>
          <p:nvPr/>
        </p:nvPicPr>
        <p:blipFill rotWithShape="1">
          <a:blip r:embed="rId5">
            <a:extLst>
              <a:ext uri="{28A0092B-C50C-407E-A947-70E740481C1C}">
                <a14:useLocalDpi xmlns:a14="http://schemas.microsoft.com/office/drawing/2010/main" val="0"/>
              </a:ext>
            </a:extLst>
          </a:blip>
          <a:srcRect l="77263"/>
          <a:stretch/>
        </p:blipFill>
        <p:spPr>
          <a:xfrm>
            <a:off x="7064906" y="1169469"/>
            <a:ext cx="2079093" cy="5688531"/>
          </a:xfrm>
          <a:prstGeom prst="rect">
            <a:avLst/>
          </a:prstGeom>
        </p:spPr>
      </p:pic>
      <p:sp>
        <p:nvSpPr>
          <p:cNvPr id="5" name="Text Box 2"/>
          <p:cNvSpPr txBox="1">
            <a:spLocks noChangeArrowheads="1"/>
          </p:cNvSpPr>
          <p:nvPr/>
        </p:nvSpPr>
        <p:spPr bwMode="auto">
          <a:xfrm>
            <a:off x="4139952" y="6093296"/>
            <a:ext cx="4769768" cy="43306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rPr>
              <a:t>Kourtis</a:t>
            </a:r>
            <a:r>
              <a:rPr lang="en-US" i="0" dirty="0" smtClean="0">
                <a:effectLst>
                  <a:glow rad="101600">
                    <a:srgbClr val="000000"/>
                  </a:glow>
                </a:effectLst>
              </a:rPr>
              <a:t>, </a:t>
            </a:r>
            <a:r>
              <a:rPr lang="en-US" i="0" dirty="0" err="1" smtClean="0">
                <a:effectLst>
                  <a:glow rad="101600">
                    <a:srgbClr val="000000"/>
                  </a:glow>
                </a:effectLst>
              </a:rPr>
              <a:t>Sebanz</a:t>
            </a:r>
            <a:r>
              <a:rPr lang="en-US" i="0" dirty="0" smtClean="0">
                <a:effectLst>
                  <a:glow rad="101600">
                    <a:srgbClr val="000000"/>
                  </a:glow>
                </a:effectLst>
              </a:rPr>
              <a:t> &amp; Knoblich (2010)</a:t>
            </a:r>
          </a:p>
        </p:txBody>
      </p:sp>
      <p:sp>
        <p:nvSpPr>
          <p:cNvPr id="6" name="Rectangle 5"/>
          <p:cNvSpPr/>
          <p:nvPr/>
        </p:nvSpPr>
        <p:spPr bwMode="auto">
          <a:xfrm>
            <a:off x="5004048" y="5509230"/>
            <a:ext cx="504056" cy="728081"/>
          </a:xfrm>
          <a:prstGeom prst="rect">
            <a:avLst/>
          </a:prstGeom>
          <a:noFill/>
          <a:ln w="9525" cap="flat" cmpd="sng" algn="ctr">
            <a:solidFill>
              <a:srgbClr val="FFFFFF"/>
            </a:solidFill>
            <a:prstDash val="solid"/>
            <a:round/>
            <a:headEnd type="none" w="med" len="med"/>
            <a:tailEnd type="none" w="med" len="med"/>
          </a:ln>
          <a:effectLst>
            <a:glow rad="203200">
              <a:srgbClr val="FFFF00">
                <a:alpha val="67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0" y="1484784"/>
            <a:ext cx="9144000" cy="5373216"/>
          </a:xfrm>
          <a:prstGeom prst="rect">
            <a:avLst/>
          </a:prstGeom>
          <a:solidFill>
            <a:schemeClr val="tx2">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Text Box 2"/>
          <p:cNvSpPr txBox="1">
            <a:spLocks noChangeArrowheads="1"/>
          </p:cNvSpPr>
          <p:nvPr/>
        </p:nvSpPr>
        <p:spPr bwMode="auto">
          <a:xfrm>
            <a:off x="971600" y="404664"/>
            <a:ext cx="6705600" cy="1110177"/>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premise: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Reciprocal agent-neutral motor representation enables some joint actions</a:t>
            </a:r>
          </a:p>
        </p:txBody>
      </p:sp>
    </p:spTree>
    <p:extLst>
      <p:ext uri="{BB962C8B-B14F-4D97-AF65-F5344CB8AC3E}">
        <p14:creationId xmlns:p14="http://schemas.microsoft.com/office/powerpoint/2010/main" val="333554999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9554" y="1916832"/>
            <a:ext cx="2736302" cy="2520280"/>
            <a:chOff x="539554" y="1916832"/>
            <a:chExt cx="2736302" cy="2520280"/>
          </a:xfrm>
        </p:grpSpPr>
        <p:sp>
          <p:nvSpPr>
            <p:cNvPr id="6" name="TextBox 5"/>
            <p:cNvSpPr txBox="1"/>
            <p:nvPr/>
          </p:nvSpPr>
          <p:spPr>
            <a:xfrm>
              <a:off x="1815240" y="1916832"/>
              <a:ext cx="1460616" cy="769441"/>
            </a:xfrm>
            <a:prstGeom prst="rect">
              <a:avLst/>
            </a:prstGeom>
            <a:noFill/>
          </p:spPr>
          <p:txBody>
            <a:bodyPr wrap="square" rtlCol="0">
              <a:spAutoFit/>
            </a:bodyPr>
            <a:lstStyle/>
            <a:p>
              <a:pPr algn="ctr"/>
              <a:r>
                <a:rPr lang="en-US" i="0" dirty="0" smtClean="0">
                  <a:effectLst>
                    <a:glow rad="101600">
                      <a:srgbClr val="000000"/>
                    </a:glow>
                  </a:effectLst>
                </a:rPr>
                <a:t>shared intention</a:t>
              </a:r>
              <a:endParaRPr lang="en-US" i="0" dirty="0">
                <a:effectLst>
                  <a:glow rad="101600">
                    <a:srgbClr val="000000"/>
                  </a:glow>
                </a:effectLst>
              </a:endParaRPr>
            </a:p>
          </p:txBody>
        </p:sp>
        <p:sp>
          <p:nvSpPr>
            <p:cNvPr id="9" name="TextBox 8"/>
            <p:cNvSpPr txBox="1"/>
            <p:nvPr/>
          </p:nvSpPr>
          <p:spPr>
            <a:xfrm>
              <a:off x="2114112" y="3934217"/>
              <a:ext cx="873905" cy="430887"/>
            </a:xfrm>
            <a:prstGeom prst="rect">
              <a:avLst/>
            </a:prstGeom>
            <a:noFill/>
          </p:spPr>
          <p:txBody>
            <a:bodyPr wrap="none" rtlCol="0">
              <a:spAutoFit/>
            </a:bodyPr>
            <a:lstStyle/>
            <a:p>
              <a:pPr algn="ctr"/>
              <a:r>
                <a:rPr lang="en-US" i="0" dirty="0" smtClean="0">
                  <a:effectLst>
                    <a:glow rad="101600">
                      <a:srgbClr val="000000"/>
                    </a:glow>
                  </a:effectLst>
                </a:rPr>
                <a:t>event</a:t>
              </a:r>
              <a:endParaRPr lang="en-US" i="0" dirty="0">
                <a:effectLst>
                  <a:glow rad="101600">
                    <a:srgbClr val="000000"/>
                  </a:glow>
                </a:effectLst>
              </a:endParaRPr>
            </a:p>
          </p:txBody>
        </p:sp>
        <p:cxnSp>
          <p:nvCxnSpPr>
            <p:cNvPr id="10" name="Straight Arrow Connector 9"/>
            <p:cNvCxnSpPr/>
            <p:nvPr/>
          </p:nvCxnSpPr>
          <p:spPr bwMode="auto">
            <a:xfrm flipH="1">
              <a:off x="2548708" y="2710081"/>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1" name="TextBox 10"/>
            <p:cNvSpPr txBox="1"/>
            <p:nvPr/>
          </p:nvSpPr>
          <p:spPr>
            <a:xfrm rot="16200000">
              <a:off x="-35529" y="3039397"/>
              <a:ext cx="1581054" cy="430887"/>
            </a:xfrm>
            <a:prstGeom prst="rect">
              <a:avLst/>
            </a:prstGeom>
            <a:noFill/>
          </p:spPr>
          <p:txBody>
            <a:bodyPr wrap="none" rtlCol="0">
              <a:spAutoFit/>
            </a:bodyPr>
            <a:lstStyle/>
            <a:p>
              <a:pPr algn="ctr"/>
              <a:r>
                <a:rPr lang="en-US" i="0" dirty="0" smtClean="0">
                  <a:effectLst>
                    <a:glow rad="101600">
                      <a:srgbClr val="000000"/>
                    </a:glow>
                  </a:effectLst>
                </a:rPr>
                <a:t>joint action</a:t>
              </a:r>
              <a:endParaRPr lang="en-US" i="0" dirty="0">
                <a:effectLst>
                  <a:glow rad="101600">
                    <a:srgbClr val="000000"/>
                  </a:glow>
                </a:effectLst>
              </a:endParaRPr>
            </a:p>
          </p:txBody>
        </p:sp>
        <p:sp>
          <p:nvSpPr>
            <p:cNvPr id="12" name="Left Brace 11"/>
            <p:cNvSpPr/>
            <p:nvPr/>
          </p:nvSpPr>
          <p:spPr bwMode="auto">
            <a:xfrm>
              <a:off x="1043608" y="2132856"/>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TextBox 12"/>
            <p:cNvSpPr txBox="1"/>
            <p:nvPr/>
          </p:nvSpPr>
          <p:spPr>
            <a:xfrm>
              <a:off x="2384575" y="2998113"/>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grpSp>
      <p:sp>
        <p:nvSpPr>
          <p:cNvPr id="14" name="TextBox 13"/>
          <p:cNvSpPr txBox="1"/>
          <p:nvPr/>
        </p:nvSpPr>
        <p:spPr>
          <a:xfrm>
            <a:off x="2595203" y="332656"/>
            <a:ext cx="3943186" cy="430887"/>
          </a:xfrm>
          <a:prstGeom prst="rect">
            <a:avLst/>
          </a:prstGeom>
          <a:noFill/>
        </p:spPr>
        <p:txBody>
          <a:bodyPr wrap="none" rtlCol="0">
            <a:spAutoFit/>
          </a:bodyPr>
          <a:lstStyle/>
          <a:p>
            <a:pPr algn="ctr"/>
            <a:r>
              <a:rPr lang="en-US" i="0" dirty="0" smtClean="0">
                <a:effectLst>
                  <a:glow rad="101600">
                    <a:srgbClr val="000000"/>
                  </a:glow>
                </a:effectLst>
              </a:rPr>
              <a:t>Which events are joint actions?</a:t>
            </a:r>
            <a:endParaRPr lang="en-US" i="0" dirty="0">
              <a:effectLst>
                <a:glow rad="101600">
                  <a:srgbClr val="000000"/>
                </a:glow>
              </a:effectLst>
            </a:endParaRPr>
          </a:p>
        </p:txBody>
      </p:sp>
      <p:sp>
        <p:nvSpPr>
          <p:cNvPr id="15" name="TextBox 14"/>
          <p:cNvSpPr txBox="1"/>
          <p:nvPr/>
        </p:nvSpPr>
        <p:spPr>
          <a:xfrm>
            <a:off x="5724128" y="2060848"/>
            <a:ext cx="1305568" cy="430887"/>
          </a:xfrm>
          <a:prstGeom prst="rect">
            <a:avLst/>
          </a:prstGeom>
          <a:noFill/>
        </p:spPr>
        <p:txBody>
          <a:bodyPr wrap="none" rtlCol="0">
            <a:spAutoFit/>
          </a:bodyPr>
          <a:lstStyle/>
          <a:p>
            <a:pPr algn="ctr"/>
            <a:r>
              <a:rPr lang="en-US" i="0" dirty="0" smtClean="0"/>
              <a:t>intention</a:t>
            </a:r>
            <a:endParaRPr lang="en-US" i="0" dirty="0"/>
          </a:p>
        </p:txBody>
      </p:sp>
      <p:sp>
        <p:nvSpPr>
          <p:cNvPr id="16" name="TextBox 15"/>
          <p:cNvSpPr txBox="1"/>
          <p:nvPr/>
        </p:nvSpPr>
        <p:spPr>
          <a:xfrm flipH="1">
            <a:off x="5939959" y="3931895"/>
            <a:ext cx="873905" cy="430887"/>
          </a:xfrm>
          <a:prstGeom prst="rect">
            <a:avLst/>
          </a:prstGeom>
          <a:noFill/>
        </p:spPr>
        <p:txBody>
          <a:bodyPr wrap="none" rtlCol="0">
            <a:spAutoFit/>
          </a:bodyPr>
          <a:lstStyle/>
          <a:p>
            <a:pPr algn="ctr"/>
            <a:r>
              <a:rPr lang="en-US" i="0" dirty="0" smtClean="0"/>
              <a:t>event</a:t>
            </a:r>
            <a:endParaRPr lang="en-US" i="0" dirty="0"/>
          </a:p>
        </p:txBody>
      </p:sp>
      <p:cxnSp>
        <p:nvCxnSpPr>
          <p:cNvPr id="17" name="Straight Arrow Connector 16"/>
          <p:cNvCxnSpPr/>
          <p:nvPr/>
        </p:nvCxnSpPr>
        <p:spPr bwMode="auto">
          <a:xfrm>
            <a:off x="6374556" y="2707759"/>
            <a:ext cx="4712" cy="1152128"/>
          </a:xfrm>
          <a:prstGeom prst="straightConnector1">
            <a:avLst/>
          </a:prstGeom>
          <a:solidFill>
            <a:srgbClr val="00B8FF"/>
          </a:solidFill>
          <a:ln w="38100" cap="flat" cmpd="sng" algn="ctr">
            <a:solidFill>
              <a:schemeClr val="bg1"/>
            </a:solidFill>
            <a:prstDash val="solid"/>
            <a:round/>
            <a:headEnd type="none" w="med" len="med"/>
            <a:tailEnd type="arrow"/>
          </a:ln>
          <a:effectLst/>
        </p:spPr>
      </p:cxnSp>
      <p:sp>
        <p:nvSpPr>
          <p:cNvPr id="18" name="TextBox 17"/>
          <p:cNvSpPr txBox="1"/>
          <p:nvPr/>
        </p:nvSpPr>
        <p:spPr>
          <a:xfrm rot="5400000" flipH="1">
            <a:off x="7699068" y="3037075"/>
            <a:ext cx="947824" cy="430887"/>
          </a:xfrm>
          <a:prstGeom prst="rect">
            <a:avLst/>
          </a:prstGeom>
          <a:noFill/>
        </p:spPr>
        <p:txBody>
          <a:bodyPr wrap="none" rtlCol="0">
            <a:spAutoFit/>
          </a:bodyPr>
          <a:lstStyle/>
          <a:p>
            <a:pPr algn="ctr"/>
            <a:r>
              <a:rPr lang="en-US" i="0" dirty="0" smtClean="0"/>
              <a:t>action</a:t>
            </a:r>
            <a:endParaRPr lang="en-US" i="0" dirty="0"/>
          </a:p>
        </p:txBody>
      </p:sp>
      <p:sp>
        <p:nvSpPr>
          <p:cNvPr id="19" name="Left Brace 18"/>
          <p:cNvSpPr/>
          <p:nvPr/>
        </p:nvSpPr>
        <p:spPr bwMode="auto">
          <a:xfrm flipH="1">
            <a:off x="7524328" y="2130534"/>
            <a:ext cx="360040" cy="2304256"/>
          </a:xfrm>
          <a:prstGeom prst="leftBrac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Box 19"/>
          <p:cNvSpPr txBox="1"/>
          <p:nvPr/>
        </p:nvSpPr>
        <p:spPr>
          <a:xfrm flipH="1">
            <a:off x="6201588" y="2995791"/>
            <a:ext cx="341813" cy="430887"/>
          </a:xfrm>
          <a:prstGeom prst="rect">
            <a:avLst/>
          </a:prstGeom>
          <a:noFill/>
        </p:spPr>
        <p:txBody>
          <a:bodyPr wrap="none" rtlCol="0">
            <a:spAutoFit/>
          </a:bodyPr>
          <a:lstStyle/>
          <a:p>
            <a:pPr algn="r"/>
            <a:r>
              <a:rPr lang="en-US" i="0" dirty="0" smtClean="0">
                <a:effectLst>
                  <a:glow rad="101600">
                    <a:srgbClr val="000000"/>
                  </a:glow>
                </a:effectLst>
              </a:rPr>
              <a:t>R</a:t>
            </a:r>
            <a:endParaRPr lang="en-US" i="0" dirty="0">
              <a:effectLst>
                <a:glow rad="101600">
                  <a:srgbClr val="000000"/>
                </a:glow>
              </a:effectLst>
            </a:endParaRPr>
          </a:p>
        </p:txBody>
      </p:sp>
      <p:sp>
        <p:nvSpPr>
          <p:cNvPr id="21" name="TextBox 20"/>
          <p:cNvSpPr txBox="1"/>
          <p:nvPr/>
        </p:nvSpPr>
        <p:spPr>
          <a:xfrm>
            <a:off x="4970623" y="2196356"/>
            <a:ext cx="3117391" cy="430887"/>
          </a:xfrm>
          <a:prstGeom prst="rect">
            <a:avLst/>
          </a:prstGeom>
          <a:noFill/>
        </p:spPr>
        <p:txBody>
          <a:bodyPr wrap="none" rtlCol="0">
            <a:spAutoFit/>
          </a:bodyPr>
          <a:lstStyle/>
          <a:p>
            <a:pPr algn="ctr"/>
            <a:r>
              <a:rPr lang="en-US" i="0" dirty="0" smtClean="0">
                <a:effectLst>
                  <a:glow rad="203200">
                    <a:srgbClr val="FF0000">
                      <a:alpha val="50000"/>
                    </a:srgbClr>
                  </a:glow>
                </a:effectLst>
              </a:rPr>
              <a:t>or motor representation</a:t>
            </a:r>
            <a:endParaRPr lang="en-US" i="0" dirty="0">
              <a:effectLst>
                <a:glow rad="203200">
                  <a:srgbClr val="FF0000">
                    <a:alpha val="50000"/>
                  </a:srgbClr>
                </a:glow>
              </a:effectLst>
            </a:endParaRPr>
          </a:p>
        </p:txBody>
      </p:sp>
      <p:sp>
        <p:nvSpPr>
          <p:cNvPr id="22" name="TextBox 21"/>
          <p:cNvSpPr txBox="1"/>
          <p:nvPr/>
        </p:nvSpPr>
        <p:spPr>
          <a:xfrm>
            <a:off x="4970623" y="2192164"/>
            <a:ext cx="3117391" cy="430887"/>
          </a:xfrm>
          <a:prstGeom prst="rect">
            <a:avLst/>
          </a:prstGeom>
          <a:noFill/>
        </p:spPr>
        <p:txBody>
          <a:bodyPr wrap="none" rtlCol="0">
            <a:spAutoFit/>
          </a:bodyPr>
          <a:lstStyle/>
          <a:p>
            <a:pPr algn="ctr"/>
            <a:r>
              <a:rPr lang="en-US" i="0" dirty="0" smtClean="0">
                <a:effectLst>
                  <a:glow rad="50800">
                    <a:schemeClr val="tx1"/>
                  </a:glow>
                </a:effectLst>
              </a:rPr>
              <a:t>or motor representation</a:t>
            </a:r>
            <a:endParaRPr lang="en-US" i="0" dirty="0">
              <a:effectLst>
                <a:glow rad="50800">
                  <a:schemeClr val="tx1"/>
                </a:glow>
              </a:effectLst>
            </a:endParaRPr>
          </a:p>
        </p:txBody>
      </p:sp>
    </p:spTree>
    <p:extLst>
      <p:ext uri="{BB962C8B-B14F-4D97-AF65-F5344CB8AC3E}">
        <p14:creationId xmlns:p14="http://schemas.microsoft.com/office/powerpoint/2010/main" val="7634259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4353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pic>
        <p:nvPicPr>
          <p:cNvPr id="8" name="Picture 7"/>
          <p:cNvPicPr>
            <a:picLocks noChangeAspect="1"/>
          </p:cNvPicPr>
          <p:nvPr/>
        </p:nvPicPr>
        <p:blipFill rotWithShape="1">
          <a:blip r:embed="rId2">
            <a:grayscl/>
            <a:extLst>
              <a:ext uri="{BEBA8EAE-BF5A-486C-A8C5-ECC9F3942E4B}">
                <a14:imgProps xmlns:a14="http://schemas.microsoft.com/office/drawing/2010/main">
                  <a14:imgLayer r:embed="rId3">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Tree>
    <p:extLst>
      <p:ext uri="{BB962C8B-B14F-4D97-AF65-F5344CB8AC3E}">
        <p14:creationId xmlns:p14="http://schemas.microsoft.com/office/powerpoint/2010/main" val="17250985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EG_candle.jpg"/>
          <p:cNvPicPr>
            <a:picLocks noChangeAspect="1"/>
          </p:cNvPicPr>
          <p:nvPr/>
        </p:nvPicPr>
        <p:blipFill>
          <a:blip r:embed="rId2"/>
          <a:stretch>
            <a:fillRect/>
          </a:stretch>
        </p:blipFill>
        <p:spPr>
          <a:xfrm>
            <a:off x="0" y="-122693"/>
            <a:ext cx="9324528" cy="6993394"/>
          </a:xfrm>
          <a:prstGeom prst="rect">
            <a:avLst/>
          </a:prstGeom>
        </p:spPr>
      </p:pic>
      <p:sp>
        <p:nvSpPr>
          <p:cNvPr id="186371"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pic>
        <p:nvPicPr>
          <p:cNvPr id="8" name="Picture 7"/>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Tree>
    <p:extLst>
      <p:ext uri="{BB962C8B-B14F-4D97-AF65-F5344CB8AC3E}">
        <p14:creationId xmlns:p14="http://schemas.microsoft.com/office/powerpoint/2010/main" val="11714804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5" name="Rectangle 6"/>
          <p:cNvSpPr>
            <a:spLocks/>
          </p:cNvSpPr>
          <p:nvPr/>
        </p:nvSpPr>
        <p:spPr bwMode="auto">
          <a:xfrm>
            <a:off x="1050019" y="726093"/>
            <a:ext cx="1974900" cy="430887"/>
          </a:xfrm>
          <a:prstGeom prst="rect">
            <a:avLst/>
          </a:prstGeom>
          <a:noFill/>
          <a:ln w="12700">
            <a:noFill/>
            <a:miter lim="800000"/>
            <a:headEnd/>
            <a:tailEnd/>
          </a:ln>
        </p:spPr>
        <p:txBody>
          <a:bodyPr wrap="none" lIns="0" tIns="0" rIns="0" bIns="0" anchor="ctr">
            <a:prstTxWarp prst="textNoShape">
              <a:avLst/>
            </a:prstTxWarp>
            <a:spAutoFit/>
          </a:bodyPr>
          <a:lstStyle/>
          <a:p>
            <a:r>
              <a:rPr lang="en-US" sz="2800" dirty="0" smtClean="0">
                <a:latin typeface="Gill Sans"/>
                <a:ea typeface="Gill Sans" pitchFamily="-110" charset="0"/>
                <a:cs typeface="Gill Sans"/>
              </a:rPr>
              <a:t>Joint Planning</a:t>
            </a:r>
            <a:endParaRPr lang="en-US" sz="2800" dirty="0">
              <a:solidFill>
                <a:schemeClr val="tx1"/>
              </a:solidFill>
              <a:latin typeface="Gill Sans"/>
              <a:ea typeface="Gill Sans" pitchFamily="-110" charset="0"/>
              <a:cs typeface="Gill Sans"/>
            </a:endParaRPr>
          </a:p>
        </p:txBody>
      </p:sp>
      <p:pic>
        <p:nvPicPr>
          <p:cNvPr id="11" name="Picture 10"/>
          <p:cNvPicPr>
            <a:picLocks noChangeAspect="1"/>
          </p:cNvPicPr>
          <p:nvPr/>
        </p:nvPicPr>
        <p:blipFill>
          <a:blip r:embed="rId2"/>
          <a:stretch>
            <a:fillRect/>
          </a:stretch>
        </p:blipFill>
        <p:spPr>
          <a:xfrm>
            <a:off x="4419600" y="685800"/>
            <a:ext cx="3313297" cy="1143000"/>
          </a:xfrm>
          <a:prstGeom prst="rect">
            <a:avLst/>
          </a:prstGeom>
        </p:spPr>
      </p:pic>
      <p:pic>
        <p:nvPicPr>
          <p:cNvPr id="6" name="Picture 5"/>
          <p:cNvPicPr>
            <a:picLocks noChangeAspect="1"/>
          </p:cNvPicPr>
          <p:nvPr/>
        </p:nvPicPr>
        <p:blipFill>
          <a:blip r:embed="rId3"/>
          <a:stretch>
            <a:fillRect/>
          </a:stretch>
        </p:blipFill>
        <p:spPr>
          <a:xfrm>
            <a:off x="107503" y="2060848"/>
            <a:ext cx="8713891" cy="3960440"/>
          </a:xfrm>
          <a:prstGeom prst="rect">
            <a:avLst/>
          </a:prstGeom>
        </p:spPr>
      </p:pic>
      <p:sp>
        <p:nvSpPr>
          <p:cNvPr id="7"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sp>
        <p:nvSpPr>
          <p:cNvPr id="2" name="Rectangle 1"/>
          <p:cNvSpPr/>
          <p:nvPr/>
        </p:nvSpPr>
        <p:spPr bwMode="auto">
          <a:xfrm>
            <a:off x="3851920" y="2348880"/>
            <a:ext cx="5148064" cy="3816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4716016" y="1916832"/>
            <a:ext cx="3312368" cy="295232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bwMode="auto">
          <a:xfrm>
            <a:off x="3216548" y="4581128"/>
            <a:ext cx="3312368" cy="151216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2671813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5" name="Rectangle 6"/>
          <p:cNvSpPr>
            <a:spLocks/>
          </p:cNvSpPr>
          <p:nvPr/>
        </p:nvSpPr>
        <p:spPr bwMode="auto">
          <a:xfrm>
            <a:off x="1050019" y="726093"/>
            <a:ext cx="1974900" cy="430887"/>
          </a:xfrm>
          <a:prstGeom prst="rect">
            <a:avLst/>
          </a:prstGeom>
          <a:noFill/>
          <a:ln w="12700">
            <a:noFill/>
            <a:miter lim="800000"/>
            <a:headEnd/>
            <a:tailEnd/>
          </a:ln>
        </p:spPr>
        <p:txBody>
          <a:bodyPr wrap="none" lIns="0" tIns="0" rIns="0" bIns="0" anchor="ctr">
            <a:prstTxWarp prst="textNoShape">
              <a:avLst/>
            </a:prstTxWarp>
            <a:spAutoFit/>
          </a:bodyPr>
          <a:lstStyle/>
          <a:p>
            <a:r>
              <a:rPr lang="en-US" sz="2800" dirty="0" smtClean="0">
                <a:latin typeface="Gill Sans"/>
                <a:ea typeface="Gill Sans" pitchFamily="-110" charset="0"/>
                <a:cs typeface="Gill Sans"/>
              </a:rPr>
              <a:t>Joint Planning</a:t>
            </a:r>
            <a:endParaRPr lang="en-US" sz="2800" dirty="0">
              <a:solidFill>
                <a:schemeClr val="tx1"/>
              </a:solidFill>
              <a:latin typeface="Gill Sans"/>
              <a:ea typeface="Gill Sans" pitchFamily="-110" charset="0"/>
              <a:cs typeface="Gill Sans"/>
            </a:endParaRPr>
          </a:p>
        </p:txBody>
      </p:sp>
      <p:pic>
        <p:nvPicPr>
          <p:cNvPr id="11" name="Picture 10"/>
          <p:cNvPicPr>
            <a:picLocks noChangeAspect="1"/>
          </p:cNvPicPr>
          <p:nvPr/>
        </p:nvPicPr>
        <p:blipFill>
          <a:blip r:embed="rId2"/>
          <a:stretch>
            <a:fillRect/>
          </a:stretch>
        </p:blipFill>
        <p:spPr>
          <a:xfrm>
            <a:off x="4419600" y="685800"/>
            <a:ext cx="3313297" cy="1143000"/>
          </a:xfrm>
          <a:prstGeom prst="rect">
            <a:avLst/>
          </a:prstGeom>
        </p:spPr>
      </p:pic>
      <p:pic>
        <p:nvPicPr>
          <p:cNvPr id="6" name="Picture 5"/>
          <p:cNvPicPr>
            <a:picLocks noChangeAspect="1"/>
          </p:cNvPicPr>
          <p:nvPr/>
        </p:nvPicPr>
        <p:blipFill>
          <a:blip r:embed="rId3"/>
          <a:stretch>
            <a:fillRect/>
          </a:stretch>
        </p:blipFill>
        <p:spPr>
          <a:xfrm>
            <a:off x="107503" y="2060848"/>
            <a:ext cx="8713891" cy="3960440"/>
          </a:xfrm>
          <a:prstGeom prst="rect">
            <a:avLst/>
          </a:prstGeom>
        </p:spPr>
      </p:pic>
      <p:sp>
        <p:nvSpPr>
          <p:cNvPr id="7"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sp>
        <p:nvSpPr>
          <p:cNvPr id="2" name="Rectangle 1"/>
          <p:cNvSpPr/>
          <p:nvPr/>
        </p:nvSpPr>
        <p:spPr bwMode="auto">
          <a:xfrm>
            <a:off x="6274792" y="2348880"/>
            <a:ext cx="2699792" cy="38164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Rectangle 7"/>
          <p:cNvSpPr/>
          <p:nvPr/>
        </p:nvSpPr>
        <p:spPr bwMode="auto">
          <a:xfrm>
            <a:off x="5148064" y="1844824"/>
            <a:ext cx="3312368"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1570951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5" name="Rectangle 6"/>
          <p:cNvSpPr>
            <a:spLocks/>
          </p:cNvSpPr>
          <p:nvPr/>
        </p:nvSpPr>
        <p:spPr bwMode="auto">
          <a:xfrm>
            <a:off x="1050019" y="726093"/>
            <a:ext cx="1974900" cy="430887"/>
          </a:xfrm>
          <a:prstGeom prst="rect">
            <a:avLst/>
          </a:prstGeom>
          <a:noFill/>
          <a:ln w="12700">
            <a:noFill/>
            <a:miter lim="800000"/>
            <a:headEnd/>
            <a:tailEnd/>
          </a:ln>
        </p:spPr>
        <p:txBody>
          <a:bodyPr wrap="none" lIns="0" tIns="0" rIns="0" bIns="0" anchor="ctr">
            <a:prstTxWarp prst="textNoShape">
              <a:avLst/>
            </a:prstTxWarp>
            <a:spAutoFit/>
          </a:bodyPr>
          <a:lstStyle/>
          <a:p>
            <a:r>
              <a:rPr lang="en-US" sz="2800" dirty="0" smtClean="0">
                <a:latin typeface="Gill Sans"/>
                <a:ea typeface="Gill Sans" pitchFamily="-110" charset="0"/>
                <a:cs typeface="Gill Sans"/>
              </a:rPr>
              <a:t>Joint Planning</a:t>
            </a:r>
            <a:endParaRPr lang="en-US" sz="2800" dirty="0">
              <a:solidFill>
                <a:schemeClr val="tx1"/>
              </a:solidFill>
              <a:latin typeface="Gill Sans"/>
              <a:ea typeface="Gill Sans" pitchFamily="-110" charset="0"/>
              <a:cs typeface="Gill Sans"/>
            </a:endParaRPr>
          </a:p>
        </p:txBody>
      </p:sp>
      <p:pic>
        <p:nvPicPr>
          <p:cNvPr id="11" name="Picture 10"/>
          <p:cNvPicPr>
            <a:picLocks noChangeAspect="1"/>
          </p:cNvPicPr>
          <p:nvPr/>
        </p:nvPicPr>
        <p:blipFill>
          <a:blip r:embed="rId2"/>
          <a:stretch>
            <a:fillRect/>
          </a:stretch>
        </p:blipFill>
        <p:spPr>
          <a:xfrm>
            <a:off x="4419600" y="685800"/>
            <a:ext cx="3313297" cy="1143000"/>
          </a:xfrm>
          <a:prstGeom prst="rect">
            <a:avLst/>
          </a:prstGeom>
        </p:spPr>
      </p:pic>
      <p:pic>
        <p:nvPicPr>
          <p:cNvPr id="6" name="Picture 5"/>
          <p:cNvPicPr>
            <a:picLocks noChangeAspect="1"/>
          </p:cNvPicPr>
          <p:nvPr/>
        </p:nvPicPr>
        <p:blipFill>
          <a:blip r:embed="rId3"/>
          <a:stretch>
            <a:fillRect/>
          </a:stretch>
        </p:blipFill>
        <p:spPr>
          <a:xfrm>
            <a:off x="107503" y="2060848"/>
            <a:ext cx="8713891" cy="3960440"/>
          </a:xfrm>
          <a:prstGeom prst="rect">
            <a:avLst/>
          </a:prstGeom>
        </p:spPr>
      </p:pic>
      <p:sp>
        <p:nvSpPr>
          <p:cNvPr id="7"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spTree>
    <p:extLst>
      <p:ext uri="{BB962C8B-B14F-4D97-AF65-F5344CB8AC3E}">
        <p14:creationId xmlns:p14="http://schemas.microsoft.com/office/powerpoint/2010/main" val="4411647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323" r="37951"/>
          <a:stretch/>
        </p:blipFill>
        <p:spPr>
          <a:xfrm rot="5400000">
            <a:off x="4549167" y="3303022"/>
            <a:ext cx="3456384" cy="2124164"/>
          </a:xfrm>
          <a:prstGeom prst="rect">
            <a:avLst/>
          </a:prstGeom>
        </p:spPr>
      </p:pic>
      <p:sp>
        <p:nvSpPr>
          <p:cNvPr id="8"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pic>
        <p:nvPicPr>
          <p:cNvPr id="9" name="Picture 8"/>
          <p:cNvPicPr>
            <a:picLocks noChangeAspect="1"/>
          </p:cNvPicPr>
          <p:nvPr/>
        </p:nvPicPr>
        <p:blipFill rotWithShape="1">
          <a:blip r:embed="rId2"/>
          <a:srcRect l="64538" t="64159" r="13770" b="3856"/>
          <a:stretch/>
        </p:blipFill>
        <p:spPr>
          <a:xfrm>
            <a:off x="3275856" y="4149080"/>
            <a:ext cx="1944216" cy="1215135"/>
          </a:xfrm>
          <a:prstGeom prst="rect">
            <a:avLst/>
          </a:prstGeom>
        </p:spPr>
      </p:pic>
      <p:pic>
        <p:nvPicPr>
          <p:cNvPr id="10" name="Picture 9"/>
          <p:cNvPicPr>
            <a:picLocks noChangeAspect="1"/>
          </p:cNvPicPr>
          <p:nvPr/>
        </p:nvPicPr>
        <p:blipFill rotWithShape="1">
          <a:blip r:embed="rId2"/>
          <a:srcRect l="10323" r="81054"/>
          <a:stretch/>
        </p:blipFill>
        <p:spPr>
          <a:xfrm rot="5400000">
            <a:off x="5960864" y="1039542"/>
            <a:ext cx="758179" cy="3520876"/>
          </a:xfrm>
          <a:prstGeom prst="rect">
            <a:avLst/>
          </a:prstGeom>
        </p:spPr>
      </p:pic>
      <p:pic>
        <p:nvPicPr>
          <p:cNvPr id="11" name="Picture 10"/>
          <p:cNvPicPr>
            <a:picLocks noChangeAspect="1"/>
          </p:cNvPicPr>
          <p:nvPr/>
        </p:nvPicPr>
        <p:blipFill rotWithShape="1">
          <a:blip r:embed="rId3">
            <a:grayscl/>
            <a:extLst>
              <a:ext uri="{BEBA8EAE-BF5A-486C-A8C5-ECC9F3942E4B}">
                <a14:imgProps xmlns:a14="http://schemas.microsoft.com/office/drawing/2010/main">
                  <a14:imgLayer r:embed="rId4">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Tree>
    <p:extLst>
      <p:ext uri="{BB962C8B-B14F-4D97-AF65-F5344CB8AC3E}">
        <p14:creationId xmlns:p14="http://schemas.microsoft.com/office/powerpoint/2010/main" val="57413959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323" r="37951"/>
          <a:stretch/>
        </p:blipFill>
        <p:spPr>
          <a:xfrm rot="5400000">
            <a:off x="4549167" y="3303022"/>
            <a:ext cx="3456384" cy="2124164"/>
          </a:xfrm>
          <a:prstGeom prst="rect">
            <a:avLst/>
          </a:prstGeom>
        </p:spPr>
      </p:pic>
      <p:pic>
        <p:nvPicPr>
          <p:cNvPr id="14342" name="Picture 7" descr="CNV_minus_nogo_1st_2nd_filter_small.jpg"/>
          <p:cNvPicPr>
            <a:picLocks noChangeAspect="1"/>
          </p:cNvPicPr>
          <p:nvPr/>
        </p:nvPicPr>
        <p:blipFill>
          <a:blip r:embed="rId3"/>
          <a:srcRect t="50118"/>
          <a:stretch>
            <a:fillRect/>
          </a:stretch>
        </p:blipFill>
        <p:spPr bwMode="auto">
          <a:xfrm>
            <a:off x="279121" y="332656"/>
            <a:ext cx="8685368" cy="3240360"/>
          </a:xfrm>
          <a:prstGeom prst="rect">
            <a:avLst/>
          </a:prstGeom>
          <a:noFill/>
          <a:ln w="9525">
            <a:noFill/>
            <a:miter lim="800000"/>
            <a:headEnd/>
            <a:tailEnd/>
          </a:ln>
        </p:spPr>
      </p:pic>
      <p:sp>
        <p:nvSpPr>
          <p:cNvPr id="8" name="Rectangle 2"/>
          <p:cNvSpPr>
            <a:spLocks/>
          </p:cNvSpPr>
          <p:nvPr/>
        </p:nvSpPr>
        <p:spPr bwMode="auto">
          <a:xfrm>
            <a:off x="1100112" y="1194241"/>
            <a:ext cx="1543992" cy="738664"/>
          </a:xfrm>
          <a:prstGeom prst="rect">
            <a:avLst/>
          </a:prstGeom>
          <a:noFill/>
          <a:ln w="12700">
            <a:noFill/>
            <a:miter lim="800000"/>
            <a:headEnd/>
            <a:tailEnd/>
          </a:ln>
        </p:spPr>
        <p:txBody>
          <a:bodyPr wrap="none" lIns="0" tIns="0" rIns="0" bIns="0" anchor="ctr">
            <a:prstTxWarp prst="textNoShape">
              <a:avLst/>
            </a:prstTxWarp>
            <a:spAutoFit/>
          </a:bodyPr>
          <a:lstStyle/>
          <a:p>
            <a:r>
              <a:rPr lang="en-US" sz="1600" dirty="0" err="1" smtClean="0">
                <a:solidFill>
                  <a:srgbClr val="000000"/>
                </a:solidFill>
                <a:effectLst>
                  <a:glow rad="101600">
                    <a:srgbClr val="FFFFFF"/>
                  </a:glow>
                </a:effectLst>
                <a:latin typeface="Gill Sans"/>
                <a:ea typeface="Gill Sans" pitchFamily="-110" charset="0"/>
                <a:cs typeface="Gill Sans"/>
              </a:rPr>
              <a:t>Kourtis</a:t>
            </a:r>
            <a:r>
              <a:rPr lang="en-US" sz="1600" dirty="0" smtClean="0">
                <a:solidFill>
                  <a:srgbClr val="000000"/>
                </a:solidFill>
                <a:effectLst>
                  <a:glow rad="101600">
                    <a:srgbClr val="FFFFFF"/>
                  </a:glow>
                </a:effectLst>
                <a:latin typeface="Gill Sans"/>
                <a:ea typeface="Gill Sans" pitchFamily="-110" charset="0"/>
                <a:cs typeface="Gill Sans"/>
              </a:rPr>
              <a:t> et al., </a:t>
            </a:r>
            <a:r>
              <a:rPr lang="en-US" sz="1600" i="1" dirty="0" err="1" smtClean="0">
                <a:solidFill>
                  <a:srgbClr val="000000"/>
                </a:solidFill>
                <a:effectLst>
                  <a:glow rad="101600">
                    <a:srgbClr val="FFFFFF"/>
                  </a:glow>
                </a:effectLst>
                <a:latin typeface="Gill Sans"/>
                <a:ea typeface="Gill Sans" pitchFamily="-110" charset="0"/>
                <a:cs typeface="Gill Sans"/>
              </a:rPr>
              <a:t>subm</a:t>
            </a:r>
            <a:r>
              <a:rPr lang="en-US" sz="1600" i="1" dirty="0" smtClean="0">
                <a:solidFill>
                  <a:srgbClr val="000000"/>
                </a:solidFill>
                <a:effectLst>
                  <a:glow rad="101600">
                    <a:srgbClr val="FFFFFF"/>
                  </a:glow>
                </a:effectLst>
                <a:latin typeface="Gill Sans"/>
                <a:ea typeface="Gill Sans" pitchFamily="-110" charset="0"/>
                <a:cs typeface="Gill Sans"/>
              </a:rPr>
              <a:t>.</a:t>
            </a:r>
            <a:endParaRPr lang="en-US" sz="1600" dirty="0" smtClean="0">
              <a:solidFill>
                <a:srgbClr val="000000"/>
              </a:solidFill>
              <a:effectLst>
                <a:glow rad="101600">
                  <a:srgbClr val="FFFFFF"/>
                </a:glow>
              </a:effectLst>
              <a:latin typeface="Gill Sans"/>
              <a:ea typeface="Gill Sans" pitchFamily="-110" charset="0"/>
              <a:cs typeface="Gill Sans"/>
            </a:endParaRPr>
          </a:p>
          <a:p>
            <a:r>
              <a:rPr lang="en-US" sz="1600" dirty="0" smtClean="0">
                <a:solidFill>
                  <a:srgbClr val="000000"/>
                </a:solidFill>
                <a:effectLst>
                  <a:glow rad="101600">
                    <a:srgbClr val="FFFFFF"/>
                  </a:glow>
                </a:effectLst>
                <a:latin typeface="Gill Sans"/>
                <a:ea typeface="Gill Sans" pitchFamily="-110" charset="0"/>
                <a:cs typeface="Gill Sans"/>
              </a:rPr>
              <a:t> </a:t>
            </a:r>
          </a:p>
          <a:p>
            <a:endParaRPr lang="en-US" sz="1600" dirty="0">
              <a:solidFill>
                <a:srgbClr val="000000"/>
              </a:solidFill>
              <a:effectLst>
                <a:glow rad="101600">
                  <a:srgbClr val="FFFFFF"/>
                </a:glow>
              </a:effectLst>
              <a:latin typeface="Gill Sans"/>
              <a:ea typeface="Gill Sans" pitchFamily="-110" charset="0"/>
              <a:cs typeface="Gill Sans"/>
            </a:endParaRPr>
          </a:p>
        </p:txBody>
      </p:sp>
      <p:pic>
        <p:nvPicPr>
          <p:cNvPr id="9" name="Picture 8"/>
          <p:cNvPicPr>
            <a:picLocks noChangeAspect="1"/>
          </p:cNvPicPr>
          <p:nvPr/>
        </p:nvPicPr>
        <p:blipFill rotWithShape="1">
          <a:blip r:embed="rId2"/>
          <a:srcRect l="64538" t="64159" r="13770" b="3856"/>
          <a:stretch/>
        </p:blipFill>
        <p:spPr>
          <a:xfrm>
            <a:off x="3275856" y="4149080"/>
            <a:ext cx="1944216" cy="1215135"/>
          </a:xfrm>
          <a:prstGeom prst="rect">
            <a:avLst/>
          </a:prstGeom>
        </p:spPr>
      </p:pic>
      <p:pic>
        <p:nvPicPr>
          <p:cNvPr id="6" name="Picture 5"/>
          <p:cNvPicPr>
            <a:picLocks noChangeAspect="1"/>
          </p:cNvPicPr>
          <p:nvPr/>
        </p:nvPicPr>
        <p:blipFill rotWithShape="1">
          <a:blip r:embed="rId4">
            <a:grayscl/>
            <a:extLst>
              <a:ext uri="{BEBA8EAE-BF5A-486C-A8C5-ECC9F3942E4B}">
                <a14:imgProps xmlns:a14="http://schemas.microsoft.com/office/drawing/2010/main">
                  <a14:imgLayer r:embed="rId5">
                    <a14:imgEffect>
                      <a14:backgroundRemoval t="0" b="100000" l="0" r="100000">
                        <a14:backgroundMark x1="7333" y1="49282" x2="7333" y2="49282"/>
                      </a14:backgroundRemoval>
                    </a14:imgEffect>
                    <a14:imgEffect>
                      <a14:artisticPaintStrokes trans="55000"/>
                    </a14:imgEffect>
                    <a14:imgEffect>
                      <a14:brightnessContrast bright="55000" contrast="33000"/>
                    </a14:imgEffect>
                  </a14:imgLayer>
                </a14:imgProps>
              </a:ext>
            </a:extLst>
          </a:blip>
          <a:srcRect b="19645"/>
          <a:stretch/>
        </p:blipFill>
        <p:spPr>
          <a:xfrm>
            <a:off x="6948264" y="3955650"/>
            <a:ext cx="2592288" cy="2902350"/>
          </a:xfrm>
          <a:prstGeom prst="rect">
            <a:avLst/>
          </a:prstGeom>
        </p:spPr>
      </p:pic>
    </p:spTree>
    <p:extLst>
      <p:ext uri="{BB962C8B-B14F-4D97-AF65-F5344CB8AC3E}">
        <p14:creationId xmlns:p14="http://schemas.microsoft.com/office/powerpoint/2010/main" val="28744963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75549211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342672289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27462020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429024" y="5589240"/>
            <a:ext cx="1054744" cy="1008112"/>
            <a:chOff x="2111398" y="5589240"/>
            <a:chExt cx="1054744" cy="1008112"/>
          </a:xfrm>
        </p:grpSpPr>
        <p:sp>
          <p:nvSpPr>
            <p:cNvPr id="15" name="Oval 14"/>
            <p:cNvSpPr/>
            <p:nvPr/>
          </p:nvSpPr>
          <p:spPr bwMode="auto">
            <a:xfrm>
              <a:off x="2123728" y="5589240"/>
              <a:ext cx="1008112" cy="1008112"/>
            </a:xfrm>
            <a:prstGeom prst="ellipse">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2" name="Rectangle 1"/>
            <p:cNvSpPr/>
            <p:nvPr/>
          </p:nvSpPr>
          <p:spPr>
            <a:xfrm>
              <a:off x="2111398" y="5770243"/>
              <a:ext cx="1054744" cy="512106"/>
            </a:xfrm>
            <a:prstGeom prst="rect">
              <a:avLst/>
            </a:prstGeom>
          </p:spPr>
          <p:txBody>
            <a:bodyPr wrap="none">
              <a:spAutoFit/>
            </a:bodyPr>
            <a:lstStyle/>
            <a:p>
              <a:pPr algn="ctr">
                <a:lnSpc>
                  <a:spcPts val="3400"/>
                </a:lnSpc>
                <a:spcBef>
                  <a:spcPts val="1200"/>
                </a:spcBef>
              </a:pPr>
              <a:r>
                <a:rPr lang="en-US" i="0" dirty="0"/>
                <a:t>scratch</a:t>
              </a:r>
            </a:p>
          </p:txBody>
        </p:sp>
      </p:grpSp>
      <p:sp>
        <p:nvSpPr>
          <p:cNvPr id="16" name="Oval 15"/>
          <p:cNvSpPr/>
          <p:nvPr/>
        </p:nvSpPr>
        <p:spPr bwMode="auto">
          <a:xfrm>
            <a:off x="323528" y="1988840"/>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wave</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3" name="Oval 12"/>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14" name="Oval 13"/>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17" name="Rounded Rectangle 16"/>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406400">
              <a:srgbClr val="660066">
                <a:alpha val="75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ounded Rectangle 17"/>
          <p:cNvSpPr/>
          <p:nvPr/>
        </p:nvSpPr>
        <p:spPr bwMode="auto">
          <a:xfrm>
            <a:off x="755576" y="2875616"/>
            <a:ext cx="1656184" cy="2736304"/>
          </a:xfrm>
          <a:prstGeom prst="roundRect">
            <a:avLst/>
          </a:prstGeom>
          <a:noFill/>
          <a:ln w="38100" cap="flat" cmpd="sng" algn="ctr">
            <a:solidFill>
              <a:srgbClr val="FFFFFF"/>
            </a:solidFill>
            <a:prstDash val="solid"/>
            <a:round/>
            <a:headEnd type="none" w="med" len="med"/>
            <a:tailEnd type="none" w="med" len="med"/>
          </a:ln>
          <a:effectLst>
            <a:glow rad="101600">
              <a:srgbClr val="FFFF0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Oval 11"/>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Tree>
    <p:extLst>
      <p:ext uri="{BB962C8B-B14F-4D97-AF65-F5344CB8AC3E}">
        <p14:creationId xmlns:p14="http://schemas.microsoft.com/office/powerpoint/2010/main" val="42497533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56448</TotalTime>
  <Words>4169</Words>
  <Application>Microsoft Macintosh PowerPoint</Application>
  <PresentationFormat>On-screen Show (4:3)</PresentationFormat>
  <Paragraphs>626</Paragraphs>
  <Slides>57</Slides>
  <Notes>50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2063</cp:revision>
  <cp:lastPrinted>2011-06-06T00:11:55Z</cp:lastPrinted>
  <dcterms:created xsi:type="dcterms:W3CDTF">2010-11-22T10:27:15Z</dcterms:created>
  <dcterms:modified xsi:type="dcterms:W3CDTF">2012-08-25T20:35:50Z</dcterms:modified>
  <cp:category/>
</cp:coreProperties>
</file>