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41" r:id="rId3"/>
    <p:sldId id="342" r:id="rId4"/>
    <p:sldId id="343" r:id="rId5"/>
    <p:sldId id="344" r:id="rId6"/>
    <p:sldId id="348" r:id="rId7"/>
    <p:sldId id="349" r:id="rId8"/>
    <p:sldId id="350" r:id="rId9"/>
    <p:sldId id="339" r:id="rId10"/>
    <p:sldId id="332" r:id="rId11"/>
    <p:sldId id="261" r:id="rId12"/>
    <p:sldId id="262" r:id="rId13"/>
    <p:sldId id="263" r:id="rId14"/>
    <p:sldId id="267" r:id="rId15"/>
    <p:sldId id="266" r:id="rId16"/>
    <p:sldId id="269" r:id="rId17"/>
    <p:sldId id="270" r:id="rId18"/>
    <p:sldId id="271" r:id="rId19"/>
    <p:sldId id="273" r:id="rId20"/>
    <p:sldId id="274" r:id="rId21"/>
    <p:sldId id="275" r:id="rId22"/>
    <p:sldId id="319" r:id="rId23"/>
    <p:sldId id="284" r:id="rId24"/>
    <p:sldId id="285" r:id="rId25"/>
    <p:sldId id="288" r:id="rId26"/>
    <p:sldId id="294" r:id="rId27"/>
    <p:sldId id="296" r:id="rId28"/>
    <p:sldId id="289" r:id="rId29"/>
    <p:sldId id="340" r:id="rId30"/>
    <p:sldId id="293" r:id="rId31"/>
    <p:sldId id="290" r:id="rId32"/>
    <p:sldId id="333" r:id="rId33"/>
    <p:sldId id="291" r:id="rId34"/>
    <p:sldId id="356" r:id="rId35"/>
    <p:sldId id="295" r:id="rId36"/>
    <p:sldId id="283" r:id="rId37"/>
    <p:sldId id="297" r:id="rId38"/>
    <p:sldId id="298" r:id="rId39"/>
    <p:sldId id="300" r:id="rId40"/>
    <p:sldId id="301" r:id="rId41"/>
    <p:sldId id="307" r:id="rId42"/>
    <p:sldId id="302" r:id="rId43"/>
    <p:sldId id="281" r:id="rId44"/>
    <p:sldId id="305" r:id="rId45"/>
    <p:sldId id="318" r:id="rId46"/>
    <p:sldId id="351" r:id="rId47"/>
    <p:sldId id="352" r:id="rId48"/>
    <p:sldId id="353" r:id="rId49"/>
    <p:sldId id="354" r:id="rId50"/>
    <p:sldId id="355" r:id="rId51"/>
    <p:sldId id="282" r:id="rId52"/>
    <p:sldId id="308" r:id="rId53"/>
    <p:sldId id="309" r:id="rId54"/>
    <p:sldId id="334" r:id="rId55"/>
    <p:sldId id="327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45" r:id="rId64"/>
    <p:sldId id="346" r:id="rId65"/>
    <p:sldId id="34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2B529-7384-41FF-8AFD-8908AC05094B}" type="datetimeFigureOut">
              <a:rPr lang="en-US" smtClean="0"/>
              <a:pPr/>
              <a:t>13/12/2011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69CC-C193-4104-B7DD-18053101B6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3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After more than 30 years, we are clearly better informed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9ABD9-C045-4501-8B70-9020F2290CC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A199E-1B6F-4B46-854C-76D5E8D3F72A}" type="slidenum">
              <a:rPr lang="en-GB"/>
              <a:pPr/>
              <a:t>16</a:t>
            </a:fld>
            <a:endParaRPr lang="en-GB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***CHECK REFS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A199E-1B6F-4B46-854C-76D5E8D3F72A}" type="slidenum">
              <a:rPr lang="en-GB"/>
              <a:pPr/>
              <a:t>17</a:t>
            </a:fld>
            <a:endParaRPr lang="en-GB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B0C63-E4DF-47E9-8042-E7C12A7CC610}" type="slidenum">
              <a:rPr lang="en-GB"/>
              <a:pPr/>
              <a:t>18</a:t>
            </a:fld>
            <a:endParaRPr lang="en-GB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8766E-E2F2-4B5D-9606-25170696C039}" type="slidenum">
              <a:rPr lang="en-GB"/>
              <a:pPr/>
              <a:t>19</a:t>
            </a:fld>
            <a:endParaRPr lang="en-GB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7ACE9-64AB-4ACA-A9B5-1DA54153AF90}" type="slidenum">
              <a:rPr lang="en-GB"/>
              <a:pPr/>
              <a:t>20</a:t>
            </a:fld>
            <a:endParaRPr lang="en-GB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D9D85-5095-4515-86C5-494D70C20394}" type="slidenum">
              <a:rPr lang="en-GB"/>
              <a:pPr/>
              <a:t>21</a:t>
            </a:fld>
            <a:endParaRPr lang="en-GB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D9D85-5095-4515-86C5-494D70C20394}" type="slidenum">
              <a:rPr lang="en-GB"/>
              <a:pPr/>
              <a:t>22</a:t>
            </a:fld>
            <a:endParaRPr lang="en-GB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B0C63-E4DF-47E9-8042-E7C12A7CC610}" type="slidenum">
              <a:rPr lang="en-GB"/>
              <a:pPr/>
              <a:t>23</a:t>
            </a:fld>
            <a:endParaRPr lang="en-GB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B0C63-E4DF-47E9-8042-E7C12A7CC610}" type="slidenum">
              <a:rPr lang="en-GB"/>
              <a:pPr/>
              <a:t>24</a:t>
            </a:fld>
            <a:endParaRPr lang="en-GB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25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After more than 30 years, we are clearly better informed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9ABD9-C045-4501-8B70-9020F2290CC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26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27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28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29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30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31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32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33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34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D9D85-5095-4515-86C5-494D70C20394}" type="slidenum">
              <a:rPr lang="en-GB"/>
              <a:pPr/>
              <a:t>35</a:t>
            </a:fld>
            <a:endParaRPr lang="en-GB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After more than 30 years, we are clearly better informed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9ABD9-C045-4501-8B70-9020F2290CC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39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40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41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42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BF25-07BD-4E3A-8F2C-CC1A927F8590}" type="slidenum">
              <a:rPr lang="en-GB"/>
              <a:pPr/>
              <a:t>43</a:t>
            </a:fld>
            <a:endParaRPr lang="en-GB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BF25-07BD-4E3A-8F2C-CC1A927F8590}" type="slidenum">
              <a:rPr lang="en-GB"/>
              <a:pPr/>
              <a:t>44</a:t>
            </a:fld>
            <a:endParaRPr lang="en-GB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B298E-170C-4BF8-B876-F062F4481D3B}" type="slidenum">
              <a:rPr lang="en-GB"/>
              <a:pPr/>
              <a:t>46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B298E-170C-4BF8-B876-F062F4481D3B}" type="slidenum">
              <a:rPr lang="en-GB"/>
              <a:pPr/>
              <a:t>47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B298E-170C-4BF8-B876-F062F4481D3B}" type="slidenum">
              <a:rPr lang="en-GB"/>
              <a:pPr/>
              <a:t>48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B298E-170C-4BF8-B876-F062F4481D3B}" type="slidenum">
              <a:rPr lang="en-GB"/>
              <a:pPr/>
              <a:t>51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After more than 30 years, we are clearly better informed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9ABD9-C045-4501-8B70-9020F2290CC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52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53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B298E-170C-4BF8-B876-F062F4481D3B}" type="slidenum">
              <a:rPr lang="en-GB"/>
              <a:pPr/>
              <a:t>56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B298E-170C-4BF8-B876-F062F4481D3B}" type="slidenum">
              <a:rPr lang="en-GB"/>
              <a:pPr/>
              <a:t>57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B298E-170C-4BF8-B876-F062F4481D3B}" type="slidenum">
              <a:rPr lang="en-GB"/>
              <a:pPr/>
              <a:t>58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BF25-07BD-4E3A-8F2C-CC1A927F8590}" type="slidenum">
              <a:rPr lang="en-GB"/>
              <a:pPr/>
              <a:t>62</a:t>
            </a:fld>
            <a:endParaRPr lang="en-GB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E757B-B6E3-48CD-8B36-66BBEE13C485}" type="slidenum">
              <a:rPr lang="en-GB"/>
              <a:pPr/>
              <a:t>6</a:t>
            </a:fld>
            <a:endParaRPr lang="en-GB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E757B-B6E3-48CD-8B36-66BBEE13C485}" type="slidenum">
              <a:rPr lang="en-GB"/>
              <a:pPr/>
              <a:t>7</a:t>
            </a:fld>
            <a:endParaRPr lang="en-GB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E757B-B6E3-48CD-8B36-66BBEE13C485}" type="slidenum">
              <a:rPr lang="en-GB"/>
              <a:pPr/>
              <a:t>8</a:t>
            </a:fld>
            <a:endParaRPr lang="en-GB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: We must use this!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D9F76-CA55-497F-AAC0-0A5C161D8C2B}" type="slidenum">
              <a:rPr lang="en-GB"/>
              <a:pPr/>
              <a:t>9</a:t>
            </a:fld>
            <a:endParaRPr lang="en-GB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10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E59393-5AC2-4DFF-AF5D-5C2121F89C4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7257-1C10-448B-AE35-355263F31BEF}" type="datetimeFigureOut">
              <a:rPr lang="en-GB" smtClean="0"/>
              <a:pPr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8.emf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18.emf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18.emf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Microsoft_Excel_97_-_2004_Worksheet4.xls"/><Relationship Id="rId5" Type="http://schemas.openxmlformats.org/officeDocument/2006/relationships/image" Target="../media/image18.emf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wmf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de/imgres?imgurl=http://upload.wikimedia.org/wikipedia/commons/thumb/e/ef/Station_Clock.svg/602px-Station_Clock.svg.png&amp;imgrefurl=http://de.wikibooks.org/wiki/Datei:Station_Clock.svg&amp;usg=__j3IzgLbbVe9BfzqRXRmmSSHCu1A=&amp;h=600&amp;w=602&amp;sz=63&amp;hl=de&amp;start=7&amp;um=1&amp;itbs=1&amp;tbnid=_hrw2MM4K4fnfM:&amp;tbnh=135&amp;tbnw=135&amp;prev=/images?q=clock&amp;um=1&amp;hl=de&amp;sa=N&amp;rls=com.microsoft:en-gb:IE-SearchBox&amp;tbs=isch:1" TargetMode="External"/><Relationship Id="rId3" Type="http://schemas.openxmlformats.org/officeDocument/2006/relationships/image" Target="../media/image2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5.xls"/><Relationship Id="rId4" Type="http://schemas.openxmlformats.org/officeDocument/2006/relationships/image" Target="../media/image33.emf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wmf"/><Relationship Id="rId6" Type="http://schemas.openxmlformats.org/officeDocument/2006/relationships/image" Target="../media/image3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6.xls"/><Relationship Id="rId4" Type="http://schemas.openxmlformats.org/officeDocument/2006/relationships/image" Target="../media/image34.emf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hyperlink" Target="http://www.google.de/imgres?imgurl=http://upload.wikimedia.org/wikipedia/commons/thumb/e/ef/Station_Clock.svg/602px-Station_Clock.svg.png&amp;imgrefurl=http://de.wikibooks.org/wiki/Datei:Station_Clock.svg&amp;usg=__j3IzgLbbVe9BfzqRXRmmSSHCu1A=&amp;h=600&amp;w=602&amp;sz=63&amp;hl=de&amp;start=7&amp;um=1&amp;itbs=1&amp;tbnid=_hrw2MM4K4fnfM:&amp;tbnh=135&amp;tbnw=135&amp;prev=/images?q=clock&amp;um=1&amp;hl=de&amp;sa=N&amp;rls=com.microsoft:en-gb:IE-SearchBox&amp;tbs=isch:1" TargetMode="External"/><Relationship Id="rId6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35.jpeg"/><Relationship Id="rId9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33.emf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8.xls"/><Relationship Id="rId4" Type="http://schemas.openxmlformats.org/officeDocument/2006/relationships/image" Target="../media/image34.emf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9.xls"/><Relationship Id="rId4" Type="http://schemas.openxmlformats.org/officeDocument/2006/relationships/image" Target="../media/image37.emf"/><Relationship Id="rId5" Type="http://schemas.openxmlformats.org/officeDocument/2006/relationships/image" Target="../media/image30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wmf"/><Relationship Id="rId6" Type="http://schemas.openxmlformats.org/officeDocument/2006/relationships/image" Target="../media/image8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wmf"/><Relationship Id="rId6" Type="http://schemas.openxmlformats.org/officeDocument/2006/relationships/image" Target="../media/image8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How do we develop two systems for mindreading?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Ian </a:t>
            </a:r>
            <a:r>
              <a:rPr lang="en-GB" dirty="0" err="1" smtClean="0"/>
              <a:t>Apperly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4868863"/>
            <a:ext cx="1804987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652348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chemeClr val="tx2"/>
                </a:solidFill>
              </a:rPr>
              <a:t>Today’s talk:</a:t>
            </a:r>
            <a:br>
              <a:rPr lang="en-GB" sz="3200" b="1" dirty="0" smtClean="0">
                <a:solidFill>
                  <a:schemeClr val="tx2"/>
                </a:solidFill>
              </a:rPr>
            </a:b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14606" y="2071678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Why should we think adults might have two systems for mindreading?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Evidence that they do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What is the relationship between the abilities of infants, children and adults?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(NB. I don’t have all the answers, but I hope to indicate some of the questions we should ask!)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from the psychology of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6" y="1600200"/>
            <a:ext cx="4686304" cy="4525963"/>
          </a:xfrm>
        </p:spPr>
        <p:txBody>
          <a:bodyPr/>
          <a:lstStyle/>
          <a:p>
            <a:r>
              <a:rPr lang="en-GB" dirty="0" smtClean="0"/>
              <a:t>Pre-counting infants search ~N times for N items for N&lt;4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3411797" cy="33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357826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Feigenson</a:t>
            </a:r>
            <a:r>
              <a:rPr lang="en-GB" dirty="0" smtClean="0"/>
              <a:t>, </a:t>
            </a:r>
            <a:r>
              <a:rPr lang="en-GB" dirty="0" err="1" smtClean="0"/>
              <a:t>Dehane</a:t>
            </a:r>
            <a:r>
              <a:rPr lang="en-GB" dirty="0" smtClean="0"/>
              <a:t> &amp; </a:t>
            </a:r>
            <a:r>
              <a:rPr lang="en-GB" dirty="0" err="1" smtClean="0"/>
              <a:t>Spelke</a:t>
            </a:r>
            <a:r>
              <a:rPr lang="en-GB" dirty="0" smtClean="0"/>
              <a:t> (2004)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from the psychology of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6" y="1600200"/>
            <a:ext cx="4686304" cy="4525963"/>
          </a:xfrm>
        </p:spPr>
        <p:txBody>
          <a:bodyPr/>
          <a:lstStyle/>
          <a:p>
            <a:r>
              <a:rPr lang="en-GB" dirty="0" smtClean="0"/>
              <a:t>Pre-counting infants search ~N times for N items for N&lt;4</a:t>
            </a:r>
          </a:p>
          <a:p>
            <a:endParaRPr lang="en-GB" dirty="0" smtClean="0"/>
          </a:p>
          <a:p>
            <a:r>
              <a:rPr lang="en-GB" dirty="0" smtClean="0"/>
              <a:t>People who can count are not subject to this limit....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3411797" cy="33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357826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Feigenson</a:t>
            </a:r>
            <a:r>
              <a:rPr lang="en-GB" dirty="0" smtClean="0"/>
              <a:t>, </a:t>
            </a:r>
            <a:r>
              <a:rPr lang="en-GB" dirty="0" err="1" smtClean="0"/>
              <a:t>Dehane</a:t>
            </a:r>
            <a:r>
              <a:rPr lang="en-GB" dirty="0" smtClean="0"/>
              <a:t> &amp; </a:t>
            </a:r>
            <a:r>
              <a:rPr lang="en-GB" dirty="0" err="1" smtClean="0"/>
              <a:t>Spelke</a:t>
            </a:r>
            <a:r>
              <a:rPr lang="en-GB" dirty="0" smtClean="0"/>
              <a:t> (2004)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from the psychology of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6" y="1600200"/>
            <a:ext cx="4686304" cy="4525963"/>
          </a:xfrm>
        </p:spPr>
        <p:txBody>
          <a:bodyPr/>
          <a:lstStyle/>
          <a:p>
            <a:r>
              <a:rPr lang="en-GB" dirty="0" smtClean="0"/>
              <a:t>Pre-counting infants search ~N times for N items for N&lt;4</a:t>
            </a:r>
          </a:p>
          <a:p>
            <a:endParaRPr lang="en-GB" dirty="0" smtClean="0"/>
          </a:p>
          <a:p>
            <a:r>
              <a:rPr lang="en-GB" dirty="0" smtClean="0"/>
              <a:t>People who can count are not subject to this limit....</a:t>
            </a:r>
          </a:p>
          <a:p>
            <a:endParaRPr lang="en-GB" dirty="0" smtClean="0"/>
          </a:p>
          <a:p>
            <a:r>
              <a:rPr lang="en-GB" dirty="0" smtClean="0"/>
              <a:t>....provided they have time and resources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3411797" cy="33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357826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Feigenson</a:t>
            </a:r>
            <a:r>
              <a:rPr lang="en-GB" dirty="0" smtClean="0"/>
              <a:t>, </a:t>
            </a:r>
            <a:r>
              <a:rPr lang="en-GB" dirty="0" err="1" smtClean="0"/>
              <a:t>Dehane</a:t>
            </a:r>
            <a:r>
              <a:rPr lang="en-GB" dirty="0" smtClean="0"/>
              <a:t> &amp; </a:t>
            </a:r>
            <a:r>
              <a:rPr lang="en-GB" dirty="0" err="1" smtClean="0"/>
              <a:t>Spelke</a:t>
            </a:r>
            <a:r>
              <a:rPr lang="en-GB" dirty="0" smtClean="0"/>
              <a:t> (2004)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two (or more) systems?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Complex cognitive domains often make contradictory demands</a:t>
            </a:r>
          </a:p>
          <a:p>
            <a:pPr lvl="1"/>
            <a:r>
              <a:rPr lang="en-GB" dirty="0" smtClean="0"/>
              <a:t>We must be very efficient</a:t>
            </a:r>
          </a:p>
          <a:p>
            <a:pPr lvl="1"/>
            <a:r>
              <a:rPr lang="en-GB" dirty="0" smtClean="0"/>
              <a:t>We must be very flexible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23850" y="0"/>
            <a:ext cx="8640763" cy="90805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Mindreading </a:t>
            </a:r>
            <a:r>
              <a:rPr lang="en-GB" sz="2800" dirty="0">
                <a:solidFill>
                  <a:schemeClr val="tx2"/>
                </a:solidFill>
              </a:rPr>
              <a:t>makes contradictory demands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682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6613" y="1600200"/>
            <a:ext cx="3279775" cy="2185988"/>
          </a:xfrm>
          <a:noFill/>
          <a:ln/>
        </p:spPr>
      </p:pic>
      <p:pic>
        <p:nvPicPr>
          <p:cNvPr id="2682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00663" y="1600200"/>
            <a:ext cx="2732087" cy="2185988"/>
          </a:xfrm>
          <a:noFill/>
          <a:ln/>
        </p:spPr>
      </p:pic>
      <p:pic>
        <p:nvPicPr>
          <p:cNvPr id="26829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364163" y="4221163"/>
            <a:ext cx="2581275" cy="2187575"/>
          </a:xfrm>
          <a:noFill/>
          <a:ln/>
        </p:spPr>
      </p:pic>
      <p:pic>
        <p:nvPicPr>
          <p:cNvPr id="268294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755650" y="3979863"/>
            <a:ext cx="3529013" cy="2644775"/>
          </a:xfrm>
          <a:noFill/>
          <a:ln/>
        </p:spPr>
      </p:pic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1187450" y="908050"/>
            <a:ext cx="348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ToM must be flexible</a:t>
            </a:r>
          </a:p>
          <a:p>
            <a:r>
              <a:rPr lang="en-GB"/>
              <a:t>- An archetypal “central process”</a:t>
            </a:r>
            <a:endParaRPr lang="en-US"/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5292725" y="908050"/>
            <a:ext cx="362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ToM must be fast and efficient</a:t>
            </a:r>
          </a:p>
          <a:p>
            <a:r>
              <a:rPr lang="en-GB"/>
              <a:t>- An archetypal “modular process”</a:t>
            </a:r>
            <a:endParaRPr lang="en-US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4284663" y="472440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Fast &amp;</a:t>
            </a:r>
          </a:p>
          <a:p>
            <a:r>
              <a:rPr lang="en-GB"/>
              <a:t>Flexible?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vised_Fig1_WBA 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1071546"/>
            <a:ext cx="1497975" cy="416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Evidence that mindreading is </a:t>
            </a:r>
            <a:r>
              <a:rPr lang="en-GB" sz="2800" dirty="0"/>
              <a:t>a flexible but demanding ability</a:t>
            </a:r>
            <a:endParaRPr lang="en-US" sz="2800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6186502" cy="5857892"/>
          </a:xfrm>
        </p:spPr>
        <p:txBody>
          <a:bodyPr>
            <a:normAutofit/>
          </a:bodyPr>
          <a:lstStyle/>
          <a:p>
            <a:r>
              <a:rPr lang="en-GB" sz="1800" b="1" dirty="0" smtClean="0"/>
              <a:t>In Adults....</a:t>
            </a:r>
          </a:p>
          <a:p>
            <a:r>
              <a:rPr lang="en-GB" sz="1800" dirty="0" smtClean="0"/>
              <a:t>Impaired </a:t>
            </a:r>
            <a:r>
              <a:rPr lang="en-GB" sz="1800" dirty="0"/>
              <a:t>executive processes can lead to severe egocentrism</a:t>
            </a:r>
          </a:p>
          <a:p>
            <a:pPr lvl="1"/>
            <a:r>
              <a:rPr lang="en-GB" sz="1400" dirty="0"/>
              <a:t>(e.g., Samson, </a:t>
            </a:r>
            <a:r>
              <a:rPr lang="en-GB" sz="1400" dirty="0" err="1"/>
              <a:t>Apperly</a:t>
            </a:r>
            <a:r>
              <a:rPr lang="en-GB" sz="1400" dirty="0"/>
              <a:t>, </a:t>
            </a:r>
            <a:r>
              <a:rPr lang="en-US" sz="1400" dirty="0" err="1"/>
              <a:t>Kathirgamanathan</a:t>
            </a:r>
            <a:r>
              <a:rPr lang="en-US" sz="1400" dirty="0"/>
              <a:t> &amp; Humphreys, 2005)</a:t>
            </a:r>
          </a:p>
          <a:p>
            <a:pPr lvl="1"/>
            <a:endParaRPr lang="en-GB" sz="1400" dirty="0"/>
          </a:p>
          <a:p>
            <a:r>
              <a:rPr lang="en-GB" sz="1800" dirty="0"/>
              <a:t>Belief inferences are not </a:t>
            </a:r>
            <a:r>
              <a:rPr lang="en-GB" sz="1800" i="1" dirty="0"/>
              <a:t>made</a:t>
            </a:r>
            <a:r>
              <a:rPr lang="en-GB" sz="1800" dirty="0"/>
              <a:t> automatically </a:t>
            </a:r>
          </a:p>
          <a:p>
            <a:pPr lvl="1"/>
            <a:r>
              <a:rPr lang="en-GB" sz="1400" dirty="0"/>
              <a:t>(</a:t>
            </a:r>
            <a:r>
              <a:rPr lang="en-GB" sz="1400" dirty="0" err="1"/>
              <a:t>Apperly</a:t>
            </a:r>
            <a:r>
              <a:rPr lang="en-GB" sz="1400" dirty="0"/>
              <a:t>, Samson, Riggs, Simpson &amp; </a:t>
            </a:r>
            <a:r>
              <a:rPr lang="en-GB" sz="1400" dirty="0" err="1"/>
              <a:t>Chiavarino</a:t>
            </a:r>
            <a:r>
              <a:rPr lang="en-GB" sz="1400" dirty="0"/>
              <a:t>, 2006; Back &amp; </a:t>
            </a:r>
            <a:r>
              <a:rPr lang="en-GB" sz="1400" dirty="0" err="1"/>
              <a:t>Apperly</a:t>
            </a:r>
            <a:r>
              <a:rPr lang="en-GB" sz="1400" dirty="0"/>
              <a:t>, </a:t>
            </a:r>
            <a:r>
              <a:rPr lang="en-GB" sz="1400" dirty="0" smtClean="0"/>
              <a:t>2010)</a:t>
            </a:r>
            <a:endParaRPr lang="en-US" sz="1400" dirty="0"/>
          </a:p>
          <a:p>
            <a:endParaRPr lang="en-GB" sz="1600" dirty="0"/>
          </a:p>
          <a:p>
            <a:r>
              <a:rPr lang="en-GB" sz="1800" dirty="0"/>
              <a:t>Belief inferences are not </a:t>
            </a:r>
            <a:r>
              <a:rPr lang="en-GB" sz="1800" i="1" dirty="0"/>
              <a:t>used</a:t>
            </a:r>
            <a:r>
              <a:rPr lang="en-GB" sz="1800" dirty="0"/>
              <a:t> automatically</a:t>
            </a:r>
          </a:p>
          <a:p>
            <a:pPr lvl="1"/>
            <a:r>
              <a:rPr lang="en-GB" sz="1400" dirty="0"/>
              <a:t>(e.g., </a:t>
            </a:r>
            <a:r>
              <a:rPr lang="en-GB" sz="1400" dirty="0" err="1"/>
              <a:t>Keysar</a:t>
            </a:r>
            <a:r>
              <a:rPr lang="en-GB" sz="1400" dirty="0"/>
              <a:t>, Lin &amp; Barr, </a:t>
            </a:r>
            <a:r>
              <a:rPr lang="en-GB" sz="1400" dirty="0" smtClean="0"/>
              <a:t>2003; </a:t>
            </a:r>
            <a:r>
              <a:rPr lang="en-GB" sz="1400" dirty="0" err="1" smtClean="0"/>
              <a:t>Apperly</a:t>
            </a:r>
            <a:r>
              <a:rPr lang="en-GB" sz="1400" dirty="0" smtClean="0"/>
              <a:t> et al., 2010)</a:t>
            </a:r>
            <a:endParaRPr lang="en-GB" sz="1400" dirty="0"/>
          </a:p>
          <a:p>
            <a:endParaRPr lang="en-GB" sz="1600" dirty="0"/>
          </a:p>
          <a:p>
            <a:r>
              <a:rPr lang="en-GB" sz="1800" dirty="0"/>
              <a:t>Holding false beliefs briefly in mind has a measurable processing cost</a:t>
            </a:r>
          </a:p>
          <a:p>
            <a:pPr lvl="1"/>
            <a:r>
              <a:rPr lang="en-GB" sz="1400" dirty="0"/>
              <a:t>(</a:t>
            </a:r>
            <a:r>
              <a:rPr lang="en-GB" sz="1400" dirty="0" err="1"/>
              <a:t>Apperly</a:t>
            </a:r>
            <a:r>
              <a:rPr lang="en-GB" sz="1400" dirty="0"/>
              <a:t>, Back et al., 2008)</a:t>
            </a:r>
          </a:p>
          <a:p>
            <a:pPr lvl="1"/>
            <a:endParaRPr lang="en-GB" sz="1400" dirty="0"/>
          </a:p>
          <a:p>
            <a:r>
              <a:rPr lang="en-GB" sz="1800" dirty="0"/>
              <a:t>Belief reasoning requires cognitive control</a:t>
            </a:r>
          </a:p>
          <a:p>
            <a:pPr lvl="1"/>
            <a:r>
              <a:rPr lang="en-GB" sz="1400" dirty="0"/>
              <a:t>(e.g., Bull, Philips &amp; Conway, </a:t>
            </a:r>
            <a:r>
              <a:rPr lang="en-GB" sz="1400" dirty="0" smtClean="0"/>
              <a:t>2007)</a:t>
            </a:r>
            <a:endParaRPr lang="en-GB" sz="1400" dirty="0"/>
          </a:p>
          <a:p>
            <a:endParaRPr lang="en-GB" sz="1800" dirty="0" smtClean="0"/>
          </a:p>
          <a:p>
            <a:r>
              <a:rPr lang="en-GB" sz="1800" b="1" dirty="0" smtClean="0">
                <a:solidFill>
                  <a:schemeClr val="bg1"/>
                </a:solidFill>
              </a:rPr>
              <a:t>.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578" y="4214818"/>
            <a:ext cx="2357422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6" descr="G4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4786322"/>
            <a:ext cx="2428860" cy="1792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vised_Fig1_WBA 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1071546"/>
            <a:ext cx="1497975" cy="416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Evidence that mindreading is </a:t>
            </a:r>
            <a:r>
              <a:rPr lang="en-GB" sz="2800" dirty="0"/>
              <a:t>a flexible but demanding ability</a:t>
            </a:r>
            <a:endParaRPr lang="en-US" sz="2800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6186502" cy="5857892"/>
          </a:xfrm>
        </p:spPr>
        <p:txBody>
          <a:bodyPr>
            <a:normAutofit/>
          </a:bodyPr>
          <a:lstStyle/>
          <a:p>
            <a:r>
              <a:rPr lang="en-GB" sz="1800" b="1" dirty="0" smtClean="0"/>
              <a:t>In Adults....</a:t>
            </a:r>
          </a:p>
          <a:p>
            <a:r>
              <a:rPr lang="en-GB" sz="1800" dirty="0" smtClean="0"/>
              <a:t>Impaired </a:t>
            </a:r>
            <a:r>
              <a:rPr lang="en-GB" sz="1800" dirty="0"/>
              <a:t>executive processes can lead to severe egocentrism</a:t>
            </a:r>
          </a:p>
          <a:p>
            <a:pPr lvl="1"/>
            <a:r>
              <a:rPr lang="en-GB" sz="1400" dirty="0"/>
              <a:t>(e.g., Samson, </a:t>
            </a:r>
            <a:r>
              <a:rPr lang="en-GB" sz="1400" dirty="0" err="1"/>
              <a:t>Apperly</a:t>
            </a:r>
            <a:r>
              <a:rPr lang="en-GB" sz="1400" dirty="0"/>
              <a:t>, </a:t>
            </a:r>
            <a:r>
              <a:rPr lang="en-US" sz="1400" dirty="0" err="1"/>
              <a:t>Kathirgamanathan</a:t>
            </a:r>
            <a:r>
              <a:rPr lang="en-US" sz="1400" dirty="0"/>
              <a:t> &amp; Humphreys, 2005)</a:t>
            </a:r>
          </a:p>
          <a:p>
            <a:pPr lvl="1"/>
            <a:endParaRPr lang="en-GB" sz="1400" dirty="0"/>
          </a:p>
          <a:p>
            <a:r>
              <a:rPr lang="en-GB" sz="1800" dirty="0"/>
              <a:t>Belief inferences are not </a:t>
            </a:r>
            <a:r>
              <a:rPr lang="en-GB" sz="1800" i="1" dirty="0"/>
              <a:t>made</a:t>
            </a:r>
            <a:r>
              <a:rPr lang="en-GB" sz="1800" dirty="0"/>
              <a:t> automatically </a:t>
            </a:r>
          </a:p>
          <a:p>
            <a:pPr lvl="1"/>
            <a:r>
              <a:rPr lang="en-GB" sz="1400" dirty="0"/>
              <a:t>(</a:t>
            </a:r>
            <a:r>
              <a:rPr lang="en-GB" sz="1400" dirty="0" err="1"/>
              <a:t>Apperly</a:t>
            </a:r>
            <a:r>
              <a:rPr lang="en-GB" sz="1400" dirty="0"/>
              <a:t>, Samson, Riggs, Simpson &amp; </a:t>
            </a:r>
            <a:r>
              <a:rPr lang="en-GB" sz="1400" dirty="0" err="1"/>
              <a:t>Chiavarino</a:t>
            </a:r>
            <a:r>
              <a:rPr lang="en-GB" sz="1400" dirty="0"/>
              <a:t>, 2006; Back &amp; </a:t>
            </a:r>
            <a:r>
              <a:rPr lang="en-GB" sz="1400" dirty="0" err="1"/>
              <a:t>Apperly</a:t>
            </a:r>
            <a:r>
              <a:rPr lang="en-GB" sz="1400" dirty="0"/>
              <a:t>, </a:t>
            </a:r>
            <a:r>
              <a:rPr lang="en-GB" sz="1400" dirty="0" smtClean="0"/>
              <a:t>2010)</a:t>
            </a:r>
            <a:endParaRPr lang="en-US" sz="1400" dirty="0"/>
          </a:p>
          <a:p>
            <a:endParaRPr lang="en-GB" sz="1600" dirty="0"/>
          </a:p>
          <a:p>
            <a:r>
              <a:rPr lang="en-GB" sz="1800" dirty="0"/>
              <a:t>Belief inferences are not </a:t>
            </a:r>
            <a:r>
              <a:rPr lang="en-GB" sz="1800" i="1" dirty="0"/>
              <a:t>used</a:t>
            </a:r>
            <a:r>
              <a:rPr lang="en-GB" sz="1800" dirty="0"/>
              <a:t> automatically</a:t>
            </a:r>
          </a:p>
          <a:p>
            <a:pPr lvl="1"/>
            <a:r>
              <a:rPr lang="en-GB" sz="1400" dirty="0"/>
              <a:t>(e.g., </a:t>
            </a:r>
            <a:r>
              <a:rPr lang="en-GB" sz="1400" dirty="0" err="1"/>
              <a:t>Keysar</a:t>
            </a:r>
            <a:r>
              <a:rPr lang="en-GB" sz="1400" dirty="0"/>
              <a:t>, Lin &amp; Barr, </a:t>
            </a:r>
            <a:r>
              <a:rPr lang="en-GB" sz="1400" dirty="0" smtClean="0"/>
              <a:t>2003; </a:t>
            </a:r>
            <a:r>
              <a:rPr lang="en-GB" sz="1400" dirty="0" err="1" smtClean="0"/>
              <a:t>Apperly</a:t>
            </a:r>
            <a:r>
              <a:rPr lang="en-GB" sz="1400" dirty="0" smtClean="0"/>
              <a:t> et al., 2010)</a:t>
            </a:r>
            <a:endParaRPr lang="en-GB" sz="1400" dirty="0"/>
          </a:p>
          <a:p>
            <a:endParaRPr lang="en-GB" sz="1600" dirty="0"/>
          </a:p>
          <a:p>
            <a:r>
              <a:rPr lang="en-GB" sz="1800" dirty="0"/>
              <a:t>Holding false beliefs briefly in mind has a measurable processing cost</a:t>
            </a:r>
          </a:p>
          <a:p>
            <a:pPr lvl="1"/>
            <a:r>
              <a:rPr lang="en-GB" sz="1400" dirty="0"/>
              <a:t>(</a:t>
            </a:r>
            <a:r>
              <a:rPr lang="en-GB" sz="1400" dirty="0" err="1"/>
              <a:t>Apperly</a:t>
            </a:r>
            <a:r>
              <a:rPr lang="en-GB" sz="1400" dirty="0"/>
              <a:t>, Back et al., 2008)</a:t>
            </a:r>
          </a:p>
          <a:p>
            <a:pPr lvl="1"/>
            <a:endParaRPr lang="en-GB" sz="1400" dirty="0"/>
          </a:p>
          <a:p>
            <a:r>
              <a:rPr lang="en-GB" sz="1800" dirty="0"/>
              <a:t>Belief reasoning requires cognitive control</a:t>
            </a:r>
          </a:p>
          <a:p>
            <a:pPr lvl="1"/>
            <a:r>
              <a:rPr lang="en-GB" sz="1400" dirty="0"/>
              <a:t>(e.g., Bull, Philips &amp; Conway, </a:t>
            </a:r>
            <a:r>
              <a:rPr lang="en-GB" sz="1400" dirty="0" smtClean="0"/>
              <a:t>2007)</a:t>
            </a:r>
            <a:endParaRPr lang="en-GB" sz="1400" dirty="0"/>
          </a:p>
          <a:p>
            <a:endParaRPr lang="en-GB" sz="1800" dirty="0" smtClean="0"/>
          </a:p>
          <a:p>
            <a:r>
              <a:rPr lang="en-GB" sz="1800" b="1" dirty="0" smtClean="0"/>
              <a:t>...and this fits with evidence from children.</a:t>
            </a:r>
            <a:endParaRPr lang="en-GB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6786578" y="4214818"/>
            <a:ext cx="2357422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6" descr="G4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4786322"/>
            <a:ext cx="2428860" cy="1792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Efficient but inflexible processes?</a:t>
            </a:r>
            <a:br>
              <a:rPr lang="en-GB"/>
            </a:br>
            <a:endParaRPr lang="en-US" sz="2000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468313" y="1341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What would count as direct evidence of inflexibility and efficiency?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 smtClean="0"/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dirty="0" smtClean="0"/>
              <a:t>Kovacs et al. (2010) </a:t>
            </a:r>
            <a:r>
              <a:rPr lang="en-US" i="1" dirty="0" smtClean="0"/>
              <a:t>Science. </a:t>
            </a:r>
            <a:r>
              <a:rPr lang="en-US" dirty="0" smtClean="0"/>
              <a:t>Adults may infer false beliefs even when they do not need to.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dirty="0" smtClean="0"/>
              <a:t>Stronger evidence: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Process may be executed even when unnecessary or unhelpful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Process may not be disrupted by other tasks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2"/>
                </a:solidFill>
              </a:rPr>
              <a:t>Efficient but inflexible processes?</a:t>
            </a:r>
            <a:br>
              <a:rPr lang="en-GB" sz="2800" dirty="0">
                <a:solidFill>
                  <a:schemeClr val="tx2"/>
                </a:solidFill>
              </a:rPr>
            </a:br>
            <a:r>
              <a:rPr lang="en-GB" sz="1800" dirty="0">
                <a:solidFill>
                  <a:schemeClr val="tx2"/>
                </a:solidFill>
              </a:rPr>
              <a:t>(Samson, </a:t>
            </a:r>
            <a:r>
              <a:rPr lang="en-GB" sz="1800" dirty="0" err="1">
                <a:solidFill>
                  <a:schemeClr val="tx2"/>
                </a:solidFill>
              </a:rPr>
              <a:t>Apperly</a:t>
            </a:r>
            <a:r>
              <a:rPr lang="en-GB" sz="1800" dirty="0">
                <a:solidFill>
                  <a:schemeClr val="tx2"/>
                </a:solidFill>
              </a:rPr>
              <a:t>, Braithwaite et al., </a:t>
            </a:r>
            <a:r>
              <a:rPr lang="en-GB" sz="1800" dirty="0" smtClean="0">
                <a:solidFill>
                  <a:schemeClr val="tx2"/>
                </a:solidFill>
              </a:rPr>
              <a:t>2010, </a:t>
            </a:r>
            <a:r>
              <a:rPr lang="en-GB" sz="1800" i="1" dirty="0">
                <a:solidFill>
                  <a:schemeClr val="tx2"/>
                </a:solidFill>
              </a:rPr>
              <a:t>JEP:HPP</a:t>
            </a:r>
            <a:r>
              <a:rPr lang="en-GB" sz="1800" dirty="0">
                <a:solidFill>
                  <a:schemeClr val="tx2"/>
                </a:solidFill>
              </a:rPr>
              <a:t>)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4916" name="Picture 4" descr="S2_O2_M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1500" y="1773238"/>
            <a:ext cx="2740025" cy="2055812"/>
          </a:xfrm>
          <a:prstGeom prst="rect">
            <a:avLst/>
          </a:prstGeom>
          <a:noFill/>
        </p:spPr>
      </p:pic>
      <p:pic>
        <p:nvPicPr>
          <p:cNvPr id="294917" name="Picture 5" descr="S2_O1_ML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8325" y="3860800"/>
            <a:ext cx="2740025" cy="2055813"/>
          </a:xfrm>
          <a:prstGeom prst="rect">
            <a:avLst/>
          </a:prstGeom>
          <a:noFill/>
        </p:spPr>
      </p:pic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1308100" y="27019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You / He</a:t>
            </a:r>
            <a:endParaRPr lang="en-US"/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400175" y="48625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You / He</a:t>
            </a:r>
            <a:endParaRPr lang="en-US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3900488" y="2701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  <a:endParaRPr lang="en-US"/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3871913" y="48688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  <a:endParaRPr lang="en-US"/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>
            <a:off x="2695575" y="2898775"/>
            <a:ext cx="936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>
            <a:off x="2695575" y="5084763"/>
            <a:ext cx="936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4572000" y="2898775"/>
            <a:ext cx="936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4925" name="Line 13"/>
          <p:cNvSpPr>
            <a:spLocks noChangeShapeType="1"/>
          </p:cNvSpPr>
          <p:nvPr/>
        </p:nvSpPr>
        <p:spPr bwMode="auto">
          <a:xfrm>
            <a:off x="4572000" y="5084763"/>
            <a:ext cx="936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433388" y="1936750"/>
            <a:ext cx="248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Self / Other Consistent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395288" y="4076700"/>
            <a:ext cx="262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Self / Other Inconsistent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5829300" y="392588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Disc position varies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5795963" y="1844675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1,2, or 3 discs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GB" sz="2800"/>
              <a:t>What is “Theory of Mind”?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5033968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400" b="1" dirty="0"/>
              <a:t>“Folk psychology”, “Perspective-taking”, “Social cognition”</a:t>
            </a:r>
          </a:p>
          <a:p>
            <a:pPr>
              <a:lnSpc>
                <a:spcPct val="80000"/>
              </a:lnSpc>
            </a:pPr>
            <a:r>
              <a:rPr lang="en-GB" sz="1400" b="1" dirty="0" smtClean="0"/>
              <a:t>Essential for everyday social interaction and communication</a:t>
            </a:r>
          </a:p>
          <a:p>
            <a:pPr>
              <a:lnSpc>
                <a:spcPct val="80000"/>
              </a:lnSpc>
            </a:pPr>
            <a:endParaRPr lang="en-GB" sz="1400" b="1" i="1" dirty="0"/>
          </a:p>
          <a:p>
            <a:pPr>
              <a:lnSpc>
                <a:spcPct val="80000"/>
              </a:lnSpc>
            </a:pPr>
            <a:r>
              <a:rPr lang="en-GB" sz="1400" b="1" i="1" dirty="0"/>
              <a:t>False</a:t>
            </a:r>
            <a:r>
              <a:rPr lang="en-GB" sz="1400" b="1" dirty="0"/>
              <a:t> belief tasks as a </a:t>
            </a:r>
            <a:r>
              <a:rPr lang="en-GB" sz="1400" b="1" dirty="0" smtClean="0"/>
              <a:t>paradigm case</a:t>
            </a:r>
            <a:endParaRPr lang="en-GB" sz="1400" b="1" dirty="0"/>
          </a:p>
          <a:p>
            <a:pPr>
              <a:lnSpc>
                <a:spcPct val="80000"/>
              </a:lnSpc>
            </a:pPr>
            <a:r>
              <a:rPr lang="en-GB" sz="1400" b="1" dirty="0"/>
              <a:t>(e.g., </a:t>
            </a:r>
            <a:r>
              <a:rPr lang="en-GB" sz="1400" b="1" dirty="0" err="1"/>
              <a:t>Wimmer</a:t>
            </a:r>
            <a:r>
              <a:rPr lang="en-GB" sz="1400" b="1" dirty="0"/>
              <a:t> &amp; </a:t>
            </a:r>
            <a:r>
              <a:rPr lang="en-GB" sz="1400" b="1" dirty="0" err="1"/>
              <a:t>Perner</a:t>
            </a:r>
            <a:r>
              <a:rPr lang="en-GB" sz="1400" b="1" dirty="0"/>
              <a:t>, 1983)</a:t>
            </a:r>
          </a:p>
          <a:p>
            <a:pPr lvl="1">
              <a:lnSpc>
                <a:spcPct val="80000"/>
              </a:lnSpc>
            </a:pPr>
            <a:r>
              <a:rPr lang="en-GB" sz="1200" b="1" dirty="0"/>
              <a:t>These tasks ensure that participant must judge from other person’s point of view</a:t>
            </a:r>
          </a:p>
          <a:p>
            <a:pPr>
              <a:lnSpc>
                <a:spcPct val="80000"/>
              </a:lnSpc>
            </a:pPr>
            <a:endParaRPr lang="en-GB" sz="1600" b="1" dirty="0"/>
          </a:p>
          <a:p>
            <a:pPr>
              <a:lnSpc>
                <a:spcPct val="80000"/>
              </a:lnSpc>
            </a:pPr>
            <a:endParaRPr lang="en-GB" sz="16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GB" sz="1400" dirty="0"/>
          </a:p>
          <a:p>
            <a:pPr>
              <a:lnSpc>
                <a:spcPct val="80000"/>
              </a:lnSpc>
              <a:buFontTx/>
              <a:buNone/>
            </a:pPr>
            <a:endParaRPr lang="en-GB" sz="1400" dirty="0"/>
          </a:p>
          <a:p>
            <a:pPr>
              <a:lnSpc>
                <a:spcPct val="80000"/>
              </a:lnSpc>
            </a:pPr>
            <a:endParaRPr lang="en-GB" sz="1400" dirty="0"/>
          </a:p>
        </p:txBody>
      </p:sp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071546"/>
            <a:ext cx="347122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r>
              <a:rPr lang="en-GB" sz="2400" dirty="0"/>
              <a:t>Efficient but inflexible processes?</a:t>
            </a:r>
            <a:br>
              <a:rPr lang="en-GB" sz="2400" dirty="0"/>
            </a:br>
            <a:r>
              <a:rPr lang="en-GB" sz="1600" dirty="0"/>
              <a:t>(Samson, </a:t>
            </a:r>
            <a:r>
              <a:rPr lang="en-GB" sz="1600" dirty="0" err="1"/>
              <a:t>Apperly</a:t>
            </a:r>
            <a:r>
              <a:rPr lang="en-GB" sz="1600" dirty="0"/>
              <a:t>, Braithwaite et al., </a:t>
            </a:r>
            <a:r>
              <a:rPr lang="en-GB" sz="1600" dirty="0" smtClean="0"/>
              <a:t>2010, </a:t>
            </a:r>
            <a:r>
              <a:rPr lang="en-GB" sz="1600" i="1" dirty="0"/>
              <a:t>JEP:HPP</a:t>
            </a:r>
            <a:r>
              <a:rPr lang="en-GB" sz="1600" dirty="0"/>
              <a:t>)</a:t>
            </a:r>
            <a:endParaRPr lang="en-US" sz="1600" dirty="0"/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771775" y="4797425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Main effect of consistency</a:t>
            </a:r>
          </a:p>
          <a:p>
            <a:r>
              <a:rPr lang="en-GB"/>
              <a:t>Significant interaction</a:t>
            </a:r>
            <a:endParaRPr lang="en-US"/>
          </a:p>
        </p:txBody>
      </p:sp>
      <p:graphicFrame>
        <p:nvGraphicFramePr>
          <p:cNvPr id="2488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323975"/>
          <a:ext cx="72104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Chart" r:id="rId4" imgW="6924675" imgH="3467100" progId="Excel.Sheet.8">
                  <p:embed/>
                </p:oleObj>
              </mc:Choice>
              <mc:Fallback>
                <p:oleObj name="Chart" r:id="rId4" imgW="6924675" imgH="34671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23975"/>
                        <a:ext cx="7210425" cy="412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8" name="Text Box 6"/>
          <p:cNvSpPr txBox="1">
            <a:spLocks noChangeArrowheads="1"/>
          </p:cNvSpPr>
          <p:nvPr/>
        </p:nvSpPr>
        <p:spPr bwMode="auto">
          <a:xfrm rot="16200000">
            <a:off x="662782" y="2801143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RT (ms)</a:t>
            </a:r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3565525" y="1700213"/>
            <a:ext cx="3382963" cy="417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14650" y="2276475"/>
            <a:ext cx="288925" cy="144463"/>
            <a:chOff x="1292" y="1570"/>
            <a:chExt cx="182" cy="91"/>
          </a:xfrm>
        </p:grpSpPr>
        <p:sp>
          <p:nvSpPr>
            <p:cNvPr id="248841" name="Line 9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8842" name="Line 10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8843" name="Line 11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3111500" y="1671638"/>
            <a:ext cx="3765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Egocentric interference on explicit judgement of other</a:t>
            </a:r>
            <a:endParaRPr lang="en-US" sz="1600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3059113" y="1989138"/>
            <a:ext cx="73025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48846" name="Picture 14" descr="S2_O2_ML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488" y="1196975"/>
            <a:ext cx="1728787" cy="1296988"/>
          </a:xfrm>
          <a:prstGeom prst="rect">
            <a:avLst/>
          </a:prstGeom>
          <a:noFill/>
        </p:spPr>
      </p:pic>
      <p:pic>
        <p:nvPicPr>
          <p:cNvPr id="248847" name="Picture 15" descr="S2_O1_ML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488" y="3573463"/>
            <a:ext cx="1728787" cy="1296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r>
              <a:rPr lang="en-GB" sz="2400" dirty="0"/>
              <a:t>Efficient but inflexible processes?</a:t>
            </a:r>
            <a:br>
              <a:rPr lang="en-GB" sz="2400" dirty="0"/>
            </a:br>
            <a:r>
              <a:rPr lang="en-GB" sz="1600" dirty="0"/>
              <a:t>(Samson, </a:t>
            </a:r>
            <a:r>
              <a:rPr lang="en-GB" sz="1600" dirty="0" err="1"/>
              <a:t>Apperly</a:t>
            </a:r>
            <a:r>
              <a:rPr lang="en-GB" sz="1600" dirty="0"/>
              <a:t>, Braithwaite et al., </a:t>
            </a:r>
            <a:r>
              <a:rPr lang="en-GB" sz="1600" dirty="0" smtClean="0"/>
              <a:t>2010, </a:t>
            </a:r>
            <a:r>
              <a:rPr lang="en-GB" sz="1600" i="1" dirty="0"/>
              <a:t>JEP:HPP</a:t>
            </a:r>
            <a:r>
              <a:rPr lang="en-GB" sz="1600" dirty="0"/>
              <a:t>)</a:t>
            </a:r>
            <a:endParaRPr lang="en-US" sz="1600" dirty="0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2771775" y="4797425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Main effect of consistency</a:t>
            </a:r>
          </a:p>
          <a:p>
            <a:r>
              <a:rPr lang="en-GB"/>
              <a:t>Significant interaction</a:t>
            </a:r>
            <a:endParaRPr lang="en-US"/>
          </a:p>
        </p:txBody>
      </p:sp>
      <p:graphicFrame>
        <p:nvGraphicFramePr>
          <p:cNvPr id="25088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323975"/>
          <a:ext cx="72104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Chart" r:id="rId4" imgW="6924675" imgH="3467100" progId="Excel.Sheet.8">
                  <p:embed/>
                </p:oleObj>
              </mc:Choice>
              <mc:Fallback>
                <p:oleObj name="Chart" r:id="rId4" imgW="6924675" imgH="34671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23975"/>
                        <a:ext cx="7210425" cy="412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/>
          <p:cNvSpPr txBox="1">
            <a:spLocks noChangeArrowheads="1"/>
          </p:cNvSpPr>
          <p:nvPr/>
        </p:nvSpPr>
        <p:spPr bwMode="auto">
          <a:xfrm rot="16200000">
            <a:off x="662782" y="2801143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RT (ms)</a:t>
            </a:r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3565525" y="1700213"/>
            <a:ext cx="3382963" cy="417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01850" y="2347913"/>
            <a:ext cx="288925" cy="144462"/>
            <a:chOff x="1292" y="1570"/>
            <a:chExt cx="182" cy="91"/>
          </a:xfrm>
        </p:grpSpPr>
        <p:sp>
          <p:nvSpPr>
            <p:cNvPr id="250889" name="Line 9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0890" name="Line 10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0891" name="Line 11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298700" y="1743075"/>
            <a:ext cx="4002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Altercentric interference = indirect measure of perspective-taking</a:t>
            </a:r>
            <a:endParaRPr lang="en-US" sz="1600"/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V="1">
            <a:off x="2246313" y="2060575"/>
            <a:ext cx="73025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50894" name="Picture 14" descr="S2_O2_ML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488" y="1196975"/>
            <a:ext cx="1728787" cy="1296988"/>
          </a:xfrm>
          <a:prstGeom prst="rect">
            <a:avLst/>
          </a:prstGeom>
          <a:noFill/>
        </p:spPr>
      </p:pic>
      <p:pic>
        <p:nvPicPr>
          <p:cNvPr id="250895" name="Picture 15" descr="S2_O1_ML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488" y="3573463"/>
            <a:ext cx="1728787" cy="1296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r>
              <a:rPr lang="en-GB" sz="2400" dirty="0"/>
              <a:t>Efficient but inflexible processes?</a:t>
            </a:r>
            <a:br>
              <a:rPr lang="en-GB" sz="2400" dirty="0"/>
            </a:br>
            <a:r>
              <a:rPr lang="en-GB" sz="1600" dirty="0"/>
              <a:t>(Samson, </a:t>
            </a:r>
            <a:r>
              <a:rPr lang="en-GB" sz="1600" dirty="0" err="1"/>
              <a:t>Apperly</a:t>
            </a:r>
            <a:r>
              <a:rPr lang="en-GB" sz="1600" dirty="0"/>
              <a:t>, Braithwaite et al., </a:t>
            </a:r>
            <a:r>
              <a:rPr lang="en-GB" sz="1600" dirty="0" smtClean="0"/>
              <a:t>2010, </a:t>
            </a:r>
            <a:r>
              <a:rPr lang="en-GB" sz="1600" i="1" dirty="0"/>
              <a:t>JEP:HPP</a:t>
            </a:r>
            <a:r>
              <a:rPr lang="en-GB" sz="1600" dirty="0"/>
              <a:t>)</a:t>
            </a:r>
            <a:endParaRPr lang="en-US" sz="1600" dirty="0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2771775" y="4797425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Main effect of consistency</a:t>
            </a:r>
          </a:p>
          <a:p>
            <a:r>
              <a:rPr lang="en-GB"/>
              <a:t>Significant interaction</a:t>
            </a:r>
            <a:endParaRPr lang="en-US"/>
          </a:p>
        </p:txBody>
      </p:sp>
      <p:graphicFrame>
        <p:nvGraphicFramePr>
          <p:cNvPr id="25088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323975"/>
          <a:ext cx="72104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7" name="Chart" r:id="rId4" imgW="6924675" imgH="3467100" progId="Excel.Sheet.8">
                  <p:embed/>
                </p:oleObj>
              </mc:Choice>
              <mc:Fallback>
                <p:oleObj name="Chart" r:id="rId4" imgW="6924675" imgH="34671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23975"/>
                        <a:ext cx="7210425" cy="412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/>
          <p:cNvSpPr txBox="1">
            <a:spLocks noChangeArrowheads="1"/>
          </p:cNvSpPr>
          <p:nvPr/>
        </p:nvSpPr>
        <p:spPr bwMode="auto">
          <a:xfrm rot="16200000">
            <a:off x="662782" y="2801143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RT (ms)</a:t>
            </a:r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3635896" y="1700213"/>
            <a:ext cx="3312368" cy="417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Effect occurs:</a:t>
            </a:r>
          </a:p>
          <a:p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400" dirty="0" smtClean="0">
                <a:solidFill>
                  <a:srgbClr val="FF0000"/>
                </a:solidFill>
              </a:rPr>
              <a:t>- Even when you only ever judge self</a:t>
            </a: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en-GB" sz="1400" dirty="0" smtClean="0">
                <a:solidFill>
                  <a:srgbClr val="FF0000"/>
                </a:solidFill>
              </a:rPr>
              <a:t>- Even when you do an executive task at the same time (</a:t>
            </a:r>
            <a:r>
              <a:rPr lang="en-GB" sz="1400" dirty="0" err="1" smtClean="0">
                <a:solidFill>
                  <a:srgbClr val="FF0000"/>
                </a:solidFill>
              </a:rPr>
              <a:t>Qureshi</a:t>
            </a:r>
            <a:r>
              <a:rPr lang="en-GB" sz="1400" dirty="0" smtClean="0">
                <a:solidFill>
                  <a:srgbClr val="FF0000"/>
                </a:solidFill>
              </a:rPr>
              <a:t>, </a:t>
            </a:r>
            <a:r>
              <a:rPr lang="en-GB" sz="1400" dirty="0" err="1" smtClean="0">
                <a:solidFill>
                  <a:srgbClr val="FF0000"/>
                </a:solidFill>
              </a:rPr>
              <a:t>Apperly</a:t>
            </a:r>
            <a:r>
              <a:rPr lang="en-GB" sz="1400" dirty="0" smtClean="0">
                <a:solidFill>
                  <a:srgbClr val="FF0000"/>
                </a:solidFill>
              </a:rPr>
              <a:t> &amp; Samson, 2010, </a:t>
            </a:r>
            <a:r>
              <a:rPr lang="en-GB" sz="1400" i="1" dirty="0" smtClean="0">
                <a:solidFill>
                  <a:srgbClr val="FF0000"/>
                </a:solidFill>
              </a:rPr>
              <a:t>Cognition</a:t>
            </a:r>
            <a:r>
              <a:rPr lang="en-GB" sz="1400" dirty="0" smtClean="0">
                <a:solidFill>
                  <a:srgbClr val="FF0000"/>
                </a:solidFill>
              </a:rPr>
              <a:t>).</a:t>
            </a:r>
            <a:endParaRPr lang="en-GB" sz="1400" dirty="0">
              <a:solidFill>
                <a:srgbClr val="FF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01850" y="2347913"/>
            <a:ext cx="288925" cy="144462"/>
            <a:chOff x="1292" y="1570"/>
            <a:chExt cx="182" cy="91"/>
          </a:xfrm>
        </p:grpSpPr>
        <p:sp>
          <p:nvSpPr>
            <p:cNvPr id="250889" name="Line 9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0890" name="Line 10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0891" name="Line 11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298700" y="1743075"/>
            <a:ext cx="4002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Altercentric interference = indirect measure of perspective-taking</a:t>
            </a:r>
            <a:endParaRPr lang="en-US" sz="1600"/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V="1">
            <a:off x="2246313" y="2060575"/>
            <a:ext cx="73025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50894" name="Picture 14" descr="S2_O2_ML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488" y="1196975"/>
            <a:ext cx="1728787" cy="1296988"/>
          </a:xfrm>
          <a:prstGeom prst="rect">
            <a:avLst/>
          </a:prstGeom>
          <a:noFill/>
        </p:spPr>
      </p:pic>
      <p:pic>
        <p:nvPicPr>
          <p:cNvPr id="250895" name="Picture 15" descr="S2_O1_ML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488" y="3573463"/>
            <a:ext cx="1728787" cy="1296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Efficient but inflexible processes?</a:t>
            </a:r>
            <a:br>
              <a:rPr lang="en-GB"/>
            </a:br>
            <a:endParaRPr lang="en-US" sz="2000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468313" y="1341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What would count as direct evidence of inflexibility and efficiency?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Process may be executed even when unnecessary or unhelpful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Process may not be disrupted by other tasks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systems for mindreading</a:t>
            </a:r>
            <a:endParaRPr lang="en-US" sz="2000" dirty="0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467544" y="764704"/>
            <a:ext cx="4823767" cy="402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en-GB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These contrasting characteristics suggest separate “systems” for mindreading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Where might they come from?</a:t>
            </a:r>
            <a:endParaRPr lang="en-US" sz="2000" dirty="0"/>
          </a:p>
        </p:txBody>
      </p:sp>
      <p:pic>
        <p:nvPicPr>
          <p:cNvPr id="7" name="Picture 6" descr="000_0048"/>
          <p:cNvPicPr>
            <a:picLocks noChangeAspect="1" noChangeArrowheads="1"/>
          </p:cNvPicPr>
          <p:nvPr/>
        </p:nvPicPr>
        <p:blipFill>
          <a:blip r:embed="rId3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339752" y="407707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Infant system must be relatively “efficient”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11760" y="2060848"/>
            <a:ext cx="3888432" cy="6480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283968" y="2204864"/>
            <a:ext cx="360040" cy="360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4247964" y="2240868"/>
            <a:ext cx="432048" cy="360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7884" y="3643314"/>
            <a:ext cx="32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origin of “automatic addition” (e.g., Le </a:t>
            </a:r>
            <a:r>
              <a:rPr lang="en-GB" dirty="0" err="1" smtClean="0"/>
              <a:t>Fevre</a:t>
            </a:r>
            <a:r>
              <a:rPr lang="en-GB" dirty="0" smtClean="0"/>
              <a:t> et al, 1988)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GB" sz="2800"/>
              <a:t>What is “Theory of Mind”?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5033968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400" b="1" dirty="0"/>
              <a:t>“Folk psychology”, “Perspective-taking”, “Social cognition”</a:t>
            </a:r>
          </a:p>
          <a:p>
            <a:pPr>
              <a:lnSpc>
                <a:spcPct val="80000"/>
              </a:lnSpc>
            </a:pPr>
            <a:r>
              <a:rPr lang="en-GB" sz="1400" b="1" dirty="0" smtClean="0"/>
              <a:t>Essential for everyday social interaction and communication</a:t>
            </a:r>
          </a:p>
          <a:p>
            <a:pPr>
              <a:lnSpc>
                <a:spcPct val="80000"/>
              </a:lnSpc>
            </a:pPr>
            <a:endParaRPr lang="en-GB" sz="1400" b="1" i="1" dirty="0"/>
          </a:p>
          <a:p>
            <a:pPr>
              <a:lnSpc>
                <a:spcPct val="80000"/>
              </a:lnSpc>
            </a:pPr>
            <a:r>
              <a:rPr lang="en-GB" sz="1400" b="1" i="1" dirty="0"/>
              <a:t>False</a:t>
            </a:r>
            <a:r>
              <a:rPr lang="en-GB" sz="1400" b="1" dirty="0"/>
              <a:t> belief tasks as a </a:t>
            </a:r>
            <a:r>
              <a:rPr lang="en-GB" sz="1400" b="1" dirty="0" smtClean="0"/>
              <a:t>paradigm case</a:t>
            </a:r>
            <a:endParaRPr lang="en-GB" sz="1400" b="1" dirty="0"/>
          </a:p>
          <a:p>
            <a:pPr>
              <a:lnSpc>
                <a:spcPct val="80000"/>
              </a:lnSpc>
            </a:pPr>
            <a:r>
              <a:rPr lang="en-GB" sz="1400" b="1" dirty="0"/>
              <a:t>(e.g., </a:t>
            </a:r>
            <a:r>
              <a:rPr lang="en-GB" sz="1400" b="1" dirty="0" err="1"/>
              <a:t>Wimmer</a:t>
            </a:r>
            <a:r>
              <a:rPr lang="en-GB" sz="1400" b="1" dirty="0"/>
              <a:t> &amp; </a:t>
            </a:r>
            <a:r>
              <a:rPr lang="en-GB" sz="1400" b="1" dirty="0" err="1"/>
              <a:t>Perner</a:t>
            </a:r>
            <a:r>
              <a:rPr lang="en-GB" sz="1400" b="1" dirty="0"/>
              <a:t>, 1983)</a:t>
            </a:r>
          </a:p>
          <a:p>
            <a:pPr lvl="1">
              <a:lnSpc>
                <a:spcPct val="80000"/>
              </a:lnSpc>
            </a:pPr>
            <a:r>
              <a:rPr lang="en-GB" sz="1200" b="1" dirty="0"/>
              <a:t>These tasks ensure that participant must judge from other person’s point of view</a:t>
            </a:r>
          </a:p>
          <a:p>
            <a:pPr>
              <a:lnSpc>
                <a:spcPct val="80000"/>
              </a:lnSpc>
            </a:pPr>
            <a:endParaRPr lang="en-GB" sz="1600" b="1" dirty="0"/>
          </a:p>
          <a:p>
            <a:pPr>
              <a:lnSpc>
                <a:spcPct val="80000"/>
              </a:lnSpc>
            </a:pPr>
            <a:endParaRPr lang="en-GB" sz="16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Significant </a:t>
            </a:r>
            <a:r>
              <a:rPr lang="en-GB" sz="1400" b="1" dirty="0"/>
              <a:t>developments </a:t>
            </a:r>
            <a:r>
              <a:rPr lang="en-GB" sz="1400" b="1" dirty="0" smtClean="0"/>
              <a:t>from infancy to early childhood</a:t>
            </a: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Disproportionately </a:t>
            </a:r>
            <a:r>
              <a:rPr lang="en-GB" sz="1400" b="1" dirty="0"/>
              <a:t>impaired in autism and several other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400" b="1" dirty="0"/>
              <a:t> </a:t>
            </a:r>
            <a:r>
              <a:rPr lang="en-GB" sz="1400" b="1" dirty="0" smtClean="0"/>
              <a:t>	genetic </a:t>
            </a:r>
            <a:r>
              <a:rPr lang="en-GB" sz="1400" b="1" dirty="0"/>
              <a:t>and psychiatric disorders</a:t>
            </a:r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GB" sz="1400" dirty="0"/>
          </a:p>
          <a:p>
            <a:pPr>
              <a:lnSpc>
                <a:spcPct val="80000"/>
              </a:lnSpc>
              <a:buFontTx/>
              <a:buNone/>
            </a:pPr>
            <a:endParaRPr lang="en-GB" sz="1400" dirty="0"/>
          </a:p>
          <a:p>
            <a:pPr>
              <a:lnSpc>
                <a:spcPct val="80000"/>
              </a:lnSpc>
            </a:pPr>
            <a:endParaRPr lang="en-GB" sz="1400" dirty="0"/>
          </a:p>
        </p:txBody>
      </p:sp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071546"/>
            <a:ext cx="347122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7" name="Picture 7" descr="IMG_05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2786058"/>
            <a:ext cx="86518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0" y="836712"/>
            <a:ext cx="8388424" cy="259228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1043608" y="836712"/>
            <a:ext cx="7344816" cy="259228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1043608" y="836712"/>
            <a:ext cx="7344816" cy="259228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149080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9632" y="836712"/>
            <a:ext cx="7128792" cy="25922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2500298" y="3077174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Carey/</a:t>
            </a:r>
            <a:r>
              <a:rPr lang="en-GB" dirty="0" err="1" smtClean="0"/>
              <a:t>Spelke</a:t>
            </a:r>
            <a:r>
              <a:rPr lang="en-GB" dirty="0" smtClean="0"/>
              <a:t> view of most findings in infant cognition of number and other domains (e.g., Carey, 2009)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Two points of investigation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00298" y="2492896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Automatisation?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Efficient processing should be limited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r>
              <a:rPr lang="en-GB" sz="2400" dirty="0" smtClean="0"/>
              <a:t>What is the origin of automatic perspective-taking?</a:t>
            </a:r>
            <a:r>
              <a:rPr lang="en-GB" sz="2400" dirty="0"/>
              <a:t/>
            </a:r>
            <a:br>
              <a:rPr lang="en-GB" sz="2400" dirty="0"/>
            </a:br>
            <a:endParaRPr lang="en-US" sz="1600" dirty="0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2771775" y="4797425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Main effect of consistency</a:t>
            </a:r>
          </a:p>
          <a:p>
            <a:r>
              <a:rPr lang="en-GB"/>
              <a:t>Significant interaction</a:t>
            </a:r>
            <a:endParaRPr lang="en-US"/>
          </a:p>
        </p:txBody>
      </p:sp>
      <p:graphicFrame>
        <p:nvGraphicFramePr>
          <p:cNvPr id="25088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323975"/>
          <a:ext cx="72104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Chart" r:id="rId4" imgW="6924675" imgH="3467100" progId="Excel.Sheet.8">
                  <p:embed/>
                </p:oleObj>
              </mc:Choice>
              <mc:Fallback>
                <p:oleObj name="Chart" r:id="rId4" imgW="6924675" imgH="34671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23975"/>
                        <a:ext cx="7210425" cy="412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/>
          <p:cNvSpPr txBox="1">
            <a:spLocks noChangeArrowheads="1"/>
          </p:cNvSpPr>
          <p:nvPr/>
        </p:nvSpPr>
        <p:spPr bwMode="auto">
          <a:xfrm rot="16200000">
            <a:off x="662782" y="2801143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RT (ms)</a:t>
            </a:r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3565525" y="1700213"/>
            <a:ext cx="3382963" cy="417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01850" y="2347913"/>
            <a:ext cx="288925" cy="144462"/>
            <a:chOff x="1292" y="1570"/>
            <a:chExt cx="182" cy="91"/>
          </a:xfrm>
        </p:grpSpPr>
        <p:sp>
          <p:nvSpPr>
            <p:cNvPr id="250889" name="Line 9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0890" name="Line 10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0891" name="Line 11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298700" y="1743075"/>
            <a:ext cx="4002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Altercentric interference = indirect measure of perspective-taking</a:t>
            </a:r>
            <a:endParaRPr lang="en-US" sz="1600"/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V="1">
            <a:off x="2246313" y="2060575"/>
            <a:ext cx="73025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50894" name="Picture 14" descr="S2_O2_ML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488" y="1196975"/>
            <a:ext cx="1728787" cy="1296988"/>
          </a:xfrm>
          <a:prstGeom prst="rect">
            <a:avLst/>
          </a:prstGeom>
          <a:noFill/>
        </p:spPr>
      </p:pic>
      <p:pic>
        <p:nvPicPr>
          <p:cNvPr id="250895" name="Picture 15" descr="S2_O1_ML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488" y="3573463"/>
            <a:ext cx="1728787" cy="1296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Evidence for </a:t>
            </a:r>
            <a:r>
              <a:rPr lang="en-GB" dirty="0" err="1" smtClean="0"/>
              <a:t>automatisation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sz="2700" dirty="0" smtClean="0"/>
              <a:t>Surtees &amp; </a:t>
            </a:r>
            <a:r>
              <a:rPr lang="en-GB" sz="2700" dirty="0" err="1" smtClean="0"/>
              <a:t>Apperly</a:t>
            </a:r>
            <a:r>
              <a:rPr lang="en-GB" sz="2700" dirty="0" smtClean="0"/>
              <a:t> (In press) </a:t>
            </a:r>
            <a:r>
              <a:rPr lang="en-GB" sz="2700" i="1" dirty="0" smtClean="0"/>
              <a:t>Child Development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03648" y="6165984"/>
            <a:ext cx="669674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67544" y="2925624"/>
            <a:ext cx="842493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6200000">
            <a:off x="-2174440" y="5927648"/>
            <a:ext cx="6220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6200000">
            <a:off x="5170376" y="5927648"/>
            <a:ext cx="6220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16200000">
            <a:off x="4554116" y="4959732"/>
            <a:ext cx="37081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6200000">
            <a:off x="2249859" y="4887724"/>
            <a:ext cx="37081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995936" y="1412776"/>
            <a:ext cx="1263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“You see 2”</a:t>
            </a:r>
          </a:p>
          <a:p>
            <a:r>
              <a:rPr lang="en-GB" dirty="0" smtClean="0"/>
              <a:t>Or</a:t>
            </a:r>
          </a:p>
          <a:p>
            <a:r>
              <a:rPr lang="en-GB" dirty="0" smtClean="0"/>
              <a:t>“He sees 2”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92080" y="1988840"/>
            <a:ext cx="360040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632" y="1412776"/>
            <a:ext cx="2097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 children aged 6-10 and adults</a:t>
            </a:r>
          </a:p>
          <a:p>
            <a:endParaRPr lang="en-GB" dirty="0" smtClean="0"/>
          </a:p>
          <a:p>
            <a:r>
              <a:rPr lang="en-GB" dirty="0" smtClean="0"/>
              <a:t>Expect younger children to suffer </a:t>
            </a:r>
            <a:r>
              <a:rPr lang="en-GB" i="1" dirty="0" smtClean="0"/>
              <a:t>less</a:t>
            </a:r>
            <a:r>
              <a:rPr lang="en-GB" dirty="0" smtClean="0"/>
              <a:t> interference for self judgements.</a:t>
            </a:r>
            <a:endParaRPr lang="en-GB" dirty="0"/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24744"/>
            <a:ext cx="1353912" cy="755087"/>
          </a:xfrm>
          <a:prstGeom prst="rect">
            <a:avLst/>
          </a:prstGeom>
          <a:noFill/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060848"/>
            <a:ext cx="1260575" cy="664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Evidence for </a:t>
            </a:r>
            <a:r>
              <a:rPr lang="en-GB" dirty="0" err="1" smtClean="0"/>
              <a:t>automatisation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sz="2700" dirty="0" smtClean="0"/>
              <a:t> Surtees &amp; </a:t>
            </a:r>
            <a:r>
              <a:rPr lang="en-GB" sz="2700" dirty="0" err="1" smtClean="0"/>
              <a:t>Apperly</a:t>
            </a:r>
            <a:r>
              <a:rPr lang="en-GB" sz="2700" dirty="0" smtClean="0"/>
              <a:t> (In press) </a:t>
            </a:r>
            <a:r>
              <a:rPr lang="en-GB" sz="2700" i="1" dirty="0" smtClean="0"/>
              <a:t>Child Development</a:t>
            </a:r>
            <a:endParaRPr lang="en-GB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9640"/>
            <a:ext cx="7095526" cy="68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03648" y="6165984"/>
            <a:ext cx="669674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67544" y="2925624"/>
            <a:ext cx="842493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6200000">
            <a:off x="-2089322" y="5842530"/>
            <a:ext cx="6220072" cy="53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6200000">
            <a:off x="5170376" y="5927648"/>
            <a:ext cx="6220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16200000">
            <a:off x="4554116" y="4959732"/>
            <a:ext cx="37081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6200000">
            <a:off x="2249859" y="4887724"/>
            <a:ext cx="37081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995936" y="1412776"/>
            <a:ext cx="1263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“You see 2”</a:t>
            </a:r>
          </a:p>
          <a:p>
            <a:r>
              <a:rPr lang="en-GB" dirty="0" smtClean="0"/>
              <a:t>Or</a:t>
            </a:r>
          </a:p>
          <a:p>
            <a:r>
              <a:rPr lang="en-GB" dirty="0" smtClean="0"/>
              <a:t>“He sees 2”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92080" y="1988840"/>
            <a:ext cx="360040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632" y="141277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 children aged 6-10 and adults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211960" y="2924944"/>
            <a:ext cx="2448272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124744"/>
            <a:ext cx="1353912" cy="755087"/>
          </a:xfrm>
          <a:prstGeom prst="rect">
            <a:avLst/>
          </a:prstGeom>
          <a:noFill/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060848"/>
            <a:ext cx="1260575" cy="664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Evidence for </a:t>
            </a:r>
            <a:r>
              <a:rPr lang="en-GB" dirty="0" err="1" smtClean="0"/>
              <a:t>automatisation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sz="2700" dirty="0" smtClean="0"/>
              <a:t> Surtees &amp; </a:t>
            </a:r>
            <a:r>
              <a:rPr lang="en-GB" sz="2700" dirty="0" err="1" smtClean="0"/>
              <a:t>Apperly</a:t>
            </a:r>
            <a:r>
              <a:rPr lang="en-GB" sz="2700" dirty="0" smtClean="0"/>
              <a:t> (In press) </a:t>
            </a:r>
            <a:r>
              <a:rPr lang="en-GB" sz="2700" i="1" dirty="0" smtClean="0"/>
              <a:t>Child Development</a:t>
            </a:r>
            <a:endParaRPr lang="en-GB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9640"/>
            <a:ext cx="7095526" cy="68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03648" y="6165984"/>
            <a:ext cx="669674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67544" y="2925624"/>
            <a:ext cx="842493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6200000">
            <a:off x="-2174440" y="5927648"/>
            <a:ext cx="6220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6200000">
            <a:off x="5170376" y="5927648"/>
            <a:ext cx="6220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16200000">
            <a:off x="4554116" y="4959732"/>
            <a:ext cx="37081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6200000">
            <a:off x="2249859" y="4887724"/>
            <a:ext cx="37081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995936" y="1412776"/>
            <a:ext cx="1263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“You see 2”</a:t>
            </a:r>
          </a:p>
          <a:p>
            <a:r>
              <a:rPr lang="en-GB" dirty="0" smtClean="0"/>
              <a:t>Or</a:t>
            </a:r>
          </a:p>
          <a:p>
            <a:r>
              <a:rPr lang="en-GB" dirty="0" smtClean="0"/>
              <a:t>“He sees 2”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92080" y="1988840"/>
            <a:ext cx="360040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632" y="141277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 children aged 6-10 and adults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211960" y="2924944"/>
            <a:ext cx="2448272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948264" y="4509120"/>
            <a:ext cx="1907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evidence of </a:t>
            </a:r>
            <a:r>
              <a:rPr lang="en-GB" dirty="0" err="1" smtClean="0"/>
              <a:t>automatization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But perhaps children had already </a:t>
            </a:r>
            <a:r>
              <a:rPr lang="en-GB" dirty="0" err="1" smtClean="0"/>
              <a:t>automatised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124744"/>
            <a:ext cx="1353912" cy="755087"/>
          </a:xfrm>
          <a:prstGeom prst="rect">
            <a:avLst/>
          </a:prstGeom>
          <a:noFill/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060848"/>
            <a:ext cx="1260575" cy="664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Where do adults’ two systems come from?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836712"/>
            <a:ext cx="8388424" cy="259228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411760" y="256835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evidence of </a:t>
            </a:r>
            <a:r>
              <a:rPr lang="en-GB" dirty="0" err="1" smtClean="0"/>
              <a:t>automatization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GB" sz="2800"/>
              <a:t>What is “Theory of Mind”?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5033968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400" b="1" dirty="0"/>
              <a:t>“Folk psychology”, “Perspective-taking”, “Social cognition”</a:t>
            </a:r>
          </a:p>
          <a:p>
            <a:pPr>
              <a:lnSpc>
                <a:spcPct val="80000"/>
              </a:lnSpc>
            </a:pPr>
            <a:r>
              <a:rPr lang="en-GB" sz="1400" b="1" dirty="0" smtClean="0"/>
              <a:t>Essential for everyday social interaction and communication</a:t>
            </a:r>
          </a:p>
          <a:p>
            <a:pPr>
              <a:lnSpc>
                <a:spcPct val="80000"/>
              </a:lnSpc>
            </a:pPr>
            <a:endParaRPr lang="en-GB" sz="1400" b="1" i="1" dirty="0"/>
          </a:p>
          <a:p>
            <a:pPr>
              <a:lnSpc>
                <a:spcPct val="80000"/>
              </a:lnSpc>
            </a:pPr>
            <a:r>
              <a:rPr lang="en-GB" sz="1400" b="1" i="1" dirty="0"/>
              <a:t>False</a:t>
            </a:r>
            <a:r>
              <a:rPr lang="en-GB" sz="1400" b="1" dirty="0"/>
              <a:t> belief tasks as a </a:t>
            </a:r>
            <a:r>
              <a:rPr lang="en-GB" sz="1400" b="1" dirty="0" smtClean="0"/>
              <a:t>paradigm case</a:t>
            </a:r>
            <a:endParaRPr lang="en-GB" sz="1400" b="1" dirty="0"/>
          </a:p>
          <a:p>
            <a:pPr>
              <a:lnSpc>
                <a:spcPct val="80000"/>
              </a:lnSpc>
            </a:pPr>
            <a:r>
              <a:rPr lang="en-GB" sz="1400" b="1" dirty="0"/>
              <a:t>(e.g., </a:t>
            </a:r>
            <a:r>
              <a:rPr lang="en-GB" sz="1400" b="1" dirty="0" err="1"/>
              <a:t>Wimmer</a:t>
            </a:r>
            <a:r>
              <a:rPr lang="en-GB" sz="1400" b="1" dirty="0"/>
              <a:t> &amp; </a:t>
            </a:r>
            <a:r>
              <a:rPr lang="en-GB" sz="1400" b="1" dirty="0" err="1"/>
              <a:t>Perner</a:t>
            </a:r>
            <a:r>
              <a:rPr lang="en-GB" sz="1400" b="1" dirty="0"/>
              <a:t>, 1983)</a:t>
            </a:r>
          </a:p>
          <a:p>
            <a:pPr lvl="1">
              <a:lnSpc>
                <a:spcPct val="80000"/>
              </a:lnSpc>
            </a:pPr>
            <a:r>
              <a:rPr lang="en-GB" sz="1200" b="1" dirty="0"/>
              <a:t>These tasks ensure that participant must judge from other person’s point of view</a:t>
            </a:r>
          </a:p>
          <a:p>
            <a:pPr>
              <a:lnSpc>
                <a:spcPct val="80000"/>
              </a:lnSpc>
            </a:pPr>
            <a:endParaRPr lang="en-GB" sz="1600" b="1" dirty="0"/>
          </a:p>
          <a:p>
            <a:pPr>
              <a:lnSpc>
                <a:spcPct val="80000"/>
              </a:lnSpc>
            </a:pPr>
            <a:endParaRPr lang="en-GB" sz="16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Significant </a:t>
            </a:r>
            <a:r>
              <a:rPr lang="en-GB" sz="1400" b="1" dirty="0"/>
              <a:t>developments </a:t>
            </a:r>
            <a:r>
              <a:rPr lang="en-GB" sz="1400" b="1" dirty="0" smtClean="0"/>
              <a:t>from infancy to early childhood</a:t>
            </a: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Disproportionately </a:t>
            </a:r>
            <a:r>
              <a:rPr lang="en-GB" sz="1400" b="1" dirty="0"/>
              <a:t>impaired in autism and several other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400" b="1" dirty="0"/>
              <a:t> </a:t>
            </a:r>
            <a:r>
              <a:rPr lang="en-GB" sz="1400" b="1" dirty="0" smtClean="0"/>
              <a:t>	genetic </a:t>
            </a:r>
            <a:r>
              <a:rPr lang="en-GB" sz="1400" b="1" dirty="0"/>
              <a:t>and psychiatric disorders</a:t>
            </a:r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Existent, to a degree, in </a:t>
            </a:r>
            <a:r>
              <a:rPr lang="en-GB" sz="1400" b="1" dirty="0"/>
              <a:t>non-human animals</a:t>
            </a:r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GB" sz="1400" dirty="0"/>
          </a:p>
          <a:p>
            <a:pPr>
              <a:lnSpc>
                <a:spcPct val="80000"/>
              </a:lnSpc>
              <a:buFontTx/>
              <a:buNone/>
            </a:pPr>
            <a:endParaRPr lang="en-GB" sz="1400" dirty="0"/>
          </a:p>
          <a:p>
            <a:pPr>
              <a:lnSpc>
                <a:spcPct val="80000"/>
              </a:lnSpc>
            </a:pPr>
            <a:endParaRPr lang="en-GB" sz="1400" dirty="0"/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3643314"/>
            <a:ext cx="15980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857760"/>
            <a:ext cx="1362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1071546"/>
            <a:ext cx="347122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7" name="Picture 7" descr="IMG_05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786058"/>
            <a:ext cx="86518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Limits on “efficient” mindreading?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249289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Cognitive efficiency does not come for free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Limits on “efficient” mindreading?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28184" y="2276872"/>
            <a:ext cx="144016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28184" y="3933056"/>
            <a:ext cx="144016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2843808" y="249289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Cognitive efficiency does not come for free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1115616" y="3717032"/>
            <a:ext cx="144016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115616" y="980728"/>
            <a:ext cx="144016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Limits on “efficient” mindreading?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616" y="3717032"/>
            <a:ext cx="144016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28184" y="3933056"/>
            <a:ext cx="144016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843808" y="2492896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Cognitive efficiency does not come for free...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Only this account predict analogous limits.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(As seen for number....)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"/>
          <p:cNvSpPr>
            <a:spLocks noChangeShapeType="1"/>
          </p:cNvSpPr>
          <p:nvPr/>
        </p:nvSpPr>
        <p:spPr bwMode="auto">
          <a:xfrm>
            <a:off x="5953125" y="1368425"/>
            <a:ext cx="1588" cy="1127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5" name="Line 3"/>
          <p:cNvSpPr>
            <a:spLocks noChangeShapeType="1"/>
          </p:cNvSpPr>
          <p:nvPr/>
        </p:nvSpPr>
        <p:spPr bwMode="auto">
          <a:xfrm flipH="1">
            <a:off x="5724525" y="2406650"/>
            <a:ext cx="2286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6" name="Line 4"/>
          <p:cNvSpPr>
            <a:spLocks noChangeShapeType="1"/>
          </p:cNvSpPr>
          <p:nvPr/>
        </p:nvSpPr>
        <p:spPr bwMode="auto">
          <a:xfrm>
            <a:off x="5953125" y="2406650"/>
            <a:ext cx="2032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7" name="Line 5"/>
          <p:cNvSpPr>
            <a:spLocks noChangeShapeType="1"/>
          </p:cNvSpPr>
          <p:nvPr/>
        </p:nvSpPr>
        <p:spPr bwMode="auto">
          <a:xfrm>
            <a:off x="5749925" y="191135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>
            <a:off x="2589213" y="1433513"/>
            <a:ext cx="4762" cy="100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9" name="Line 7"/>
          <p:cNvSpPr>
            <a:spLocks noChangeShapeType="1"/>
          </p:cNvSpPr>
          <p:nvPr/>
        </p:nvSpPr>
        <p:spPr bwMode="auto">
          <a:xfrm flipH="1">
            <a:off x="2424113" y="2433638"/>
            <a:ext cx="165100" cy="706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0" name="Line 8"/>
          <p:cNvSpPr>
            <a:spLocks noChangeShapeType="1"/>
          </p:cNvSpPr>
          <p:nvPr/>
        </p:nvSpPr>
        <p:spPr bwMode="auto">
          <a:xfrm>
            <a:off x="2589213" y="2433638"/>
            <a:ext cx="165100" cy="706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1" name="Line 9"/>
          <p:cNvSpPr>
            <a:spLocks noChangeShapeType="1"/>
          </p:cNvSpPr>
          <p:nvPr/>
        </p:nvSpPr>
        <p:spPr bwMode="auto">
          <a:xfrm>
            <a:off x="2365375" y="1846263"/>
            <a:ext cx="4191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2" name="AutoShape 10"/>
          <p:cNvSpPr>
            <a:spLocks noChangeArrowheads="1"/>
          </p:cNvSpPr>
          <p:nvPr/>
        </p:nvSpPr>
        <p:spPr bwMode="auto">
          <a:xfrm>
            <a:off x="2339975" y="1905000"/>
            <a:ext cx="500063" cy="7064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39975" y="908050"/>
            <a:ext cx="503238" cy="528638"/>
            <a:chOff x="1474" y="663"/>
            <a:chExt cx="317" cy="333"/>
          </a:xfrm>
        </p:grpSpPr>
        <p:sp>
          <p:nvSpPr>
            <p:cNvPr id="315404" name="Oval 12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06" name="Oval 14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07" name="Oval 15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08" name="Line 16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09" name="AutoShape 17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 flipH="1">
            <a:off x="5653088" y="979488"/>
            <a:ext cx="503237" cy="601662"/>
            <a:chOff x="1474" y="663"/>
            <a:chExt cx="317" cy="333"/>
          </a:xfrm>
        </p:grpSpPr>
        <p:sp>
          <p:nvSpPr>
            <p:cNvPr id="315411" name="Oval 19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13" name="Oval 21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14" name="Oval 22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15" name="Line 23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16" name="AutoShape 24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5417" name="AutoShape 25"/>
          <p:cNvSpPr>
            <a:spLocks noChangeArrowheads="1"/>
          </p:cNvSpPr>
          <p:nvPr/>
        </p:nvSpPr>
        <p:spPr bwMode="auto">
          <a:xfrm rot="16200000">
            <a:off x="3240088" y="2022475"/>
            <a:ext cx="1655762" cy="433388"/>
          </a:xfrm>
          <a:prstGeom prst="parallelogram">
            <a:avLst>
              <a:gd name="adj" fmla="val 9551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419475" y="2481263"/>
            <a:ext cx="385763" cy="514350"/>
            <a:chOff x="2154" y="1745"/>
            <a:chExt cx="243" cy="324"/>
          </a:xfrm>
        </p:grpSpPr>
        <p:sp>
          <p:nvSpPr>
            <p:cNvPr id="315419" name="Oval 27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20" name="Line 28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21" name="Line 29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22" name="Oval 30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23" name="Oval 31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25" name="Line 33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26" name="Line 34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27" name="Oval 35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28" name="Oval 36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29" name="Oval 37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30" name="Line 38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31" name="AutoShape 39"/>
          <p:cNvSpPr>
            <a:spLocks noChangeArrowheads="1"/>
          </p:cNvSpPr>
          <p:nvPr/>
        </p:nvSpPr>
        <p:spPr bwMode="auto">
          <a:xfrm>
            <a:off x="6300788" y="619125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32" name="AutoShape 40"/>
          <p:cNvSpPr>
            <a:spLocks noChangeArrowheads="1"/>
          </p:cNvSpPr>
          <p:nvPr/>
        </p:nvSpPr>
        <p:spPr bwMode="auto">
          <a:xfrm>
            <a:off x="2916238" y="476250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276600" y="619125"/>
            <a:ext cx="241300" cy="298450"/>
            <a:chOff x="2154" y="1745"/>
            <a:chExt cx="243" cy="324"/>
          </a:xfrm>
        </p:grpSpPr>
        <p:sp>
          <p:nvSpPr>
            <p:cNvPr id="315434" name="Oval 42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35" name="Line 43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36" name="Line 44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37" name="Oval 45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38" name="Oval 46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40" name="Line 48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41" name="Line 49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42" name="Oval 50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43" name="Oval 51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44" name="Oval 52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45" name="Line 53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48" name="Line 56"/>
          <p:cNvSpPr>
            <a:spLocks noChangeShapeType="1"/>
          </p:cNvSpPr>
          <p:nvPr/>
        </p:nvSpPr>
        <p:spPr bwMode="auto">
          <a:xfrm>
            <a:off x="4932363" y="55165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49" name="Line 57"/>
          <p:cNvSpPr>
            <a:spLocks noChangeShapeType="1"/>
          </p:cNvSpPr>
          <p:nvPr/>
        </p:nvSpPr>
        <p:spPr bwMode="auto">
          <a:xfrm>
            <a:off x="3851275" y="5589588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0" name="Line 58"/>
          <p:cNvSpPr>
            <a:spLocks noChangeShapeType="1"/>
          </p:cNvSpPr>
          <p:nvPr/>
        </p:nvSpPr>
        <p:spPr bwMode="auto">
          <a:xfrm>
            <a:off x="5953125" y="4681538"/>
            <a:ext cx="1588" cy="1127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1" name="Line 59"/>
          <p:cNvSpPr>
            <a:spLocks noChangeShapeType="1"/>
          </p:cNvSpPr>
          <p:nvPr/>
        </p:nvSpPr>
        <p:spPr bwMode="auto">
          <a:xfrm flipH="1">
            <a:off x="5724525" y="5719763"/>
            <a:ext cx="2286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2" name="Line 60"/>
          <p:cNvSpPr>
            <a:spLocks noChangeShapeType="1"/>
          </p:cNvSpPr>
          <p:nvPr/>
        </p:nvSpPr>
        <p:spPr bwMode="auto">
          <a:xfrm>
            <a:off x="5953125" y="5719763"/>
            <a:ext cx="2032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3" name="Line 61"/>
          <p:cNvSpPr>
            <a:spLocks noChangeShapeType="1"/>
          </p:cNvSpPr>
          <p:nvPr/>
        </p:nvSpPr>
        <p:spPr bwMode="auto">
          <a:xfrm>
            <a:off x="5749925" y="52244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4" name="Line 62"/>
          <p:cNvSpPr>
            <a:spLocks noChangeShapeType="1"/>
          </p:cNvSpPr>
          <p:nvPr/>
        </p:nvSpPr>
        <p:spPr bwMode="auto">
          <a:xfrm>
            <a:off x="2589213" y="4746625"/>
            <a:ext cx="4762" cy="100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5" name="Line 63"/>
          <p:cNvSpPr>
            <a:spLocks noChangeShapeType="1"/>
          </p:cNvSpPr>
          <p:nvPr/>
        </p:nvSpPr>
        <p:spPr bwMode="auto">
          <a:xfrm flipH="1">
            <a:off x="2424113" y="5746750"/>
            <a:ext cx="16510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6" name="Line 64"/>
          <p:cNvSpPr>
            <a:spLocks noChangeShapeType="1"/>
          </p:cNvSpPr>
          <p:nvPr/>
        </p:nvSpPr>
        <p:spPr bwMode="auto">
          <a:xfrm>
            <a:off x="2589213" y="5746750"/>
            <a:ext cx="16510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7" name="Line 65"/>
          <p:cNvSpPr>
            <a:spLocks noChangeShapeType="1"/>
          </p:cNvSpPr>
          <p:nvPr/>
        </p:nvSpPr>
        <p:spPr bwMode="auto">
          <a:xfrm>
            <a:off x="2365375" y="5159375"/>
            <a:ext cx="4191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8" name="AutoShape 66"/>
          <p:cNvSpPr>
            <a:spLocks noChangeArrowheads="1"/>
          </p:cNvSpPr>
          <p:nvPr/>
        </p:nvSpPr>
        <p:spPr bwMode="auto">
          <a:xfrm>
            <a:off x="2339975" y="5218113"/>
            <a:ext cx="500063" cy="70643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339975" y="4221163"/>
            <a:ext cx="503238" cy="528637"/>
            <a:chOff x="1474" y="663"/>
            <a:chExt cx="317" cy="333"/>
          </a:xfrm>
        </p:grpSpPr>
        <p:sp>
          <p:nvSpPr>
            <p:cNvPr id="315460" name="Oval 68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62" name="Oval 70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63" name="Oval 71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64" name="Line 72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65" name="AutoShape 73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 flipH="1">
            <a:off x="5653088" y="4292600"/>
            <a:ext cx="503237" cy="601663"/>
            <a:chOff x="1474" y="663"/>
            <a:chExt cx="317" cy="333"/>
          </a:xfrm>
        </p:grpSpPr>
        <p:sp>
          <p:nvSpPr>
            <p:cNvPr id="315467" name="Oval 75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69" name="Oval 77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70" name="Oval 78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71" name="Line 79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72" name="AutoShape 80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5473" name="AutoShape 81"/>
          <p:cNvSpPr>
            <a:spLocks noChangeArrowheads="1"/>
          </p:cNvSpPr>
          <p:nvPr/>
        </p:nvSpPr>
        <p:spPr bwMode="auto">
          <a:xfrm>
            <a:off x="6300788" y="3932238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74" name="AutoShape 82"/>
          <p:cNvSpPr>
            <a:spLocks noChangeArrowheads="1"/>
          </p:cNvSpPr>
          <p:nvPr/>
        </p:nvSpPr>
        <p:spPr bwMode="auto">
          <a:xfrm>
            <a:off x="2916238" y="3789363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75" name="Oval 83"/>
          <p:cNvSpPr>
            <a:spLocks noChangeArrowheads="1"/>
          </p:cNvSpPr>
          <p:nvPr/>
        </p:nvSpPr>
        <p:spPr bwMode="auto">
          <a:xfrm>
            <a:off x="6588125" y="4076700"/>
            <a:ext cx="241300" cy="222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6" name="Oval 84"/>
          <p:cNvSpPr>
            <a:spLocks noChangeArrowheads="1"/>
          </p:cNvSpPr>
          <p:nvPr/>
        </p:nvSpPr>
        <p:spPr bwMode="auto">
          <a:xfrm>
            <a:off x="6604000" y="4089400"/>
            <a:ext cx="217488" cy="2111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7" name="Oval 85"/>
          <p:cNvSpPr>
            <a:spLocks noChangeArrowheads="1"/>
          </p:cNvSpPr>
          <p:nvPr/>
        </p:nvSpPr>
        <p:spPr bwMode="auto">
          <a:xfrm>
            <a:off x="6635750" y="4125913"/>
            <a:ext cx="241300" cy="236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8" name="Oval 86"/>
          <p:cNvSpPr>
            <a:spLocks noChangeArrowheads="1"/>
          </p:cNvSpPr>
          <p:nvPr/>
        </p:nvSpPr>
        <p:spPr bwMode="auto">
          <a:xfrm>
            <a:off x="3203575" y="3997325"/>
            <a:ext cx="234950" cy="2238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9" name="Oval 87"/>
          <p:cNvSpPr>
            <a:spLocks noChangeArrowheads="1"/>
          </p:cNvSpPr>
          <p:nvPr/>
        </p:nvSpPr>
        <p:spPr bwMode="auto">
          <a:xfrm>
            <a:off x="3219450" y="4033838"/>
            <a:ext cx="260350" cy="249237"/>
          </a:xfrm>
          <a:prstGeom prst="ellipse">
            <a:avLst/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0" name="Oval 88"/>
          <p:cNvSpPr>
            <a:spLocks noChangeArrowheads="1"/>
          </p:cNvSpPr>
          <p:nvPr/>
        </p:nvSpPr>
        <p:spPr bwMode="auto">
          <a:xfrm>
            <a:off x="3230563" y="4041775"/>
            <a:ext cx="260350" cy="250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1" name="AutoShape 89"/>
          <p:cNvSpPr>
            <a:spLocks noChangeArrowheads="1"/>
          </p:cNvSpPr>
          <p:nvPr/>
        </p:nvSpPr>
        <p:spPr bwMode="auto">
          <a:xfrm rot="10800000">
            <a:off x="3419475" y="5516563"/>
            <a:ext cx="1655763" cy="433387"/>
          </a:xfrm>
          <a:prstGeom prst="parallelogram">
            <a:avLst>
              <a:gd name="adj" fmla="val 95513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2" name="Line 90"/>
          <p:cNvSpPr>
            <a:spLocks noChangeShapeType="1"/>
          </p:cNvSpPr>
          <p:nvPr/>
        </p:nvSpPr>
        <p:spPr bwMode="auto">
          <a:xfrm>
            <a:off x="3563938" y="59483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83" name="Line 91"/>
          <p:cNvSpPr>
            <a:spLocks noChangeShapeType="1"/>
          </p:cNvSpPr>
          <p:nvPr/>
        </p:nvSpPr>
        <p:spPr bwMode="auto">
          <a:xfrm>
            <a:off x="4572000" y="59483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84" name="Line 92"/>
          <p:cNvSpPr>
            <a:spLocks noChangeShapeType="1"/>
          </p:cNvSpPr>
          <p:nvPr/>
        </p:nvSpPr>
        <p:spPr bwMode="auto">
          <a:xfrm>
            <a:off x="4067175" y="5516563"/>
            <a:ext cx="43338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4" name="Group 93"/>
          <p:cNvGrpSpPr>
            <a:grpSpLocks/>
          </p:cNvGrpSpPr>
          <p:nvPr/>
        </p:nvGrpSpPr>
        <p:grpSpPr bwMode="auto">
          <a:xfrm rot="16072767">
            <a:off x="4060032" y="5236369"/>
            <a:ext cx="385762" cy="514350"/>
            <a:chOff x="2154" y="1745"/>
            <a:chExt cx="243" cy="324"/>
          </a:xfrm>
        </p:grpSpPr>
        <p:sp>
          <p:nvSpPr>
            <p:cNvPr id="315486" name="Oval 94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87" name="Line 95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88" name="Line 96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89" name="Oval 97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90" name="Oval 98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92" name="Line 100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93" name="Line 101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94" name="Oval 102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95" name="Oval 103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96" name="Oval 104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97" name="Line 105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98" name="Line 106"/>
          <p:cNvSpPr>
            <a:spLocks noChangeShapeType="1"/>
          </p:cNvSpPr>
          <p:nvPr/>
        </p:nvSpPr>
        <p:spPr bwMode="auto">
          <a:xfrm>
            <a:off x="4211638" y="5518150"/>
            <a:ext cx="0" cy="714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99" name="Text Box 107"/>
          <p:cNvSpPr txBox="1">
            <a:spLocks noChangeArrowheads="1"/>
          </p:cNvSpPr>
          <p:nvPr/>
        </p:nvSpPr>
        <p:spPr bwMode="auto">
          <a:xfrm>
            <a:off x="323850" y="1052513"/>
            <a:ext cx="1727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Level-1</a:t>
            </a:r>
          </a:p>
          <a:p>
            <a:r>
              <a:rPr lang="en-GB" sz="1400"/>
              <a:t>Age~2</a:t>
            </a:r>
          </a:p>
          <a:p>
            <a:r>
              <a:rPr lang="en-GB" sz="1400"/>
              <a:t>representation of:</a:t>
            </a:r>
          </a:p>
          <a:p>
            <a:r>
              <a:rPr lang="en-GB" sz="1400">
                <a:solidFill>
                  <a:srgbClr val="FF0000"/>
                </a:solidFill>
              </a:rPr>
              <a:t>agent-object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15500" name="Text Box 108"/>
          <p:cNvSpPr txBox="1">
            <a:spLocks noChangeArrowheads="1"/>
          </p:cNvSpPr>
          <p:nvPr/>
        </p:nvSpPr>
        <p:spPr bwMode="auto">
          <a:xfrm>
            <a:off x="323850" y="3933825"/>
            <a:ext cx="20161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Level-2</a:t>
            </a:r>
          </a:p>
          <a:p>
            <a:r>
              <a:rPr lang="en-GB" sz="1400"/>
              <a:t>Age~4</a:t>
            </a:r>
          </a:p>
          <a:p>
            <a:r>
              <a:rPr lang="en-GB" sz="1400"/>
              <a:t>representation of: </a:t>
            </a:r>
            <a:r>
              <a:rPr lang="en-GB" sz="1400">
                <a:solidFill>
                  <a:srgbClr val="FF0000"/>
                </a:solidFill>
              </a:rPr>
              <a:t>agent-proposition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15501" name="Text Box 109"/>
          <p:cNvSpPr txBox="1">
            <a:spLocks noChangeArrowheads="1"/>
          </p:cNvSpPr>
          <p:nvPr/>
        </p:nvSpPr>
        <p:spPr bwMode="auto">
          <a:xfrm>
            <a:off x="231775" y="136525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Flavell et al (1981)</a:t>
            </a:r>
            <a:endParaRPr lang="en-US"/>
          </a:p>
        </p:txBody>
      </p:sp>
      <p:sp>
        <p:nvSpPr>
          <p:cNvPr id="315502" name="Text Box 110"/>
          <p:cNvSpPr txBox="1">
            <a:spLocks noChangeArrowheads="1"/>
          </p:cNvSpPr>
          <p:nvPr/>
        </p:nvSpPr>
        <p:spPr bwMode="auto">
          <a:xfrm>
            <a:off x="6516688" y="1773238"/>
            <a:ext cx="23590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Corresponds to the experiments described so far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2663788" y="1016732"/>
            <a:ext cx="3384376" cy="8064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"/>
          <p:cNvSpPr>
            <a:spLocks noChangeShapeType="1"/>
          </p:cNvSpPr>
          <p:nvPr/>
        </p:nvSpPr>
        <p:spPr bwMode="auto">
          <a:xfrm>
            <a:off x="5953125" y="1368425"/>
            <a:ext cx="1588" cy="1127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5" name="Line 3"/>
          <p:cNvSpPr>
            <a:spLocks noChangeShapeType="1"/>
          </p:cNvSpPr>
          <p:nvPr/>
        </p:nvSpPr>
        <p:spPr bwMode="auto">
          <a:xfrm flipH="1">
            <a:off x="5724525" y="2406650"/>
            <a:ext cx="2286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6" name="Line 4"/>
          <p:cNvSpPr>
            <a:spLocks noChangeShapeType="1"/>
          </p:cNvSpPr>
          <p:nvPr/>
        </p:nvSpPr>
        <p:spPr bwMode="auto">
          <a:xfrm>
            <a:off x="5953125" y="2406650"/>
            <a:ext cx="2032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7" name="Line 5"/>
          <p:cNvSpPr>
            <a:spLocks noChangeShapeType="1"/>
          </p:cNvSpPr>
          <p:nvPr/>
        </p:nvSpPr>
        <p:spPr bwMode="auto">
          <a:xfrm>
            <a:off x="5749925" y="191135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>
            <a:off x="2589213" y="1433513"/>
            <a:ext cx="4762" cy="100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9" name="Line 7"/>
          <p:cNvSpPr>
            <a:spLocks noChangeShapeType="1"/>
          </p:cNvSpPr>
          <p:nvPr/>
        </p:nvSpPr>
        <p:spPr bwMode="auto">
          <a:xfrm flipH="1">
            <a:off x="2424113" y="2433638"/>
            <a:ext cx="165100" cy="706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0" name="Line 8"/>
          <p:cNvSpPr>
            <a:spLocks noChangeShapeType="1"/>
          </p:cNvSpPr>
          <p:nvPr/>
        </p:nvSpPr>
        <p:spPr bwMode="auto">
          <a:xfrm>
            <a:off x="2589213" y="2433638"/>
            <a:ext cx="165100" cy="706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1" name="Line 9"/>
          <p:cNvSpPr>
            <a:spLocks noChangeShapeType="1"/>
          </p:cNvSpPr>
          <p:nvPr/>
        </p:nvSpPr>
        <p:spPr bwMode="auto">
          <a:xfrm>
            <a:off x="2365375" y="1846263"/>
            <a:ext cx="4191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2" name="AutoShape 10"/>
          <p:cNvSpPr>
            <a:spLocks noChangeArrowheads="1"/>
          </p:cNvSpPr>
          <p:nvPr/>
        </p:nvSpPr>
        <p:spPr bwMode="auto">
          <a:xfrm>
            <a:off x="2339975" y="1905000"/>
            <a:ext cx="500063" cy="7064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39975" y="908050"/>
            <a:ext cx="503238" cy="528638"/>
            <a:chOff x="1474" y="663"/>
            <a:chExt cx="317" cy="333"/>
          </a:xfrm>
        </p:grpSpPr>
        <p:sp>
          <p:nvSpPr>
            <p:cNvPr id="315404" name="Oval 12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06" name="Oval 14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07" name="Oval 15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08" name="Line 16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09" name="AutoShape 17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 flipH="1">
            <a:off x="5653088" y="979488"/>
            <a:ext cx="503237" cy="601662"/>
            <a:chOff x="1474" y="663"/>
            <a:chExt cx="317" cy="333"/>
          </a:xfrm>
        </p:grpSpPr>
        <p:sp>
          <p:nvSpPr>
            <p:cNvPr id="315411" name="Oval 19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13" name="Oval 21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14" name="Oval 22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15" name="Line 23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16" name="AutoShape 24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5417" name="AutoShape 25"/>
          <p:cNvSpPr>
            <a:spLocks noChangeArrowheads="1"/>
          </p:cNvSpPr>
          <p:nvPr/>
        </p:nvSpPr>
        <p:spPr bwMode="auto">
          <a:xfrm rot="16200000">
            <a:off x="3240088" y="2022475"/>
            <a:ext cx="1655762" cy="433388"/>
          </a:xfrm>
          <a:prstGeom prst="parallelogram">
            <a:avLst>
              <a:gd name="adj" fmla="val 9551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419475" y="2481263"/>
            <a:ext cx="385763" cy="514350"/>
            <a:chOff x="2154" y="1745"/>
            <a:chExt cx="243" cy="324"/>
          </a:xfrm>
        </p:grpSpPr>
        <p:sp>
          <p:nvSpPr>
            <p:cNvPr id="315419" name="Oval 27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20" name="Line 28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21" name="Line 29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22" name="Oval 30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23" name="Oval 31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25" name="Line 33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26" name="Line 34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27" name="Oval 35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28" name="Oval 36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29" name="Oval 37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30" name="Line 38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31" name="AutoShape 39"/>
          <p:cNvSpPr>
            <a:spLocks noChangeArrowheads="1"/>
          </p:cNvSpPr>
          <p:nvPr/>
        </p:nvSpPr>
        <p:spPr bwMode="auto">
          <a:xfrm>
            <a:off x="6300788" y="619125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32" name="AutoShape 40"/>
          <p:cNvSpPr>
            <a:spLocks noChangeArrowheads="1"/>
          </p:cNvSpPr>
          <p:nvPr/>
        </p:nvSpPr>
        <p:spPr bwMode="auto">
          <a:xfrm>
            <a:off x="2916238" y="476250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276600" y="619125"/>
            <a:ext cx="241300" cy="298450"/>
            <a:chOff x="2154" y="1745"/>
            <a:chExt cx="243" cy="324"/>
          </a:xfrm>
        </p:grpSpPr>
        <p:sp>
          <p:nvSpPr>
            <p:cNvPr id="315434" name="Oval 42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35" name="Line 43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36" name="Line 44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37" name="Oval 45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38" name="Oval 46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40" name="Line 48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41" name="Line 49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42" name="Oval 50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43" name="Oval 51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44" name="Oval 52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45" name="Line 53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48" name="Line 56"/>
          <p:cNvSpPr>
            <a:spLocks noChangeShapeType="1"/>
          </p:cNvSpPr>
          <p:nvPr/>
        </p:nvSpPr>
        <p:spPr bwMode="auto">
          <a:xfrm>
            <a:off x="4932363" y="55165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49" name="Line 57"/>
          <p:cNvSpPr>
            <a:spLocks noChangeShapeType="1"/>
          </p:cNvSpPr>
          <p:nvPr/>
        </p:nvSpPr>
        <p:spPr bwMode="auto">
          <a:xfrm>
            <a:off x="3851275" y="5589588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0" name="Line 58"/>
          <p:cNvSpPr>
            <a:spLocks noChangeShapeType="1"/>
          </p:cNvSpPr>
          <p:nvPr/>
        </p:nvSpPr>
        <p:spPr bwMode="auto">
          <a:xfrm>
            <a:off x="5953125" y="4681538"/>
            <a:ext cx="1588" cy="1127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1" name="Line 59"/>
          <p:cNvSpPr>
            <a:spLocks noChangeShapeType="1"/>
          </p:cNvSpPr>
          <p:nvPr/>
        </p:nvSpPr>
        <p:spPr bwMode="auto">
          <a:xfrm flipH="1">
            <a:off x="5724525" y="5719763"/>
            <a:ext cx="2286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2" name="Line 60"/>
          <p:cNvSpPr>
            <a:spLocks noChangeShapeType="1"/>
          </p:cNvSpPr>
          <p:nvPr/>
        </p:nvSpPr>
        <p:spPr bwMode="auto">
          <a:xfrm>
            <a:off x="5953125" y="5719763"/>
            <a:ext cx="2032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3" name="Line 61"/>
          <p:cNvSpPr>
            <a:spLocks noChangeShapeType="1"/>
          </p:cNvSpPr>
          <p:nvPr/>
        </p:nvSpPr>
        <p:spPr bwMode="auto">
          <a:xfrm>
            <a:off x="5749925" y="52244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4" name="Line 62"/>
          <p:cNvSpPr>
            <a:spLocks noChangeShapeType="1"/>
          </p:cNvSpPr>
          <p:nvPr/>
        </p:nvSpPr>
        <p:spPr bwMode="auto">
          <a:xfrm>
            <a:off x="2589213" y="4746625"/>
            <a:ext cx="4762" cy="100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5" name="Line 63"/>
          <p:cNvSpPr>
            <a:spLocks noChangeShapeType="1"/>
          </p:cNvSpPr>
          <p:nvPr/>
        </p:nvSpPr>
        <p:spPr bwMode="auto">
          <a:xfrm flipH="1">
            <a:off x="2424113" y="5746750"/>
            <a:ext cx="16510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6" name="Line 64"/>
          <p:cNvSpPr>
            <a:spLocks noChangeShapeType="1"/>
          </p:cNvSpPr>
          <p:nvPr/>
        </p:nvSpPr>
        <p:spPr bwMode="auto">
          <a:xfrm>
            <a:off x="2589213" y="5746750"/>
            <a:ext cx="16510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7" name="Line 65"/>
          <p:cNvSpPr>
            <a:spLocks noChangeShapeType="1"/>
          </p:cNvSpPr>
          <p:nvPr/>
        </p:nvSpPr>
        <p:spPr bwMode="auto">
          <a:xfrm>
            <a:off x="2365375" y="5159375"/>
            <a:ext cx="4191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8" name="AutoShape 66"/>
          <p:cNvSpPr>
            <a:spLocks noChangeArrowheads="1"/>
          </p:cNvSpPr>
          <p:nvPr/>
        </p:nvSpPr>
        <p:spPr bwMode="auto">
          <a:xfrm>
            <a:off x="2339975" y="5218113"/>
            <a:ext cx="500063" cy="70643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339975" y="4221163"/>
            <a:ext cx="503238" cy="528637"/>
            <a:chOff x="1474" y="663"/>
            <a:chExt cx="317" cy="333"/>
          </a:xfrm>
        </p:grpSpPr>
        <p:sp>
          <p:nvSpPr>
            <p:cNvPr id="315460" name="Oval 68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62" name="Oval 70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63" name="Oval 71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64" name="Line 72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65" name="AutoShape 73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 flipH="1">
            <a:off x="5653088" y="4292600"/>
            <a:ext cx="503237" cy="601663"/>
            <a:chOff x="1474" y="663"/>
            <a:chExt cx="317" cy="333"/>
          </a:xfrm>
        </p:grpSpPr>
        <p:sp>
          <p:nvSpPr>
            <p:cNvPr id="315467" name="Oval 75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69" name="Oval 77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70" name="Oval 78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71" name="Line 79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72" name="AutoShape 80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5473" name="AutoShape 81"/>
          <p:cNvSpPr>
            <a:spLocks noChangeArrowheads="1"/>
          </p:cNvSpPr>
          <p:nvPr/>
        </p:nvSpPr>
        <p:spPr bwMode="auto">
          <a:xfrm>
            <a:off x="6300788" y="3932238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74" name="AutoShape 82"/>
          <p:cNvSpPr>
            <a:spLocks noChangeArrowheads="1"/>
          </p:cNvSpPr>
          <p:nvPr/>
        </p:nvSpPr>
        <p:spPr bwMode="auto">
          <a:xfrm>
            <a:off x="2916238" y="3789363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75" name="Oval 83"/>
          <p:cNvSpPr>
            <a:spLocks noChangeArrowheads="1"/>
          </p:cNvSpPr>
          <p:nvPr/>
        </p:nvSpPr>
        <p:spPr bwMode="auto">
          <a:xfrm>
            <a:off x="6588125" y="4076700"/>
            <a:ext cx="241300" cy="222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6" name="Oval 84"/>
          <p:cNvSpPr>
            <a:spLocks noChangeArrowheads="1"/>
          </p:cNvSpPr>
          <p:nvPr/>
        </p:nvSpPr>
        <p:spPr bwMode="auto">
          <a:xfrm>
            <a:off x="6604000" y="4089400"/>
            <a:ext cx="217488" cy="2111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7" name="Oval 85"/>
          <p:cNvSpPr>
            <a:spLocks noChangeArrowheads="1"/>
          </p:cNvSpPr>
          <p:nvPr/>
        </p:nvSpPr>
        <p:spPr bwMode="auto">
          <a:xfrm>
            <a:off x="6635750" y="4125913"/>
            <a:ext cx="241300" cy="236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8" name="Oval 86"/>
          <p:cNvSpPr>
            <a:spLocks noChangeArrowheads="1"/>
          </p:cNvSpPr>
          <p:nvPr/>
        </p:nvSpPr>
        <p:spPr bwMode="auto">
          <a:xfrm>
            <a:off x="3203575" y="3997325"/>
            <a:ext cx="234950" cy="2238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9" name="Oval 87"/>
          <p:cNvSpPr>
            <a:spLocks noChangeArrowheads="1"/>
          </p:cNvSpPr>
          <p:nvPr/>
        </p:nvSpPr>
        <p:spPr bwMode="auto">
          <a:xfrm>
            <a:off x="3219450" y="4033838"/>
            <a:ext cx="260350" cy="249237"/>
          </a:xfrm>
          <a:prstGeom prst="ellipse">
            <a:avLst/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0" name="Oval 88"/>
          <p:cNvSpPr>
            <a:spLocks noChangeArrowheads="1"/>
          </p:cNvSpPr>
          <p:nvPr/>
        </p:nvSpPr>
        <p:spPr bwMode="auto">
          <a:xfrm>
            <a:off x="3230563" y="4041775"/>
            <a:ext cx="260350" cy="250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1" name="AutoShape 89"/>
          <p:cNvSpPr>
            <a:spLocks noChangeArrowheads="1"/>
          </p:cNvSpPr>
          <p:nvPr/>
        </p:nvSpPr>
        <p:spPr bwMode="auto">
          <a:xfrm rot="10800000">
            <a:off x="3419475" y="5516563"/>
            <a:ext cx="1655763" cy="433387"/>
          </a:xfrm>
          <a:prstGeom prst="parallelogram">
            <a:avLst>
              <a:gd name="adj" fmla="val 95513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2" name="Line 90"/>
          <p:cNvSpPr>
            <a:spLocks noChangeShapeType="1"/>
          </p:cNvSpPr>
          <p:nvPr/>
        </p:nvSpPr>
        <p:spPr bwMode="auto">
          <a:xfrm>
            <a:off x="3563938" y="59483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83" name="Line 91"/>
          <p:cNvSpPr>
            <a:spLocks noChangeShapeType="1"/>
          </p:cNvSpPr>
          <p:nvPr/>
        </p:nvSpPr>
        <p:spPr bwMode="auto">
          <a:xfrm>
            <a:off x="4572000" y="59483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84" name="Line 92"/>
          <p:cNvSpPr>
            <a:spLocks noChangeShapeType="1"/>
          </p:cNvSpPr>
          <p:nvPr/>
        </p:nvSpPr>
        <p:spPr bwMode="auto">
          <a:xfrm>
            <a:off x="4067175" y="5516563"/>
            <a:ext cx="43338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4" name="Group 93"/>
          <p:cNvGrpSpPr>
            <a:grpSpLocks/>
          </p:cNvGrpSpPr>
          <p:nvPr/>
        </p:nvGrpSpPr>
        <p:grpSpPr bwMode="auto">
          <a:xfrm rot="16072767">
            <a:off x="4060032" y="5236369"/>
            <a:ext cx="385762" cy="514350"/>
            <a:chOff x="2154" y="1745"/>
            <a:chExt cx="243" cy="324"/>
          </a:xfrm>
        </p:grpSpPr>
        <p:sp>
          <p:nvSpPr>
            <p:cNvPr id="315486" name="Oval 94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87" name="Line 95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88" name="Line 96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89" name="Oval 97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90" name="Oval 98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92" name="Line 100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93" name="Line 101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94" name="Oval 102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95" name="Oval 103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96" name="Oval 104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97" name="Line 105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98" name="Line 106"/>
          <p:cNvSpPr>
            <a:spLocks noChangeShapeType="1"/>
          </p:cNvSpPr>
          <p:nvPr/>
        </p:nvSpPr>
        <p:spPr bwMode="auto">
          <a:xfrm>
            <a:off x="4211638" y="5518150"/>
            <a:ext cx="0" cy="714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99" name="Text Box 107"/>
          <p:cNvSpPr txBox="1">
            <a:spLocks noChangeArrowheads="1"/>
          </p:cNvSpPr>
          <p:nvPr/>
        </p:nvSpPr>
        <p:spPr bwMode="auto">
          <a:xfrm>
            <a:off x="323850" y="1052513"/>
            <a:ext cx="1727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Level-1</a:t>
            </a:r>
          </a:p>
          <a:p>
            <a:r>
              <a:rPr lang="en-GB" sz="1400"/>
              <a:t>Age~2</a:t>
            </a:r>
          </a:p>
          <a:p>
            <a:r>
              <a:rPr lang="en-GB" sz="1400"/>
              <a:t>representation of:</a:t>
            </a:r>
          </a:p>
          <a:p>
            <a:r>
              <a:rPr lang="en-GB" sz="1400">
                <a:solidFill>
                  <a:srgbClr val="FF0000"/>
                </a:solidFill>
              </a:rPr>
              <a:t>agent-object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15500" name="Text Box 108"/>
          <p:cNvSpPr txBox="1">
            <a:spLocks noChangeArrowheads="1"/>
          </p:cNvSpPr>
          <p:nvPr/>
        </p:nvSpPr>
        <p:spPr bwMode="auto">
          <a:xfrm>
            <a:off x="323850" y="3933825"/>
            <a:ext cx="20161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Level-2</a:t>
            </a:r>
          </a:p>
          <a:p>
            <a:r>
              <a:rPr lang="en-GB" sz="1400"/>
              <a:t>Age~4</a:t>
            </a:r>
          </a:p>
          <a:p>
            <a:r>
              <a:rPr lang="en-GB" sz="1400"/>
              <a:t>representation of: </a:t>
            </a:r>
            <a:r>
              <a:rPr lang="en-GB" sz="1400">
                <a:solidFill>
                  <a:srgbClr val="FF0000"/>
                </a:solidFill>
              </a:rPr>
              <a:t>agent-proposition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15501" name="Text Box 109"/>
          <p:cNvSpPr txBox="1">
            <a:spLocks noChangeArrowheads="1"/>
          </p:cNvSpPr>
          <p:nvPr/>
        </p:nvSpPr>
        <p:spPr bwMode="auto">
          <a:xfrm>
            <a:off x="231775" y="136525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Flavell et al (1981)</a:t>
            </a:r>
            <a:endParaRPr lang="en-US"/>
          </a:p>
        </p:txBody>
      </p:sp>
      <p:sp>
        <p:nvSpPr>
          <p:cNvPr id="315502" name="Text Box 110"/>
          <p:cNvSpPr txBox="1">
            <a:spLocks noChangeArrowheads="1"/>
          </p:cNvSpPr>
          <p:nvPr/>
        </p:nvSpPr>
        <p:spPr bwMode="auto">
          <a:xfrm>
            <a:off x="6516688" y="1773238"/>
            <a:ext cx="23590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Corresponds to the experiments described so far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29388" y="5072074"/>
            <a:ext cx="2500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Existing evidence suggests that infants (and non-human animals) are limited to L1-type problems.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0290" name="Picture 2" descr="http://t0.gstatic.com/images?q=tbn:_hrw2MM4K4fnfM:http://upload.wikimedia.org/wikipedia/commons/thumb/e/ef/Station_Clock.svg/602px-Station_Clock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786058"/>
            <a:ext cx="1285875" cy="1285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03" name="Picture 55" descr="L1 L2 incongru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27538" y="798513"/>
            <a:ext cx="3673475" cy="3638550"/>
          </a:xfrm>
          <a:noFill/>
          <a:ln/>
        </p:spPr>
      </p:pic>
      <p:sp>
        <p:nvSpPr>
          <p:cNvPr id="309297" name="Rectangle 49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n-GB" sz="2000" dirty="0"/>
              <a:t>Surtees &amp; </a:t>
            </a:r>
            <a:r>
              <a:rPr lang="en-GB" sz="2000" dirty="0" err="1"/>
              <a:t>Apperly</a:t>
            </a:r>
            <a:r>
              <a:rPr lang="en-GB" sz="2000" dirty="0"/>
              <a:t> </a:t>
            </a:r>
            <a:r>
              <a:rPr lang="en-GB" sz="2000" dirty="0" smtClean="0"/>
              <a:t>(submitted)</a:t>
            </a:r>
            <a:br>
              <a:rPr lang="en-GB" sz="2000" dirty="0" smtClean="0"/>
            </a:br>
            <a:r>
              <a:rPr lang="en-GB" sz="2000" dirty="0" smtClean="0"/>
              <a:t>Surtees, </a:t>
            </a:r>
            <a:r>
              <a:rPr lang="en-GB" sz="2000" dirty="0" err="1" smtClean="0"/>
              <a:t>Butterfill</a:t>
            </a:r>
            <a:r>
              <a:rPr lang="en-GB" sz="2000" dirty="0" smtClean="0"/>
              <a:t> &amp; </a:t>
            </a:r>
            <a:r>
              <a:rPr lang="en-GB" sz="2000" dirty="0" err="1" smtClean="0"/>
              <a:t>Apperly</a:t>
            </a:r>
            <a:r>
              <a:rPr lang="en-GB" sz="2000" dirty="0" smtClean="0"/>
              <a:t> (submitted)</a:t>
            </a:r>
            <a:endParaRPr lang="en-US" sz="2000" dirty="0"/>
          </a:p>
        </p:txBody>
      </p:sp>
      <p:pic>
        <p:nvPicPr>
          <p:cNvPr id="309302" name="Picture 54" descr="L1 L2 congru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9388" y="1052513"/>
            <a:ext cx="3743325" cy="3170237"/>
          </a:xfrm>
          <a:noFill/>
          <a:ln/>
        </p:spPr>
      </p:pic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4284663" y="4929188"/>
            <a:ext cx="3841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L1 perspective-difference:</a:t>
            </a:r>
          </a:p>
          <a:p>
            <a:r>
              <a:rPr lang="en-GB">
                <a:solidFill>
                  <a:srgbClr val="FF0000"/>
                </a:solidFill>
              </a:rPr>
              <a:t>	He sees 2 vs. you see 3</a:t>
            </a:r>
          </a:p>
          <a:p>
            <a:endParaRPr lang="en-GB">
              <a:solidFill>
                <a:srgbClr val="FF0000"/>
              </a:solidFill>
            </a:endParaRPr>
          </a:p>
          <a:p>
            <a:endParaRPr lang="en-GB">
              <a:solidFill>
                <a:srgbClr val="FF0000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L2 perspective difference</a:t>
            </a:r>
          </a:p>
          <a:p>
            <a:r>
              <a:rPr lang="en-GB">
                <a:solidFill>
                  <a:srgbClr val="FF0000"/>
                </a:solidFill>
              </a:rPr>
              <a:t>	He sees “p” vs. you see “d”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09305" name="Text Box 57"/>
          <p:cNvSpPr txBox="1">
            <a:spLocks noChangeArrowheads="1"/>
          </p:cNvSpPr>
          <p:nvPr/>
        </p:nvSpPr>
        <p:spPr bwMode="auto">
          <a:xfrm>
            <a:off x="468313" y="4005263"/>
            <a:ext cx="260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Consistent perspectives</a:t>
            </a:r>
            <a:endParaRPr lang="en-US"/>
          </a:p>
        </p:txBody>
      </p:sp>
      <p:sp>
        <p:nvSpPr>
          <p:cNvPr id="309306" name="Text Box 58"/>
          <p:cNvSpPr txBox="1">
            <a:spLocks noChangeArrowheads="1"/>
          </p:cNvSpPr>
          <p:nvPr/>
        </p:nvSpPr>
        <p:spPr bwMode="auto">
          <a:xfrm>
            <a:off x="4714875" y="4032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Inconsistent perspectives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03" name="Picture 55" descr="L1 L2 incongru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27538" y="798513"/>
            <a:ext cx="3673475" cy="3638550"/>
          </a:xfrm>
          <a:noFill/>
          <a:ln/>
        </p:spPr>
      </p:pic>
      <p:sp>
        <p:nvSpPr>
          <p:cNvPr id="309297" name="Rectangle 49"/>
          <p:cNvSpPr>
            <a:spLocks noGrp="1" noChangeArrowheads="1"/>
          </p:cNvSpPr>
          <p:nvPr>
            <p:ph type="title"/>
          </p:nvPr>
        </p:nvSpPr>
        <p:spPr>
          <a:xfrm>
            <a:off x="457200" y="44003"/>
            <a:ext cx="8229600" cy="504677"/>
          </a:xfrm>
        </p:spPr>
        <p:txBody>
          <a:bodyPr/>
          <a:lstStyle/>
          <a:p>
            <a:r>
              <a:rPr lang="en-GB" sz="2000" dirty="0"/>
              <a:t>Surtees &amp; </a:t>
            </a:r>
            <a:r>
              <a:rPr lang="en-GB" sz="2000" dirty="0" err="1"/>
              <a:t>Apperly</a:t>
            </a:r>
            <a:r>
              <a:rPr lang="en-GB" sz="2000" dirty="0"/>
              <a:t> </a:t>
            </a:r>
            <a:r>
              <a:rPr lang="en-GB" sz="2000" dirty="0" smtClean="0"/>
              <a:t>(submitted)</a:t>
            </a:r>
            <a:endParaRPr lang="en-US" sz="2000" dirty="0"/>
          </a:p>
        </p:txBody>
      </p:sp>
      <p:pic>
        <p:nvPicPr>
          <p:cNvPr id="309302" name="Picture 54" descr="L1 L2 congru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9388" y="1052513"/>
            <a:ext cx="3743325" cy="3170237"/>
          </a:xfrm>
          <a:noFill/>
          <a:ln/>
        </p:spPr>
      </p:pic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4284663" y="4929188"/>
            <a:ext cx="3841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L1 perspective-difference:</a:t>
            </a:r>
          </a:p>
          <a:p>
            <a:r>
              <a:rPr lang="en-GB">
                <a:solidFill>
                  <a:srgbClr val="FF0000"/>
                </a:solidFill>
              </a:rPr>
              <a:t>	He sees 2 vs. you see 3</a:t>
            </a:r>
          </a:p>
          <a:p>
            <a:endParaRPr lang="en-GB">
              <a:solidFill>
                <a:srgbClr val="FF0000"/>
              </a:solidFill>
            </a:endParaRPr>
          </a:p>
          <a:p>
            <a:endParaRPr lang="en-GB">
              <a:solidFill>
                <a:srgbClr val="FF0000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L2 perspective difference</a:t>
            </a:r>
          </a:p>
          <a:p>
            <a:r>
              <a:rPr lang="en-GB">
                <a:solidFill>
                  <a:srgbClr val="FF0000"/>
                </a:solidFill>
              </a:rPr>
              <a:t>	He sees “p” vs. you see “d”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09305" name="Text Box 57"/>
          <p:cNvSpPr txBox="1">
            <a:spLocks noChangeArrowheads="1"/>
          </p:cNvSpPr>
          <p:nvPr/>
        </p:nvSpPr>
        <p:spPr bwMode="auto">
          <a:xfrm>
            <a:off x="468313" y="4005263"/>
            <a:ext cx="260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Consistent perspectives</a:t>
            </a:r>
            <a:endParaRPr lang="en-US"/>
          </a:p>
        </p:txBody>
      </p:sp>
      <p:sp>
        <p:nvSpPr>
          <p:cNvPr id="309306" name="Text Box 58"/>
          <p:cNvSpPr txBox="1">
            <a:spLocks noChangeArrowheads="1"/>
          </p:cNvSpPr>
          <p:nvPr/>
        </p:nvSpPr>
        <p:spPr bwMode="auto">
          <a:xfrm>
            <a:off x="4714875" y="4032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Inconsistent perspectives</a:t>
            </a:r>
            <a:endParaRPr lang="en-US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437112"/>
            <a:ext cx="2448297" cy="229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483768" y="6309320"/>
            <a:ext cx="12938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Baseline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03" name="Picture 55" descr="L1 L2 incongru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27538" y="798513"/>
            <a:ext cx="3673475" cy="3638550"/>
          </a:xfrm>
          <a:noFill/>
          <a:ln/>
        </p:spPr>
      </p:pic>
      <p:sp>
        <p:nvSpPr>
          <p:cNvPr id="309297" name="Rectangle 49"/>
          <p:cNvSpPr>
            <a:spLocks noGrp="1" noChangeArrowheads="1"/>
          </p:cNvSpPr>
          <p:nvPr>
            <p:ph type="title"/>
          </p:nvPr>
        </p:nvSpPr>
        <p:spPr>
          <a:xfrm>
            <a:off x="457200" y="44003"/>
            <a:ext cx="8229600" cy="504677"/>
          </a:xfrm>
        </p:spPr>
        <p:txBody>
          <a:bodyPr/>
          <a:lstStyle/>
          <a:p>
            <a:r>
              <a:rPr lang="en-GB" sz="2000" dirty="0"/>
              <a:t>Surtees &amp; </a:t>
            </a:r>
            <a:r>
              <a:rPr lang="en-GB" sz="2000" dirty="0" err="1"/>
              <a:t>Apperly</a:t>
            </a:r>
            <a:r>
              <a:rPr lang="en-GB" sz="2000" dirty="0"/>
              <a:t> </a:t>
            </a:r>
            <a:r>
              <a:rPr lang="en-GB" sz="2000" dirty="0" smtClean="0"/>
              <a:t>(submitted)</a:t>
            </a:r>
            <a:endParaRPr lang="en-US" sz="2000" dirty="0"/>
          </a:p>
        </p:txBody>
      </p:sp>
      <p:pic>
        <p:nvPicPr>
          <p:cNvPr id="309302" name="Picture 54" descr="L1 L2 congru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9388" y="1052513"/>
            <a:ext cx="3743325" cy="3170237"/>
          </a:xfrm>
          <a:noFill/>
          <a:ln/>
        </p:spPr>
      </p:pic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4284663" y="4929188"/>
            <a:ext cx="45736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Critical Question;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For Self judgements, compared to baseline, does the presence of an irrelevant perspective make any difference to L1 or L2 judgements?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9305" name="Text Box 57"/>
          <p:cNvSpPr txBox="1">
            <a:spLocks noChangeArrowheads="1"/>
          </p:cNvSpPr>
          <p:nvPr/>
        </p:nvSpPr>
        <p:spPr bwMode="auto">
          <a:xfrm>
            <a:off x="468313" y="4005263"/>
            <a:ext cx="260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Consistent perspectives</a:t>
            </a:r>
            <a:endParaRPr lang="en-US"/>
          </a:p>
        </p:txBody>
      </p:sp>
      <p:sp>
        <p:nvSpPr>
          <p:cNvPr id="309306" name="Text Box 58"/>
          <p:cNvSpPr txBox="1">
            <a:spLocks noChangeArrowheads="1"/>
          </p:cNvSpPr>
          <p:nvPr/>
        </p:nvSpPr>
        <p:spPr bwMode="auto">
          <a:xfrm>
            <a:off x="4714875" y="4032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Inconsistent perspectives</a:t>
            </a:r>
            <a:endParaRPr lang="en-US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437112"/>
            <a:ext cx="2448297" cy="229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483768" y="6309320"/>
            <a:ext cx="12938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Baseline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274638"/>
            <a:ext cx="535785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L1 shows automaticity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1050" y="2628907"/>
          <a:ext cx="54641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5" name="Chart" r:id="rId3" imgW="5886450" imgH="3743325" progId="Excel.Sheet.8">
                  <p:embed/>
                </p:oleObj>
              </mc:Choice>
              <mc:Fallback>
                <p:oleObj name="Chart" r:id="rId3" imgW="5886450" imgH="3743325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28907"/>
                        <a:ext cx="54641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 rot="10800000">
            <a:off x="1709738" y="3148006"/>
            <a:ext cx="366712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GB" sz="1200"/>
              <a:t>Processing cost (RT/Prop.correct)</a:t>
            </a:r>
            <a:endParaRPr lang="en-US" sz="120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43213" y="3217856"/>
            <a:ext cx="1296987" cy="720725"/>
            <a:chOff x="1791" y="1388"/>
            <a:chExt cx="817" cy="45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26" y="1769"/>
              <a:ext cx="182" cy="91"/>
              <a:chOff x="1292" y="1570"/>
              <a:chExt cx="182" cy="91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791" y="1723"/>
              <a:ext cx="182" cy="91"/>
              <a:chOff x="1292" y="1570"/>
              <a:chExt cx="182" cy="91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927" y="1570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17" y="1570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927" y="1570"/>
              <a:ext cx="0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154" y="13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*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867400" y="2860669"/>
            <a:ext cx="288925" cy="142875"/>
            <a:chOff x="1292" y="1570"/>
            <a:chExt cx="182" cy="91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859338" y="2787644"/>
            <a:ext cx="288925" cy="142875"/>
            <a:chOff x="1292" y="1570"/>
            <a:chExt cx="182" cy="91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075238" y="2571744"/>
            <a:ext cx="936625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011863" y="2571744"/>
            <a:ext cx="0" cy="288925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075238" y="2571744"/>
            <a:ext cx="0" cy="2159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2579666" y="5759444"/>
            <a:ext cx="10636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dirty="0" smtClean="0"/>
              <a:t>Perspective</a:t>
            </a:r>
            <a:endParaRPr lang="en-US" sz="1400" dirty="0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635375" y="5738806"/>
            <a:ext cx="8651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 smtClean="0"/>
              <a:t>Baseline</a:t>
            </a:r>
            <a:endParaRPr lang="en-US" sz="1400" dirty="0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4572000" y="5759444"/>
            <a:ext cx="10715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dirty="0" smtClean="0"/>
              <a:t>Perspective</a:t>
            </a:r>
            <a:endParaRPr lang="en-US" sz="1400" dirty="0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5580063" y="5738806"/>
            <a:ext cx="865187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 smtClean="0"/>
              <a:t>Baseline</a:t>
            </a:r>
            <a:endParaRPr lang="en-US" sz="1400" dirty="0"/>
          </a:p>
        </p:txBody>
      </p:sp>
      <p:pic>
        <p:nvPicPr>
          <p:cNvPr id="36" name="Picture 30" descr="L1 L2 incongru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87396"/>
            <a:ext cx="20891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950" y="976309"/>
            <a:ext cx="18002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215206" y="2786058"/>
            <a:ext cx="12938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Baseline</a:t>
            </a:r>
            <a:endParaRPr lang="en-US" sz="1400" b="1" dirty="0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214282" y="2643182"/>
            <a:ext cx="128588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Perspective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 rot="16200000">
            <a:off x="3311860" y="3465004"/>
            <a:ext cx="453650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563888" y="1844824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For “Self” judgements</a:t>
            </a:r>
            <a:endParaRPr lang="en-GB" b="1" dirty="0"/>
          </a:p>
        </p:txBody>
      </p:sp>
      <p:sp>
        <p:nvSpPr>
          <p:cNvPr id="43" name="Rectangle 49"/>
          <p:cNvSpPr txBox="1">
            <a:spLocks noChangeArrowheads="1"/>
          </p:cNvSpPr>
          <p:nvPr/>
        </p:nvSpPr>
        <p:spPr>
          <a:xfrm>
            <a:off x="457200" y="476051"/>
            <a:ext cx="8229600" cy="504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Surtees &amp; Apperly (in prep)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GB" sz="2800"/>
              <a:t>What is “Theory of Mind”?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5033968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400" b="1" dirty="0"/>
              <a:t>“Folk psychology”, “Perspective-taking”, “Social cognition”</a:t>
            </a:r>
          </a:p>
          <a:p>
            <a:pPr>
              <a:lnSpc>
                <a:spcPct val="80000"/>
              </a:lnSpc>
            </a:pPr>
            <a:r>
              <a:rPr lang="en-GB" sz="1400" b="1" dirty="0" smtClean="0"/>
              <a:t>Essential for everyday social interaction and communication</a:t>
            </a:r>
          </a:p>
          <a:p>
            <a:pPr>
              <a:lnSpc>
                <a:spcPct val="80000"/>
              </a:lnSpc>
            </a:pPr>
            <a:endParaRPr lang="en-GB" sz="1400" b="1" i="1" dirty="0"/>
          </a:p>
          <a:p>
            <a:pPr>
              <a:lnSpc>
                <a:spcPct val="80000"/>
              </a:lnSpc>
            </a:pPr>
            <a:r>
              <a:rPr lang="en-GB" sz="1400" b="1" i="1" dirty="0"/>
              <a:t>False</a:t>
            </a:r>
            <a:r>
              <a:rPr lang="en-GB" sz="1400" b="1" dirty="0"/>
              <a:t> belief tasks as a </a:t>
            </a:r>
            <a:r>
              <a:rPr lang="en-GB" sz="1400" b="1" dirty="0" smtClean="0"/>
              <a:t>paradigm case</a:t>
            </a:r>
            <a:endParaRPr lang="en-GB" sz="1400" b="1" dirty="0"/>
          </a:p>
          <a:p>
            <a:pPr>
              <a:lnSpc>
                <a:spcPct val="80000"/>
              </a:lnSpc>
            </a:pPr>
            <a:r>
              <a:rPr lang="en-GB" sz="1400" b="1" dirty="0"/>
              <a:t>(e.g., </a:t>
            </a:r>
            <a:r>
              <a:rPr lang="en-GB" sz="1400" b="1" dirty="0" err="1"/>
              <a:t>Wimmer</a:t>
            </a:r>
            <a:r>
              <a:rPr lang="en-GB" sz="1400" b="1" dirty="0"/>
              <a:t> &amp; </a:t>
            </a:r>
            <a:r>
              <a:rPr lang="en-GB" sz="1400" b="1" dirty="0" err="1"/>
              <a:t>Perner</a:t>
            </a:r>
            <a:r>
              <a:rPr lang="en-GB" sz="1400" b="1" dirty="0"/>
              <a:t>, 1983)</a:t>
            </a:r>
          </a:p>
          <a:p>
            <a:pPr lvl="1">
              <a:lnSpc>
                <a:spcPct val="80000"/>
              </a:lnSpc>
            </a:pPr>
            <a:r>
              <a:rPr lang="en-GB" sz="1200" b="1" dirty="0"/>
              <a:t>These tasks ensure that participant must judge from other person’s point of view</a:t>
            </a:r>
          </a:p>
          <a:p>
            <a:pPr>
              <a:lnSpc>
                <a:spcPct val="80000"/>
              </a:lnSpc>
            </a:pPr>
            <a:endParaRPr lang="en-GB" sz="1600" b="1" dirty="0"/>
          </a:p>
          <a:p>
            <a:pPr>
              <a:lnSpc>
                <a:spcPct val="80000"/>
              </a:lnSpc>
            </a:pPr>
            <a:endParaRPr lang="en-GB" sz="16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Significant </a:t>
            </a:r>
            <a:r>
              <a:rPr lang="en-GB" sz="1400" b="1" dirty="0"/>
              <a:t>developments </a:t>
            </a:r>
            <a:r>
              <a:rPr lang="en-GB" sz="1400" b="1" dirty="0" smtClean="0"/>
              <a:t>from infancy to early childhood</a:t>
            </a: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Disproportionately </a:t>
            </a:r>
            <a:r>
              <a:rPr lang="en-GB" sz="1400" b="1" dirty="0"/>
              <a:t>impaired in autism and several other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400" b="1" dirty="0"/>
              <a:t> </a:t>
            </a:r>
            <a:r>
              <a:rPr lang="en-GB" sz="1400" b="1" dirty="0" smtClean="0"/>
              <a:t>	genetic </a:t>
            </a:r>
            <a:r>
              <a:rPr lang="en-GB" sz="1400" b="1" dirty="0"/>
              <a:t>and psychiatric disorders</a:t>
            </a:r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Existent, to a degree, in </a:t>
            </a:r>
            <a:r>
              <a:rPr lang="en-GB" sz="1400" b="1" dirty="0"/>
              <a:t>non-human animals</a:t>
            </a:r>
          </a:p>
          <a:p>
            <a:pPr>
              <a:lnSpc>
                <a:spcPct val="80000"/>
              </a:lnSpc>
            </a:pPr>
            <a:endParaRPr lang="en-GB" sz="1400" b="1" dirty="0"/>
          </a:p>
          <a:p>
            <a:pPr>
              <a:lnSpc>
                <a:spcPct val="80000"/>
              </a:lnSpc>
            </a:pPr>
            <a:endParaRPr lang="en-GB" sz="1400" b="1" dirty="0" smtClean="0"/>
          </a:p>
          <a:p>
            <a:pPr>
              <a:lnSpc>
                <a:spcPct val="80000"/>
              </a:lnSpc>
            </a:pPr>
            <a:r>
              <a:rPr lang="en-GB" sz="1400" b="1" dirty="0" smtClean="0"/>
              <a:t>Identifiable </a:t>
            </a:r>
            <a:r>
              <a:rPr lang="en-GB" sz="1400" b="1" dirty="0"/>
              <a:t>neural </a:t>
            </a:r>
            <a:r>
              <a:rPr lang="en-GB" sz="1400" b="1" dirty="0" smtClean="0"/>
              <a:t>network</a:t>
            </a:r>
            <a:endParaRPr lang="en-GB" sz="1400" b="1" dirty="0"/>
          </a:p>
          <a:p>
            <a:pPr>
              <a:lnSpc>
                <a:spcPct val="80000"/>
              </a:lnSpc>
              <a:buFontTx/>
              <a:buNone/>
            </a:pPr>
            <a:endParaRPr lang="en-GB" sz="1400" dirty="0"/>
          </a:p>
          <a:p>
            <a:pPr>
              <a:lnSpc>
                <a:spcPct val="80000"/>
              </a:lnSpc>
              <a:buFontTx/>
              <a:buNone/>
            </a:pPr>
            <a:endParaRPr lang="en-GB" sz="1400" dirty="0"/>
          </a:p>
          <a:p>
            <a:pPr>
              <a:lnSpc>
                <a:spcPct val="80000"/>
              </a:lnSpc>
            </a:pPr>
            <a:endParaRPr lang="en-GB" sz="1400" dirty="0"/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3643314"/>
            <a:ext cx="15980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857760"/>
            <a:ext cx="1362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1071546"/>
            <a:ext cx="347122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7" name="Picture 7" descr="IMG_05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786058"/>
            <a:ext cx="86518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>
            <a:off x="3094050" y="4943475"/>
            <a:ext cx="3263900" cy="1914525"/>
            <a:chOff x="5880100" y="2133600"/>
            <a:chExt cx="3263900" cy="1914525"/>
          </a:xfrm>
        </p:grpSpPr>
        <p:sp>
          <p:nvSpPr>
            <p:cNvPr id="250888" name="Text Box 8"/>
            <p:cNvSpPr txBox="1">
              <a:spLocks noChangeArrowheads="1"/>
            </p:cNvSpPr>
            <p:nvPr/>
          </p:nvSpPr>
          <p:spPr bwMode="auto">
            <a:xfrm>
              <a:off x="6729413" y="2133600"/>
              <a:ext cx="2414587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dirty="0" err="1">
                  <a:cs typeface="Arial" charset="0"/>
                </a:rPr>
                <a:t>Temporo</a:t>
              </a:r>
              <a:r>
                <a:rPr lang="en-GB" sz="1200" dirty="0">
                  <a:cs typeface="Arial" charset="0"/>
                </a:rPr>
                <a:t>-parietal junction / </a:t>
              </a:r>
              <a:r>
                <a:rPr lang="en-GB" sz="1200" dirty="0" err="1">
                  <a:cs typeface="Arial" charset="0"/>
                </a:rPr>
                <a:t>pSTS</a:t>
              </a:r>
              <a:endParaRPr lang="en-GB" sz="1200" dirty="0">
                <a:cs typeface="Arial" charset="0"/>
              </a:endParaRPr>
            </a:p>
          </p:txBody>
        </p:sp>
        <p:sp>
          <p:nvSpPr>
            <p:cNvPr id="250889" name="Text Box 9"/>
            <p:cNvSpPr txBox="1">
              <a:spLocks noChangeArrowheads="1"/>
            </p:cNvSpPr>
            <p:nvPr/>
          </p:nvSpPr>
          <p:spPr bwMode="auto">
            <a:xfrm>
              <a:off x="6732588" y="2279650"/>
              <a:ext cx="1154112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cs typeface="Arial" charset="0"/>
                </a:rPr>
                <a:t>Temporal pole</a:t>
              </a:r>
            </a:p>
          </p:txBody>
        </p:sp>
        <p:sp>
          <p:nvSpPr>
            <p:cNvPr id="250890" name="Text Box 10"/>
            <p:cNvSpPr txBox="1">
              <a:spLocks noChangeArrowheads="1"/>
            </p:cNvSpPr>
            <p:nvPr/>
          </p:nvSpPr>
          <p:spPr bwMode="auto">
            <a:xfrm>
              <a:off x="6729413" y="2406650"/>
              <a:ext cx="17716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cs typeface="Arial" charset="0"/>
                </a:rPr>
                <a:t>Medial prefrontal cortex</a:t>
              </a:r>
            </a:p>
          </p:txBody>
        </p:sp>
        <p:pic>
          <p:nvPicPr>
            <p:cNvPr id="250891" name="Picture 11" descr="brain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80100" y="2811463"/>
              <a:ext cx="1185863" cy="912812"/>
            </a:xfrm>
            <a:prstGeom prst="rect">
              <a:avLst/>
            </a:prstGeom>
            <a:noFill/>
          </p:spPr>
        </p:pic>
        <p:sp>
          <p:nvSpPr>
            <p:cNvPr id="250892" name="Text Box 12"/>
            <p:cNvSpPr txBox="1">
              <a:spLocks noChangeArrowheads="1"/>
            </p:cNvSpPr>
            <p:nvPr/>
          </p:nvSpPr>
          <p:spPr bwMode="auto">
            <a:xfrm>
              <a:off x="6140450" y="3773488"/>
              <a:ext cx="10556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b="1">
                  <a:cs typeface="Arial" charset="0"/>
                </a:rPr>
                <a:t>Lateral view</a:t>
              </a:r>
            </a:p>
          </p:txBody>
        </p:sp>
        <p:sp>
          <p:nvSpPr>
            <p:cNvPr id="250893" name="Text Box 13"/>
            <p:cNvSpPr txBox="1">
              <a:spLocks noChangeArrowheads="1"/>
            </p:cNvSpPr>
            <p:nvPr/>
          </p:nvSpPr>
          <p:spPr bwMode="auto">
            <a:xfrm>
              <a:off x="6516688" y="2997200"/>
              <a:ext cx="5095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>
                  <a:solidFill>
                    <a:srgbClr val="00FFFF"/>
                  </a:solidFill>
                  <a:cs typeface="Arial" charset="0"/>
                </a:rPr>
                <a:t>TPJ</a:t>
              </a:r>
            </a:p>
          </p:txBody>
        </p:sp>
        <p:sp>
          <p:nvSpPr>
            <p:cNvPr id="250894" name="Text Box 14"/>
            <p:cNvSpPr txBox="1">
              <a:spLocks noChangeArrowheads="1"/>
            </p:cNvSpPr>
            <p:nvPr/>
          </p:nvSpPr>
          <p:spPr bwMode="auto">
            <a:xfrm>
              <a:off x="6084888" y="3357563"/>
              <a:ext cx="4111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>
                  <a:solidFill>
                    <a:srgbClr val="FF33CC"/>
                  </a:solidFill>
                  <a:cs typeface="Arial" charset="0"/>
                </a:rPr>
                <a:t>TP</a:t>
              </a:r>
            </a:p>
          </p:txBody>
        </p:sp>
        <p:pic>
          <p:nvPicPr>
            <p:cNvPr id="250895" name="Picture 15" descr="brain3b2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69175" y="2803525"/>
              <a:ext cx="1185863" cy="919163"/>
            </a:xfrm>
            <a:prstGeom prst="rect">
              <a:avLst/>
            </a:prstGeom>
            <a:noFill/>
          </p:spPr>
        </p:pic>
        <p:sp>
          <p:nvSpPr>
            <p:cNvPr id="250896" name="Text Box 16"/>
            <p:cNvSpPr txBox="1">
              <a:spLocks noChangeArrowheads="1"/>
            </p:cNvSpPr>
            <p:nvPr/>
          </p:nvSpPr>
          <p:spPr bwMode="auto">
            <a:xfrm>
              <a:off x="7643813" y="3765550"/>
              <a:ext cx="10318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b="1">
                  <a:cs typeface="Arial" charset="0"/>
                </a:rPr>
                <a:t>Medial view</a:t>
              </a:r>
            </a:p>
          </p:txBody>
        </p:sp>
        <p:sp>
          <p:nvSpPr>
            <p:cNvPr id="250897" name="Text Box 17"/>
            <p:cNvSpPr txBox="1">
              <a:spLocks noChangeArrowheads="1"/>
            </p:cNvSpPr>
            <p:nvPr/>
          </p:nvSpPr>
          <p:spPr bwMode="auto">
            <a:xfrm rot="-3556372">
              <a:off x="7254875" y="2927350"/>
              <a:ext cx="698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 dirty="0" err="1">
                  <a:solidFill>
                    <a:srgbClr val="66FF33"/>
                  </a:solidFill>
                  <a:cs typeface="Arial" charset="0"/>
                </a:rPr>
                <a:t>mPFC</a:t>
              </a:r>
              <a:endParaRPr lang="en-GB" sz="1400" b="1" dirty="0">
                <a:solidFill>
                  <a:srgbClr val="66FF33"/>
                </a:solidFill>
                <a:cs typeface="Arial" charset="0"/>
              </a:endParaRPr>
            </a:p>
          </p:txBody>
        </p:sp>
        <p:sp>
          <p:nvSpPr>
            <p:cNvPr id="250898" name="Rectangle 18"/>
            <p:cNvSpPr>
              <a:spLocks noChangeArrowheads="1"/>
            </p:cNvSpPr>
            <p:nvPr/>
          </p:nvSpPr>
          <p:spPr bwMode="auto">
            <a:xfrm>
              <a:off x="6596063" y="2511425"/>
              <a:ext cx="180975" cy="84138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250899" name="Rectangle 19"/>
            <p:cNvSpPr>
              <a:spLocks noChangeArrowheads="1"/>
            </p:cNvSpPr>
            <p:nvPr/>
          </p:nvSpPr>
          <p:spPr bwMode="auto">
            <a:xfrm>
              <a:off x="6596063" y="2260600"/>
              <a:ext cx="180975" cy="8413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250900" name="Rectangle 20"/>
            <p:cNvSpPr>
              <a:spLocks noChangeArrowheads="1"/>
            </p:cNvSpPr>
            <p:nvPr/>
          </p:nvSpPr>
          <p:spPr bwMode="auto">
            <a:xfrm>
              <a:off x="6596063" y="2386013"/>
              <a:ext cx="180975" cy="84137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274638"/>
            <a:ext cx="535785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L1 shows automaticity</a:t>
            </a:r>
            <a:br>
              <a:rPr lang="en-GB" dirty="0" smtClean="0"/>
            </a:br>
            <a:r>
              <a:rPr lang="en-GB" dirty="0" smtClean="0"/>
              <a:t>L2 does not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1050" y="2628900"/>
          <a:ext cx="539432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9" name="Worksheet" r:id="rId3" imgW="5810372" imgH="3705328" progId="Excel.Sheet.8">
                  <p:embed/>
                </p:oleObj>
              </mc:Choice>
              <mc:Fallback>
                <p:oleObj name="Worksheet" r:id="rId3" imgW="5810372" imgH="3705328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28900"/>
                        <a:ext cx="539432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 rot="10800000">
            <a:off x="1709738" y="3148006"/>
            <a:ext cx="366712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GB" sz="1200"/>
              <a:t>Processing cost (RT/Prop.correct)</a:t>
            </a:r>
            <a:endParaRPr lang="en-US" sz="120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43213" y="3217856"/>
            <a:ext cx="1296987" cy="720725"/>
            <a:chOff x="1791" y="1388"/>
            <a:chExt cx="817" cy="45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26" y="1769"/>
              <a:ext cx="182" cy="91"/>
              <a:chOff x="1292" y="1570"/>
              <a:chExt cx="182" cy="91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791" y="1723"/>
              <a:ext cx="182" cy="91"/>
              <a:chOff x="1292" y="1570"/>
              <a:chExt cx="182" cy="91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927" y="1570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17" y="1570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927" y="1570"/>
              <a:ext cx="0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154" y="13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solidFill>
                    <a:srgbClr val="FF0000"/>
                  </a:solidFill>
                </a:rPr>
                <a:t>*</a:t>
              </a:r>
              <a:endParaRPr 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867400" y="2860669"/>
            <a:ext cx="288925" cy="142875"/>
            <a:chOff x="1292" y="1570"/>
            <a:chExt cx="182" cy="91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859338" y="2787644"/>
            <a:ext cx="288925" cy="142875"/>
            <a:chOff x="1292" y="1570"/>
            <a:chExt cx="182" cy="91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075238" y="2571744"/>
            <a:ext cx="936625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011863" y="2571744"/>
            <a:ext cx="0" cy="288925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075238" y="2571744"/>
            <a:ext cx="0" cy="2159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2579666" y="5759444"/>
            <a:ext cx="10636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dirty="0" smtClean="0"/>
              <a:t>Perspective</a:t>
            </a:r>
            <a:endParaRPr lang="en-US" sz="1400" dirty="0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635375" y="5738806"/>
            <a:ext cx="8651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 smtClean="0"/>
              <a:t>Baseline</a:t>
            </a:r>
            <a:endParaRPr lang="en-US" sz="1400" dirty="0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4572000" y="5759444"/>
            <a:ext cx="10715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dirty="0" smtClean="0"/>
              <a:t>Perspective</a:t>
            </a:r>
            <a:endParaRPr lang="en-US" sz="1400" dirty="0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5580063" y="5738806"/>
            <a:ext cx="865187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 smtClean="0"/>
              <a:t>Baseline</a:t>
            </a:r>
            <a:endParaRPr lang="en-US" sz="1400" dirty="0"/>
          </a:p>
        </p:txBody>
      </p:sp>
      <p:pic>
        <p:nvPicPr>
          <p:cNvPr id="36" name="Picture 30" descr="L1 L2 incongru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87396"/>
            <a:ext cx="20891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950" y="976309"/>
            <a:ext cx="18002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215206" y="2786058"/>
            <a:ext cx="12938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Baseline</a:t>
            </a:r>
            <a:endParaRPr lang="en-US" sz="1400" b="1" dirty="0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214282" y="2643182"/>
            <a:ext cx="128588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Perspective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63888" y="1844824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For “Self” judgements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03" name="Picture 55" descr="L1 L2 incongru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27538" y="798513"/>
            <a:ext cx="3673475" cy="3638550"/>
          </a:xfrm>
          <a:noFill/>
          <a:ln/>
        </p:spPr>
      </p:pic>
      <p:sp>
        <p:nvSpPr>
          <p:cNvPr id="309297" name="Rectangle 49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n-GB" sz="2000" dirty="0"/>
              <a:t>Surtees &amp; </a:t>
            </a:r>
            <a:r>
              <a:rPr lang="en-GB" sz="2000" dirty="0" err="1"/>
              <a:t>Apperly</a:t>
            </a:r>
            <a:r>
              <a:rPr lang="en-GB" sz="2000" dirty="0"/>
              <a:t> </a:t>
            </a:r>
            <a:r>
              <a:rPr lang="en-GB" sz="2000" dirty="0" smtClean="0"/>
              <a:t>(submitted)</a:t>
            </a:r>
            <a:br>
              <a:rPr lang="en-GB" sz="2000" dirty="0" smtClean="0"/>
            </a:br>
            <a:r>
              <a:rPr lang="en-GB" sz="2000" dirty="0" smtClean="0"/>
              <a:t>Surtees, </a:t>
            </a:r>
            <a:r>
              <a:rPr lang="en-GB" sz="2000" dirty="0" err="1" smtClean="0"/>
              <a:t>Butterfill</a:t>
            </a:r>
            <a:r>
              <a:rPr lang="en-GB" sz="2000" dirty="0" smtClean="0"/>
              <a:t> &amp; </a:t>
            </a:r>
            <a:r>
              <a:rPr lang="en-GB" sz="2000" dirty="0" err="1" smtClean="0"/>
              <a:t>Apperly</a:t>
            </a:r>
            <a:r>
              <a:rPr lang="en-GB" sz="2000" dirty="0" smtClean="0"/>
              <a:t> (submitted)</a:t>
            </a:r>
            <a:endParaRPr lang="en-US" sz="2000" dirty="0"/>
          </a:p>
        </p:txBody>
      </p:sp>
      <p:pic>
        <p:nvPicPr>
          <p:cNvPr id="309302" name="Picture 54" descr="L1 L2 congru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9388" y="1052513"/>
            <a:ext cx="3743325" cy="3170237"/>
          </a:xfrm>
          <a:noFill/>
          <a:ln/>
        </p:spPr>
      </p:pic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395536" y="4941168"/>
            <a:ext cx="3841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L1 perspective-difference:</a:t>
            </a:r>
          </a:p>
          <a:p>
            <a:r>
              <a:rPr lang="en-GB" dirty="0">
                <a:solidFill>
                  <a:srgbClr val="FF0000"/>
                </a:solidFill>
              </a:rPr>
              <a:t>	He sees 2 vs. you see 3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L2 perspective difference</a:t>
            </a:r>
          </a:p>
          <a:p>
            <a:r>
              <a:rPr lang="en-GB" dirty="0">
                <a:solidFill>
                  <a:srgbClr val="FF0000"/>
                </a:solidFill>
              </a:rPr>
              <a:t>	He sees “p” vs. you see “d”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9305" name="Text Box 57"/>
          <p:cNvSpPr txBox="1">
            <a:spLocks noChangeArrowheads="1"/>
          </p:cNvSpPr>
          <p:nvPr/>
        </p:nvSpPr>
        <p:spPr bwMode="auto">
          <a:xfrm>
            <a:off x="468313" y="4005263"/>
            <a:ext cx="260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Consistent perspectives</a:t>
            </a:r>
            <a:endParaRPr lang="en-US"/>
          </a:p>
        </p:txBody>
      </p:sp>
      <p:sp>
        <p:nvSpPr>
          <p:cNvPr id="309306" name="Text Box 58"/>
          <p:cNvSpPr txBox="1">
            <a:spLocks noChangeArrowheads="1"/>
          </p:cNvSpPr>
          <p:nvPr/>
        </p:nvSpPr>
        <p:spPr bwMode="auto">
          <a:xfrm>
            <a:off x="4714875" y="4032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Inconsistent perspectives</a:t>
            </a:r>
            <a:endParaRPr lang="en-US"/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4716016" y="4941168"/>
            <a:ext cx="374441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We replicate evidence of automatic, stimulus-driven Level-1 perspective-taking.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We find no evidence of automaticity for Level-2 perspectives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2" descr="http://t0.gstatic.com/images?q=tbn:_hrw2MM4K4fnfM:http://upload.wikimedia.org/wikipedia/commons/thumb/e/ef/Station_Clock.svg/602px-Station_Clock.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0"/>
            <a:ext cx="1285875" cy="1285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Limits on “efficient” mindreading?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616" y="3717032"/>
            <a:ext cx="144016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28184" y="3933056"/>
            <a:ext cx="144016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627784" y="342900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Evidence for analogous limits.</a:t>
            </a:r>
          </a:p>
          <a:p>
            <a:r>
              <a:rPr lang="en-GB" dirty="0" smtClean="0"/>
              <a:t>No evidence for propositional content. 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0" y="836712"/>
            <a:ext cx="8388424" cy="259228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Limits on “efficient” mindreading?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616" y="3717032"/>
            <a:ext cx="144016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28184" y="3933056"/>
            <a:ext cx="144016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627784" y="314324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Evidence for analogous limits.</a:t>
            </a:r>
          </a:p>
          <a:p>
            <a:r>
              <a:rPr lang="en-GB" dirty="0" smtClean="0"/>
              <a:t>No evidence for propositional content.</a:t>
            </a:r>
          </a:p>
          <a:p>
            <a:r>
              <a:rPr lang="en-GB" dirty="0" smtClean="0"/>
              <a:t>(Same for infant false belief studies) 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0" y="836712"/>
            <a:ext cx="8388424" cy="2306536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5085184"/>
            <a:ext cx="1334177" cy="89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2780928"/>
            <a:ext cx="1362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Summary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3294710" y="2585424"/>
            <a:ext cx="2880320" cy="818153"/>
            <a:chOff x="2357422" y="1571612"/>
            <a:chExt cx="3786214" cy="1000132"/>
          </a:xfrm>
        </p:grpSpPr>
        <p:sp>
          <p:nvSpPr>
            <p:cNvPr id="7" name="Isosceles Triangle 6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6" descr="000_0048"/>
          <p:cNvPicPr>
            <a:picLocks noChangeAspect="1" noChangeArrowheads="1"/>
          </p:cNvPicPr>
          <p:nvPr/>
        </p:nvPicPr>
        <p:blipFill>
          <a:blip r:embed="rId2" cstate="print"/>
          <a:srcRect l="24796" t="19807" r="23521"/>
          <a:stretch>
            <a:fillRect/>
          </a:stretch>
        </p:blipFill>
        <p:spPr bwMode="auto">
          <a:xfrm>
            <a:off x="6535070" y="13612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21493" y="1505304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3" cstate="print"/>
          <a:srcRect l="24796" t="19807" r="23521"/>
          <a:stretch>
            <a:fillRect/>
          </a:stretch>
        </p:blipFill>
        <p:spPr bwMode="auto">
          <a:xfrm>
            <a:off x="6319046" y="2153376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Oli 3 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1514" y="2513416"/>
            <a:ext cx="927916" cy="8640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142582" y="2081368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IMG_05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0494" y="114526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2373893" y="1577312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03253" y="1649320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2702" y="2288681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18" name="Arc 17"/>
          <p:cNvSpPr/>
          <p:nvPr/>
        </p:nvSpPr>
        <p:spPr>
          <a:xfrm rot="1799382" flipV="1">
            <a:off x="6912736" y="1532342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/>
          <p:cNvSpPr/>
          <p:nvPr/>
        </p:nvSpPr>
        <p:spPr>
          <a:xfrm rot="1799382" flipV="1">
            <a:off x="6912736" y="160434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 rot="1799382" flipV="1">
            <a:off x="6912735" y="1676357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6" descr="000_0048"/>
          <p:cNvPicPr>
            <a:picLocks noChangeAspect="1" noChangeArrowheads="1"/>
          </p:cNvPicPr>
          <p:nvPr/>
        </p:nvPicPr>
        <p:blipFill>
          <a:blip r:embed="rId2" cstate="print"/>
          <a:srcRect l="24796" t="19807" r="23521"/>
          <a:stretch>
            <a:fillRect/>
          </a:stretch>
        </p:blipFill>
        <p:spPr bwMode="auto">
          <a:xfrm>
            <a:off x="7399166" y="8572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 descr="000_0048"/>
          <p:cNvPicPr>
            <a:picLocks noChangeAspect="1" noChangeArrowheads="1"/>
          </p:cNvPicPr>
          <p:nvPr/>
        </p:nvPicPr>
        <p:blipFill>
          <a:blip r:embed="rId2" cstate="print"/>
          <a:srcRect l="24796" t="19807" r="23521"/>
          <a:stretch>
            <a:fillRect/>
          </a:stretch>
        </p:blipFill>
        <p:spPr bwMode="auto">
          <a:xfrm>
            <a:off x="7111134" y="929240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6175030" y="1917607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85786" y="4143380"/>
            <a:ext cx="7500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must explain how mindreading can be both flexible and efficient.</a:t>
            </a:r>
          </a:p>
          <a:p>
            <a:endParaRPr lang="en-GB" dirty="0" smtClean="0"/>
          </a:p>
          <a:p>
            <a:r>
              <a:rPr lang="en-GB" dirty="0" smtClean="0"/>
              <a:t>“2-system” accounts offer a solution.</a:t>
            </a:r>
          </a:p>
          <a:p>
            <a:endParaRPr lang="en-GB" dirty="0" smtClean="0"/>
          </a:p>
          <a:p>
            <a:r>
              <a:rPr lang="en-GB" dirty="0" smtClean="0"/>
              <a:t>This should make us think hard about development.</a:t>
            </a:r>
          </a:p>
          <a:p>
            <a:endParaRPr lang="en-GB" dirty="0" smtClean="0"/>
          </a:p>
          <a:p>
            <a:r>
              <a:rPr lang="en-GB" dirty="0" smtClean="0"/>
              <a:t>There are tractable ways of testing between alternative models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03" name="Picture 55" descr="L1 L2 incongru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27538" y="798513"/>
            <a:ext cx="3673475" cy="3638550"/>
          </a:xfrm>
          <a:noFill/>
          <a:ln/>
        </p:spPr>
      </p:pic>
      <p:sp>
        <p:nvSpPr>
          <p:cNvPr id="309297" name="Rectangle 49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n-GB" sz="2000" dirty="0"/>
              <a:t>Surtees &amp; </a:t>
            </a:r>
            <a:r>
              <a:rPr lang="en-GB" sz="2000" dirty="0" err="1"/>
              <a:t>Apperly</a:t>
            </a:r>
            <a:r>
              <a:rPr lang="en-GB" sz="2000" dirty="0"/>
              <a:t> </a:t>
            </a:r>
            <a:r>
              <a:rPr lang="en-GB" sz="2000" dirty="0" smtClean="0"/>
              <a:t>(submitted)</a:t>
            </a:r>
            <a:br>
              <a:rPr lang="en-GB" sz="2000" dirty="0" smtClean="0"/>
            </a:br>
            <a:r>
              <a:rPr lang="en-GB" sz="2000" dirty="0" smtClean="0"/>
              <a:t>Surtees, </a:t>
            </a:r>
            <a:r>
              <a:rPr lang="en-GB" sz="2000" dirty="0" err="1" smtClean="0"/>
              <a:t>Butterfill</a:t>
            </a:r>
            <a:r>
              <a:rPr lang="en-GB" sz="2000" dirty="0" smtClean="0"/>
              <a:t> &amp; </a:t>
            </a:r>
            <a:r>
              <a:rPr lang="en-GB" sz="2000" dirty="0" err="1" smtClean="0"/>
              <a:t>Apperly</a:t>
            </a:r>
            <a:r>
              <a:rPr lang="en-GB" sz="2000" dirty="0" smtClean="0"/>
              <a:t> (submitted)</a:t>
            </a:r>
            <a:endParaRPr lang="en-US" sz="2000" dirty="0"/>
          </a:p>
        </p:txBody>
      </p:sp>
      <p:pic>
        <p:nvPicPr>
          <p:cNvPr id="309302" name="Picture 54" descr="L1 L2 congru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9388" y="1052513"/>
            <a:ext cx="3743325" cy="3170237"/>
          </a:xfrm>
          <a:noFill/>
          <a:ln/>
        </p:spPr>
      </p:pic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4284663" y="4929188"/>
            <a:ext cx="3841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L1 perspective-difference:</a:t>
            </a:r>
          </a:p>
          <a:p>
            <a:r>
              <a:rPr lang="en-GB">
                <a:solidFill>
                  <a:srgbClr val="FF0000"/>
                </a:solidFill>
              </a:rPr>
              <a:t>	He sees 2 vs. you see 3</a:t>
            </a:r>
          </a:p>
          <a:p>
            <a:endParaRPr lang="en-GB">
              <a:solidFill>
                <a:srgbClr val="FF0000"/>
              </a:solidFill>
            </a:endParaRPr>
          </a:p>
          <a:p>
            <a:endParaRPr lang="en-GB">
              <a:solidFill>
                <a:srgbClr val="FF0000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L2 perspective difference</a:t>
            </a:r>
          </a:p>
          <a:p>
            <a:r>
              <a:rPr lang="en-GB">
                <a:solidFill>
                  <a:srgbClr val="FF0000"/>
                </a:solidFill>
              </a:rPr>
              <a:t>	He sees “p” vs. you see “d”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09305" name="Text Box 57"/>
          <p:cNvSpPr txBox="1">
            <a:spLocks noChangeArrowheads="1"/>
          </p:cNvSpPr>
          <p:nvPr/>
        </p:nvSpPr>
        <p:spPr bwMode="auto">
          <a:xfrm>
            <a:off x="468313" y="4005263"/>
            <a:ext cx="260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Consistent perspectives</a:t>
            </a:r>
            <a:endParaRPr lang="en-US"/>
          </a:p>
        </p:txBody>
      </p:sp>
      <p:sp>
        <p:nvSpPr>
          <p:cNvPr id="309306" name="Text Box 58"/>
          <p:cNvSpPr txBox="1">
            <a:spLocks noChangeArrowheads="1"/>
          </p:cNvSpPr>
          <p:nvPr/>
        </p:nvSpPr>
        <p:spPr bwMode="auto">
          <a:xfrm>
            <a:off x="4714875" y="4032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Inconsistent perspectives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03" name="Picture 55" descr="L1 L2 incongru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27538" y="798513"/>
            <a:ext cx="3673475" cy="3638550"/>
          </a:xfrm>
          <a:noFill/>
          <a:ln/>
        </p:spPr>
      </p:pic>
      <p:sp>
        <p:nvSpPr>
          <p:cNvPr id="309297" name="Rectangle 49"/>
          <p:cNvSpPr>
            <a:spLocks noGrp="1" noChangeArrowheads="1"/>
          </p:cNvSpPr>
          <p:nvPr>
            <p:ph type="title"/>
          </p:nvPr>
        </p:nvSpPr>
        <p:spPr>
          <a:xfrm>
            <a:off x="457200" y="44003"/>
            <a:ext cx="8229600" cy="504677"/>
          </a:xfrm>
        </p:spPr>
        <p:txBody>
          <a:bodyPr/>
          <a:lstStyle/>
          <a:p>
            <a:r>
              <a:rPr lang="en-GB" sz="2000" dirty="0"/>
              <a:t>Surtees &amp; </a:t>
            </a:r>
            <a:r>
              <a:rPr lang="en-GB" sz="2000" dirty="0" err="1"/>
              <a:t>Apperly</a:t>
            </a:r>
            <a:r>
              <a:rPr lang="en-GB" sz="2000" dirty="0"/>
              <a:t> (in prep)</a:t>
            </a:r>
            <a:endParaRPr lang="en-US" sz="2000" dirty="0"/>
          </a:p>
        </p:txBody>
      </p:sp>
      <p:pic>
        <p:nvPicPr>
          <p:cNvPr id="309302" name="Picture 54" descr="L1 L2 congru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9388" y="1052513"/>
            <a:ext cx="3743325" cy="3170237"/>
          </a:xfrm>
          <a:noFill/>
          <a:ln/>
        </p:spPr>
      </p:pic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4284663" y="4929188"/>
            <a:ext cx="3841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L1 perspective-difference:</a:t>
            </a:r>
          </a:p>
          <a:p>
            <a:r>
              <a:rPr lang="en-GB">
                <a:solidFill>
                  <a:srgbClr val="FF0000"/>
                </a:solidFill>
              </a:rPr>
              <a:t>	He sees 2 vs. you see 3</a:t>
            </a:r>
          </a:p>
          <a:p>
            <a:endParaRPr lang="en-GB">
              <a:solidFill>
                <a:srgbClr val="FF0000"/>
              </a:solidFill>
            </a:endParaRPr>
          </a:p>
          <a:p>
            <a:endParaRPr lang="en-GB">
              <a:solidFill>
                <a:srgbClr val="FF0000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L2 perspective difference</a:t>
            </a:r>
          </a:p>
          <a:p>
            <a:r>
              <a:rPr lang="en-GB">
                <a:solidFill>
                  <a:srgbClr val="FF0000"/>
                </a:solidFill>
              </a:rPr>
              <a:t>	He sees “p” vs. you see “d”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09305" name="Text Box 57"/>
          <p:cNvSpPr txBox="1">
            <a:spLocks noChangeArrowheads="1"/>
          </p:cNvSpPr>
          <p:nvPr/>
        </p:nvSpPr>
        <p:spPr bwMode="auto">
          <a:xfrm>
            <a:off x="468313" y="4005263"/>
            <a:ext cx="260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Consistent perspectives</a:t>
            </a:r>
            <a:endParaRPr lang="en-US"/>
          </a:p>
        </p:txBody>
      </p:sp>
      <p:sp>
        <p:nvSpPr>
          <p:cNvPr id="309306" name="Text Box 58"/>
          <p:cNvSpPr txBox="1">
            <a:spLocks noChangeArrowheads="1"/>
          </p:cNvSpPr>
          <p:nvPr/>
        </p:nvSpPr>
        <p:spPr bwMode="auto">
          <a:xfrm>
            <a:off x="4714875" y="4032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Inconsistent perspectives</a:t>
            </a:r>
            <a:endParaRPr lang="en-US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437112"/>
            <a:ext cx="2448297" cy="229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483768" y="6309320"/>
            <a:ext cx="12938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Baseline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03" name="Picture 55" descr="L1 L2 incongru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27538" y="798513"/>
            <a:ext cx="3673475" cy="3638550"/>
          </a:xfrm>
          <a:noFill/>
          <a:ln/>
        </p:spPr>
      </p:pic>
      <p:sp>
        <p:nvSpPr>
          <p:cNvPr id="309297" name="Rectangle 49"/>
          <p:cNvSpPr>
            <a:spLocks noGrp="1" noChangeArrowheads="1"/>
          </p:cNvSpPr>
          <p:nvPr>
            <p:ph type="title"/>
          </p:nvPr>
        </p:nvSpPr>
        <p:spPr>
          <a:xfrm>
            <a:off x="457200" y="44003"/>
            <a:ext cx="8229600" cy="504677"/>
          </a:xfrm>
        </p:spPr>
        <p:txBody>
          <a:bodyPr/>
          <a:lstStyle/>
          <a:p>
            <a:r>
              <a:rPr lang="en-GB" sz="2000" dirty="0"/>
              <a:t>Surtees &amp; </a:t>
            </a:r>
            <a:r>
              <a:rPr lang="en-GB" sz="2000" dirty="0" err="1"/>
              <a:t>Apperly</a:t>
            </a:r>
            <a:r>
              <a:rPr lang="en-GB" sz="2000" dirty="0"/>
              <a:t> (in prep)</a:t>
            </a:r>
            <a:endParaRPr lang="en-US" sz="2000" dirty="0"/>
          </a:p>
        </p:txBody>
      </p:sp>
      <p:pic>
        <p:nvPicPr>
          <p:cNvPr id="309302" name="Picture 54" descr="L1 L2 congru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9388" y="1052513"/>
            <a:ext cx="3743325" cy="3170237"/>
          </a:xfrm>
          <a:noFill/>
          <a:ln/>
        </p:spPr>
      </p:pic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4284663" y="4929188"/>
            <a:ext cx="45736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Critical Question;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For Self judgements, compared to baseline, does the presence of an irrelevant perspective make any difference to L1 or L2 judgements?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9305" name="Text Box 57"/>
          <p:cNvSpPr txBox="1">
            <a:spLocks noChangeArrowheads="1"/>
          </p:cNvSpPr>
          <p:nvPr/>
        </p:nvSpPr>
        <p:spPr bwMode="auto">
          <a:xfrm>
            <a:off x="468313" y="4005263"/>
            <a:ext cx="260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Consistent perspectives</a:t>
            </a:r>
            <a:endParaRPr lang="en-US"/>
          </a:p>
        </p:txBody>
      </p:sp>
      <p:sp>
        <p:nvSpPr>
          <p:cNvPr id="309306" name="Text Box 58"/>
          <p:cNvSpPr txBox="1">
            <a:spLocks noChangeArrowheads="1"/>
          </p:cNvSpPr>
          <p:nvPr/>
        </p:nvSpPr>
        <p:spPr bwMode="auto">
          <a:xfrm>
            <a:off x="4714875" y="4032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Inconsistent perspectives</a:t>
            </a:r>
            <a:endParaRPr lang="en-US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437112"/>
            <a:ext cx="2448297" cy="229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483768" y="6309320"/>
            <a:ext cx="12938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Baseline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274638"/>
            <a:ext cx="535785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L1 shows automaticity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1050" y="2628907"/>
          <a:ext cx="54641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1" name="Chart" r:id="rId3" imgW="5886450" imgH="3743325" progId="Excel.Sheet.8">
                  <p:embed/>
                </p:oleObj>
              </mc:Choice>
              <mc:Fallback>
                <p:oleObj name="Chart" r:id="rId3" imgW="5886450" imgH="3743325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28907"/>
                        <a:ext cx="54641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 rot="10800000">
            <a:off x="1709738" y="3148006"/>
            <a:ext cx="366712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GB" sz="1200"/>
              <a:t>Processing cost (RT/Prop.correct)</a:t>
            </a:r>
            <a:endParaRPr lang="en-US" sz="120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43213" y="3217856"/>
            <a:ext cx="1296987" cy="720725"/>
            <a:chOff x="1791" y="1388"/>
            <a:chExt cx="817" cy="45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26" y="1769"/>
              <a:ext cx="182" cy="91"/>
              <a:chOff x="1292" y="1570"/>
              <a:chExt cx="182" cy="91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791" y="1723"/>
              <a:ext cx="182" cy="91"/>
              <a:chOff x="1292" y="1570"/>
              <a:chExt cx="182" cy="91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927" y="1570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17" y="1570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927" y="1570"/>
              <a:ext cx="0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154" y="13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*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867400" y="2860669"/>
            <a:ext cx="288925" cy="142875"/>
            <a:chOff x="1292" y="1570"/>
            <a:chExt cx="182" cy="91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859338" y="2787644"/>
            <a:ext cx="288925" cy="142875"/>
            <a:chOff x="1292" y="1570"/>
            <a:chExt cx="182" cy="91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075238" y="2571744"/>
            <a:ext cx="936625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011863" y="2571744"/>
            <a:ext cx="0" cy="288925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075238" y="2571744"/>
            <a:ext cx="0" cy="2159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2579666" y="5759444"/>
            <a:ext cx="10636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dirty="0" smtClean="0"/>
              <a:t>Perspective</a:t>
            </a:r>
            <a:endParaRPr lang="en-US" sz="1400" dirty="0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635375" y="5738806"/>
            <a:ext cx="8651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 smtClean="0"/>
              <a:t>Baseline</a:t>
            </a:r>
            <a:endParaRPr lang="en-US" sz="1400" dirty="0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4572000" y="5759444"/>
            <a:ext cx="10715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dirty="0" smtClean="0"/>
              <a:t>Perspective</a:t>
            </a:r>
            <a:endParaRPr lang="en-US" sz="1400" dirty="0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5580063" y="5738806"/>
            <a:ext cx="865187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 smtClean="0"/>
              <a:t>Baseline</a:t>
            </a:r>
            <a:endParaRPr lang="en-US" sz="1400" dirty="0"/>
          </a:p>
        </p:txBody>
      </p:sp>
      <p:pic>
        <p:nvPicPr>
          <p:cNvPr id="36" name="Picture 30" descr="L1 L2 incongru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87396"/>
            <a:ext cx="20891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950" y="976309"/>
            <a:ext cx="18002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215206" y="2786058"/>
            <a:ext cx="12938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Baseline</a:t>
            </a:r>
            <a:endParaRPr lang="en-US" sz="1400" b="1" dirty="0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214282" y="2643182"/>
            <a:ext cx="128588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Perspective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 rot="16200000">
            <a:off x="3311860" y="3465004"/>
            <a:ext cx="453650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563888" y="1844824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For “Self” judgements</a:t>
            </a:r>
            <a:endParaRPr lang="en-GB" b="1" dirty="0"/>
          </a:p>
        </p:txBody>
      </p:sp>
      <p:sp>
        <p:nvSpPr>
          <p:cNvPr id="43" name="Rectangle 49"/>
          <p:cNvSpPr txBox="1">
            <a:spLocks noChangeArrowheads="1"/>
          </p:cNvSpPr>
          <p:nvPr/>
        </p:nvSpPr>
        <p:spPr>
          <a:xfrm>
            <a:off x="457200" y="476051"/>
            <a:ext cx="8229600" cy="504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Surtees &amp; Apperly (in prep)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 of mind in adults?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86436" cy="4525963"/>
          </a:xfrm>
        </p:spPr>
        <p:txBody>
          <a:bodyPr>
            <a:normAutofit/>
          </a:bodyPr>
          <a:lstStyle/>
          <a:p>
            <a:r>
              <a:rPr lang="en-GB" sz="1800" dirty="0"/>
              <a:t>“But don’t adults </a:t>
            </a:r>
            <a:r>
              <a:rPr lang="en-GB" sz="1800" i="1" dirty="0"/>
              <a:t>have</a:t>
            </a:r>
            <a:r>
              <a:rPr lang="en-GB" sz="1800" dirty="0"/>
              <a:t> a theory of mind……?”</a:t>
            </a:r>
          </a:p>
          <a:p>
            <a:endParaRPr lang="en-GB" sz="1600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274638"/>
            <a:ext cx="535785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L1 shows automaticity</a:t>
            </a:r>
            <a:br>
              <a:rPr lang="en-GB" dirty="0" smtClean="0"/>
            </a:br>
            <a:r>
              <a:rPr lang="en-GB" dirty="0" smtClean="0"/>
              <a:t>L2 does not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1050" y="2628900"/>
          <a:ext cx="539432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5" name="Worksheet" r:id="rId3" imgW="5810372" imgH="3705328" progId="Excel.Sheet.8">
                  <p:embed/>
                </p:oleObj>
              </mc:Choice>
              <mc:Fallback>
                <p:oleObj name="Worksheet" r:id="rId3" imgW="5810372" imgH="3705328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28900"/>
                        <a:ext cx="539432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 rot="10800000">
            <a:off x="1709738" y="3148006"/>
            <a:ext cx="366712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GB" sz="1200"/>
              <a:t>Processing cost (RT/Prop.correct)</a:t>
            </a:r>
            <a:endParaRPr lang="en-US" sz="120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43213" y="3217856"/>
            <a:ext cx="1296987" cy="720725"/>
            <a:chOff x="1791" y="1388"/>
            <a:chExt cx="817" cy="45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26" y="1769"/>
              <a:ext cx="182" cy="91"/>
              <a:chOff x="1292" y="1570"/>
              <a:chExt cx="182" cy="91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791" y="1723"/>
              <a:ext cx="182" cy="91"/>
              <a:chOff x="1292" y="1570"/>
              <a:chExt cx="182" cy="91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292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927" y="1570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17" y="1570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927" y="1570"/>
              <a:ext cx="0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154" y="13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solidFill>
                    <a:srgbClr val="FF0000"/>
                  </a:solidFill>
                </a:rPr>
                <a:t>*</a:t>
              </a:r>
              <a:endParaRPr 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867400" y="2860669"/>
            <a:ext cx="288925" cy="142875"/>
            <a:chOff x="1292" y="1570"/>
            <a:chExt cx="182" cy="91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859338" y="2787644"/>
            <a:ext cx="288925" cy="142875"/>
            <a:chOff x="1292" y="1570"/>
            <a:chExt cx="182" cy="91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292" y="1570"/>
              <a:ext cx="18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292" y="1570"/>
              <a:ext cx="0" cy="9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474" y="1570"/>
              <a:ext cx="0" cy="9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075238" y="2571744"/>
            <a:ext cx="936625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011863" y="2571744"/>
            <a:ext cx="0" cy="288925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075238" y="2571744"/>
            <a:ext cx="0" cy="2159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2579666" y="5759444"/>
            <a:ext cx="10636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dirty="0" smtClean="0"/>
              <a:t>Perspective</a:t>
            </a:r>
            <a:endParaRPr lang="en-US" sz="1400" dirty="0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635375" y="5738806"/>
            <a:ext cx="8651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 smtClean="0"/>
              <a:t>Baseline</a:t>
            </a:r>
            <a:endParaRPr lang="en-US" sz="1400" dirty="0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4572000" y="5759444"/>
            <a:ext cx="107157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dirty="0" smtClean="0"/>
              <a:t>Perspective</a:t>
            </a:r>
            <a:endParaRPr lang="en-US" sz="1400" dirty="0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5580063" y="5738806"/>
            <a:ext cx="865187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 smtClean="0"/>
              <a:t>Baseline</a:t>
            </a:r>
            <a:endParaRPr lang="en-US" sz="1400" dirty="0"/>
          </a:p>
        </p:txBody>
      </p:sp>
      <p:pic>
        <p:nvPicPr>
          <p:cNvPr id="36" name="Picture 30" descr="L1 L2 incongru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87396"/>
            <a:ext cx="20891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950" y="976309"/>
            <a:ext cx="18002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215206" y="2786058"/>
            <a:ext cx="12938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Baseline</a:t>
            </a:r>
            <a:endParaRPr lang="en-US" sz="1400" b="1" dirty="0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214282" y="2643182"/>
            <a:ext cx="128588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Perspective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63888" y="1844824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For “Self” judgements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same is true across a wide age range</a:t>
            </a:r>
            <a:endParaRPr lang="en-GB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55576" y="1484784"/>
          <a:ext cx="7272808" cy="443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9" name="Chart" r:id="rId3" imgW="9629804" imgH="7315239" progId="Excel.Sheet.8">
                  <p:embed/>
                </p:oleObj>
              </mc:Choice>
              <mc:Fallback>
                <p:oleObj name="Chart" r:id="rId3" imgW="9629804" imgH="731523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84784"/>
                        <a:ext cx="7272808" cy="4431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483768" y="5877272"/>
            <a:ext cx="720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7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707904" y="5877272"/>
            <a:ext cx="720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8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716016" y="5877272"/>
            <a:ext cx="720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9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724128" y="5877272"/>
            <a:ext cx="720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10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475656" y="5877272"/>
            <a:ext cx="720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7200293" y="4329100"/>
            <a:ext cx="504056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5724128" y="3501008"/>
            <a:ext cx="648072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4644008" y="3501008"/>
            <a:ext cx="648072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3491880" y="2780928"/>
            <a:ext cx="648072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2411760" y="2636912"/>
            <a:ext cx="648072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1403648" y="2204864"/>
            <a:ext cx="648072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059832" y="623731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 in years</a:t>
            </a:r>
            <a:endParaRPr lang="en-GB" dirty="0"/>
          </a:p>
        </p:txBody>
      </p:sp>
      <p:pic>
        <p:nvPicPr>
          <p:cNvPr id="17" name="Picture 30" descr="L1 L2 incongru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980728"/>
            <a:ext cx="20891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49"/>
          <p:cNvSpPr txBox="1">
            <a:spLocks noChangeArrowheads="1"/>
          </p:cNvSpPr>
          <p:nvPr/>
        </p:nvSpPr>
        <p:spPr>
          <a:xfrm>
            <a:off x="457200" y="764083"/>
            <a:ext cx="8229600" cy="504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Surtees &amp;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Apperly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(in prep, b)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2"/>
          <p:cNvSpPr>
            <a:spLocks noChangeShapeType="1"/>
          </p:cNvSpPr>
          <p:nvPr/>
        </p:nvSpPr>
        <p:spPr bwMode="auto">
          <a:xfrm>
            <a:off x="5953125" y="1368425"/>
            <a:ext cx="1588" cy="1127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5" name="Line 3"/>
          <p:cNvSpPr>
            <a:spLocks noChangeShapeType="1"/>
          </p:cNvSpPr>
          <p:nvPr/>
        </p:nvSpPr>
        <p:spPr bwMode="auto">
          <a:xfrm flipH="1">
            <a:off x="5724525" y="2406650"/>
            <a:ext cx="2286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6" name="Line 4"/>
          <p:cNvSpPr>
            <a:spLocks noChangeShapeType="1"/>
          </p:cNvSpPr>
          <p:nvPr/>
        </p:nvSpPr>
        <p:spPr bwMode="auto">
          <a:xfrm>
            <a:off x="5953125" y="2406650"/>
            <a:ext cx="2032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7" name="Line 5"/>
          <p:cNvSpPr>
            <a:spLocks noChangeShapeType="1"/>
          </p:cNvSpPr>
          <p:nvPr/>
        </p:nvSpPr>
        <p:spPr bwMode="auto">
          <a:xfrm>
            <a:off x="5749925" y="191135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>
            <a:off x="2589213" y="1433513"/>
            <a:ext cx="4762" cy="100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399" name="Line 7"/>
          <p:cNvSpPr>
            <a:spLocks noChangeShapeType="1"/>
          </p:cNvSpPr>
          <p:nvPr/>
        </p:nvSpPr>
        <p:spPr bwMode="auto">
          <a:xfrm flipH="1">
            <a:off x="2424113" y="2433638"/>
            <a:ext cx="165100" cy="706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0" name="Line 8"/>
          <p:cNvSpPr>
            <a:spLocks noChangeShapeType="1"/>
          </p:cNvSpPr>
          <p:nvPr/>
        </p:nvSpPr>
        <p:spPr bwMode="auto">
          <a:xfrm>
            <a:off x="2589213" y="2433638"/>
            <a:ext cx="165100" cy="706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1" name="Line 9"/>
          <p:cNvSpPr>
            <a:spLocks noChangeShapeType="1"/>
          </p:cNvSpPr>
          <p:nvPr/>
        </p:nvSpPr>
        <p:spPr bwMode="auto">
          <a:xfrm>
            <a:off x="2365375" y="1846263"/>
            <a:ext cx="4191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02" name="AutoShape 10"/>
          <p:cNvSpPr>
            <a:spLocks noChangeArrowheads="1"/>
          </p:cNvSpPr>
          <p:nvPr/>
        </p:nvSpPr>
        <p:spPr bwMode="auto">
          <a:xfrm>
            <a:off x="2339975" y="1905000"/>
            <a:ext cx="500063" cy="7064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39975" y="908050"/>
            <a:ext cx="503238" cy="528638"/>
            <a:chOff x="1474" y="663"/>
            <a:chExt cx="317" cy="333"/>
          </a:xfrm>
        </p:grpSpPr>
        <p:sp>
          <p:nvSpPr>
            <p:cNvPr id="315404" name="Oval 12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06" name="Oval 14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07" name="Oval 15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08" name="Line 16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09" name="AutoShape 17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 flipH="1">
            <a:off x="5653088" y="979488"/>
            <a:ext cx="503237" cy="601662"/>
            <a:chOff x="1474" y="663"/>
            <a:chExt cx="317" cy="333"/>
          </a:xfrm>
        </p:grpSpPr>
        <p:sp>
          <p:nvSpPr>
            <p:cNvPr id="315411" name="Oval 19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13" name="Oval 21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14" name="Oval 22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15" name="Line 23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16" name="AutoShape 24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5417" name="AutoShape 25"/>
          <p:cNvSpPr>
            <a:spLocks noChangeArrowheads="1"/>
          </p:cNvSpPr>
          <p:nvPr/>
        </p:nvSpPr>
        <p:spPr bwMode="auto">
          <a:xfrm rot="16200000">
            <a:off x="3240088" y="2022475"/>
            <a:ext cx="1655762" cy="433388"/>
          </a:xfrm>
          <a:prstGeom prst="parallelogram">
            <a:avLst>
              <a:gd name="adj" fmla="val 9551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419475" y="2481263"/>
            <a:ext cx="385763" cy="514350"/>
            <a:chOff x="2154" y="1745"/>
            <a:chExt cx="243" cy="324"/>
          </a:xfrm>
        </p:grpSpPr>
        <p:sp>
          <p:nvSpPr>
            <p:cNvPr id="315419" name="Oval 27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20" name="Line 28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21" name="Line 29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22" name="Oval 30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23" name="Oval 31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25" name="Line 33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26" name="Line 34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27" name="Oval 35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28" name="Oval 36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29" name="Oval 37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30" name="Line 38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31" name="AutoShape 39"/>
          <p:cNvSpPr>
            <a:spLocks noChangeArrowheads="1"/>
          </p:cNvSpPr>
          <p:nvPr/>
        </p:nvSpPr>
        <p:spPr bwMode="auto">
          <a:xfrm>
            <a:off x="6300788" y="619125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32" name="AutoShape 40"/>
          <p:cNvSpPr>
            <a:spLocks noChangeArrowheads="1"/>
          </p:cNvSpPr>
          <p:nvPr/>
        </p:nvSpPr>
        <p:spPr bwMode="auto">
          <a:xfrm>
            <a:off x="2916238" y="476250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276600" y="619125"/>
            <a:ext cx="241300" cy="298450"/>
            <a:chOff x="2154" y="1745"/>
            <a:chExt cx="243" cy="324"/>
          </a:xfrm>
        </p:grpSpPr>
        <p:sp>
          <p:nvSpPr>
            <p:cNvPr id="315434" name="Oval 42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35" name="Line 43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36" name="Line 44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37" name="Oval 45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38" name="Oval 46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40" name="Line 48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41" name="Line 49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42" name="Oval 50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43" name="Oval 51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44" name="Oval 52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45" name="Line 53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48" name="Line 56"/>
          <p:cNvSpPr>
            <a:spLocks noChangeShapeType="1"/>
          </p:cNvSpPr>
          <p:nvPr/>
        </p:nvSpPr>
        <p:spPr bwMode="auto">
          <a:xfrm>
            <a:off x="4932363" y="55165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49" name="Line 57"/>
          <p:cNvSpPr>
            <a:spLocks noChangeShapeType="1"/>
          </p:cNvSpPr>
          <p:nvPr/>
        </p:nvSpPr>
        <p:spPr bwMode="auto">
          <a:xfrm>
            <a:off x="3851275" y="5589588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0" name="Line 58"/>
          <p:cNvSpPr>
            <a:spLocks noChangeShapeType="1"/>
          </p:cNvSpPr>
          <p:nvPr/>
        </p:nvSpPr>
        <p:spPr bwMode="auto">
          <a:xfrm>
            <a:off x="5953125" y="4681538"/>
            <a:ext cx="1588" cy="1127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1" name="Line 59"/>
          <p:cNvSpPr>
            <a:spLocks noChangeShapeType="1"/>
          </p:cNvSpPr>
          <p:nvPr/>
        </p:nvSpPr>
        <p:spPr bwMode="auto">
          <a:xfrm flipH="1">
            <a:off x="5724525" y="5719763"/>
            <a:ext cx="2286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2" name="Line 60"/>
          <p:cNvSpPr>
            <a:spLocks noChangeShapeType="1"/>
          </p:cNvSpPr>
          <p:nvPr/>
        </p:nvSpPr>
        <p:spPr bwMode="auto">
          <a:xfrm>
            <a:off x="5953125" y="5719763"/>
            <a:ext cx="203200" cy="73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3" name="Line 61"/>
          <p:cNvSpPr>
            <a:spLocks noChangeShapeType="1"/>
          </p:cNvSpPr>
          <p:nvPr/>
        </p:nvSpPr>
        <p:spPr bwMode="auto">
          <a:xfrm>
            <a:off x="5749925" y="52244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4" name="Line 62"/>
          <p:cNvSpPr>
            <a:spLocks noChangeShapeType="1"/>
          </p:cNvSpPr>
          <p:nvPr/>
        </p:nvSpPr>
        <p:spPr bwMode="auto">
          <a:xfrm>
            <a:off x="2589213" y="4746625"/>
            <a:ext cx="4762" cy="100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5" name="Line 63"/>
          <p:cNvSpPr>
            <a:spLocks noChangeShapeType="1"/>
          </p:cNvSpPr>
          <p:nvPr/>
        </p:nvSpPr>
        <p:spPr bwMode="auto">
          <a:xfrm flipH="1">
            <a:off x="2424113" y="5746750"/>
            <a:ext cx="16510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6" name="Line 64"/>
          <p:cNvSpPr>
            <a:spLocks noChangeShapeType="1"/>
          </p:cNvSpPr>
          <p:nvPr/>
        </p:nvSpPr>
        <p:spPr bwMode="auto">
          <a:xfrm>
            <a:off x="2589213" y="5746750"/>
            <a:ext cx="16510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7" name="Line 65"/>
          <p:cNvSpPr>
            <a:spLocks noChangeShapeType="1"/>
          </p:cNvSpPr>
          <p:nvPr/>
        </p:nvSpPr>
        <p:spPr bwMode="auto">
          <a:xfrm>
            <a:off x="2365375" y="5159375"/>
            <a:ext cx="4191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58" name="AutoShape 66"/>
          <p:cNvSpPr>
            <a:spLocks noChangeArrowheads="1"/>
          </p:cNvSpPr>
          <p:nvPr/>
        </p:nvSpPr>
        <p:spPr bwMode="auto">
          <a:xfrm>
            <a:off x="2339975" y="5218113"/>
            <a:ext cx="500063" cy="70643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339975" y="4221163"/>
            <a:ext cx="503238" cy="528637"/>
            <a:chOff x="1474" y="663"/>
            <a:chExt cx="317" cy="333"/>
          </a:xfrm>
        </p:grpSpPr>
        <p:sp>
          <p:nvSpPr>
            <p:cNvPr id="315460" name="Oval 68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62" name="Oval 70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63" name="Oval 71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64" name="Line 72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65" name="AutoShape 73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 flipH="1">
            <a:off x="5653088" y="4292600"/>
            <a:ext cx="503237" cy="601663"/>
            <a:chOff x="1474" y="663"/>
            <a:chExt cx="317" cy="333"/>
          </a:xfrm>
        </p:grpSpPr>
        <p:sp>
          <p:nvSpPr>
            <p:cNvPr id="315467" name="Oval 75"/>
            <p:cNvSpPr>
              <a:spLocks noChangeArrowheads="1"/>
            </p:cNvSpPr>
            <p:nvPr/>
          </p:nvSpPr>
          <p:spPr bwMode="auto">
            <a:xfrm>
              <a:off x="1474" y="663"/>
              <a:ext cx="261" cy="33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1610" y="754"/>
              <a:ext cx="107" cy="92"/>
              <a:chOff x="1927" y="618"/>
              <a:chExt cx="189" cy="141"/>
            </a:xfrm>
          </p:grpSpPr>
          <p:sp>
            <p:nvSpPr>
              <p:cNvPr id="315469" name="Oval 77"/>
              <p:cNvSpPr>
                <a:spLocks noChangeArrowheads="1"/>
              </p:cNvSpPr>
              <p:nvPr/>
            </p:nvSpPr>
            <p:spPr bwMode="auto">
              <a:xfrm>
                <a:off x="1927" y="618"/>
                <a:ext cx="181" cy="1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70" name="Oval 78"/>
              <p:cNvSpPr>
                <a:spLocks noChangeArrowheads="1"/>
              </p:cNvSpPr>
              <p:nvPr/>
            </p:nvSpPr>
            <p:spPr bwMode="auto">
              <a:xfrm>
                <a:off x="2018" y="663"/>
                <a:ext cx="98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71" name="Line 79"/>
            <p:cNvSpPr>
              <a:spLocks noChangeShapeType="1"/>
            </p:cNvSpPr>
            <p:nvPr/>
          </p:nvSpPr>
          <p:spPr bwMode="auto">
            <a:xfrm>
              <a:off x="1789" y="758"/>
              <a:ext cx="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72" name="AutoShape 80"/>
            <p:cNvSpPr>
              <a:spLocks noChangeArrowheads="1"/>
            </p:cNvSpPr>
            <p:nvPr/>
          </p:nvSpPr>
          <p:spPr bwMode="auto">
            <a:xfrm rot="-2949363">
              <a:off x="1695" y="805"/>
              <a:ext cx="63" cy="52"/>
            </a:xfrm>
            <a:prstGeom prst="triangle">
              <a:avLst>
                <a:gd name="adj" fmla="val 9887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5473" name="AutoShape 81"/>
          <p:cNvSpPr>
            <a:spLocks noChangeArrowheads="1"/>
          </p:cNvSpPr>
          <p:nvPr/>
        </p:nvSpPr>
        <p:spPr bwMode="auto">
          <a:xfrm>
            <a:off x="6300788" y="3932238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74" name="AutoShape 82"/>
          <p:cNvSpPr>
            <a:spLocks noChangeArrowheads="1"/>
          </p:cNvSpPr>
          <p:nvPr/>
        </p:nvSpPr>
        <p:spPr bwMode="auto">
          <a:xfrm>
            <a:off x="2916238" y="3789363"/>
            <a:ext cx="914400" cy="609600"/>
          </a:xfrm>
          <a:prstGeom prst="cloudCallout">
            <a:avLst>
              <a:gd name="adj1" fmla="val -80903"/>
              <a:gd name="adj2" fmla="val 28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5475" name="Oval 83"/>
          <p:cNvSpPr>
            <a:spLocks noChangeArrowheads="1"/>
          </p:cNvSpPr>
          <p:nvPr/>
        </p:nvSpPr>
        <p:spPr bwMode="auto">
          <a:xfrm>
            <a:off x="6588125" y="4076700"/>
            <a:ext cx="241300" cy="222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6" name="Oval 84"/>
          <p:cNvSpPr>
            <a:spLocks noChangeArrowheads="1"/>
          </p:cNvSpPr>
          <p:nvPr/>
        </p:nvSpPr>
        <p:spPr bwMode="auto">
          <a:xfrm>
            <a:off x="6604000" y="4089400"/>
            <a:ext cx="217488" cy="2111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7" name="Oval 85"/>
          <p:cNvSpPr>
            <a:spLocks noChangeArrowheads="1"/>
          </p:cNvSpPr>
          <p:nvPr/>
        </p:nvSpPr>
        <p:spPr bwMode="auto">
          <a:xfrm>
            <a:off x="6635750" y="4125913"/>
            <a:ext cx="241300" cy="236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8" name="Oval 86"/>
          <p:cNvSpPr>
            <a:spLocks noChangeArrowheads="1"/>
          </p:cNvSpPr>
          <p:nvPr/>
        </p:nvSpPr>
        <p:spPr bwMode="auto">
          <a:xfrm>
            <a:off x="3203575" y="3997325"/>
            <a:ext cx="234950" cy="2238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79" name="Oval 87"/>
          <p:cNvSpPr>
            <a:spLocks noChangeArrowheads="1"/>
          </p:cNvSpPr>
          <p:nvPr/>
        </p:nvSpPr>
        <p:spPr bwMode="auto">
          <a:xfrm>
            <a:off x="3219450" y="4033838"/>
            <a:ext cx="260350" cy="249237"/>
          </a:xfrm>
          <a:prstGeom prst="ellipse">
            <a:avLst/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0" name="Oval 88"/>
          <p:cNvSpPr>
            <a:spLocks noChangeArrowheads="1"/>
          </p:cNvSpPr>
          <p:nvPr/>
        </p:nvSpPr>
        <p:spPr bwMode="auto">
          <a:xfrm>
            <a:off x="3230563" y="4041775"/>
            <a:ext cx="260350" cy="250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1" name="AutoShape 89"/>
          <p:cNvSpPr>
            <a:spLocks noChangeArrowheads="1"/>
          </p:cNvSpPr>
          <p:nvPr/>
        </p:nvSpPr>
        <p:spPr bwMode="auto">
          <a:xfrm rot="10800000">
            <a:off x="3419475" y="5516563"/>
            <a:ext cx="1655763" cy="433387"/>
          </a:xfrm>
          <a:prstGeom prst="parallelogram">
            <a:avLst>
              <a:gd name="adj" fmla="val 95513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82" name="Line 90"/>
          <p:cNvSpPr>
            <a:spLocks noChangeShapeType="1"/>
          </p:cNvSpPr>
          <p:nvPr/>
        </p:nvSpPr>
        <p:spPr bwMode="auto">
          <a:xfrm>
            <a:off x="3563938" y="59483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83" name="Line 91"/>
          <p:cNvSpPr>
            <a:spLocks noChangeShapeType="1"/>
          </p:cNvSpPr>
          <p:nvPr/>
        </p:nvSpPr>
        <p:spPr bwMode="auto">
          <a:xfrm>
            <a:off x="4572000" y="5948363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84" name="Line 92"/>
          <p:cNvSpPr>
            <a:spLocks noChangeShapeType="1"/>
          </p:cNvSpPr>
          <p:nvPr/>
        </p:nvSpPr>
        <p:spPr bwMode="auto">
          <a:xfrm>
            <a:off x="4067175" y="5516563"/>
            <a:ext cx="43338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14" name="Group 93"/>
          <p:cNvGrpSpPr>
            <a:grpSpLocks/>
          </p:cNvGrpSpPr>
          <p:nvPr/>
        </p:nvGrpSpPr>
        <p:grpSpPr bwMode="auto">
          <a:xfrm rot="16072767">
            <a:off x="4060032" y="5236369"/>
            <a:ext cx="385762" cy="514350"/>
            <a:chOff x="2154" y="1745"/>
            <a:chExt cx="243" cy="324"/>
          </a:xfrm>
        </p:grpSpPr>
        <p:sp>
          <p:nvSpPr>
            <p:cNvPr id="315486" name="Oval 94"/>
            <p:cNvSpPr>
              <a:spLocks noChangeArrowheads="1"/>
            </p:cNvSpPr>
            <p:nvPr/>
          </p:nvSpPr>
          <p:spPr bwMode="auto">
            <a:xfrm>
              <a:off x="2168" y="1763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87" name="Line 95"/>
            <p:cNvSpPr>
              <a:spLocks noChangeShapeType="1"/>
            </p:cNvSpPr>
            <p:nvPr/>
          </p:nvSpPr>
          <p:spPr bwMode="auto">
            <a:xfrm>
              <a:off x="2168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88" name="Line 96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5489" name="Oval 97"/>
            <p:cNvSpPr>
              <a:spLocks noChangeArrowheads="1"/>
            </p:cNvSpPr>
            <p:nvPr/>
          </p:nvSpPr>
          <p:spPr bwMode="auto">
            <a:xfrm>
              <a:off x="2168" y="1997"/>
              <a:ext cx="214" cy="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490" name="Oval 98"/>
            <p:cNvSpPr>
              <a:spLocks noChangeArrowheads="1"/>
            </p:cNvSpPr>
            <p:nvPr/>
          </p:nvSpPr>
          <p:spPr bwMode="auto">
            <a:xfrm>
              <a:off x="2168" y="1979"/>
              <a:ext cx="214" cy="72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2154" y="1745"/>
              <a:ext cx="243" cy="108"/>
              <a:chOff x="3696" y="2024"/>
              <a:chExt cx="772" cy="273"/>
            </a:xfrm>
          </p:grpSpPr>
          <p:sp>
            <p:nvSpPr>
              <p:cNvPr id="315492" name="Line 100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93" name="Line 101"/>
              <p:cNvSpPr>
                <a:spLocks noChangeShapeType="1"/>
              </p:cNvSpPr>
              <p:nvPr/>
            </p:nvSpPr>
            <p:spPr bwMode="auto">
              <a:xfrm>
                <a:off x="4468" y="211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5494" name="Oval 102"/>
              <p:cNvSpPr>
                <a:spLocks noChangeArrowheads="1"/>
              </p:cNvSpPr>
              <p:nvPr/>
            </p:nvSpPr>
            <p:spPr bwMode="auto">
              <a:xfrm>
                <a:off x="3696" y="2115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95" name="Oval 103"/>
              <p:cNvSpPr>
                <a:spLocks noChangeArrowheads="1"/>
              </p:cNvSpPr>
              <p:nvPr/>
            </p:nvSpPr>
            <p:spPr bwMode="auto">
              <a:xfrm>
                <a:off x="3696" y="2070"/>
                <a:ext cx="772" cy="1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96" name="Oval 104"/>
              <p:cNvSpPr>
                <a:spLocks noChangeArrowheads="1"/>
              </p:cNvSpPr>
              <p:nvPr/>
            </p:nvSpPr>
            <p:spPr bwMode="auto">
              <a:xfrm>
                <a:off x="3696" y="2024"/>
                <a:ext cx="772" cy="18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97" name="Line 105"/>
            <p:cNvSpPr>
              <a:spLocks noChangeShapeType="1"/>
            </p:cNvSpPr>
            <p:nvPr/>
          </p:nvSpPr>
          <p:spPr bwMode="auto">
            <a:xfrm>
              <a:off x="2382" y="1799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5498" name="Line 106"/>
          <p:cNvSpPr>
            <a:spLocks noChangeShapeType="1"/>
          </p:cNvSpPr>
          <p:nvPr/>
        </p:nvSpPr>
        <p:spPr bwMode="auto">
          <a:xfrm>
            <a:off x="4211638" y="5518150"/>
            <a:ext cx="0" cy="714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5499" name="Text Box 107"/>
          <p:cNvSpPr txBox="1">
            <a:spLocks noChangeArrowheads="1"/>
          </p:cNvSpPr>
          <p:nvPr/>
        </p:nvSpPr>
        <p:spPr bwMode="auto">
          <a:xfrm>
            <a:off x="323850" y="1052513"/>
            <a:ext cx="1727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Level-1</a:t>
            </a:r>
          </a:p>
          <a:p>
            <a:r>
              <a:rPr lang="en-GB" sz="1400"/>
              <a:t>Age~2</a:t>
            </a:r>
          </a:p>
          <a:p>
            <a:r>
              <a:rPr lang="en-GB" sz="1400"/>
              <a:t>representation of:</a:t>
            </a:r>
          </a:p>
          <a:p>
            <a:r>
              <a:rPr lang="en-GB" sz="1400">
                <a:solidFill>
                  <a:srgbClr val="FF0000"/>
                </a:solidFill>
              </a:rPr>
              <a:t>agent-object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15500" name="Text Box 108"/>
          <p:cNvSpPr txBox="1">
            <a:spLocks noChangeArrowheads="1"/>
          </p:cNvSpPr>
          <p:nvPr/>
        </p:nvSpPr>
        <p:spPr bwMode="auto">
          <a:xfrm>
            <a:off x="323850" y="3933825"/>
            <a:ext cx="20161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Level-2</a:t>
            </a:r>
          </a:p>
          <a:p>
            <a:r>
              <a:rPr lang="en-GB" sz="1400"/>
              <a:t>Age~4</a:t>
            </a:r>
          </a:p>
          <a:p>
            <a:r>
              <a:rPr lang="en-GB" sz="1400"/>
              <a:t>representation of: </a:t>
            </a:r>
            <a:r>
              <a:rPr lang="en-GB" sz="1400">
                <a:solidFill>
                  <a:srgbClr val="FF0000"/>
                </a:solidFill>
              </a:rPr>
              <a:t>agent-proposition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15501" name="Text Box 109"/>
          <p:cNvSpPr txBox="1">
            <a:spLocks noChangeArrowheads="1"/>
          </p:cNvSpPr>
          <p:nvPr/>
        </p:nvSpPr>
        <p:spPr bwMode="auto">
          <a:xfrm>
            <a:off x="231775" y="136525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Flavell et al (1981)</a:t>
            </a:r>
            <a:endParaRPr lang="en-US"/>
          </a:p>
        </p:txBody>
      </p:sp>
      <p:sp>
        <p:nvSpPr>
          <p:cNvPr id="315502" name="Text Box 110"/>
          <p:cNvSpPr txBox="1">
            <a:spLocks noChangeArrowheads="1"/>
          </p:cNvSpPr>
          <p:nvPr/>
        </p:nvSpPr>
        <p:spPr bwMode="auto">
          <a:xfrm>
            <a:off x="6516688" y="1773238"/>
            <a:ext cx="23590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Corresponds to the experiments described so far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 Box 110"/>
          <p:cNvSpPr txBox="1">
            <a:spLocks noChangeArrowheads="1"/>
          </p:cNvSpPr>
          <p:nvPr/>
        </p:nvSpPr>
        <p:spPr bwMode="auto">
          <a:xfrm>
            <a:off x="6500826" y="5286388"/>
            <a:ext cx="23590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No evidence of automaticity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from the psychology of trajectories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ttp://sciencegeekgirl.files.wordpress.com/2008/07/b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357298"/>
            <a:ext cx="4643470" cy="462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1538" y="6215082"/>
            <a:ext cx="580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McCloskey, Intuitive Physics, Scientific American 248 (1983),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15140" y="3357562"/>
            <a:ext cx="2235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these judgements guided catching, we would not catch balls.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from the psychology of trajectories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149080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Newton would have done.....</a:t>
            </a:r>
          </a:p>
          <a:p>
            <a:r>
              <a:rPr lang="en-GB" dirty="0" smtClean="0"/>
              <a:t>A) Derive equation for trajectory of ball.</a:t>
            </a:r>
          </a:p>
          <a:p>
            <a:r>
              <a:rPr lang="en-GB" dirty="0" smtClean="0"/>
              <a:t>B) Derive equation for one’s own capacity to move.</a:t>
            </a:r>
          </a:p>
          <a:p>
            <a:r>
              <a:rPr lang="en-GB" dirty="0" smtClean="0"/>
              <a:t>Solve A and B simultaneously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867742">
            <a:off x="3166263" y="1848447"/>
            <a:ext cx="1924579" cy="1726698"/>
          </a:xfrm>
          <a:prstGeom prst="arc">
            <a:avLst>
              <a:gd name="adj1" fmla="val 11164570"/>
              <a:gd name="adj2" fmla="val 21137471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47864" y="2132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06201" y="1844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382265" y="18711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0" idx="0"/>
            <a:endCxn id="10" idx="2"/>
          </p:cNvCxnSpPr>
          <p:nvPr/>
        </p:nvCxnSpPr>
        <p:spPr>
          <a:xfrm rot="16200000" flipH="1">
            <a:off x="3930337" y="1672960"/>
            <a:ext cx="450066" cy="185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0"/>
          </p:cNvCxnSpPr>
          <p:nvPr/>
        </p:nvCxnSpPr>
        <p:spPr>
          <a:xfrm rot="5400000" flipH="1" flipV="1">
            <a:off x="3023347" y="1834103"/>
            <a:ext cx="745846" cy="33523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755903">
            <a:off x="3034321" y="1972599"/>
            <a:ext cx="771101" cy="686158"/>
          </a:xfrm>
          <a:prstGeom prst="arc">
            <a:avLst>
              <a:gd name="adj1" fmla="val 1454265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44"/>
          <p:cNvGrpSpPr/>
          <p:nvPr/>
        </p:nvGrpSpPr>
        <p:grpSpPr>
          <a:xfrm>
            <a:off x="3419872" y="3212976"/>
            <a:ext cx="215056" cy="575171"/>
            <a:chOff x="5653088" y="979488"/>
            <a:chExt cx="503237" cy="2160587"/>
          </a:xfrm>
        </p:grpSpPr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5953125" y="1368425"/>
              <a:ext cx="1588" cy="1127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3"/>
            <p:cNvSpPr>
              <a:spLocks noChangeShapeType="1"/>
            </p:cNvSpPr>
            <p:nvPr/>
          </p:nvSpPr>
          <p:spPr bwMode="auto">
            <a:xfrm flipH="1">
              <a:off x="5724525" y="2406650"/>
              <a:ext cx="228600" cy="733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4"/>
            <p:cNvSpPr>
              <a:spLocks noChangeShapeType="1"/>
            </p:cNvSpPr>
            <p:nvPr/>
          </p:nvSpPr>
          <p:spPr bwMode="auto">
            <a:xfrm>
              <a:off x="5953125" y="2406650"/>
              <a:ext cx="203200" cy="733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5749925" y="191135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 flipH="1">
              <a:off x="5741988" y="979488"/>
              <a:ext cx="414337" cy="601662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H="1">
              <a:off x="5653088" y="1151133"/>
              <a:ext cx="3175" cy="3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47" name="Straight Connector 46"/>
          <p:cNvCxnSpPr>
            <a:stCxn id="36" idx="0"/>
          </p:cNvCxnSpPr>
          <p:nvPr/>
        </p:nvCxnSpPr>
        <p:spPr>
          <a:xfrm rot="5400000" flipH="1" flipV="1">
            <a:off x="3834078" y="2710964"/>
            <a:ext cx="595950" cy="1167925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3848" y="16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419872" y="20608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483768" y="24208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Launch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004048" y="285293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Impact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483768" y="3356992"/>
            <a:ext cx="9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Newton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from the psychology of trajectories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1"/>
            <a:ext cx="7023724" cy="559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95536" y="3933056"/>
            <a:ext cx="4968552" cy="2924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15816" y="4149080"/>
            <a:ext cx="4968552" cy="2924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England Cricketers do...</a:t>
            </a:r>
          </a:p>
          <a:p>
            <a:endParaRPr lang="en-GB" dirty="0" smtClean="0"/>
          </a:p>
          <a:p>
            <a:r>
              <a:rPr lang="en-GB" dirty="0" smtClean="0"/>
              <a:t>Fielders run so that their angle of gaze elevation to the ball increases at a decreasing rate, while their horizontal gaze angle to the ball increases at a constant rate (McLeod,  Reed and </a:t>
            </a:r>
            <a:r>
              <a:rPr lang="en-GB" dirty="0" err="1" smtClean="0"/>
              <a:t>Dienes</a:t>
            </a:r>
            <a:r>
              <a:rPr lang="en-GB" dirty="0" smtClean="0"/>
              <a:t>, 2003)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 of mind in adults?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86436" cy="4525963"/>
          </a:xfrm>
        </p:spPr>
        <p:txBody>
          <a:bodyPr>
            <a:normAutofit/>
          </a:bodyPr>
          <a:lstStyle/>
          <a:p>
            <a:r>
              <a:rPr lang="en-GB" sz="1800" dirty="0"/>
              <a:t>“But don’t adults have a theory of mind……?”</a:t>
            </a:r>
          </a:p>
          <a:p>
            <a:endParaRPr lang="en-GB" sz="1600" dirty="0"/>
          </a:p>
          <a:p>
            <a:r>
              <a:rPr lang="en-GB" sz="1800" dirty="0" smtClean="0"/>
              <a:t>Prevailing view:</a:t>
            </a:r>
          </a:p>
          <a:p>
            <a:pPr lvl="1"/>
            <a:r>
              <a:rPr lang="en-GB" sz="1600" dirty="0" err="1" smtClean="0"/>
              <a:t>ToM</a:t>
            </a:r>
            <a:r>
              <a:rPr lang="en-GB" sz="1600" dirty="0" smtClean="0"/>
              <a:t> is a set of concepts</a:t>
            </a:r>
          </a:p>
          <a:p>
            <a:pPr lvl="1"/>
            <a:r>
              <a:rPr lang="en-GB" sz="1600" dirty="0" smtClean="0"/>
              <a:t>Researchers should figure out who has them (and where they are in the brain).....</a:t>
            </a:r>
          </a:p>
          <a:p>
            <a:pPr lvl="1"/>
            <a:r>
              <a:rPr lang="en-GB" sz="1600" dirty="0" smtClean="0"/>
              <a:t>....by seeing who passes false belief tasks</a:t>
            </a:r>
          </a:p>
          <a:p>
            <a:pPr lvl="1"/>
            <a:endParaRPr lang="en-GB" sz="1600" dirty="0" smtClean="0"/>
          </a:p>
          <a:p>
            <a:endParaRPr lang="en-GB" sz="1800" dirty="0"/>
          </a:p>
          <a:p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1428736"/>
            <a:ext cx="1348355" cy="90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714620"/>
            <a:ext cx="1149282" cy="90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3857628"/>
            <a:ext cx="2928926" cy="90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 descr="IMG_05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1714488"/>
            <a:ext cx="730023" cy="109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>
            <a:off x="5889942" y="4929198"/>
            <a:ext cx="3254058" cy="1750701"/>
            <a:chOff x="5880100" y="2133600"/>
            <a:chExt cx="3263900" cy="1914525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729413" y="2133600"/>
              <a:ext cx="2414587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dirty="0" err="1">
                  <a:cs typeface="Arial" charset="0"/>
                </a:rPr>
                <a:t>Temporo</a:t>
              </a:r>
              <a:r>
                <a:rPr lang="en-GB" sz="1200" dirty="0">
                  <a:cs typeface="Arial" charset="0"/>
                </a:rPr>
                <a:t>-parietal junction / </a:t>
              </a:r>
              <a:r>
                <a:rPr lang="en-GB" sz="1200" dirty="0" err="1">
                  <a:cs typeface="Arial" charset="0"/>
                </a:rPr>
                <a:t>pSTS</a:t>
              </a:r>
              <a:endParaRPr lang="en-GB" sz="1200" dirty="0">
                <a:cs typeface="Aria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732588" y="2279650"/>
              <a:ext cx="1154112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cs typeface="Arial" charset="0"/>
                </a:rPr>
                <a:t>Temporal pole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729413" y="2406650"/>
              <a:ext cx="17716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cs typeface="Arial" charset="0"/>
                </a:rPr>
                <a:t>Medial prefrontal cortex</a:t>
              </a:r>
            </a:p>
          </p:txBody>
        </p:sp>
        <p:pic>
          <p:nvPicPr>
            <p:cNvPr id="12" name="Picture 11" descr="brain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80100" y="2811463"/>
              <a:ext cx="1185863" cy="912812"/>
            </a:xfrm>
            <a:prstGeom prst="rect">
              <a:avLst/>
            </a:prstGeom>
            <a:noFill/>
          </p:spPr>
        </p:pic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140450" y="3773488"/>
              <a:ext cx="10556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b="1">
                  <a:cs typeface="Arial" charset="0"/>
                </a:rPr>
                <a:t>Lateral view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516688" y="2997200"/>
              <a:ext cx="5095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>
                  <a:solidFill>
                    <a:srgbClr val="00FFFF"/>
                  </a:solidFill>
                  <a:cs typeface="Arial" charset="0"/>
                </a:rPr>
                <a:t>TPJ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084888" y="3357563"/>
              <a:ext cx="4111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>
                  <a:solidFill>
                    <a:srgbClr val="FF33CC"/>
                  </a:solidFill>
                  <a:cs typeface="Arial" charset="0"/>
                </a:rPr>
                <a:t>TP</a:t>
              </a:r>
            </a:p>
          </p:txBody>
        </p:sp>
        <p:pic>
          <p:nvPicPr>
            <p:cNvPr id="16" name="Picture 15" descr="brain3b2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69175" y="2803525"/>
              <a:ext cx="1185863" cy="919163"/>
            </a:xfrm>
            <a:prstGeom prst="rect">
              <a:avLst/>
            </a:prstGeom>
            <a:noFill/>
          </p:spPr>
        </p:pic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643813" y="3765550"/>
              <a:ext cx="10318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b="1">
                  <a:cs typeface="Arial" charset="0"/>
                </a:rPr>
                <a:t>Medial view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 rot="-3556372">
              <a:off x="7254875" y="2927350"/>
              <a:ext cx="698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 dirty="0" err="1">
                  <a:solidFill>
                    <a:srgbClr val="66FF33"/>
                  </a:solidFill>
                  <a:cs typeface="Arial" charset="0"/>
                </a:rPr>
                <a:t>mPFC</a:t>
              </a:r>
              <a:endParaRPr lang="en-GB" sz="1400" b="1" dirty="0">
                <a:solidFill>
                  <a:srgbClr val="66FF33"/>
                </a:solidFill>
                <a:cs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596063" y="2511425"/>
              <a:ext cx="180975" cy="84138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596063" y="2260600"/>
              <a:ext cx="180975" cy="8413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596063" y="2386013"/>
              <a:ext cx="180975" cy="84137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 of mind in adults?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86436" cy="4525963"/>
          </a:xfrm>
        </p:spPr>
        <p:txBody>
          <a:bodyPr>
            <a:normAutofit/>
          </a:bodyPr>
          <a:lstStyle/>
          <a:p>
            <a:r>
              <a:rPr lang="en-GB" sz="1800" dirty="0"/>
              <a:t>“But don’t adults have a theory of mind……?”</a:t>
            </a:r>
          </a:p>
          <a:p>
            <a:endParaRPr lang="en-GB" sz="1600" dirty="0"/>
          </a:p>
          <a:p>
            <a:r>
              <a:rPr lang="en-GB" sz="1800" dirty="0" smtClean="0"/>
              <a:t>Prevailing view:</a:t>
            </a:r>
          </a:p>
          <a:p>
            <a:pPr lvl="1"/>
            <a:r>
              <a:rPr lang="en-GB" sz="1600" dirty="0" err="1" smtClean="0"/>
              <a:t>ToM</a:t>
            </a:r>
            <a:r>
              <a:rPr lang="en-GB" sz="1600" dirty="0" smtClean="0"/>
              <a:t> is a set of concepts</a:t>
            </a:r>
          </a:p>
          <a:p>
            <a:pPr lvl="1"/>
            <a:r>
              <a:rPr lang="en-GB" sz="1600" dirty="0" smtClean="0"/>
              <a:t>Researchers should figure out who has them (and where they are in the brain).....</a:t>
            </a:r>
          </a:p>
          <a:p>
            <a:pPr lvl="1"/>
            <a:r>
              <a:rPr lang="en-GB" sz="1600" dirty="0" smtClean="0"/>
              <a:t>....by seeing who passes false belief tasks</a:t>
            </a:r>
          </a:p>
          <a:p>
            <a:pPr lvl="1"/>
            <a:endParaRPr lang="en-GB" sz="1600" dirty="0" smtClean="0"/>
          </a:p>
          <a:p>
            <a:endParaRPr lang="en-GB" sz="1800" dirty="0"/>
          </a:p>
          <a:p>
            <a:r>
              <a:rPr lang="en-GB" sz="1800" dirty="0" smtClean="0"/>
              <a:t>Problems with this view:</a:t>
            </a:r>
          </a:p>
          <a:p>
            <a:pPr lvl="1"/>
            <a:r>
              <a:rPr lang="en-GB" sz="1600" dirty="0" smtClean="0"/>
              <a:t>No cognitive account of </a:t>
            </a:r>
            <a:r>
              <a:rPr lang="en-GB" sz="1600" dirty="0" err="1" smtClean="0"/>
              <a:t>ToM</a:t>
            </a:r>
            <a:r>
              <a:rPr lang="en-GB" sz="1600" dirty="0" smtClean="0"/>
              <a:t> in adults</a:t>
            </a:r>
            <a:endParaRPr lang="en-GB" sz="1600" dirty="0"/>
          </a:p>
          <a:p>
            <a:pPr lvl="1"/>
            <a:r>
              <a:rPr lang="en-GB" sz="1600" dirty="0" smtClean="0"/>
              <a:t>Severe limitations on conceptualising extended development, neural basis and disorder </a:t>
            </a:r>
          </a:p>
          <a:p>
            <a:pPr lvl="1"/>
            <a:r>
              <a:rPr lang="en-GB" sz="1600" dirty="0" smtClean="0"/>
              <a:t>Little integration with the rest of cognition</a:t>
            </a:r>
          </a:p>
          <a:p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1428736"/>
            <a:ext cx="1348355" cy="90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714620"/>
            <a:ext cx="1149282" cy="90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3857628"/>
            <a:ext cx="2928926" cy="90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 descr="IMG_05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1714488"/>
            <a:ext cx="730023" cy="109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>
            <a:off x="5889942" y="4929198"/>
            <a:ext cx="3254058" cy="1750701"/>
            <a:chOff x="5880100" y="2133600"/>
            <a:chExt cx="3263900" cy="1914525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729413" y="2133600"/>
              <a:ext cx="2414587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dirty="0" err="1">
                  <a:cs typeface="Arial" charset="0"/>
                </a:rPr>
                <a:t>Temporo</a:t>
              </a:r>
              <a:r>
                <a:rPr lang="en-GB" sz="1200" dirty="0">
                  <a:cs typeface="Arial" charset="0"/>
                </a:rPr>
                <a:t>-parietal junction / </a:t>
              </a:r>
              <a:r>
                <a:rPr lang="en-GB" sz="1200" dirty="0" err="1">
                  <a:cs typeface="Arial" charset="0"/>
                </a:rPr>
                <a:t>pSTS</a:t>
              </a:r>
              <a:endParaRPr lang="en-GB" sz="1200" dirty="0">
                <a:cs typeface="Aria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732588" y="2279650"/>
              <a:ext cx="1154112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cs typeface="Arial" charset="0"/>
                </a:rPr>
                <a:t>Temporal pole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729413" y="2406650"/>
              <a:ext cx="17716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cs typeface="Arial" charset="0"/>
                </a:rPr>
                <a:t>Medial prefrontal cortex</a:t>
              </a:r>
            </a:p>
          </p:txBody>
        </p:sp>
        <p:pic>
          <p:nvPicPr>
            <p:cNvPr id="12" name="Picture 11" descr="brain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80100" y="2811463"/>
              <a:ext cx="1185863" cy="912812"/>
            </a:xfrm>
            <a:prstGeom prst="rect">
              <a:avLst/>
            </a:prstGeom>
            <a:noFill/>
          </p:spPr>
        </p:pic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140450" y="3773488"/>
              <a:ext cx="10556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b="1">
                  <a:cs typeface="Arial" charset="0"/>
                </a:rPr>
                <a:t>Lateral view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516688" y="2997200"/>
              <a:ext cx="5095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>
                  <a:solidFill>
                    <a:srgbClr val="00FFFF"/>
                  </a:solidFill>
                  <a:cs typeface="Arial" charset="0"/>
                </a:rPr>
                <a:t>TPJ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084888" y="3357563"/>
              <a:ext cx="4111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>
                  <a:solidFill>
                    <a:srgbClr val="FF33CC"/>
                  </a:solidFill>
                  <a:cs typeface="Arial" charset="0"/>
                </a:rPr>
                <a:t>TP</a:t>
              </a:r>
            </a:p>
          </p:txBody>
        </p:sp>
        <p:pic>
          <p:nvPicPr>
            <p:cNvPr id="16" name="Picture 15" descr="brain3b2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69175" y="2803525"/>
              <a:ext cx="1185863" cy="919163"/>
            </a:xfrm>
            <a:prstGeom prst="rect">
              <a:avLst/>
            </a:prstGeom>
            <a:noFill/>
          </p:spPr>
        </p:pic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643813" y="3765550"/>
              <a:ext cx="10318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 b="1">
                  <a:cs typeface="Arial" charset="0"/>
                </a:rPr>
                <a:t>Medial view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 rot="-3556372">
              <a:off x="7254875" y="2927350"/>
              <a:ext cx="698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 dirty="0" err="1">
                  <a:solidFill>
                    <a:srgbClr val="66FF33"/>
                  </a:solidFill>
                  <a:cs typeface="Arial" charset="0"/>
                </a:rPr>
                <a:t>mPFC</a:t>
              </a:r>
              <a:endParaRPr lang="en-GB" sz="1400" b="1" dirty="0">
                <a:solidFill>
                  <a:srgbClr val="66FF33"/>
                </a:solidFill>
                <a:cs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596063" y="2511425"/>
              <a:ext cx="180975" cy="84138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596063" y="2260600"/>
              <a:ext cx="180975" cy="8413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596063" y="2386013"/>
              <a:ext cx="180975" cy="84137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/>
              <a:t>“Contradictory” findings from children</a:t>
            </a:r>
            <a:br>
              <a:rPr lang="en-GB" sz="2800"/>
            </a:br>
            <a:r>
              <a:rPr lang="en-GB" sz="2800"/>
              <a:t>vs. infants and non-human animals</a:t>
            </a:r>
            <a:endParaRPr lang="en-US" sz="280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dirty="0"/>
              <a:t>Significant developments in </a:t>
            </a:r>
            <a:r>
              <a:rPr lang="en-GB" sz="1600" b="1" dirty="0" err="1"/>
              <a:t>ToM</a:t>
            </a:r>
            <a:r>
              <a:rPr lang="en-GB" sz="1600" b="1" dirty="0"/>
              <a:t> reasoning between 2 and 7 years </a:t>
            </a:r>
            <a:r>
              <a:rPr lang="en-GB" sz="1400" b="1" dirty="0"/>
              <a:t>(e.g., Wellman, Cross &amp; Watson, 2001)</a:t>
            </a:r>
          </a:p>
          <a:p>
            <a:pPr lvl="1"/>
            <a:endParaRPr lang="en-GB" sz="1200" b="1" dirty="0"/>
          </a:p>
          <a:p>
            <a:pPr lvl="1"/>
            <a:r>
              <a:rPr lang="en-GB" sz="1200" dirty="0"/>
              <a:t>Strong links with language and executive function</a:t>
            </a:r>
          </a:p>
          <a:p>
            <a:pPr lvl="1"/>
            <a:endParaRPr lang="en-GB" sz="1200" dirty="0"/>
          </a:p>
          <a:p>
            <a:pPr lvl="1">
              <a:buFontTx/>
              <a:buNone/>
            </a:pPr>
            <a:endParaRPr lang="en-GB" sz="1200" dirty="0"/>
          </a:p>
          <a:p>
            <a:r>
              <a:rPr lang="en-GB" sz="1600" b="1" dirty="0"/>
              <a:t>Growing evidence of “false belief” reasoning in infants</a:t>
            </a:r>
          </a:p>
          <a:p>
            <a:pPr lvl="1"/>
            <a:r>
              <a:rPr lang="en-GB" sz="1000" dirty="0"/>
              <a:t>24M (Southgate, </a:t>
            </a:r>
            <a:r>
              <a:rPr lang="en-GB" sz="1000" dirty="0" err="1"/>
              <a:t>Semju</a:t>
            </a:r>
            <a:r>
              <a:rPr lang="en-GB" sz="1000" dirty="0"/>
              <a:t> &amp; </a:t>
            </a:r>
            <a:r>
              <a:rPr lang="en-GB" sz="1000" dirty="0" err="1"/>
              <a:t>Csibra</a:t>
            </a:r>
            <a:r>
              <a:rPr lang="en-GB" sz="1000" dirty="0"/>
              <a:t>, 2007)</a:t>
            </a:r>
          </a:p>
          <a:p>
            <a:pPr lvl="1"/>
            <a:r>
              <a:rPr lang="en-GB" sz="1000" dirty="0"/>
              <a:t>15M (</a:t>
            </a:r>
            <a:r>
              <a:rPr lang="en-GB" sz="1000" dirty="0" err="1"/>
              <a:t>Onishi</a:t>
            </a:r>
            <a:r>
              <a:rPr lang="en-GB" sz="1000" dirty="0"/>
              <a:t> &amp; </a:t>
            </a:r>
            <a:r>
              <a:rPr lang="en-GB" sz="1000" dirty="0" err="1"/>
              <a:t>Baillargeon</a:t>
            </a:r>
            <a:r>
              <a:rPr lang="en-GB" sz="1000" dirty="0"/>
              <a:t>, 2005; </a:t>
            </a:r>
            <a:r>
              <a:rPr lang="en-GB" sz="1000" dirty="0" smtClean="0"/>
              <a:t>2010)</a:t>
            </a:r>
            <a:endParaRPr lang="en-GB" sz="1000" dirty="0"/>
          </a:p>
          <a:p>
            <a:pPr lvl="1"/>
            <a:r>
              <a:rPr lang="en-GB" sz="1000" dirty="0"/>
              <a:t>13M (</a:t>
            </a:r>
            <a:r>
              <a:rPr lang="en-GB" sz="1000" dirty="0" err="1"/>
              <a:t>Surian</a:t>
            </a:r>
            <a:r>
              <a:rPr lang="en-GB" sz="1000" dirty="0"/>
              <a:t>, </a:t>
            </a:r>
            <a:r>
              <a:rPr lang="en-GB" sz="1000" dirty="0" err="1"/>
              <a:t>Caldi</a:t>
            </a:r>
            <a:r>
              <a:rPr lang="en-GB" sz="1000" dirty="0"/>
              <a:t> &amp; </a:t>
            </a:r>
            <a:r>
              <a:rPr lang="en-GB" sz="1000" dirty="0" err="1"/>
              <a:t>Sperber</a:t>
            </a:r>
            <a:r>
              <a:rPr lang="en-GB" sz="1000" dirty="0"/>
              <a:t>, 2007</a:t>
            </a:r>
            <a:r>
              <a:rPr lang="en-GB" sz="1000" dirty="0" smtClean="0"/>
              <a:t>)</a:t>
            </a:r>
          </a:p>
          <a:p>
            <a:pPr lvl="1"/>
            <a:r>
              <a:rPr lang="en-GB" sz="1000" dirty="0" smtClean="0"/>
              <a:t>7M (Kovacs et al., 2010)</a:t>
            </a:r>
            <a:endParaRPr lang="en-GB" sz="1000" dirty="0"/>
          </a:p>
          <a:p>
            <a:endParaRPr lang="en-GB" sz="1200" dirty="0"/>
          </a:p>
          <a:p>
            <a:r>
              <a:rPr lang="en-GB" sz="1600" b="1" dirty="0"/>
              <a:t>Evidence for something similar in non-human animals</a:t>
            </a:r>
          </a:p>
          <a:p>
            <a:pPr lvl="1"/>
            <a:r>
              <a:rPr lang="en-GB" sz="1000" dirty="0"/>
              <a:t>Hare, Call &amp; </a:t>
            </a:r>
            <a:r>
              <a:rPr lang="en-GB" sz="1000" dirty="0" err="1"/>
              <a:t>Tomasello</a:t>
            </a:r>
            <a:r>
              <a:rPr lang="en-GB" sz="1000" dirty="0"/>
              <a:t> (2000, 2001)</a:t>
            </a:r>
          </a:p>
          <a:p>
            <a:pPr lvl="1"/>
            <a:r>
              <a:rPr lang="en-GB" sz="1000" dirty="0"/>
              <a:t>Clayton, Dally &amp; Emery (2007)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GB" sz="1400" b="1" dirty="0"/>
              <a:t>But infants and non-human animals clearly lack the language and executive resources that appear necessary for development of belief reasoning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2754</Words>
  <Application>Microsoft Macintosh PowerPoint</Application>
  <PresentationFormat>On-screen Show (4:3)</PresentationFormat>
  <Paragraphs>605</Paragraphs>
  <Slides>65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Office Theme</vt:lpstr>
      <vt:lpstr>Chart</vt:lpstr>
      <vt:lpstr>Worksheet</vt:lpstr>
      <vt:lpstr>How do we develop two systems for mindreading?</vt:lpstr>
      <vt:lpstr>What is “Theory of Mind”?</vt:lpstr>
      <vt:lpstr>What is “Theory of Mind”?</vt:lpstr>
      <vt:lpstr>What is “Theory of Mind”?</vt:lpstr>
      <vt:lpstr>What is “Theory of Mind”?</vt:lpstr>
      <vt:lpstr>Theory of mind in adults?</vt:lpstr>
      <vt:lpstr>Theory of mind in adults?</vt:lpstr>
      <vt:lpstr>Theory of mind in adults?</vt:lpstr>
      <vt:lpstr>“Contradictory” findings from children vs. infants and non-human animals</vt:lpstr>
      <vt:lpstr>Today’s talk: </vt:lpstr>
      <vt:lpstr>Example from the psychology of number</vt:lpstr>
      <vt:lpstr>Example from the psychology of number</vt:lpstr>
      <vt:lpstr>Example from the psychology of number</vt:lpstr>
      <vt:lpstr>Why two (or more) systems?</vt:lpstr>
      <vt:lpstr>Mindreading makes contradictory demands</vt:lpstr>
      <vt:lpstr>Evidence that mindreading is a flexible but demanding ability</vt:lpstr>
      <vt:lpstr>Evidence that mindreading is a flexible but demanding ability</vt:lpstr>
      <vt:lpstr>Efficient but inflexible processes? </vt:lpstr>
      <vt:lpstr>Efficient but inflexible processes? (Samson, Apperly, Braithwaite et al., 2010, JEP:HPP)</vt:lpstr>
      <vt:lpstr>Efficient but inflexible processes? (Samson, Apperly, Braithwaite et al., 2010, JEP:HPP)</vt:lpstr>
      <vt:lpstr>Efficient but inflexible processes? (Samson, Apperly, Braithwaite et al., 2010, JEP:HPP)</vt:lpstr>
      <vt:lpstr>Efficient but inflexible processes? (Samson, Apperly, Braithwaite et al., 2010, JEP:HPP)</vt:lpstr>
      <vt:lpstr>Efficient but inflexible processes? </vt:lpstr>
      <vt:lpstr>Two systems for mindreading</vt:lpstr>
      <vt:lpstr>Where do adults’ two systems come from?</vt:lpstr>
      <vt:lpstr>Where do adults’ two systems come from?</vt:lpstr>
      <vt:lpstr>Where do adults’ two systems come from?</vt:lpstr>
      <vt:lpstr>Where do adults’ two systems come from?</vt:lpstr>
      <vt:lpstr>Where do adults’ two systems come from?</vt:lpstr>
      <vt:lpstr>Where do adults’ two systems come from?</vt:lpstr>
      <vt:lpstr>Where do adults’ two systems come from?</vt:lpstr>
      <vt:lpstr>Where do adults’ two systems come from?</vt:lpstr>
      <vt:lpstr>Where do adults’ two systems come from?</vt:lpstr>
      <vt:lpstr>Two points of investigation</vt:lpstr>
      <vt:lpstr>What is the origin of automatic perspective-taking? </vt:lpstr>
      <vt:lpstr>Evidence for automatisation? Surtees &amp; Apperly (In press) Child Development</vt:lpstr>
      <vt:lpstr>Evidence for automatisation?  Surtees &amp; Apperly (In press) Child Development</vt:lpstr>
      <vt:lpstr>Evidence for automatisation?  Surtees &amp; Apperly (In press) Child Development</vt:lpstr>
      <vt:lpstr>Where do adults’ two systems come from?</vt:lpstr>
      <vt:lpstr>Limits on “efficient” mindreading?</vt:lpstr>
      <vt:lpstr>Limits on “efficient” mindreading?</vt:lpstr>
      <vt:lpstr>Limits on “efficient” mindreading?</vt:lpstr>
      <vt:lpstr>PowerPoint Presentation</vt:lpstr>
      <vt:lpstr>PowerPoint Presentation</vt:lpstr>
      <vt:lpstr>PowerPoint Presentation</vt:lpstr>
      <vt:lpstr>Surtees &amp; Apperly (submitted) Surtees, Butterfill &amp; Apperly (submitted)</vt:lpstr>
      <vt:lpstr>Surtees &amp; Apperly (submitted)</vt:lpstr>
      <vt:lpstr>Surtees &amp; Apperly (submitted)</vt:lpstr>
      <vt:lpstr>L1 shows automaticity </vt:lpstr>
      <vt:lpstr>L1 shows automaticity L2 does not</vt:lpstr>
      <vt:lpstr>Surtees &amp; Apperly (submitted) Surtees, Butterfill &amp; Apperly (submitted)</vt:lpstr>
      <vt:lpstr>Limits on “efficient” mindreading?</vt:lpstr>
      <vt:lpstr>Limits on “efficient” mindreading?</vt:lpstr>
      <vt:lpstr>Summary</vt:lpstr>
      <vt:lpstr>PowerPoint Presentation</vt:lpstr>
      <vt:lpstr>Surtees &amp; Apperly (submitted) Surtees, Butterfill &amp; Apperly (submitted)</vt:lpstr>
      <vt:lpstr>Surtees &amp; Apperly (in prep)</vt:lpstr>
      <vt:lpstr>Surtees &amp; Apperly (in prep)</vt:lpstr>
      <vt:lpstr>L1 shows automaticity </vt:lpstr>
      <vt:lpstr>L1 shows automaticity L2 does not</vt:lpstr>
      <vt:lpstr>The same is true across a wide age range</vt:lpstr>
      <vt:lpstr>PowerPoint Presentation</vt:lpstr>
      <vt:lpstr>Example from the psychology of trajectories</vt:lpstr>
      <vt:lpstr>Example from the psychology of trajectories</vt:lpstr>
      <vt:lpstr>Example from the psychology of trajectories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apperlia</dc:creator>
  <cp:lastModifiedBy>stev e</cp:lastModifiedBy>
  <cp:revision>53</cp:revision>
  <dcterms:created xsi:type="dcterms:W3CDTF">2010-06-22T11:23:15Z</dcterms:created>
  <dcterms:modified xsi:type="dcterms:W3CDTF">2011-12-13T21:34:33Z</dcterms:modified>
</cp:coreProperties>
</file>