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4"/>
  </p:notesMasterIdLst>
  <p:handoutMasterIdLst>
    <p:handoutMasterId r:id="rId65"/>
  </p:handoutMasterIdLst>
  <p:sldIdLst>
    <p:sldId id="662" r:id="rId2"/>
    <p:sldId id="783" r:id="rId3"/>
    <p:sldId id="890" r:id="rId4"/>
    <p:sldId id="894" r:id="rId5"/>
    <p:sldId id="892" r:id="rId6"/>
    <p:sldId id="853" r:id="rId7"/>
    <p:sldId id="895" r:id="rId8"/>
    <p:sldId id="889" r:id="rId9"/>
    <p:sldId id="854" r:id="rId10"/>
    <p:sldId id="893" r:id="rId11"/>
    <p:sldId id="812" r:id="rId12"/>
    <p:sldId id="855" r:id="rId13"/>
    <p:sldId id="806" r:id="rId14"/>
    <p:sldId id="809" r:id="rId15"/>
    <p:sldId id="808" r:id="rId16"/>
    <p:sldId id="810" r:id="rId17"/>
    <p:sldId id="807" r:id="rId18"/>
    <p:sldId id="856" r:id="rId19"/>
    <p:sldId id="804" r:id="rId20"/>
    <p:sldId id="848" r:id="rId21"/>
    <p:sldId id="849" r:id="rId22"/>
    <p:sldId id="850" r:id="rId23"/>
    <p:sldId id="851" r:id="rId24"/>
    <p:sldId id="852" r:id="rId25"/>
    <p:sldId id="857" r:id="rId26"/>
    <p:sldId id="860" r:id="rId27"/>
    <p:sldId id="862" r:id="rId28"/>
    <p:sldId id="861" r:id="rId29"/>
    <p:sldId id="864" r:id="rId30"/>
    <p:sldId id="858" r:id="rId31"/>
    <p:sldId id="863" r:id="rId32"/>
    <p:sldId id="865" r:id="rId33"/>
    <p:sldId id="866" r:id="rId34"/>
    <p:sldId id="867" r:id="rId35"/>
    <p:sldId id="868" r:id="rId36"/>
    <p:sldId id="869" r:id="rId37"/>
    <p:sldId id="870" r:id="rId38"/>
    <p:sldId id="872" r:id="rId39"/>
    <p:sldId id="873" r:id="rId40"/>
    <p:sldId id="874" r:id="rId41"/>
    <p:sldId id="875" r:id="rId42"/>
    <p:sldId id="876" r:id="rId43"/>
    <p:sldId id="877" r:id="rId44"/>
    <p:sldId id="878" r:id="rId45"/>
    <p:sldId id="897" r:id="rId46"/>
    <p:sldId id="840" r:id="rId47"/>
    <p:sldId id="842" r:id="rId48"/>
    <p:sldId id="896" r:id="rId49"/>
    <p:sldId id="765" r:id="rId50"/>
    <p:sldId id="835" r:id="rId51"/>
    <p:sldId id="879" r:id="rId52"/>
    <p:sldId id="880" r:id="rId53"/>
    <p:sldId id="881" r:id="rId54"/>
    <p:sldId id="898" r:id="rId55"/>
    <p:sldId id="882" r:id="rId56"/>
    <p:sldId id="899" r:id="rId57"/>
    <p:sldId id="883" r:id="rId58"/>
    <p:sldId id="884" r:id="rId59"/>
    <p:sldId id="885" r:id="rId60"/>
    <p:sldId id="886" r:id="rId61"/>
    <p:sldId id="887" r:id="rId62"/>
    <p:sldId id="888" r:id="rId6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6541" autoAdjust="0"/>
  </p:normalViewPr>
  <p:slideViewPr>
    <p:cSldViewPr>
      <p:cViewPr>
        <p:scale>
          <a:sx n="103" d="100"/>
          <a:sy n="103" d="100"/>
        </p:scale>
        <p:origin x="-392" y="-952"/>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07/03/2012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Why think this?</a:t>
            </a:r>
          </a:p>
          <a:p>
            <a:r>
              <a:rPr lang="en-US" baseline="0" dirty="0" smtClean="0"/>
              <a:t>A direct way to test the premise would be to selectively intervene on social motor representation and see how it affects agents’ performance of joint actions.</a:t>
            </a:r>
          </a:p>
          <a:p>
            <a:r>
              <a:rPr lang="en-US" baseline="0" dirty="0" smtClean="0"/>
              <a:t>As far as I know no one has done this.</a:t>
            </a:r>
          </a:p>
          <a:p>
            <a:r>
              <a:rPr lang="en-US" baseline="0" dirty="0" smtClean="0"/>
              <a:t>But there are some indirect findings.</a:t>
            </a:r>
          </a:p>
          <a:p>
            <a:r>
              <a:rPr lang="en-US" baseline="0" dirty="0" smtClean="0"/>
              <a:t>I shall mention just one, a finding by </a:t>
            </a:r>
            <a:r>
              <a:rPr lang="en-US" baseline="0" dirty="0" err="1" smtClean="0"/>
              <a:t>Dimitris</a:t>
            </a:r>
            <a:r>
              <a:rPr lang="en-US" baseline="0" dirty="0" smtClean="0"/>
              <a:t> </a:t>
            </a:r>
            <a:r>
              <a:rPr lang="en-US" baseline="0" dirty="0" err="1" smtClean="0"/>
              <a:t>Kourtis</a:t>
            </a:r>
            <a:r>
              <a:rPr lang="en-US" baseline="0" dirty="0" smtClean="0"/>
              <a:t> and colleagues.</a:t>
            </a:r>
          </a:p>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 found that</a:t>
            </a:r>
            <a:r>
              <a:rPr lang="en-US" baseline="0" dirty="0" smtClean="0"/>
              <a:t> </a:t>
            </a:r>
            <a:r>
              <a:rPr lang="en-US" dirty="0" smtClean="0"/>
              <a:t>“</a:t>
            </a:r>
            <a:r>
              <a:rPr lang="en-US" sz="1200" kern="1200" dirty="0" smtClean="0">
                <a:solidFill>
                  <a:srgbClr val="000000"/>
                </a:solidFill>
                <a:latin typeface="Times New Roman" charset="0"/>
                <a:ea typeface="+mn-ea"/>
                <a:cs typeface="+mn-cs"/>
              </a:rPr>
              <a:t>the social relation between individuals modulates action simulation” (p.</a:t>
            </a:r>
            <a:r>
              <a:rPr lang="en-US" sz="1200" kern="1200" baseline="0" dirty="0" smtClean="0">
                <a:solidFill>
                  <a:srgbClr val="000000"/>
                </a:solidFill>
                <a:latin typeface="Times New Roman" charset="0"/>
                <a:ea typeface="+mn-ea"/>
                <a:cs typeface="+mn-cs"/>
              </a:rPr>
              <a:t> 1).  In slightly more detail:</a:t>
            </a:r>
          </a:p>
          <a:p>
            <a:endParaRPr lang="en-US" dirty="0" smtClean="0"/>
          </a:p>
          <a:p>
            <a:r>
              <a:rPr lang="en-US" i="0" dirty="0" smtClean="0">
                <a:effectLst>
                  <a:glow rad="101600">
                    <a:srgbClr val="000000"/>
                  </a:glow>
                </a:effectLst>
              </a:rPr>
              <a:t>`motor activation during action anticipation depends on the ... relation between the actor and the observer ... Simulation of another person’s action, as reﬂected in the activation of motor cortices, gets stronger the more the other is perceived as an interaction partner.’  </a:t>
            </a:r>
          </a:p>
          <a:p>
            <a:pPr algn="l">
              <a:spcBef>
                <a:spcPts val="1200"/>
              </a:spcBef>
            </a:pPr>
            <a:r>
              <a:rPr lang="en-US" i="0" dirty="0" smtClean="0">
                <a:effectLst>
                  <a:glow rad="101600">
                    <a:srgbClr val="000000"/>
                  </a:glow>
                </a:effectLst>
              </a:rPr>
              <a:t>--- </a:t>
            </a: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 p.  4)</a:t>
            </a:r>
          </a:p>
          <a:p>
            <a:pPr marL="0" marR="0" indent="0" algn="l" defTabSz="449263" rtl="0" eaLnBrk="0" fontAlgn="base" latinLnBrk="0" hangingPunct="0">
              <a:lnSpc>
                <a:spcPct val="100000"/>
              </a:lnSpc>
              <a:spcBef>
                <a:spcPts val="1200"/>
              </a:spcBef>
              <a:spcAft>
                <a:spcPct val="0"/>
              </a:spcAft>
              <a:buClr>
                <a:srgbClr val="000000"/>
              </a:buClr>
              <a:buSzPct val="100000"/>
              <a:buFont typeface="Times New Roman" charset="0"/>
              <a:buNone/>
              <a:tabLst/>
              <a:defRPr/>
            </a:pPr>
            <a:r>
              <a:rPr lang="en-US" baseline="0" dirty="0" smtClean="0"/>
              <a:t>\</a:t>
            </a:r>
            <a:r>
              <a:rPr lang="en-US" baseline="0" dirty="0" err="1" smtClean="0"/>
              <a:t>citep</a:t>
            </a:r>
            <a:r>
              <a:rPr lang="en-US" baseline="0" dirty="0" smtClean="0"/>
              <a:t>{kourtis:2010_favoritism}</a:t>
            </a:r>
            <a:endParaRPr lang="en-US" dirty="0" smtClean="0"/>
          </a:p>
          <a:p>
            <a:pPr algn="l">
              <a:spcBef>
                <a:spcPts val="1200"/>
              </a:spcBef>
            </a:pPr>
            <a:endParaRPr lang="en-US" i="0" dirty="0" smtClean="0">
              <a:effectLst>
                <a:glow rad="101600">
                  <a:srgbClr val="000000"/>
                </a:glow>
              </a:effectLst>
            </a:endParaRPr>
          </a:p>
          <a:p>
            <a:endParaRPr lang="en-US" i="0" dirty="0" smtClean="0">
              <a:effectLst>
                <a:glow rad="101600">
                  <a:srgbClr val="000000"/>
                </a:glow>
              </a:effectLst>
            </a:endParaRPr>
          </a:p>
          <a:p>
            <a:r>
              <a:rPr lang="en-US" dirty="0" smtClean="0"/>
              <a:t>I </a:t>
            </a:r>
            <a:r>
              <a:rPr lang="en-US" dirty="0" err="1" smtClean="0"/>
              <a:t>realise</a:t>
            </a:r>
            <a:r>
              <a:rPr lang="en-US" dirty="0" smtClean="0"/>
              <a:t> this doesn’t conclusively support the premise.  But I</a:t>
            </a:r>
            <a:r>
              <a:rPr lang="en-US" baseline="0" dirty="0" smtClean="0"/>
              <a:t> think it is evidence in its </a:t>
            </a:r>
            <a:r>
              <a:rPr lang="en-US" baseline="0" dirty="0" err="1" smtClean="0"/>
              <a:t>favour</a:t>
            </a:r>
            <a:r>
              <a:rPr lang="en-US" baseline="0" dirty="0" smtClean="0"/>
              <a:t>.</a:t>
            </a:r>
          </a:p>
          <a:p>
            <a:endParaRPr lang="en-US" baseline="0" dirty="0" smtClean="0"/>
          </a:p>
          <a:p>
            <a:r>
              <a:rPr lang="en-US" baseline="0" dirty="0" smtClean="0"/>
              <a:t>I want to spend a bit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How could this facilitate joint action?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As a</a:t>
            </a:r>
            <a:r>
              <a:rPr lang="en-US" baseline="0" dirty="0" smtClean="0"/>
              <a:t> philosopher I’m going to start from an empirically controversial premise.</a:t>
            </a:r>
          </a:p>
          <a:p>
            <a:r>
              <a:rPr lang="en-US" baseline="0" dirty="0" smtClean="0"/>
              <a:t>I don’t think this premise has been established, but I do think it’s a reasonable bet.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 don’t suppose that this attempt to depict</a:t>
            </a:r>
            <a:r>
              <a:rPr lang="en-US" baseline="0" dirty="0" smtClean="0"/>
              <a:t> the hierarchy of motor representations involved in moving a mug with two hands is accurate.</a:t>
            </a:r>
          </a:p>
          <a:p>
            <a:r>
              <a:rPr lang="en-US" baseline="0" dirty="0" smtClean="0"/>
              <a:t>I’m only trying to illustrate two familiar ideas.</a:t>
            </a:r>
          </a:p>
          <a:p>
            <a:r>
              <a:rPr lang="en-US" baseline="0" dirty="0" smtClean="0"/>
              <a:t>One is that motor planning involves starting with relatively abstract representations of outcomes and filling in details.</a:t>
            </a:r>
          </a:p>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other is that there is a need, even for a single agent, to synchronize</a:t>
            </a:r>
            <a:r>
              <a:rPr lang="en-US" baseline="0" dirty="0" smtClean="0"/>
              <a:t> the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r>
              <a:rPr lang="en-US" baseline="0" dirty="0" smtClean="0"/>
              <a:t>But I think we the details already give us grounds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Ordinary</a:t>
            </a:r>
            <a:r>
              <a:rPr lang="en-US" baseline="0" dirty="0" smtClean="0"/>
              <a:t>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First, </a:t>
            </a:r>
            <a:r>
              <a:rPr lang="en-US" dirty="0" smtClean="0"/>
              <a:t>here’s what I </a:t>
            </a:r>
            <a:r>
              <a:rPr lang="en-US" dirty="0" smtClean="0"/>
              <a:t>mean by *social*</a:t>
            </a:r>
            <a:r>
              <a:rPr lang="en-US" baseline="0" dirty="0" smtClean="0"/>
              <a:t> motor representation.</a:t>
            </a:r>
          </a:p>
          <a:p>
            <a:r>
              <a:rPr lang="en-US" baseline="0" dirty="0" smtClean="0"/>
              <a:t>A motor representation if it concerns an action which is not one’s one or, in the case of joint action, not entirely one’s own</a:t>
            </a:r>
            <a:r>
              <a:rPr lang="en-US" baseline="0" dirty="0" smtClean="0"/>
              <a:t>.</a:t>
            </a:r>
          </a:p>
          <a:p>
            <a:r>
              <a:rPr lang="en-US" baseline="0" dirty="0" smtClean="0"/>
              <a:t>It’s maybe not ideal to call these social since, as defined, they can occur when one is merely observing an action.  So please forgive me for a bad choice of label here.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It is almost uncontroversial that social motor representations exist.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The controversial part of the premise is</a:t>
            </a:r>
            <a:r>
              <a:rPr lang="en-US" baseline="0" dirty="0" smtClean="0"/>
              <a:t> the claim that such representations can enable joint action.</a:t>
            </a:r>
          </a:p>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 </a:t>
            </a:r>
            <a:r>
              <a:rPr lang="en-US" baseline="0" dirty="0" smtClean="0"/>
              <a:t>should say, by the way, that I’m not suggesting that social motor representation is involved in every joint action.</a:t>
            </a:r>
          </a:p>
          <a:p>
            <a:r>
              <a:rPr lang="en-US" baseline="0" dirty="0" smtClean="0"/>
              <a:t>Perhaps some joint actions do not involve social motor representation.</a:t>
            </a:r>
          </a:p>
          <a:p>
            <a:r>
              <a:rPr lang="en-US" baseline="0" dirty="0" smtClean="0"/>
              <a:t>The premise is just that social motor representation is among the factors which enable some joint actions.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Recap: the question was: </a:t>
            </a:r>
            <a:r>
              <a:rPr lang="en-US" i="0" dirty="0" smtClean="0">
                <a:effectLst>
                  <a:glow rad="101600">
                    <a:srgbClr val="000000"/>
                  </a:glow>
                </a:effectLst>
                <a:ea typeface="Arial" charset="0"/>
                <a:cs typeface="Arial" charset="0"/>
              </a:rPr>
              <a:t>Does social motor representation also play a role in explaining what joint is?</a:t>
            </a:r>
          </a:p>
          <a:p>
            <a:r>
              <a:rPr lang="en-US" dirty="0" smtClean="0"/>
              <a:t>I have just been arguing for a positive answer.</a:t>
            </a:r>
          </a:p>
          <a:p>
            <a:r>
              <a:rPr lang="en-US" baseline="0" dirty="0" smtClean="0"/>
              <a:t>My thesis is this:</a:t>
            </a:r>
          </a:p>
          <a:p>
            <a:r>
              <a:rPr lang="en-US" baseline="0" dirty="0" smtClean="0"/>
              <a:t>\</a:t>
            </a:r>
            <a:r>
              <a:rPr lang="en-US" baseline="0" dirty="0" err="1" smtClean="0"/>
              <a:t>textbf</a:t>
            </a:r>
            <a:r>
              <a:rPr lang="en-US" baseline="0" dirty="0" smtClean="0"/>
              <a:t>{</a:t>
            </a:r>
          </a:p>
          <a:p>
            <a:r>
              <a:rPr lang="en-US" baseline="0" dirty="0" smtClean="0"/>
              <a:t>Reciprocal social motor representations coordinate multiple agents’ actions by virtue of representing an outcome to which each agent’s actions are directed.</a:t>
            </a:r>
          </a:p>
          <a:p>
            <a:r>
              <a:rPr lang="en-US" baseline="0" dirty="0" smtClean="0"/>
              <a:t>}</a:t>
            </a:r>
          </a:p>
          <a:p>
            <a:r>
              <a:rPr lang="en-US" baseline="0" dirty="0" smtClean="0"/>
              <a:t>That is, reciprocal social motor representations can ground the purposiveness of joint action.</a:t>
            </a:r>
          </a:p>
          <a:p>
            <a:r>
              <a:rPr lang="en-US" baseline="0" dirty="0" smtClean="0"/>
              <a:t>This is why I think that fully understanding what joint action is requires understanding the coordinating role of social motor representation and not only understand shared intention.</a:t>
            </a:r>
          </a:p>
          <a:p>
            <a:endParaRPr lang="en-US" baseline="0" dirty="0" smtClean="0"/>
          </a:p>
          <a:p>
            <a:r>
              <a:rPr lang="en-US" baseline="0" dirty="0" smtClean="0"/>
              <a:t>I don’t mean to suggest that all joint actions involve social motor representation.  Surely some joint actions do not.  My claim is not that all joint actions involve social motor representation.  </a:t>
            </a:r>
          </a:p>
          <a:p>
            <a:endParaRPr lang="en-US" baseline="0" dirty="0" smtClean="0"/>
          </a:p>
          <a:p>
            <a:r>
              <a:rPr lang="en-US" baseline="0" dirty="0" smtClean="0"/>
              <a:t>But, equally, \</a:t>
            </a:r>
            <a:r>
              <a:rPr lang="en-US" baseline="0" dirty="0" err="1" smtClean="0"/>
              <a:t>emph</a:t>
            </a:r>
            <a:r>
              <a:rPr lang="en-US" baseline="0" dirty="0" smtClean="0"/>
              <a:t>{there could be purposive joint actions which do not involve shared intentions},</a:t>
            </a:r>
          </a:p>
          <a:p>
            <a:r>
              <a:rPr lang="en-US" baseline="0" dirty="0" smtClean="0"/>
              <a:t>just as there can be purposive actions which do not involve intentions at all.</a:t>
            </a:r>
          </a:p>
          <a:p>
            <a:r>
              <a:rPr lang="en-US" baseline="0" dirty="0" smtClean="0"/>
              <a:t>Let me go slowly in explaining why I think there could be joint action without shared intention and start by returning to the case of ordinary, individual action.</a:t>
            </a:r>
          </a:p>
          <a:p>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what are intentions for?</a:t>
            </a:r>
          </a:p>
          <a:p>
            <a:endParaRPr lang="en-US" baseline="0" dirty="0" smtClean="0"/>
          </a:p>
          <a:p>
            <a:r>
              <a:rPr lang="en-US" baseline="0" dirty="0" smtClean="0"/>
              <a:t>I’m going to assume that intention is something over and above basic beliefs and desires; that an intention is not, for instance, merely a strongest desire.</a:t>
            </a:r>
          </a:p>
          <a:p>
            <a:endParaRPr lang="en-US" baseline="0" dirty="0" smtClean="0"/>
          </a:p>
          <a:p>
            <a:r>
              <a:rPr lang="en-US" baseline="0" dirty="0" smtClean="0"/>
              <a:t>There is a temptation to assume that intention is involved in every case of purposive action.</a:t>
            </a:r>
          </a:p>
          <a:p>
            <a:r>
              <a:rPr lang="en-US" baseline="0" dirty="0" smtClean="0"/>
              <a:t>But it’s hard to see what the argument for this could be.</a:t>
            </a:r>
          </a:p>
          <a:p>
            <a:r>
              <a:rPr lang="en-US" baseline="0" dirty="0" smtClean="0"/>
              <a:t>In many cases it seems that beliefs, desires and motor representations are all that is needed to explain purposive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You offer me a biscuit.  I want one, and I believe I can get one by reaching out for it.  So I do reach for it.  As far as I can see, there’s no need to suppose that, in addition to the belief and desire, it must be the case that I also intend to take a biscuit.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least not unless we take ‘intention’ to mean ‘strongest desire’, which it does not.)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Maybe I do intend this.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it’s possible for an agent to take and eat a biscuit, and to do so purposively, without having any intentions at all.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Beliefs desires and motor representations are sufficient.</a:t>
            </a:r>
          </a:p>
          <a:p>
            <a:endParaRPr lang="en-US" baseline="0" dirty="0" smtClean="0"/>
          </a:p>
          <a:p>
            <a:r>
              <a:rPr lang="en-US" baseline="0" dirty="0" smtClean="0"/>
              <a:t>So (again), what are intentions for?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Motor representations enable quite sophisticated planning over short periods of time and sequences of action; for example, how you grasp a pointer will depend on what you are about to do with it \</a:t>
            </a:r>
            <a:r>
              <a:rPr lang="en-US" baseline="0" dirty="0" err="1" smtClean="0"/>
              <a:t>citep</a:t>
            </a:r>
            <a:r>
              <a:rPr lang="en-US" baseline="0" dirty="0" smtClean="0"/>
              <a:t>{zhang:2007_planning}.</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sort of planning does not need intentions at all.  So what are intentions for?</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t>
            </a:r>
            <a:r>
              <a:rPr lang="en-US" baseline="0" dirty="0" err="1" smtClean="0"/>
              <a:t>emph</a:t>
            </a:r>
            <a:r>
              <a:rPr lang="en-US" baseline="0" dirty="0" smtClean="0"/>
              <a:t>{Intentions </a:t>
            </a:r>
            <a:r>
              <a:rPr lang="en-US" baseline="0" dirty="0" smtClean="0"/>
              <a:t>are for planning multiple separate actions over </a:t>
            </a:r>
            <a:r>
              <a:rPr lang="en-US" baseline="0" dirty="0" smtClean="0"/>
              <a:t>longer </a:t>
            </a:r>
            <a:r>
              <a:rPr lang="en-US" baseline="0" dirty="0" smtClean="0"/>
              <a:t>periods of </a:t>
            </a:r>
            <a:r>
              <a:rPr lang="en-US" baseline="0" dirty="0" smtClean="0"/>
              <a:t>time; and for planning multiple separate actions whose execution is mutually constraining where the outcomes cannot be represented </a:t>
            </a:r>
            <a:r>
              <a:rPr lang="en-US" baseline="0" dirty="0" err="1" smtClean="0"/>
              <a:t>motorically</a:t>
            </a:r>
            <a:r>
              <a:rPr lang="en-US" baseline="0" dirty="0" smtClean="0"/>
              <a:t>.}</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is a case where intentions are really needed --- can’t act on strongest desire (for the big reward) if want to </a:t>
            </a:r>
            <a:r>
              <a:rPr lang="en-US" baseline="0" dirty="0" err="1" smtClean="0"/>
              <a:t>maximise</a:t>
            </a:r>
            <a:r>
              <a:rPr lang="en-US" baseline="0" dirty="0" smtClean="0"/>
              <a:t> rewards by collecting the small and the large reward.</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And can’t rely on motor representation because the motor system doesn’t care about things that cannot be represented in motor terms.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Not </a:t>
            </a:r>
            <a:r>
              <a:rPr lang="en-US" baseline="0" dirty="0" smtClean="0"/>
              <a:t>all purposive actions involve any planning of this sort. </a:t>
            </a: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you could imagine a two-person version of this task where we are rewarded for what we collectively achieve.  In this case it’s optimal if one of us goes for the small reward and the other goes for the large reward.  I think it’s this kind of planning that shared intention is really for.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By contrast, in many ordinary cases of joint action there is no need for planning of this sort and so no need for shared intention.  Actions such as these </a:t>
            </a:r>
            <a:r>
              <a:rPr lang="en-US" baseline="0" dirty="0" smtClean="0"/>
              <a:t>\</a:t>
            </a:r>
            <a:r>
              <a:rPr lang="en-US" baseline="0" dirty="0" err="1" smtClean="0"/>
              <a:t>emph</a:t>
            </a:r>
            <a:r>
              <a:rPr lang="en-US" baseline="0" dirty="0" smtClean="0"/>
              <a:t>{might} involve </a:t>
            </a:r>
            <a:r>
              <a:rPr lang="en-US" baseline="0" dirty="0" smtClean="0"/>
              <a:t>shared intention but they do not </a:t>
            </a:r>
            <a:r>
              <a:rPr lang="en-US" baseline="0" dirty="0" smtClean="0"/>
              <a:t>\</a:t>
            </a:r>
            <a:r>
              <a:rPr lang="en-US" baseline="0" dirty="0" err="1" smtClean="0"/>
              <a:t>emph</a:t>
            </a:r>
            <a:r>
              <a:rPr lang="en-US" baseline="0" dirty="0" smtClean="0"/>
              <a:t>{necessarily} </a:t>
            </a:r>
            <a:r>
              <a:rPr lang="en-US" baseline="0" dirty="0" smtClean="0"/>
              <a:t>involve shared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suggesting that some joint actions---like the one two people move an object in a way that involves passing it between them---don’t require this kind of planning and so don’t necessarily involve shared intentions.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social motor representation alone is sufficient for purposive joint action.</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goes against a widely shared view in the literature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not going to defend the premise, although I will try to explain the premise in more detail in a moment.  But first let me outline where I’m going with this.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focus on just one case, Alonso says </a:t>
            </a:r>
            <a:r>
              <a:rPr lang="en-US" i="0" dirty="0" smtClean="0"/>
              <a:t>‘the key property of joint action lies in its internal component [...] in the participants’ having a “collective” or “shared” intention.’ </a:t>
            </a:r>
          </a:p>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(Alonso 2009, pp. 444-5)</a:t>
            </a:r>
            <a:endParaRPr lang="en-US" i="0" dirty="0" smtClean="0">
              <a:ea typeface="Arial" charset="0"/>
              <a:cs typeface="Arial" charset="0"/>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 want to spend a bit of time on this claim because it matters for my second theme, which is a problem concerning how motor representation and shared intention interface in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As far as I know, this claim is not explicitly argued for.  From conversation with philosophers I think the central argument is supposed to contrast cases.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Contrast cases are pairs of actions which are similar in terms of </a:t>
            </a:r>
            <a:r>
              <a:rPr lang="en-US" baseline="0" dirty="0" err="1" smtClean="0"/>
              <a:t>behaviour</a:t>
            </a:r>
            <a:r>
              <a:rPr lang="en-US" baseline="0" dirty="0" smtClean="0"/>
              <a:t> and coordination but where one is joint but the other isn’t....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a:p>
        </p:txBody>
      </p:sp>
    </p:spTree>
    <p:extLst>
      <p:ext uri="{BB962C8B-B14F-4D97-AF65-F5344CB8AC3E}">
        <p14:creationId xmlns:p14="http://schemas.microsoft.com/office/powerpoint/2010/main" val="3836438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 ...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1506140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sorts of contrast case invite the question, </a:t>
            </a:r>
          </a:p>
          <a:p>
            <a:r>
              <a:rPr lang="en-US" baseline="0" dirty="0" smtClean="0"/>
              <a:t>How do joint actions differ from individual actions which may occur in parallel? </a:t>
            </a:r>
          </a:p>
          <a:p>
            <a:r>
              <a:rPr lang="en-US" baseline="0" dirty="0" smtClean="0"/>
              <a:t>What is the difference between Jack &amp; Sue walking together and their walking side-by-side?  </a:t>
            </a:r>
          </a:p>
          <a:p>
            <a:r>
              <a:rPr lang="en-US" baseline="0" dirty="0" smtClean="0"/>
              <a:t>Gilbert’s example shows that the difference can’t just be a matter of coordination, because people merely walking alongside each other also need to coordinate their actions in order to avoid colliding with each other.  </a:t>
            </a:r>
          </a:p>
          <a:p>
            <a:r>
              <a:rPr lang="en-US" baseline="0" dirty="0" smtClean="0"/>
              <a:t>And Searle’s example shows that the difference between joint action and parallel individual action can’t just be that the actions have a common effect because merely parallel actions can have common effects too. </a:t>
            </a:r>
          </a:p>
          <a:p>
            <a:endParaRPr lang="en-US" baseline="0" dirty="0" smtClean="0"/>
          </a:p>
          <a:p>
            <a:r>
              <a:rPr lang="en-US" baseline="0" dirty="0" smtClean="0"/>
              <a:t>How might this lead someone to think that all joint action involves shared intention?</a:t>
            </a:r>
          </a:p>
          <a:p>
            <a:r>
              <a:rPr lang="en-US" baseline="0" dirty="0" smtClean="0"/>
              <a:t>I think the idea is supposed to be this.</a:t>
            </a:r>
          </a:p>
          <a:p>
            <a:r>
              <a:rPr lang="en-US" baseline="0" dirty="0" smtClean="0"/>
              <a:t>One difference between the genuinely joint actions and their merely parallel counterparts is that the genuinely joint actions involve shared intentions.</a:t>
            </a:r>
          </a:p>
          <a:p>
            <a:r>
              <a:rPr lang="en-US" dirty="0" smtClean="0"/>
              <a:t>And there is no further difference that enables one systematically</a:t>
            </a:r>
            <a:r>
              <a:rPr lang="en-US" baseline="0" dirty="0" smtClean="0"/>
              <a:t> to distinguish the two cases.</a:t>
            </a:r>
          </a:p>
          <a:p>
            <a:endParaRPr lang="en-US" baseline="0" dirty="0" smtClean="0"/>
          </a:p>
          <a:p>
            <a:r>
              <a:rPr lang="en-US" baseline="0" dirty="0" smtClean="0"/>
              <a:t>I think this argument is mistaken.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First</a:t>
            </a:r>
            <a:r>
              <a:rPr lang="en-US" baseline="0" dirty="0" smtClean="0"/>
              <a:t> because there are contrast cases in which the joint action does not involve shared intention (***bouncing a cube on a trampoline---might be done by two people merely shaking the </a:t>
            </a:r>
            <a:r>
              <a:rPr lang="en-US" baseline="0" dirty="0" err="1" smtClean="0"/>
              <a:t>tramoline</a:t>
            </a:r>
            <a:r>
              <a:rPr lang="en-US" baseline="0" dirty="0" smtClean="0"/>
              <a:t> with no interest in, or awareness of, each other ;  ***Ayesha &amp; Beatrice lifting (</a:t>
            </a:r>
            <a:r>
              <a:rPr lang="en-US" baseline="0" dirty="0" err="1" smtClean="0"/>
              <a:t>i</a:t>
            </a:r>
            <a:r>
              <a:rPr lang="en-US" baseline="0" dirty="0" smtClean="0"/>
              <a:t>) as originally described [not joint] and (ii) involving reciprocal social motor representation.</a:t>
            </a:r>
            <a:endParaRPr lang="en-US" dirty="0" smtClean="0"/>
          </a:p>
          <a:p>
            <a:r>
              <a:rPr lang="en-US" baseline="0" dirty="0" smtClean="0"/>
              <a:t>It follows that appeal to shared intention does not provide a sufficiently general way of explaining the difference illustrated by the contrast cases.</a:t>
            </a:r>
          </a:p>
          <a:p>
            <a:r>
              <a:rPr lang="en-US" baseline="0" dirty="0" smtClean="0"/>
              <a:t>Second because there is a more general notion appeal to which enables us to distinguish the contrast cases.</a:t>
            </a:r>
          </a:p>
          <a:p>
            <a:r>
              <a:rPr lang="en-US" baseline="0" dirty="0" smtClean="0"/>
              <a:t>Genuine joint action differs from merely parallel action because the former involves each agent’s representing an outcome to which all of their actions are directed where these outcome representations coordinate their actions in a way that would normally facilitate their collective success in bring about this outcome</a:t>
            </a:r>
            <a:r>
              <a:rPr lang="en-US" baseline="0" dirty="0" smtClean="0"/>
              <a:t>.</a:t>
            </a:r>
            <a:endParaRPr lang="en-US" baseline="0" dirty="0" smtClean="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baseline="0" dirty="0" smtClean="0"/>
              <a:t>Actually I don’t think this is quite general enough because I think </a:t>
            </a:r>
            <a:r>
              <a:rPr lang="en-US" baseline="0" dirty="0" smtClean="0"/>
              <a:t>some </a:t>
            </a:r>
            <a:r>
              <a:rPr lang="en-US" baseline="0" dirty="0" smtClean="0"/>
              <a:t>joint actions involve non-representational coordinative structures only; I am also doubtful that there is a sharp distinction between merely parallel and genuinely joint action and I think it is possible to see the difference as a matter of degree. But I don’t want to get into that here.  It’s sufficient that we have moved away from the bare shared intention account. [*WHAT WE REALLY NEED IS A COLLECTIVE OR SHARED GOAL, and the possibility of gradual construction shows that there’s no magic moment separating joint from parallel action.)</a:t>
            </a:r>
          </a:p>
          <a:p>
            <a:endParaRPr lang="en-US" baseline="0" dirty="0" smtClean="0"/>
          </a:p>
          <a:p>
            <a:r>
              <a:rPr lang="en-US" baseline="0" dirty="0" smtClean="0"/>
              <a:t>To sum up so far, I reject the claim that reflection on the contrast cases provides any support for the idea that all joint action involves shared intention.</a:t>
            </a:r>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3963257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far I have been assuming that there is an inconsistency between two claims: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(1) my claim that </a:t>
            </a:r>
            <a:r>
              <a:rPr lang="en-US" baseline="0" dirty="0" smtClean="0"/>
              <a:t>reciprocal reciprocal agent-neutral motor </a:t>
            </a:r>
            <a:r>
              <a:rPr lang="en-US" baseline="0" dirty="0" smtClean="0"/>
              <a:t>representation can ground purposive joint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(2) many philosophers’ claim that all joint actions involve shared intention.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maybe it is a mistake to think that these are inconsistent.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Why not suppose that some social motor representations are a variety of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a:t>
            </a:r>
            <a:r>
              <a:rPr lang="en-US" baseline="0" dirty="0" smtClean="0"/>
              <a:t>issue might easily seem narrowly conceptual or terminological.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At the end of the day it doesn’t much matter if we want to call some motor representations ‘shared intentions’.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After all, on most accounts shared intentions are neither shared nor intentions so we would hardly be doing more violence to the term than is already being done.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insofar as labeling some social motor representations shared intentions might help to avoid unnecessarily philosophical discussion, I’m all in </a:t>
            </a:r>
            <a:r>
              <a:rPr lang="en-US" baseline="0" dirty="0" err="1" smtClean="0"/>
              <a:t>favour</a:t>
            </a:r>
            <a:r>
              <a:rPr lang="en-US" baseline="0" dirty="0" smtClean="0"/>
              <a:t>.</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However, there are some important differences between the states normally regarded as  shared intentions and any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a:t>
            </a:r>
            <a:r>
              <a:rPr lang="en-US" baseline="0" dirty="0" smtClean="0"/>
              <a:t>issue isn’t just terminological. And it matters for understanding the interface between shared intention and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[*PLAN for what follows:*]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First point: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does require re-thinking notion of </a:t>
            </a:r>
            <a:r>
              <a:rPr lang="en-US" baseline="0" dirty="0" smtClean="0"/>
              <a:t>shared intention for </a:t>
            </a:r>
            <a:r>
              <a:rPr lang="en-US" baseline="0" dirty="0" smtClean="0"/>
              <a:t>the three assumptions from Instrumentalism are not met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Second point: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Difference in format.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Leads to the interface problem.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Shared intentions can be inferentially integrated with other shared intentions; but not they cannot be inferentially integrated with social motor intentions (two disjoint planning processes).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Elisabeth </a:t>
            </a:r>
            <a:r>
              <a:rPr lang="en-US" baseline="0" dirty="0" err="1" smtClean="0"/>
              <a:t>Pacherie’s</a:t>
            </a:r>
            <a:r>
              <a:rPr lang="en-US" baseline="0" dirty="0" smtClean="0"/>
              <a:t> proposal: shared intentions set outcomes to be achieved by social motor representations.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 borrow this idea from her, but it raises a further problem.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problem is how the one sets outcomes for the other given the difference in representational format.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premise leads to</a:t>
            </a:r>
            <a:r>
              <a:rPr lang="en-US" baseline="0" dirty="0" smtClean="0"/>
              <a:t> a question and, relatedly, to a challenge.  </a:t>
            </a:r>
            <a:endParaRPr lang="en-US" i="0" baseline="0" dirty="0" smtClean="0">
              <a:effectLst>
                <a:glow rad="101600">
                  <a:srgbClr val="000000"/>
                </a:glow>
              </a:effectLst>
              <a:ea typeface="Arial" charset="0"/>
              <a:cs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61</a:t>
            </a:fld>
            <a:endParaRPr lang="en-GB"/>
          </a:p>
        </p:txBody>
      </p:sp>
      <p:sp>
        <p:nvSpPr>
          <p:cNvPr id="15361"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2A72A8A-8A6D-C84C-8B8D-5B7A18CF2D34}" type="slidenum">
              <a:rPr lang="en-GB"/>
              <a:pPr/>
              <a:t>62</a:t>
            </a:fld>
            <a:endParaRPr lang="en-GB"/>
          </a:p>
        </p:txBody>
      </p:sp>
      <p:sp>
        <p:nvSpPr>
          <p:cNvPr id="16385" name="Text Box 1"/>
          <p:cNvSpPr txBox="1">
            <a:spLocks noGrp="1" noRot="1" noChangeAspect="1" noChangeArrowheads="1"/>
          </p:cNvSpPr>
          <p:nvPr>
            <p:ph type="sldImg"/>
          </p:nvPr>
        </p:nvSpPr>
        <p:spPr bwMode="auto">
          <a:xfrm>
            <a:off x="1340033" y="509816"/>
            <a:ext cx="7247303" cy="2549076"/>
          </a:xfrm>
          <a:prstGeom prst="rect">
            <a:avLst/>
          </a:prstGeom>
          <a:solidFill>
            <a:srgbClr val="FFFFFF"/>
          </a:solidFill>
          <a:ln>
            <a:solidFill>
              <a:srgbClr val="000000"/>
            </a:solidFill>
            <a:miter lim="800000"/>
            <a:headEnd/>
            <a:tailEnd/>
          </a:ln>
        </p:spPr>
      </p:sp>
      <p:sp>
        <p:nvSpPr>
          <p:cNvPr id="16386"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[***This</a:t>
            </a:r>
            <a:r>
              <a:rPr lang="en-US" baseline="0" dirty="0" smtClean="0"/>
              <a:t> is here because I might just use it to give a contrast case involving social motor </a:t>
            </a:r>
            <a:r>
              <a:rPr lang="en-US" baseline="0" dirty="0" err="1" smtClean="0"/>
              <a:t>repn</a:t>
            </a:r>
            <a:r>
              <a:rPr lang="en-US" baseline="0" dirty="0" smtClean="0"/>
              <a:t>: (1) parallel = as originally described; (2) joint = their motor systems perceive or imagine each other’s action through the rope and plan accordingly. Maybe this is not </a:t>
            </a:r>
            <a:r>
              <a:rPr lang="en-US" baseline="0" smtClean="0"/>
              <a:t>very convincing]</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The question is whether </a:t>
            </a:r>
            <a:r>
              <a:rPr lang="en-US" i="0" dirty="0" smtClean="0">
                <a:effectLst>
                  <a:glow rad="101600">
                    <a:srgbClr val="000000"/>
                  </a:glow>
                </a:effectLst>
                <a:ea typeface="Arial" charset="0"/>
                <a:cs typeface="Arial" charset="0"/>
              </a:rPr>
              <a:t>social motor representation is not only an enabling condition for joint</a:t>
            </a:r>
            <a:r>
              <a:rPr lang="en-US" i="0" baseline="0" dirty="0" smtClean="0">
                <a:effectLst>
                  <a:glow rad="101600">
                    <a:srgbClr val="000000"/>
                  </a:glow>
                </a:effectLst>
                <a:ea typeface="Arial" charset="0"/>
                <a:cs typeface="Arial" charset="0"/>
              </a:rPr>
              <a:t> action but </a:t>
            </a:r>
            <a:r>
              <a:rPr lang="en-US" i="0" dirty="0" smtClean="0">
                <a:effectLst>
                  <a:glow rad="101600">
                    <a:srgbClr val="000000"/>
                  </a:glow>
                </a:effectLst>
                <a:ea typeface="Arial" charset="0"/>
                <a:cs typeface="Arial" charset="0"/>
              </a:rPr>
              <a:t>also plays a role in explaining what joint action is. I want to</a:t>
            </a:r>
            <a:r>
              <a:rPr lang="en-US" i="0" baseline="0" dirty="0" smtClean="0">
                <a:effectLst>
                  <a:glow rad="101600">
                    <a:srgbClr val="000000"/>
                  </a:glow>
                </a:effectLst>
                <a:ea typeface="Arial" charset="0"/>
                <a:cs typeface="Arial" charset="0"/>
              </a:rPr>
              <a:t> argue that it does.  In fact I want to argue that it plays a role similar and complementary to that of shared intention.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i="0" baseline="0" dirty="0" smtClean="0">
                <a:effectLst>
                  <a:glow rad="101600">
                    <a:srgbClr val="000000"/>
                  </a:glow>
                </a:effectLst>
                <a:ea typeface="Arial" charset="0"/>
                <a:cs typeface="Arial" charset="0"/>
              </a:rPr>
              <a:t>After this, in the last part of my talk, I also want to point to a challenge raised by the existence of social motor representation.  The challenge is roughly this: planning for joint action involves representations of target outcomes in two different formats, a motor format and a propositional format.  Given that representations of these different formats cannot straightforwardly be inferentially integrated, what could ever insure that there is sometimes non-accidental harmony between motor representations and shared intentions?</a:t>
            </a:r>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Let me start by explaining the premise.</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4" Type="http://schemas.microsoft.com/office/2007/relationships/hdphoto" Target="../media/hdphoto4.wdp"/><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7.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spcAft>
                <a:spcPct val="0"/>
              </a:spcAft>
            </a:pPr>
            <a:r>
              <a:rPr lang="en-GB" sz="3200" b="1" i="0" dirty="0" smtClean="0">
                <a:effectLst>
                  <a:glow rad="101600">
                    <a:srgbClr val="000000"/>
                  </a:glow>
                </a:effectLst>
              </a:rPr>
              <a:t>Intention and Motor Representation</a:t>
            </a:r>
            <a:br>
              <a:rPr lang="en-GB" sz="3200" b="1" i="0" dirty="0" smtClean="0">
                <a:effectLst>
                  <a:glow rad="101600">
                    <a:srgbClr val="000000"/>
                  </a:glow>
                </a:effectLst>
              </a:rPr>
            </a:br>
            <a:r>
              <a:rPr lang="en-GB" sz="3200" b="1" i="0" dirty="0" smtClean="0">
                <a:effectLst>
                  <a:glow rad="101600">
                    <a:srgbClr val="000000"/>
                  </a:glow>
                </a:effectLst>
              </a:rPr>
              <a:t>in Joint Action</a:t>
            </a:r>
            <a:endParaRPr lang="en-GB" sz="3200" i="0" dirty="0">
              <a:effectLst>
                <a:glow rad="101600">
                  <a:srgbClr val="000000"/>
                </a:glow>
              </a:effectLst>
            </a:endParaRPr>
          </a:p>
          <a:p>
            <a:pPr>
              <a:spcBef>
                <a:spcPct val="50000"/>
              </a:spcBef>
              <a:spcAft>
                <a:spcPct val="0"/>
              </a:spcAft>
            </a:pPr>
            <a:r>
              <a:rPr lang="en-GB" sz="2400" i="0" dirty="0" err="1">
                <a:effectLst>
                  <a:glow rad="101600">
                    <a:srgbClr val="000000"/>
                  </a:glow>
                </a:effectLst>
              </a:rPr>
              <a:t>s.butterfill@warwick.ac.uk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902067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solidFill>
                <a:schemeClr val="tx1"/>
              </a:solidFill>
              <a:effectLst>
                <a:glow rad="101600">
                  <a:srgbClr val="000000"/>
                </a:glow>
              </a:effectLst>
            </a:endParaRPr>
          </a:p>
          <a:p>
            <a:r>
              <a:rPr lang="en-US" i="0" dirty="0" smtClean="0">
                <a:solidFill>
                  <a:schemeClr val="tx1"/>
                </a:solidFill>
                <a:effectLst>
                  <a:glow rad="101600">
                    <a:srgbClr val="000000"/>
                  </a:glow>
                </a:effectLst>
              </a:rPr>
              <a:t>“motor activation during </a:t>
            </a:r>
            <a:r>
              <a:rPr lang="en-US" i="0" dirty="0">
                <a:solidFill>
                  <a:schemeClr val="tx1"/>
                </a:solidFill>
                <a:effectLst>
                  <a:glow rad="101600">
                    <a:srgbClr val="000000"/>
                  </a:glow>
                </a:effectLst>
              </a:rPr>
              <a:t>action anticipation depends on the </a:t>
            </a:r>
            <a:r>
              <a:rPr lang="en-US" i="0" dirty="0" smtClean="0">
                <a:solidFill>
                  <a:schemeClr val="tx1"/>
                </a:solidFill>
                <a:effectLst>
                  <a:glow rad="101600">
                    <a:srgbClr val="000000"/>
                  </a:glow>
                </a:effectLst>
              </a:rPr>
              <a:t>... relation </a:t>
            </a:r>
            <a:r>
              <a:rPr lang="en-US" i="0" dirty="0">
                <a:solidFill>
                  <a:schemeClr val="tx1"/>
                </a:solidFill>
                <a:effectLst>
                  <a:glow rad="101600">
                    <a:srgbClr val="000000"/>
                  </a:glow>
                </a:effectLst>
              </a:rPr>
              <a:t>between the actor and the </a:t>
            </a:r>
            <a:r>
              <a:rPr lang="en-US" i="0" dirty="0" smtClean="0">
                <a:solidFill>
                  <a:schemeClr val="tx1"/>
                </a:solidFill>
                <a:effectLst>
                  <a:glow rad="101600">
                    <a:srgbClr val="000000"/>
                  </a:glow>
                </a:effectLst>
              </a:rPr>
              <a:t>observer ... </a:t>
            </a:r>
            <a:r>
              <a:rPr lang="en-US" i="0" dirty="0">
                <a:solidFill>
                  <a:schemeClr val="tx1"/>
                </a:solidFill>
                <a:effectLst>
                  <a:glow rad="101600">
                    <a:srgbClr val="000000"/>
                  </a:glow>
                </a:effectLst>
              </a:rPr>
              <a:t>Simulation of another person’s action, as reﬂected in </a:t>
            </a:r>
            <a:r>
              <a:rPr lang="en-US" i="0" dirty="0" smtClean="0">
                <a:solidFill>
                  <a:schemeClr val="tx1"/>
                </a:solidFill>
                <a:effectLst>
                  <a:glow rad="101600">
                    <a:srgbClr val="000000"/>
                  </a:glow>
                </a:effectLst>
              </a:rPr>
              <a:t>the activation </a:t>
            </a:r>
            <a:r>
              <a:rPr lang="en-US" i="0" dirty="0">
                <a:solidFill>
                  <a:schemeClr val="tx1"/>
                </a:solidFill>
                <a:effectLst>
                  <a:glow rad="101600">
                    <a:srgbClr val="000000"/>
                  </a:glow>
                </a:effectLst>
              </a:rPr>
              <a:t>of motor cortices, gets stronger the </a:t>
            </a:r>
            <a:r>
              <a:rPr lang="en-US" i="0" dirty="0" smtClean="0">
                <a:solidFill>
                  <a:schemeClr val="tx1"/>
                </a:solidFill>
                <a:effectLst>
                  <a:glow rad="101600">
                    <a:srgbClr val="000000"/>
                  </a:glow>
                </a:effectLst>
              </a:rPr>
              <a:t>more the </a:t>
            </a:r>
            <a:r>
              <a:rPr lang="en-US" i="0" dirty="0">
                <a:solidFill>
                  <a:schemeClr val="tx1"/>
                </a:solidFill>
                <a:effectLst>
                  <a:glow rad="101600">
                    <a:srgbClr val="000000"/>
                  </a:glow>
                </a:effectLst>
              </a:rPr>
              <a:t>other is perceived as an interaction partner</a:t>
            </a:r>
            <a:r>
              <a:rPr lang="en-US" i="0" dirty="0" smtClean="0">
                <a:solidFill>
                  <a:schemeClr val="tx1"/>
                </a:solidFill>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6850330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132856"/>
            <a:ext cx="6480720" cy="3970317"/>
          </a:xfrm>
          <a:prstGeom prst="rect">
            <a:avLst/>
          </a:prstGeom>
          <a:noFill/>
        </p:spPr>
        <p:txBody>
          <a:bodyPr wrap="square">
            <a:spAutoFit/>
          </a:bodyPr>
          <a:lstStyle/>
          <a:p>
            <a:r>
              <a:rPr lang="en-US" i="0" dirty="0">
                <a:effectLst>
                  <a:glow rad="101600">
                    <a:srgbClr val="000000"/>
                  </a:glow>
                </a:effectLst>
              </a:rPr>
              <a:t>“the social relation between individuals modulates action </a:t>
            </a:r>
            <a:r>
              <a:rPr lang="en-US" i="0" dirty="0" smtClean="0">
                <a:effectLst>
                  <a:glow rad="101600">
                    <a:srgbClr val="000000"/>
                  </a:glow>
                </a:effectLst>
              </a:rPr>
              <a:t>simulation”</a:t>
            </a:r>
          </a:p>
          <a:p>
            <a:endParaRPr lang="en-US" i="0" dirty="0">
              <a:effectLst>
                <a:glow rad="101600">
                  <a:srgbClr val="000000"/>
                </a:glow>
              </a:effectLst>
            </a:endParaRPr>
          </a:p>
          <a:p>
            <a:r>
              <a:rPr lang="en-US" i="0" dirty="0" smtClean="0">
                <a:effectLst>
                  <a:glow rad="101600">
                    <a:srgbClr val="000000"/>
                  </a:glow>
                </a:effectLst>
              </a:rPr>
              <a:t>“motor activation during </a:t>
            </a:r>
            <a:r>
              <a:rPr lang="en-US" i="0" dirty="0">
                <a:effectLst>
                  <a:glow rad="101600">
                    <a:srgbClr val="000000"/>
                  </a:glow>
                </a:effectLst>
              </a:rPr>
              <a:t>action anticipation depends on the </a:t>
            </a:r>
            <a:r>
              <a:rPr lang="en-US" i="0" dirty="0" smtClean="0">
                <a:effectLst>
                  <a:glow rad="101600">
                    <a:srgbClr val="000000"/>
                  </a:glow>
                </a:effectLst>
              </a:rPr>
              <a:t>... relation </a:t>
            </a:r>
            <a:r>
              <a:rPr lang="en-US" i="0" dirty="0">
                <a:effectLst>
                  <a:glow rad="101600">
                    <a:srgbClr val="000000"/>
                  </a:glow>
                </a:effectLst>
              </a:rPr>
              <a:t>between the actor and the </a:t>
            </a:r>
            <a:r>
              <a:rPr lang="en-US" i="0" dirty="0" smtClean="0">
                <a:effectLst>
                  <a:glow rad="101600">
                    <a:srgbClr val="000000"/>
                  </a:glow>
                </a:effectLst>
              </a:rPr>
              <a:t>observer ... </a:t>
            </a:r>
            <a:r>
              <a:rPr lang="en-US" i="0" dirty="0">
                <a:effectLst>
                  <a:glow rad="101600">
                    <a:srgbClr val="000000"/>
                  </a:glow>
                </a:effectLst>
              </a:rPr>
              <a:t>Simulation 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pp. 1,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029563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048822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8251125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1743027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4384" t="57033" r="36895" b="2871"/>
          <a:stretch/>
        </p:blipFill>
        <p:spPr>
          <a:xfrm>
            <a:off x="2123728" y="1253568"/>
            <a:ext cx="6264939"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3132638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2900354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8687530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inhibition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230514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6300109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4997323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3394529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339752" y="764704"/>
            <a:ext cx="1728192"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08141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982415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865260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 </a:t>
            </a:r>
            <a:r>
              <a:rPr kumimoji="0" lang="en-US" sz="2200" b="0" i="0" u="none" strike="noStrike" cap="none" normalizeH="0" baseline="0" dirty="0" smtClean="0">
                <a:ln>
                  <a:noFill/>
                </a:ln>
                <a:solidFill>
                  <a:srgbClr val="FFFFFF"/>
                </a:solidFill>
                <a:effectLst>
                  <a:glow rad="101600">
                    <a:srgbClr val="FFFFFF"/>
                  </a:glow>
                </a:effectLst>
              </a:rPr>
              <a:t>or motor</a:t>
            </a:r>
            <a:r>
              <a:rPr lang="en-US" i="0" dirty="0">
                <a:solidFill>
                  <a:srgbClr val="FFFFFF"/>
                </a:solidFill>
                <a:effectLst>
                  <a:glow rad="101600">
                    <a:srgbClr val="FFFFFF"/>
                  </a:glow>
                </a:effectLst>
              </a:rPr>
              <a:t> </a:t>
            </a:r>
            <a:r>
              <a:rPr kumimoji="0" lang="en-US" sz="2200" b="0" i="0" u="none" strike="noStrike" cap="none" normalizeH="0" dirty="0" smtClean="0">
                <a:ln>
                  <a:noFill/>
                </a:ln>
                <a:solidFill>
                  <a:srgbClr val="FFFFFF"/>
                </a:solidFill>
                <a:effectLst>
                  <a:glow rad="101600">
                    <a:srgbClr val="FFFFFF"/>
                  </a:glow>
                </a:effectLst>
              </a:rPr>
              <a:t>representation</a:t>
            </a:r>
            <a:endParaRPr kumimoji="0" lang="en-US" sz="2200" b="0" i="0" u="none" strike="noStrike" cap="none" normalizeH="0" baseline="0" dirty="0">
              <a:ln>
                <a:noFill/>
              </a:ln>
              <a:solidFill>
                <a:srgbClr val="FFFFFF"/>
              </a:solidFill>
              <a:effectLst>
                <a:glow rad="101600">
                  <a:srgbClr val="FFFFFF"/>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262811" y="2467146"/>
            <a:ext cx="1083638" cy="3007347"/>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915816" y="4509120"/>
            <a:ext cx="288032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22552" y="3134232"/>
            <a:ext cx="867614" cy="1889197"/>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861826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glow rad="101600">
                    <a:srgbClr val="000000"/>
                  </a:glow>
                </a:effectLst>
                <a:cs typeface="Arial" charset="0"/>
              </a:rPr>
              <a:t>Sufficient conditions</a:t>
            </a:r>
            <a:endParaRPr lang="en-GB" i="0" u="sng" dirty="0">
              <a:effectLst>
                <a:glow rad="101600">
                  <a:srgbClr val="000000"/>
                </a:glow>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2462212"/>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3717774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3139948"/>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What are intentions for?</a:t>
            </a:r>
            <a:endParaRPr lang="en-US" i="0" dirty="0" smtClean="0">
              <a:effectLst>
                <a:glow rad="101600">
                  <a:srgbClr val="000000"/>
                </a:glow>
              </a:effectLst>
            </a:endParaRPr>
          </a:p>
        </p:txBody>
      </p:sp>
    </p:spTree>
    <p:extLst>
      <p:ext uri="{BB962C8B-B14F-4D97-AF65-F5344CB8AC3E}">
        <p14:creationId xmlns:p14="http://schemas.microsoft.com/office/powerpoint/2010/main" val="1032963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539552" y="548680"/>
            <a:ext cx="8008824" cy="5589240"/>
          </a:xfrm>
          <a:prstGeom prst="rect">
            <a:avLst/>
          </a:prstGeom>
        </p:spPr>
      </p:pic>
      <p:sp>
        <p:nvSpPr>
          <p:cNvPr id="17" name="Text Box 2"/>
          <p:cNvSpPr txBox="1">
            <a:spLocks noChangeArrowheads="1"/>
          </p:cNvSpPr>
          <p:nvPr/>
        </p:nvSpPr>
        <p:spPr bwMode="auto">
          <a:xfrm>
            <a:off x="2123728" y="6092276"/>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(Zhang and Rosenbaum 2007)</a:t>
            </a:r>
            <a:endParaRPr lang="en-US" i="0" dirty="0" smtClean="0">
              <a:ea typeface="Arial" charset="0"/>
              <a:cs typeface="Arial" charset="0"/>
            </a:endParaRPr>
          </a:p>
        </p:txBody>
      </p:sp>
    </p:spTree>
    <p:extLst>
      <p:ext uri="{BB962C8B-B14F-4D97-AF65-F5344CB8AC3E}">
        <p14:creationId xmlns:p14="http://schemas.microsoft.com/office/powerpoint/2010/main" val="2581144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Tree>
    <p:extLst>
      <p:ext uri="{BB962C8B-B14F-4D97-AF65-F5344CB8AC3E}">
        <p14:creationId xmlns:p14="http://schemas.microsoft.com/office/powerpoint/2010/main" val="2094635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3.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a14:imgEffect>
                  </a14:imgLayer>
                </a14:imgProps>
              </a:ext>
              <a:ext uri="{28A0092B-C50C-407E-A947-70E740481C1C}">
                <a14:useLocalDpi xmlns:a14="http://schemas.microsoft.com/office/drawing/2010/main" val="0"/>
              </a:ext>
            </a:extLst>
          </a:blip>
          <a:srcRect l="53019" t="34719" b="16919"/>
          <a:stretch/>
        </p:blipFill>
        <p:spPr>
          <a:xfrm rot="5400000">
            <a:off x="1394028" y="-795173"/>
            <a:ext cx="6216695" cy="9048418"/>
          </a:xfrm>
          <a:prstGeom prst="rect">
            <a:avLst/>
          </a:prstGeom>
        </p:spPr>
      </p:pic>
      <p:sp>
        <p:nvSpPr>
          <p:cNvPr id="3" name="Text Box 4"/>
          <p:cNvSpPr txBox="1">
            <a:spLocks noChangeArrowheads="1"/>
          </p:cNvSpPr>
          <p:nvPr/>
        </p:nvSpPr>
        <p:spPr bwMode="auto">
          <a:xfrm>
            <a:off x="4898984" y="476672"/>
            <a:ext cx="3590925" cy="4708981"/>
          </a:xfrm>
          <a:prstGeom prst="rect">
            <a:avLst/>
          </a:prstGeom>
          <a:solidFill>
            <a:schemeClr val="tx1"/>
          </a:solidFill>
          <a:ln>
            <a:noFill/>
          </a:ln>
          <a:effectLst>
            <a:glow rad="406400">
              <a:schemeClr val="tx1">
                <a:alpha val="75000"/>
              </a:schemeClr>
            </a:glow>
          </a:effectLst>
          <a:extLst/>
        </p:spPr>
        <p:txBody>
          <a:bodyPr>
            <a:spAutoFit/>
          </a:bodyPr>
          <a:lstStyle/>
          <a:p>
            <a:pPr>
              <a:spcBef>
                <a:spcPct val="25000"/>
              </a:spcBef>
            </a:pPr>
            <a:r>
              <a:rPr lang="en-GB" i="0" dirty="0">
                <a:effectLst>
                  <a:glow rad="101600">
                    <a:srgbClr val="000000"/>
                  </a:glow>
                </a:effectLst>
              </a:rPr>
              <a:t>moving an object </a:t>
            </a:r>
            <a:r>
              <a:rPr lang="en-GB" i="0" dirty="0" smtClean="0">
                <a:effectLst>
                  <a:glow rad="101600">
                    <a:srgbClr val="000000"/>
                  </a:glow>
                </a:effectLst>
              </a:rPr>
              <a:t>together</a:t>
            </a:r>
          </a:p>
          <a:p>
            <a:pPr algn="r">
              <a:spcBef>
                <a:spcPct val="25000"/>
              </a:spcBef>
            </a:pPr>
            <a:r>
              <a:rPr lang="en-GB" sz="1600" i="0" dirty="0" smtClean="0">
                <a:effectLst>
                  <a:glow rad="101600">
                    <a:srgbClr val="000000"/>
                  </a:glow>
                </a:effectLst>
              </a:rPr>
              <a:t>(</a:t>
            </a:r>
            <a:r>
              <a:rPr lang="en-GB" sz="1600" i="0" dirty="0" err="1" smtClean="0">
                <a:effectLst>
                  <a:glow rad="101600">
                    <a:srgbClr val="000000"/>
                  </a:glow>
                </a:effectLst>
              </a:rPr>
              <a:t>Kourtis</a:t>
            </a:r>
            <a:r>
              <a:rPr lang="en-GB" sz="1600" i="0" dirty="0" smtClean="0">
                <a:effectLst>
                  <a:glow rad="101600">
                    <a:srgbClr val="000000"/>
                  </a:glow>
                </a:effectLst>
              </a:rPr>
              <a:t> et </a:t>
            </a:r>
            <a:r>
              <a:rPr lang="en-GB" sz="1600" i="0" dirty="0">
                <a:effectLst>
                  <a:glow rad="101600">
                    <a:srgbClr val="000000"/>
                  </a:glow>
                </a:effectLst>
              </a:rPr>
              <a:t>al </a:t>
            </a:r>
            <a:r>
              <a:rPr lang="en-GB" sz="1600" i="0" dirty="0" smtClean="0">
                <a:effectLst>
                  <a:glow rad="101600">
                    <a:srgbClr val="000000"/>
                  </a:glow>
                </a:effectLst>
              </a:rPr>
              <a:t>2010)</a:t>
            </a:r>
            <a:endParaRPr lang="en-GB" sz="1600" i="0" dirty="0">
              <a:effectLst>
                <a:glow rad="101600">
                  <a:srgbClr val="000000"/>
                </a:glow>
              </a:effectLst>
            </a:endParaRPr>
          </a:p>
          <a:p>
            <a:pPr algn="l">
              <a:spcBef>
                <a:spcPct val="25000"/>
              </a:spcBef>
            </a:pPr>
            <a:r>
              <a:rPr lang="en-GB" i="0" dirty="0" smtClean="0">
                <a:effectLst>
                  <a:glow rad="101600">
                    <a:srgbClr val="000000"/>
                  </a:glow>
                </a:effectLst>
              </a:rPr>
              <a:t>tidying </a:t>
            </a:r>
            <a:r>
              <a:rPr lang="en-GB" i="0" dirty="0">
                <a:effectLst>
                  <a:glow rad="101600">
                    <a:srgbClr val="000000"/>
                  </a:glow>
                </a:effectLst>
              </a:rPr>
              <a:t>up the toys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Behne</a:t>
            </a:r>
            <a:r>
              <a:rPr lang="en-GB" sz="1600" i="0" dirty="0">
                <a:effectLst>
                  <a:glow rad="101600">
                    <a:srgbClr val="000000"/>
                  </a:glow>
                </a:effectLst>
              </a:rPr>
              <a:t> et al 2005)</a:t>
            </a:r>
          </a:p>
          <a:p>
            <a:pPr algn="l">
              <a:spcBef>
                <a:spcPct val="25000"/>
              </a:spcBef>
            </a:pPr>
            <a:r>
              <a:rPr lang="en-GB" i="0" dirty="0">
                <a:effectLst>
                  <a:glow rad="101600">
                    <a:srgbClr val="000000"/>
                  </a:glow>
                </a:effectLst>
              </a:rPr>
              <a:t>cooperatively pulling handles in sequence to make a dog-puppet sing </a:t>
            </a:r>
          </a:p>
          <a:p>
            <a:pPr algn="r">
              <a:spcBef>
                <a:spcPct val="25000"/>
              </a:spcBef>
            </a:pPr>
            <a:r>
              <a:rPr lang="en-GB" sz="1600" i="0" dirty="0">
                <a:effectLst>
                  <a:glow rad="101600">
                    <a:srgbClr val="000000"/>
                  </a:glow>
                </a:effectLst>
              </a:rPr>
              <a:t>(Brownell et al 2006)</a:t>
            </a:r>
          </a:p>
          <a:p>
            <a:pPr algn="l">
              <a:spcBef>
                <a:spcPct val="25000"/>
              </a:spcBef>
            </a:pPr>
            <a:r>
              <a:rPr lang="en-GB" i="0" dirty="0">
                <a:effectLst>
                  <a:glow rad="101600">
                    <a:srgbClr val="000000"/>
                  </a:glow>
                </a:effectLst>
              </a:rPr>
              <a:t>bouncing a </a:t>
            </a:r>
            <a:r>
              <a:rPr lang="en-GB" i="0" dirty="0" smtClean="0">
                <a:effectLst>
                  <a:glow rad="101600">
                    <a:srgbClr val="000000"/>
                  </a:glow>
                </a:effectLst>
              </a:rPr>
              <a:t>cube on </a:t>
            </a:r>
            <a:r>
              <a:rPr lang="en-GB" i="0" dirty="0">
                <a:effectLst>
                  <a:glow rad="101600">
                    <a:srgbClr val="000000"/>
                  </a:glow>
                </a:effectLst>
              </a:rPr>
              <a:t>a large trampoline together </a:t>
            </a:r>
          </a:p>
          <a:p>
            <a:pPr algn="r">
              <a:spcBef>
                <a:spcPct val="25000"/>
              </a:spcBef>
            </a:pPr>
            <a:r>
              <a:rPr lang="en-GB" sz="1600" i="0" dirty="0">
                <a:effectLst>
                  <a:glow rad="101600">
                    <a:srgbClr val="000000"/>
                  </a:glow>
                </a:effectLst>
              </a:rPr>
              <a:t>(</a:t>
            </a:r>
            <a:r>
              <a:rPr lang="en-GB" sz="1600" i="0" dirty="0" err="1">
                <a:effectLst>
                  <a:glow rad="101600">
                    <a:srgbClr val="000000"/>
                  </a:glow>
                </a:effectLst>
              </a:rPr>
              <a:t>Tomasello</a:t>
            </a:r>
            <a:r>
              <a:rPr lang="en-GB" sz="1600" i="0" dirty="0">
                <a:effectLst>
                  <a:glow rad="101600">
                    <a:srgbClr val="000000"/>
                  </a:glow>
                </a:effectLst>
              </a:rPr>
              <a:t> &amp; Carpenter 2007)</a:t>
            </a:r>
          </a:p>
          <a:p>
            <a:pPr algn="l">
              <a:spcBef>
                <a:spcPct val="25000"/>
              </a:spcBef>
            </a:pPr>
            <a:r>
              <a:rPr lang="en-GB" i="0" dirty="0" smtClean="0">
                <a:effectLst>
                  <a:glow rad="101600">
                    <a:srgbClr val="000000"/>
                  </a:glow>
                </a:effectLst>
              </a:rPr>
              <a:t>pretending to row a boat together</a:t>
            </a:r>
            <a:endParaRPr lang="en-GB" i="0" dirty="0">
              <a:effectLst>
                <a:glow rad="101600">
                  <a:srgbClr val="000000"/>
                </a:glow>
              </a:effectLst>
            </a:endParaRPr>
          </a:p>
        </p:txBody>
      </p:sp>
    </p:spTree>
    <p:extLst>
      <p:ext uri="{BB962C8B-B14F-4D97-AF65-F5344CB8AC3E}">
        <p14:creationId xmlns:p14="http://schemas.microsoft.com/office/powerpoint/2010/main" val="1470846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‘I take a </a:t>
            </a:r>
            <a:r>
              <a:rPr lang="en-US" i="0" dirty="0" smtClean="0">
                <a:effectLst>
                  <a:glow rad="101600">
                    <a:srgbClr val="000000"/>
                  </a:glow>
                </a:effectLst>
              </a:rPr>
              <a:t>collective </a:t>
            </a:r>
            <a:r>
              <a:rPr lang="en-US" i="0" dirty="0">
                <a:effectLst>
                  <a:glow rad="101600">
                    <a:srgbClr val="000000"/>
                  </a:glow>
                </a:effectLst>
              </a:rPr>
              <a:t>action to involve a collective</a:t>
            </a:r>
            <a:r>
              <a:rPr lang="en-US" i="0" dirty="0" smtClean="0">
                <a:effectLst>
                  <a:glow rad="101600">
                    <a:srgbClr val="000000"/>
                  </a:glow>
                </a:effectLst>
              </a:rPr>
              <a:t> [shared] intention</a:t>
            </a:r>
            <a:r>
              <a:rPr lang="en-US" i="0" dirty="0">
                <a:effectLst>
                  <a:glow rad="101600">
                    <a:srgbClr val="000000"/>
                  </a:glow>
                </a:effectLst>
              </a:rPr>
              <a:t>.</a:t>
            </a:r>
            <a:r>
              <a:rPr lang="en-US" i="0" dirty="0" smtClean="0">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(Carpenter 2009, p. 381)</a:t>
            </a:r>
            <a:endParaRPr lang="en-US" i="0" dirty="0">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‘The sine qua non of collaborative action is a joint goal [</a:t>
            </a:r>
            <a:r>
              <a:rPr lang="en-US" i="0" dirty="0" smtClean="0">
                <a:effectLst>
                  <a:glow rad="101600">
                    <a:srgbClr val="000000"/>
                  </a:glow>
                </a:effectLst>
              </a:rPr>
              <a:t>shared intention] </a:t>
            </a:r>
            <a:r>
              <a:rPr lang="en-US" i="0" dirty="0">
                <a:effectLst>
                  <a:glow rad="101600">
                    <a:srgbClr val="000000"/>
                  </a:glow>
                </a:effectLst>
              </a:rPr>
              <a:t>and a joint </a:t>
            </a:r>
            <a:r>
              <a:rPr lang="en-US" i="0" dirty="0" smtClean="0">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(Tomasello 2008, </a:t>
            </a:r>
            <a:r>
              <a:rPr lang="en-US" i="0" dirty="0">
                <a:effectLst>
                  <a:glow rad="101600">
                    <a:srgbClr val="000000"/>
                  </a:glow>
                </a:effectLst>
              </a:rPr>
              <a:t>p</a:t>
            </a:r>
            <a:r>
              <a:rPr lang="en-US" i="0" dirty="0" smtClean="0">
                <a:effectLst>
                  <a:glow rad="101600">
                    <a:srgbClr val="000000"/>
                  </a:glow>
                </a:effectLst>
              </a:rPr>
              <a:t>. 181</a:t>
            </a:r>
            <a:r>
              <a:rPr lang="en-US" i="0" dirty="0">
                <a:effectLst>
                  <a:glow rad="101600">
                    <a:srgbClr val="000000"/>
                  </a:glow>
                </a:effectLst>
              </a:rPr>
              <a:t>)</a:t>
            </a:r>
            <a:endParaRPr lang="en-US" i="0" dirty="0" smtClean="0">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673341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15" name="Straight Connector 14"/>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16" name="Rectangle 15"/>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3494243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1" y="610846"/>
            <a:ext cx="6264296"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‘I take a </a:t>
            </a:r>
            <a:r>
              <a:rPr lang="en-US" i="0" dirty="0" smtClean="0">
                <a:solidFill>
                  <a:schemeClr val="bg2">
                    <a:lumMod val="50000"/>
                  </a:schemeClr>
                </a:solidFill>
                <a:effectLst>
                  <a:glow rad="101600">
                    <a:srgbClr val="000000"/>
                  </a:glow>
                </a:effectLst>
              </a:rPr>
              <a:t>collective </a:t>
            </a:r>
            <a:r>
              <a:rPr lang="en-US" i="0" dirty="0">
                <a:solidFill>
                  <a:schemeClr val="bg2">
                    <a:lumMod val="50000"/>
                  </a:schemeClr>
                </a:solidFill>
                <a:effectLst>
                  <a:glow rad="101600">
                    <a:srgbClr val="000000"/>
                  </a:glow>
                </a:effectLst>
              </a:rPr>
              <a:t>action to involve a collective</a:t>
            </a:r>
            <a:r>
              <a:rPr lang="en-US" i="0" dirty="0" smtClean="0">
                <a:solidFill>
                  <a:schemeClr val="bg2">
                    <a:lumMod val="50000"/>
                  </a:schemeClr>
                </a:solidFill>
                <a:effectLst>
                  <a:glow rad="101600">
                    <a:srgbClr val="000000"/>
                  </a:glow>
                </a:effectLst>
              </a:rPr>
              <a:t> [shared] intention</a:t>
            </a:r>
            <a:r>
              <a:rPr lang="en-US" i="0" dirty="0">
                <a:solidFill>
                  <a:schemeClr val="bg2">
                    <a:lumMod val="50000"/>
                  </a:schemeClr>
                </a:solidFill>
                <a:effectLst>
                  <a:glow rad="101600">
                    <a:srgbClr val="000000"/>
                  </a:glow>
                </a:effectLst>
              </a:rPr>
              <a:t>.</a:t>
            </a:r>
            <a:r>
              <a:rPr lang="en-US" i="0" dirty="0" smtClean="0">
                <a:solidFill>
                  <a:schemeClr val="bg2">
                    <a:lumMod val="50000"/>
                  </a:schemeClr>
                </a:solidFill>
                <a:effectLst>
                  <a:glow rad="101600">
                    <a:srgbClr val="000000"/>
                  </a:glow>
                </a:effectLst>
              </a:rPr>
              <a: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(Gilbert 2006, p. 5)</a:t>
            </a:r>
          </a:p>
        </p:txBody>
      </p:sp>
      <p:sp>
        <p:nvSpPr>
          <p:cNvPr id="5" name="Text Box 2"/>
          <p:cNvSpPr txBox="1">
            <a:spLocks noChangeArrowheads="1"/>
          </p:cNvSpPr>
          <p:nvPr/>
        </p:nvSpPr>
        <p:spPr bwMode="auto">
          <a:xfrm>
            <a:off x="990600" y="5055129"/>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‘Shared intentionality is the foundation upon which joint action is built.’</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(Carpenter 2009, p. 381)</a:t>
            </a:r>
            <a:endParaRPr lang="en-US" i="0" dirty="0">
              <a:solidFill>
                <a:schemeClr val="bg2">
                  <a:lumMod val="50000"/>
                </a:schemeClr>
              </a:solidFill>
              <a:effectLst>
                <a:glow rad="101600">
                  <a:srgbClr val="000000"/>
                </a:glow>
              </a:effectLst>
              <a:ea typeface="Arial" charset="0"/>
              <a:cs typeface="Arial" charset="0"/>
            </a:endParaRPr>
          </a:p>
        </p:txBody>
      </p:sp>
      <p:sp>
        <p:nvSpPr>
          <p:cNvPr id="8" name="Text Box 2"/>
          <p:cNvSpPr txBox="1">
            <a:spLocks noChangeArrowheads="1"/>
          </p:cNvSpPr>
          <p:nvPr/>
        </p:nvSpPr>
        <p:spPr bwMode="auto">
          <a:xfrm>
            <a:off x="971600" y="2102801"/>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chemeClr val="bg2">
                    <a:lumMod val="50000"/>
                  </a:schemeClr>
                </a:solidFill>
                <a:effectLst>
                  <a:glow rad="101600">
                    <a:srgbClr val="000000"/>
                  </a:glow>
                </a:effectLst>
              </a:rPr>
              <a:t>‘The sine qua non of collaborative action is a joint goal [</a:t>
            </a:r>
            <a:r>
              <a:rPr lang="en-US" i="0" dirty="0" smtClean="0">
                <a:solidFill>
                  <a:schemeClr val="bg2">
                    <a:lumMod val="50000"/>
                  </a:schemeClr>
                </a:solidFill>
                <a:effectLst>
                  <a:glow rad="101600">
                    <a:srgbClr val="000000"/>
                  </a:glow>
                </a:effectLst>
              </a:rPr>
              <a:t>shared intention] </a:t>
            </a:r>
            <a:r>
              <a:rPr lang="en-US" i="0" dirty="0">
                <a:solidFill>
                  <a:schemeClr val="bg2">
                    <a:lumMod val="50000"/>
                  </a:schemeClr>
                </a:solidFill>
                <a:effectLst>
                  <a:glow rad="101600">
                    <a:srgbClr val="000000"/>
                  </a:glow>
                </a:effectLst>
              </a:rPr>
              <a:t>and a joint </a:t>
            </a:r>
            <a:r>
              <a:rPr lang="en-US" i="0" dirty="0" smtClean="0">
                <a:solidFill>
                  <a:schemeClr val="bg2">
                    <a:lumMod val="50000"/>
                  </a:schemeClr>
                </a:solidFill>
                <a:effectLst>
                  <a:glow rad="101600">
                    <a:srgbClr val="000000"/>
                  </a:glow>
                </a:effectLst>
              </a:rPr>
              <a:t>commitment’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rPr>
              <a:t>(Tomasello 2008, </a:t>
            </a:r>
            <a:r>
              <a:rPr lang="en-US" i="0" dirty="0">
                <a:solidFill>
                  <a:schemeClr val="bg2">
                    <a:lumMod val="50000"/>
                  </a:schemeClr>
                </a:solidFill>
                <a:effectLst>
                  <a:glow rad="101600">
                    <a:srgbClr val="000000"/>
                  </a:glow>
                </a:effectLst>
              </a:rPr>
              <a:t>p</a:t>
            </a:r>
            <a:r>
              <a:rPr lang="en-US" i="0" dirty="0" smtClean="0">
                <a:solidFill>
                  <a:schemeClr val="bg2">
                    <a:lumMod val="50000"/>
                  </a:schemeClr>
                </a:solidFill>
                <a:effectLst>
                  <a:glow rad="101600">
                    <a:srgbClr val="000000"/>
                  </a:glow>
                </a:effectLst>
              </a:rPr>
              <a:t>. 181</a:t>
            </a:r>
            <a:r>
              <a:rPr lang="en-US" i="0" dirty="0">
                <a:solidFill>
                  <a:schemeClr val="bg2">
                    <a:lumMod val="50000"/>
                  </a:schemeClr>
                </a:solidFill>
                <a:effectLst>
                  <a:glow rad="101600">
                    <a:srgbClr val="000000"/>
                  </a:glow>
                </a:effectLst>
              </a:rPr>
              <a:t>)</a:t>
            </a:r>
            <a:endParaRPr lang="en-US" i="0" dirty="0" smtClean="0">
              <a:solidFill>
                <a:schemeClr val="bg2">
                  <a:lumMod val="50000"/>
                </a:schemeClr>
              </a:solidFill>
              <a:effectLst>
                <a:glow rad="101600">
                  <a:srgbClr val="000000"/>
                </a:glow>
              </a:effectLst>
              <a:ea typeface="Arial" charset="0"/>
              <a:cs typeface="Arial" charset="0"/>
            </a:endParaRPr>
          </a:p>
        </p:txBody>
      </p:sp>
      <p:sp>
        <p:nvSpPr>
          <p:cNvPr id="7" name="Text Box 2"/>
          <p:cNvSpPr txBox="1">
            <a:spLocks noChangeArrowheads="1"/>
          </p:cNvSpPr>
          <p:nvPr/>
        </p:nvSpPr>
        <p:spPr bwMode="auto">
          <a:xfrm>
            <a:off x="990600" y="3395168"/>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Tree>
    <p:extLst>
      <p:ext uri="{BB962C8B-B14F-4D97-AF65-F5344CB8AC3E}">
        <p14:creationId xmlns:p14="http://schemas.microsoft.com/office/powerpoint/2010/main" val="2853998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Tree>
    <p:extLst>
      <p:ext uri="{BB962C8B-B14F-4D97-AF65-F5344CB8AC3E}">
        <p14:creationId xmlns:p14="http://schemas.microsoft.com/office/powerpoint/2010/main" val="2740265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3306264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4572000" y="0"/>
            <a:ext cx="4572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4666406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3923928" y="0"/>
            <a:ext cx="5220072" cy="6858000"/>
          </a:xfrm>
          <a:prstGeom prst="rect">
            <a:avLst/>
          </a:prstGeom>
          <a:gradFill flip="none" rotWithShape="1">
            <a:gsLst>
              <a:gs pos="0">
                <a:schemeClr val="bg1">
                  <a:alpha val="0"/>
                </a:schemeClr>
              </a:gs>
              <a:gs pos="100000">
                <a:schemeClr val="bg1"/>
              </a:gs>
              <a:gs pos="27000">
                <a:schemeClr val="bg1"/>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glow>
                  <a:schemeClr val="bg1"/>
                </a:glow>
              </a:effectLst>
              <a:latin typeface="Myriad Web" charset="0"/>
            </a:endParaRPr>
          </a:p>
        </p:txBody>
      </p:sp>
      <p:sp>
        <p:nvSpPr>
          <p:cNvPr id="7" name="Text Box 5"/>
          <p:cNvSpPr txBox="1">
            <a:spLocks noChangeArrowheads="1"/>
          </p:cNvSpPr>
          <p:nvPr/>
        </p:nvSpPr>
        <p:spPr bwMode="auto">
          <a:xfrm>
            <a:off x="539554" y="1412776"/>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Jack and Sue walk together</a:t>
            </a:r>
          </a:p>
        </p:txBody>
      </p:sp>
      <p:sp>
        <p:nvSpPr>
          <p:cNvPr id="4" name="Text Box 5"/>
          <p:cNvSpPr txBox="1">
            <a:spLocks noChangeArrowheads="1"/>
          </p:cNvSpPr>
          <p:nvPr/>
        </p:nvSpPr>
        <p:spPr bwMode="auto">
          <a:xfrm>
            <a:off x="5292082" y="1420330"/>
            <a:ext cx="32403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Jack and Sue walk alongside each other</a:t>
            </a:r>
          </a:p>
        </p:txBody>
      </p:sp>
      <p:sp>
        <p:nvSpPr>
          <p:cNvPr id="5" name="Text Box 5"/>
          <p:cNvSpPr txBox="1">
            <a:spLocks noChangeArrowheads="1"/>
          </p:cNvSpPr>
          <p:nvPr/>
        </p:nvSpPr>
        <p:spPr bwMode="auto">
          <a:xfrm>
            <a:off x="539552" y="2789631"/>
            <a:ext cx="324035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effectLst>
                  <a:glow rad="152400">
                    <a:schemeClr val="tx1"/>
                  </a:glow>
                </a:effectLst>
                <a:cs typeface="Arial" charset="0"/>
              </a:rPr>
              <a:t>We collectively perform a dance </a:t>
            </a:r>
            <a:r>
              <a:rPr lang="en-GB" i="0" dirty="0">
                <a:effectLst>
                  <a:glow rad="152400">
                    <a:schemeClr val="tx1"/>
                  </a:glow>
                </a:effectLst>
                <a:cs typeface="Arial" charset="0"/>
              </a:rPr>
              <a:t>by </a:t>
            </a:r>
            <a:r>
              <a:rPr lang="en-GB" i="0" dirty="0" smtClean="0">
                <a:effectLst>
                  <a:glow rad="152400">
                    <a:schemeClr val="tx1"/>
                  </a:glow>
                </a:effectLst>
                <a:cs typeface="Arial" charset="0"/>
              </a:rPr>
              <a:t>running to a shelter at the same time</a:t>
            </a:r>
          </a:p>
        </p:txBody>
      </p:sp>
      <p:sp>
        <p:nvSpPr>
          <p:cNvPr id="6" name="Text Box 5"/>
          <p:cNvSpPr txBox="1">
            <a:spLocks noChangeArrowheads="1"/>
          </p:cNvSpPr>
          <p:nvPr/>
        </p:nvSpPr>
        <p:spPr bwMode="auto">
          <a:xfrm>
            <a:off x="5292080" y="2797185"/>
            <a:ext cx="32403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GB" i="0" dirty="0" smtClean="0">
                <a:solidFill>
                  <a:schemeClr val="tx1"/>
                </a:solidFill>
                <a:effectLst>
                  <a:glow rad="152400">
                    <a:schemeClr val="bg1"/>
                  </a:glow>
                </a:effectLst>
                <a:cs typeface="Arial" charset="0"/>
              </a:rPr>
              <a:t>We each individually run to a shelter at the same time (in response to a sudden shower).</a:t>
            </a:r>
          </a:p>
        </p:txBody>
      </p:sp>
      <p:sp>
        <p:nvSpPr>
          <p:cNvPr id="8" name="Text Box 5"/>
          <p:cNvSpPr txBox="1">
            <a:spLocks noChangeArrowheads="1"/>
          </p:cNvSpPr>
          <p:nvPr/>
        </p:nvSpPr>
        <p:spPr bwMode="auto">
          <a:xfrm>
            <a:off x="539552" y="548680"/>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effectLst>
                  <a:glow rad="152400">
                    <a:schemeClr val="tx1"/>
                  </a:glow>
                </a:effectLst>
                <a:cs typeface="Arial" charset="0"/>
              </a:rPr>
              <a:t>Joint</a:t>
            </a:r>
          </a:p>
        </p:txBody>
      </p:sp>
      <p:sp>
        <p:nvSpPr>
          <p:cNvPr id="9" name="Text Box 5"/>
          <p:cNvSpPr txBox="1">
            <a:spLocks noChangeArrowheads="1"/>
          </p:cNvSpPr>
          <p:nvPr/>
        </p:nvSpPr>
        <p:spPr bwMode="auto">
          <a:xfrm>
            <a:off x="5292080" y="556234"/>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chemeClr val="tx1"/>
                </a:solidFill>
                <a:effectLst>
                  <a:glow rad="152400">
                    <a:schemeClr val="bg1"/>
                  </a:glow>
                </a:effectLst>
                <a:cs typeface="Arial" charset="0"/>
              </a:rPr>
              <a:t>Not joint</a:t>
            </a:r>
          </a:p>
        </p:txBody>
      </p:sp>
      <p:sp>
        <p:nvSpPr>
          <p:cNvPr id="15" name="Text Box 5"/>
          <p:cNvSpPr txBox="1">
            <a:spLocks noChangeArrowheads="1"/>
          </p:cNvSpPr>
          <p:nvPr/>
        </p:nvSpPr>
        <p:spPr bwMode="auto">
          <a:xfrm>
            <a:off x="6228186" y="4366265"/>
            <a:ext cx="32403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GB" i="0" dirty="0" smtClean="0">
                <a:solidFill>
                  <a:srgbClr val="000000"/>
                </a:solidFill>
                <a:effectLst>
                  <a:glow rad="76200">
                    <a:srgbClr val="FFFFFF"/>
                  </a:glow>
                </a:effectLst>
                <a:cs typeface="Arial" charset="0"/>
              </a:rPr>
              <a:t>(Searle 1990, 92)</a:t>
            </a:r>
          </a:p>
        </p:txBody>
      </p:sp>
      <p:sp>
        <p:nvSpPr>
          <p:cNvPr id="16" name="Text Box 5"/>
          <p:cNvSpPr txBox="1">
            <a:spLocks noChangeArrowheads="1"/>
          </p:cNvSpPr>
          <p:nvPr/>
        </p:nvSpPr>
        <p:spPr bwMode="auto">
          <a:xfrm>
            <a:off x="6156176" y="2125314"/>
            <a:ext cx="26642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GB" i="0" dirty="0" smtClean="0">
                <a:solidFill>
                  <a:srgbClr val="000000"/>
                </a:solidFill>
                <a:effectLst>
                  <a:glow rad="76200">
                    <a:srgbClr val="FFFFFF"/>
                  </a:glow>
                </a:effectLst>
                <a:cs typeface="Arial" charset="0"/>
              </a:rPr>
              <a:t>(Gilbert 1990)</a:t>
            </a:r>
          </a:p>
        </p:txBody>
      </p:sp>
    </p:spTree>
    <p:extLst>
      <p:ext uri="{BB962C8B-B14F-4D97-AF65-F5344CB8AC3E}">
        <p14:creationId xmlns:p14="http://schemas.microsoft.com/office/powerpoint/2010/main" val="1398574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3272733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90600" y="4428541"/>
            <a:ext cx="6705600" cy="1448731"/>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a:effectLst>
                  <a:glow rad="101600">
                    <a:srgbClr val="000000"/>
                  </a:glow>
                </a:effectLst>
              </a:rPr>
              <a:t>the key property of joint action lies in its internal component [...] in the participants’ having a “collective” or “shared</a:t>
            </a:r>
            <a:r>
              <a:rPr lang="en-US" i="0" dirty="0" smtClean="0">
                <a:effectLst>
                  <a:glow rad="101600">
                    <a:srgbClr val="000000"/>
                  </a:glow>
                </a:effectLst>
              </a:rPr>
              <a:t>” intention</a:t>
            </a:r>
            <a:r>
              <a:rPr lang="en-US" i="0" dirty="0">
                <a:effectLst>
                  <a:glow rad="101600">
                    <a:srgbClr val="000000"/>
                  </a:glow>
                </a:effectLst>
              </a:rPr>
              <a: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(Alonso 2009, pp. 444-5)</a:t>
            </a:r>
            <a:endParaRPr lang="en-US" i="0" dirty="0" smtClean="0">
              <a:effectLst>
                <a:glow rad="101600">
                  <a:srgbClr val="000000"/>
                </a:glow>
              </a:effectLst>
              <a:ea typeface="Arial" charset="0"/>
              <a:cs typeface="Arial" charset="0"/>
            </a:endParaRPr>
          </a:p>
        </p:txBody>
      </p:sp>
      <p:sp>
        <p:nvSpPr>
          <p:cNvPr id="6"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
        <p:nvSpPr>
          <p:cNvPr id="9" name="Rectangle 8"/>
          <p:cNvSpPr/>
          <p:nvPr/>
        </p:nvSpPr>
        <p:spPr>
          <a:xfrm>
            <a:off x="971600"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a:t>
            </a:r>
            <a:r>
              <a:rPr lang="en-US" i="0" dirty="0" smtClean="0">
                <a:effectLst>
                  <a:glow rad="101600">
                    <a:srgbClr val="000000"/>
                  </a:glow>
                </a:effectLst>
                <a:ea typeface="Arial" charset="0"/>
                <a:cs typeface="Arial" charset="0"/>
              </a:rPr>
              <a:t>reciprocal agent-neutral motor </a:t>
            </a:r>
            <a:r>
              <a:rPr lang="en-US" i="0" dirty="0" smtClean="0">
                <a:effectLst>
                  <a:glow rad="101600">
                    <a:srgbClr val="000000"/>
                  </a:glow>
                </a:effectLst>
                <a:ea typeface="Arial" charset="0"/>
                <a:cs typeface="Arial" charset="0"/>
              </a:rPr>
              <a:t>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10" name="Rectangle 9"/>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challenge</a:t>
            </a:r>
            <a:r>
              <a:rPr lang="en-US" i="0" dirty="0">
                <a:solidFill>
                  <a:schemeClr val="bg2">
                    <a:lumMod val="50000"/>
                  </a:schemeClr>
                </a:solidFill>
                <a:effectLst>
                  <a:glow rad="101600">
                    <a:srgbClr val="000000"/>
                  </a:glow>
                </a:effectLst>
                <a:ea typeface="Arial" charset="0"/>
                <a:cs typeface="Arial" charset="0"/>
              </a:rPr>
              <a:t>: </a:t>
            </a:r>
            <a:endParaRPr lang="en-US" i="0" dirty="0" smtClean="0">
              <a:solidFill>
                <a:schemeClr val="bg2">
                  <a:lumMod val="50000"/>
                </a:schemeClr>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chemeClr val="bg2">
                    <a:lumMod val="50000"/>
                  </a:schemeClr>
                </a:solidFill>
                <a:effectLst>
                  <a:glow rad="101600">
                    <a:srgbClr val="000000"/>
                  </a:glow>
                </a:effectLst>
                <a:ea typeface="Arial" charset="0"/>
                <a:cs typeface="Arial" charset="0"/>
              </a:rPr>
              <a:t>How </a:t>
            </a:r>
            <a:r>
              <a:rPr lang="en-US" i="0" dirty="0">
                <a:solidFill>
                  <a:schemeClr val="bg2">
                    <a:lumMod val="50000"/>
                  </a:schemeClr>
                </a:solidFill>
                <a:effectLst>
                  <a:glow rad="101600">
                    <a:srgbClr val="000000"/>
                  </a:glow>
                </a:effectLst>
                <a:ea typeface="Arial" charset="0"/>
                <a:cs typeface="Arial" charset="0"/>
              </a:rPr>
              <a:t>could social motor representation and shared </a:t>
            </a:r>
            <a:r>
              <a:rPr lang="en-US" i="0" dirty="0" smtClean="0">
                <a:solidFill>
                  <a:schemeClr val="bg2">
                    <a:lumMod val="50000"/>
                  </a:schemeClr>
                </a:solidFill>
                <a:effectLst>
                  <a:glow rad="101600">
                    <a:srgbClr val="000000"/>
                  </a:glow>
                </a:effectLst>
                <a:ea typeface="Arial" charset="0"/>
                <a:cs typeface="Arial" charset="0"/>
              </a:rPr>
              <a:t>intention </a:t>
            </a:r>
            <a:r>
              <a:rPr lang="en-US" i="0" dirty="0">
                <a:solidFill>
                  <a:schemeClr val="bg2">
                    <a:lumMod val="50000"/>
                  </a:schemeClr>
                </a:solidFill>
                <a:effectLst>
                  <a:glow rad="101600">
                    <a:srgbClr val="000000"/>
                  </a:glow>
                </a:effectLst>
                <a:ea typeface="Arial" charset="0"/>
                <a:cs typeface="Arial" charset="0"/>
              </a:rPr>
              <a:t>harmoniously contribute to joint action?</a:t>
            </a:r>
            <a:endParaRPr lang="en-US" dirty="0">
              <a:solidFill>
                <a:schemeClr val="bg2">
                  <a:lumMod val="50000"/>
                </a:schemeClr>
              </a:solidFill>
              <a:effectLst>
                <a:glow rad="101600">
                  <a:srgbClr val="000000"/>
                </a:glow>
              </a:effectLst>
            </a:endParaRPr>
          </a:p>
        </p:txBody>
      </p:sp>
      <p:cxnSp>
        <p:nvCxnSpPr>
          <p:cNvPr id="11" name="Straight Connector 10"/>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2" name="Rectangle 1"/>
          <p:cNvSpPr/>
          <p:nvPr/>
        </p:nvSpPr>
        <p:spPr>
          <a:xfrm rot="190951">
            <a:off x="4431698" y="3129546"/>
            <a:ext cx="3096344" cy="1107996"/>
          </a:xfrm>
          <a:prstGeom prst="rect">
            <a:avLst/>
          </a:prstGeom>
          <a:solidFill>
            <a:schemeClr val="bg1"/>
          </a:solidFill>
        </p:spPr>
        <p:txBody>
          <a:bodyPr wrap="square">
            <a:spAutoFit/>
          </a:bodyPr>
          <a:lstStyle/>
          <a:p>
            <a:pPr algn="ctr"/>
            <a:r>
              <a:rPr lang="en-US" i="0" dirty="0">
                <a:effectLst>
                  <a:glow rad="101600">
                    <a:srgbClr val="000000"/>
                  </a:glow>
                </a:effectLst>
                <a:ea typeface="Arial" charset="0"/>
                <a:cs typeface="Arial" charset="0"/>
              </a:rPr>
              <a:t>reciprocal agent-neutral motor representation </a:t>
            </a:r>
            <a:endParaRPr lang="en-US" i="0" dirty="0" smtClean="0">
              <a:effectLst>
                <a:glow rad="101600">
                  <a:srgbClr val="000000"/>
                </a:glow>
              </a:effectLst>
              <a:ea typeface="Arial" charset="0"/>
              <a:cs typeface="Arial" charset="0"/>
            </a:endParaRPr>
          </a:p>
          <a:p>
            <a:pPr algn="ctr"/>
            <a:r>
              <a:rPr lang="en-US" dirty="0" smtClean="0">
                <a:effectLst>
                  <a:glow rad="101600">
                    <a:srgbClr val="000000"/>
                  </a:glow>
                </a:effectLst>
                <a:ea typeface="Arial" charset="0"/>
                <a:cs typeface="Arial" charset="0"/>
              </a:rPr>
              <a:t>=  </a:t>
            </a:r>
            <a:r>
              <a:rPr lang="en-US" i="0" dirty="0" smtClean="0">
                <a:effectLst>
                  <a:glow rad="101600">
                    <a:srgbClr val="000000"/>
                  </a:glow>
                </a:effectLst>
                <a:ea typeface="Arial" charset="0"/>
                <a:cs typeface="Arial" charset="0"/>
              </a:rPr>
              <a:t>shared intention?</a:t>
            </a:r>
            <a:endParaRPr lang="en-US" dirty="0"/>
          </a:p>
        </p:txBody>
      </p:sp>
    </p:spTree>
    <p:extLst>
      <p:ext uri="{BB962C8B-B14F-4D97-AF65-F5344CB8AC3E}">
        <p14:creationId xmlns:p14="http://schemas.microsoft.com/office/powerpoint/2010/main" val="1056394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effectLst>
              </a:rPr>
              <a:t>awareness of joint-</a:t>
            </a:r>
            <a:r>
              <a:rPr lang="en-US" b="1" i="0" dirty="0" err="1" smtClean="0">
                <a:effectLst>
                  <a:glow rad="101600">
                    <a:srgbClr val="000000"/>
                  </a:glow>
                </a:effectLst>
              </a:rPr>
              <a:t>ness</a:t>
            </a:r>
            <a:r>
              <a:rPr lang="en-US" i="0" dirty="0" smtClean="0">
                <a:effectLst>
                  <a:glow rad="101600">
                    <a:srgbClr val="000000"/>
                  </a:glo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effectLst>
              </a:rPr>
              <a:t>awareness of others’ agency</a:t>
            </a:r>
            <a:r>
              <a:rPr lang="en-US" i="0" dirty="0" smtClean="0">
                <a:effectLst>
                  <a:glow rad="101600">
                    <a:srgbClr val="000000"/>
                  </a:glo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effectLst>
              </a:rPr>
              <a:t>awareness of others’ states or commitments</a:t>
            </a:r>
            <a:r>
              <a:rPr lang="en-US" i="0" dirty="0" smtClean="0">
                <a:effectLst>
                  <a:glow rad="101600">
                    <a:srgbClr val="000000"/>
                  </a:glo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least one of the agents who are F-</a:t>
            </a:r>
            <a:r>
              <a:rPr lang="en-US" i="0" dirty="0" err="1" smtClean="0">
                <a:effectLst>
                  <a:glow rad="101600">
                    <a:srgbClr val="000000"/>
                  </a:glow>
                </a:effectLst>
              </a:rPr>
              <a:t>ing</a:t>
            </a:r>
            <a:r>
              <a:rPr lang="en-US" i="0" dirty="0" smtClean="0">
                <a:effectLst>
                  <a:glow rad="101600">
                    <a:srgbClr val="000000"/>
                  </a:glo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Tree>
    <p:extLst>
      <p:ext uri="{BB962C8B-B14F-4D97-AF65-F5344CB8AC3E}">
        <p14:creationId xmlns:p14="http://schemas.microsoft.com/office/powerpoint/2010/main" val="23422237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295400"/>
            <a:ext cx="9144000" cy="14478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joint-</a:t>
            </a:r>
            <a:r>
              <a:rPr lang="en-US" b="1" i="0" dirty="0" err="1" smtClean="0">
                <a:effectLst>
                  <a:glow rad="101600">
                    <a:srgbClr val="000000"/>
                  </a:glow>
                  <a:outerShdw blurRad="50800" dist="38100" dir="2700000">
                    <a:srgbClr val="000000">
                      <a:alpha val="43000"/>
                    </a:srgbClr>
                  </a:outerShdw>
                </a:effectLst>
              </a:rPr>
              <a:t>ness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agency</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states or commitments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who are F-</a:t>
            </a:r>
            <a:r>
              <a:rPr lang="en-US" i="0" dirty="0" err="1" smtClean="0">
                <a:effectLst>
                  <a:glow rad="101600">
                    <a:srgbClr val="000000"/>
                  </a:glow>
                  <a:outerShdw blurRad="50800" dist="38100" dir="2700000">
                    <a:srgbClr val="000000">
                      <a:alpha val="43000"/>
                    </a:srgbClr>
                  </a:outerShdw>
                </a:effectLst>
              </a:rPr>
              <a:t>ing</a:t>
            </a:r>
            <a:r>
              <a:rPr lang="en-US" i="0" dirty="0" smtClean="0">
                <a:effectLst>
                  <a:glow rad="101600">
                    <a:srgbClr val="000000"/>
                  </a:glow>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outerShdw blurRad="50800" dist="38100" dir="2700000">
                  <a:srgbClr val="000000">
                    <a:alpha val="43000"/>
                  </a:srgbClr>
                </a:outerShdw>
              </a:effectLst>
            </a:endParaRPr>
          </a:p>
        </p:txBody>
      </p:sp>
    </p:spTree>
    <p:extLst>
      <p:ext uri="{BB962C8B-B14F-4D97-AF65-F5344CB8AC3E}">
        <p14:creationId xmlns:p14="http://schemas.microsoft.com/office/powerpoint/2010/main" val="21594192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819400"/>
            <a:ext cx="9144000" cy="11430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joint-</a:t>
            </a:r>
            <a:r>
              <a:rPr lang="en-US" b="1" i="0" dirty="0" err="1" smtClean="0">
                <a:effectLst>
                  <a:glow rad="101600">
                    <a:srgbClr val="000000"/>
                  </a:glow>
                  <a:outerShdw blurRad="50800" dist="38100" dir="2700000">
                    <a:srgbClr val="000000">
                      <a:alpha val="43000"/>
                    </a:srgbClr>
                  </a:outerShdw>
                </a:effectLst>
              </a:rPr>
              <a:t>ness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agency</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states or commitments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who are F-</a:t>
            </a:r>
            <a:r>
              <a:rPr lang="en-US" i="0" dirty="0" err="1" smtClean="0">
                <a:effectLst>
                  <a:glow rad="101600">
                    <a:srgbClr val="000000"/>
                  </a:glow>
                  <a:outerShdw blurRad="50800" dist="38100" dir="2700000">
                    <a:srgbClr val="000000">
                      <a:alpha val="43000"/>
                    </a:srgbClr>
                  </a:outerShdw>
                </a:effectLst>
              </a:rPr>
              <a:t>ing</a:t>
            </a:r>
            <a:r>
              <a:rPr lang="en-US" i="0" dirty="0" smtClean="0">
                <a:effectLst>
                  <a:glow rad="101600">
                    <a:srgbClr val="000000"/>
                  </a:glow>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outerShdw blurRad="50800" dist="38100" dir="2700000">
                  <a:srgbClr val="000000">
                    <a:alpha val="43000"/>
                  </a:srgbClr>
                </a:outerShdw>
              </a:effectLst>
            </a:endParaRPr>
          </a:p>
        </p:txBody>
      </p:sp>
    </p:spTree>
    <p:extLst>
      <p:ext uri="{BB962C8B-B14F-4D97-AF65-F5344CB8AC3E}">
        <p14:creationId xmlns:p14="http://schemas.microsoft.com/office/powerpoint/2010/main" val="35314175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1045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3962400"/>
            <a:ext cx="9144000" cy="1447800"/>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joint-</a:t>
            </a:r>
            <a:r>
              <a:rPr lang="en-US" b="1" i="0" dirty="0" err="1" smtClean="0">
                <a:effectLst>
                  <a:glow rad="101600">
                    <a:srgbClr val="000000"/>
                  </a:glow>
                  <a:outerShdw blurRad="50800" dist="38100" dir="2700000">
                    <a:srgbClr val="000000">
                      <a:alpha val="43000"/>
                    </a:srgbClr>
                  </a:outerShdw>
                </a:effectLst>
              </a:rPr>
              <a:t>ness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agency</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glow rad="101600">
                    <a:srgbClr val="000000"/>
                  </a:glow>
                  <a:outerShdw blurRad="50800" dist="38100" dir="2700000">
                    <a:srgbClr val="000000">
                      <a:alpha val="43000"/>
                    </a:srgbClr>
                  </a:outerShdw>
                </a:effectLst>
              </a:rPr>
              <a:t>awareness of others’ states or commitments</a:t>
            </a:r>
            <a:r>
              <a:rPr lang="en-US" i="0" dirty="0" smtClean="0">
                <a:effectLst>
                  <a:glow rad="101600">
                    <a:srgbClr val="000000"/>
                  </a:glow>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outerShdw blurRad="50800" dist="38100" dir="2700000">
                    <a:srgbClr val="000000">
                      <a:alpha val="43000"/>
                    </a:srgbClr>
                  </a:outerShdw>
                </a:effectLst>
              </a:rPr>
              <a:t>at least one of the agents who are F-</a:t>
            </a:r>
            <a:r>
              <a:rPr lang="en-US" i="0" dirty="0" err="1" smtClean="0">
                <a:effectLst>
                  <a:glow rad="101600">
                    <a:srgbClr val="000000"/>
                  </a:glow>
                  <a:outerShdw blurRad="50800" dist="38100" dir="2700000">
                    <a:srgbClr val="000000">
                      <a:alpha val="43000"/>
                    </a:srgbClr>
                  </a:outerShdw>
                </a:effectLst>
              </a:rPr>
              <a:t>ing</a:t>
            </a:r>
            <a:r>
              <a:rPr lang="en-US" i="0" dirty="0" smtClean="0">
                <a:effectLst>
                  <a:glow rad="101600">
                    <a:srgbClr val="000000"/>
                  </a:glow>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outerShdw blurRad="50800" dist="38100" dir="2700000">
                  <a:srgbClr val="000000">
                    <a:alpha val="43000"/>
                  </a:srgbClr>
                </a:outerShdw>
              </a:effectLst>
            </a:endParaRPr>
          </a:p>
        </p:txBody>
      </p:sp>
    </p:spTree>
    <p:extLst>
      <p:ext uri="{BB962C8B-B14F-4D97-AF65-F5344CB8AC3E}">
        <p14:creationId xmlns:p14="http://schemas.microsoft.com/office/powerpoint/2010/main" val="4727532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972000" y="1295400"/>
            <a:ext cx="7410000" cy="4580357"/>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joint-</a:t>
            </a:r>
            <a:r>
              <a:rPr lang="en-US" b="1" i="0" dirty="0" err="1" smtClean="0">
                <a:effectLst>
                  <a:outerShdw blurRad="50800" dist="38100" dir="2700000">
                    <a:srgbClr val="000000">
                      <a:alpha val="43000"/>
                    </a:srgbClr>
                  </a:outerShdw>
                </a:effectLst>
              </a:rPr>
              <a:t>ness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knows that they are not acting individually; she or they have ‘a conception of themselves as contributors to a collective end.’</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agency</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is aware of one or more of the others as an intentional agent.</a:t>
            </a:r>
          </a:p>
          <a:p>
            <a:pPr>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0" dirty="0" smtClean="0">
                <a:effectLst>
                  <a:outerShdw blurRad="50800" dist="38100" dir="2700000">
                    <a:srgbClr val="000000">
                      <a:alpha val="43000"/>
                    </a:srgbClr>
                  </a:outerShdw>
                </a:effectLst>
              </a:rPr>
              <a:t>awareness of others’ states or commitments</a:t>
            </a:r>
            <a:r>
              <a:rPr lang="en-US" i="0" dirty="0" smtClean="0">
                <a:effectLst>
                  <a:outerShdw blurRad="50800" dist="38100" dir="2700000">
                    <a:srgbClr val="000000">
                      <a:alpha val="43000"/>
                    </a:srgbClr>
                  </a:outerShdw>
                </a:effectLst>
              </a:rPr>
              <a:t> </a:t>
            </a:r>
          </a:p>
          <a:p>
            <a:pPr marL="360000">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outerShdw blurRad="50800" dist="38100" dir="2700000">
                    <a:srgbClr val="000000">
                      <a:alpha val="43000"/>
                    </a:srgbClr>
                  </a:outerShdw>
                </a:effectLst>
              </a:rPr>
              <a:t>at least one of the agents who are F-</a:t>
            </a:r>
            <a:r>
              <a:rPr lang="en-US" i="0" dirty="0" err="1" smtClean="0">
                <a:effectLst>
                  <a:outerShdw blurRad="50800" dist="38100" dir="2700000">
                    <a:srgbClr val="000000">
                      <a:alpha val="43000"/>
                    </a:srgbClr>
                  </a:outerShdw>
                </a:effectLst>
              </a:rPr>
              <a:t>ing</a:t>
            </a:r>
            <a:r>
              <a:rPr lang="en-US" i="0" dirty="0" smtClean="0">
                <a:effectLst>
                  <a:outerShdw blurRad="50800" dist="38100" dir="2700000">
                    <a:srgbClr val="000000">
                      <a:alpha val="43000"/>
                    </a:srgbClr>
                  </a:outerShdw>
                </a:effectLst>
              </a:rPr>
              <a:t> is aware of, or has individuating beliefs about, some of the others’ intentions, beliefs or commitments concerning F.</a:t>
            </a:r>
          </a:p>
          <a:p>
            <a:pPr>
              <a:spcAft>
                <a:spcPts val="11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outerShdw blurRad="50800" dist="38100" dir="2700000">
                  <a:srgbClr val="000000">
                    <a:alpha val="43000"/>
                  </a:srgbClr>
                </a:outerShdw>
              </a:effectLst>
            </a:endParaRPr>
          </a:p>
        </p:txBody>
      </p:sp>
    </p:spTree>
    <p:extLst>
      <p:ext uri="{BB962C8B-B14F-4D97-AF65-F5344CB8AC3E}">
        <p14:creationId xmlns:p14="http://schemas.microsoft.com/office/powerpoint/2010/main" val="20806618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srcRect/>
          <a:stretch>
            <a:fillRect/>
          </a:stretch>
        </p:blipFill>
        <p:spPr bwMode="auto">
          <a:xfrm>
            <a:off x="0" y="406400"/>
            <a:ext cx="9144000" cy="5918200"/>
          </a:xfrm>
          <a:prstGeom prst="rect">
            <a:avLst/>
          </a:prstGeom>
          <a:noFill/>
          <a:ln w="9525">
            <a:noFill/>
            <a:round/>
            <a:headEnd/>
            <a:tailEnd/>
          </a:ln>
          <a:effectLst/>
        </p:spPr>
      </p:pic>
      <p:sp>
        <p:nvSpPr>
          <p:cNvPr id="5122" name="Text Box 2"/>
          <p:cNvSpPr txBox="1">
            <a:spLocks noChangeArrowheads="1"/>
          </p:cNvSpPr>
          <p:nvPr/>
        </p:nvSpPr>
        <p:spPr bwMode="auto">
          <a:xfrm>
            <a:off x="5138738" y="6019800"/>
            <a:ext cx="3609975" cy="428625"/>
          </a:xfrm>
          <a:prstGeom prst="rect">
            <a:avLst/>
          </a:prstGeom>
          <a:noFill/>
          <a:ln w="9525">
            <a:noFill/>
            <a:round/>
            <a:headEnd/>
            <a:tailEnd/>
          </a:ln>
          <a:effectLst/>
        </p:spPr>
        <p:txBody>
          <a:bodyPr wrap="non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ea typeface="Arial" charset="0"/>
                <a:cs typeface="Arial" charset="0"/>
              </a:rPr>
              <a:t>cf. Vesper et al (forthcoming)</a:t>
            </a:r>
          </a:p>
        </p:txBody>
      </p:sp>
    </p:spTree>
    <p:extLst>
      <p:ext uri="{BB962C8B-B14F-4D97-AF65-F5344CB8AC3E}">
        <p14:creationId xmlns:p14="http://schemas.microsoft.com/office/powerpoint/2010/main" val="31801402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380622">
            <a:off x="827584" y="1736811"/>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10688152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299808">
            <a:off x="4628505" y="1914427"/>
            <a:ext cx="3456384" cy="2160240"/>
          </a:xfrm>
          <a:prstGeom prst="rect">
            <a:avLst/>
          </a:prstGeom>
          <a:solidFill>
            <a:schemeClr val="accent4">
              <a:lumMod val="85000"/>
              <a:lumOff val="1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Does social motor representation also </a:t>
            </a:r>
            <a:r>
              <a:rPr lang="en-US" i="0" dirty="0">
                <a:effectLst>
                  <a:glow rad="101600">
                    <a:srgbClr val="000000"/>
                  </a:glow>
                </a:effectLst>
                <a:ea typeface="Arial" charset="0"/>
                <a:cs typeface="Arial" charset="0"/>
              </a:rPr>
              <a:t>play a role in explaining what joint action is?  [Yes</a:t>
            </a:r>
            <a:r>
              <a:rPr lang="en-US" i="0" dirty="0" smtClean="0">
                <a:effectLst>
                  <a:glow rad="101600">
                    <a:srgbClr val="000000"/>
                  </a:glow>
                </a:effectLst>
                <a:ea typeface="Arial" charset="0"/>
                <a:cs typeface="Arial" charset="0"/>
              </a:rPr>
              <a:t>]</a:t>
            </a:r>
            <a:endParaRPr lang="en-US" i="0" dirty="0">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239546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84482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Does social motor representation also </a:t>
            </a:r>
            <a:r>
              <a:rPr lang="en-US" i="0" dirty="0">
                <a:solidFill>
                  <a:srgbClr val="404040"/>
                </a:solidFill>
                <a:effectLst>
                  <a:glow rad="101600">
                    <a:srgbClr val="000000"/>
                  </a:glow>
                </a:effectLst>
                <a:ea typeface="Arial" charset="0"/>
                <a:cs typeface="Arial" charset="0"/>
              </a:rPr>
              <a:t>play a role in explaining what joint action is?  [Yes</a:t>
            </a:r>
            <a:r>
              <a:rPr lang="en-US" i="0" dirty="0" smtClean="0">
                <a:solidFill>
                  <a:srgbClr val="404040"/>
                </a:solidFill>
                <a:effectLst>
                  <a:glow rad="101600">
                    <a:srgbClr val="000000"/>
                  </a:glow>
                </a:effectLst>
                <a:ea typeface="Arial" charset="0"/>
                <a:cs typeface="Arial" charset="0"/>
              </a:rPr>
              <a:t>]</a:t>
            </a:r>
            <a:endParaRPr lang="en-US" i="0" dirty="0">
              <a:solidFill>
                <a:srgbClr val="404040"/>
              </a:solidFill>
              <a:effectLst>
                <a:glow rad="101600">
                  <a:srgbClr val="000000"/>
                </a:glow>
              </a:effectLst>
              <a:ea typeface="Arial" charset="0"/>
              <a:cs typeface="Arial" charset="0"/>
            </a:endParaRPr>
          </a:p>
        </p:txBody>
      </p:sp>
      <p:sp>
        <p:nvSpPr>
          <p:cNvPr id="5" name="Rectangle 4"/>
          <p:cNvSpPr/>
          <p:nvPr/>
        </p:nvSpPr>
        <p:spPr>
          <a:xfrm>
            <a:off x="4788024" y="184482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challenge</a:t>
            </a:r>
            <a:r>
              <a:rPr lang="en-US" i="0" dirty="0">
                <a:solidFill>
                  <a:srgbClr val="404040"/>
                </a:solidFill>
                <a:effectLst>
                  <a:glow rad="101600">
                    <a:srgbClr val="000000"/>
                  </a:glow>
                </a:effectLst>
                <a:ea typeface="Arial" charset="0"/>
                <a:cs typeface="Arial" charset="0"/>
              </a:rPr>
              <a:t>: </a:t>
            </a:r>
            <a:endParaRPr lang="en-US" i="0" dirty="0" smtClean="0">
              <a:solidFill>
                <a:srgbClr val="404040"/>
              </a:solidFill>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404040"/>
                </a:solidFill>
                <a:effectLst>
                  <a:glow rad="101600">
                    <a:srgbClr val="000000"/>
                  </a:glow>
                </a:effectLst>
                <a:ea typeface="Arial" charset="0"/>
                <a:cs typeface="Arial" charset="0"/>
              </a:rPr>
              <a:t>How </a:t>
            </a:r>
            <a:r>
              <a:rPr lang="en-US" i="0" dirty="0">
                <a:solidFill>
                  <a:srgbClr val="404040"/>
                </a:solidFill>
                <a:effectLst>
                  <a:glow rad="101600">
                    <a:srgbClr val="000000"/>
                  </a:glow>
                </a:effectLst>
                <a:ea typeface="Arial" charset="0"/>
                <a:cs typeface="Arial" charset="0"/>
              </a:rPr>
              <a:t>could social motor representation and shared </a:t>
            </a:r>
            <a:r>
              <a:rPr lang="en-US" i="0" dirty="0" smtClean="0">
                <a:solidFill>
                  <a:srgbClr val="404040"/>
                </a:solidFill>
                <a:effectLst>
                  <a:glow rad="101600">
                    <a:srgbClr val="000000"/>
                  </a:glow>
                </a:effectLst>
                <a:ea typeface="Arial" charset="0"/>
                <a:cs typeface="Arial" charset="0"/>
              </a:rPr>
              <a:t>intention </a:t>
            </a:r>
            <a:r>
              <a:rPr lang="en-US" i="0" dirty="0">
                <a:solidFill>
                  <a:srgbClr val="404040"/>
                </a:solidFill>
                <a:effectLst>
                  <a:glow rad="101600">
                    <a:srgbClr val="000000"/>
                  </a:glow>
                </a:effectLst>
                <a:ea typeface="Arial" charset="0"/>
                <a:cs typeface="Arial" charset="0"/>
              </a:rPr>
              <a:t>harmoniously contribute to joint action?</a:t>
            </a:r>
            <a:endParaRPr lang="en-US" dirty="0">
              <a:solidFill>
                <a:srgbClr val="404040"/>
              </a:solidFill>
              <a:effectLst>
                <a:glow rad="101600">
                  <a:srgbClr val="000000"/>
                </a:glow>
              </a:effectLst>
            </a:endParaRPr>
          </a:p>
        </p:txBody>
      </p:sp>
      <p:cxnSp>
        <p:nvCxnSpPr>
          <p:cNvPr id="6" name="Straight Connector 5"/>
          <p:cNvCxnSpPr/>
          <p:nvPr/>
        </p:nvCxnSpPr>
        <p:spPr bwMode="auto">
          <a:xfrm>
            <a:off x="4499992" y="1772816"/>
            <a:ext cx="0" cy="2232248"/>
          </a:xfrm>
          <a:prstGeom prst="line">
            <a:avLst/>
          </a:prstGeom>
          <a:solidFill>
            <a:srgbClr val="00B8FF"/>
          </a:solidFill>
          <a:ln w="9525" cap="flat" cmpd="sng" algn="ctr">
            <a:solidFill>
              <a:schemeClr val="bg2">
                <a:lumMod val="50000"/>
              </a:schemeClr>
            </a:solidFill>
            <a:prstDash val="sysDash"/>
            <a:round/>
            <a:headEnd type="none" w="med" len="med"/>
            <a:tailEnd type="none" w="med" len="med"/>
          </a:ln>
          <a:effectLst/>
        </p:spPr>
      </p:cxn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a:t>
            </a:r>
            <a:r>
              <a:rPr lang="en-US" i="0" dirty="0" smtClean="0">
                <a:effectLst>
                  <a:glow rad="101600">
                    <a:srgbClr val="000000"/>
                  </a:glow>
                </a:effectLst>
              </a:rPr>
              <a:t>representation enables joint action</a:t>
            </a:r>
          </a:p>
        </p:txBody>
      </p:sp>
    </p:spTree>
    <p:extLst>
      <p:ext uri="{BB962C8B-B14F-4D97-AF65-F5344CB8AC3E}">
        <p14:creationId xmlns:p14="http://schemas.microsoft.com/office/powerpoint/2010/main" val="42230082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51373</TotalTime>
  <Words>7467</Words>
  <Application>Microsoft Macintosh PowerPoint</Application>
  <PresentationFormat>On-screen Show (4:3)</PresentationFormat>
  <Paragraphs>805</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1903</cp:revision>
  <cp:lastPrinted>2011-06-06T00:11:55Z</cp:lastPrinted>
  <dcterms:created xsi:type="dcterms:W3CDTF">2010-11-22T10:27:15Z</dcterms:created>
  <dcterms:modified xsi:type="dcterms:W3CDTF">2012-03-07T12:27:24Z</dcterms:modified>
  <cp:category/>
</cp:coreProperties>
</file>