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5"/>
  </p:notesMasterIdLst>
  <p:handoutMasterIdLst>
    <p:handoutMasterId r:id="rId76"/>
  </p:handoutMasterIdLst>
  <p:sldIdLst>
    <p:sldId id="662" r:id="rId2"/>
    <p:sldId id="783" r:id="rId3"/>
    <p:sldId id="890" r:id="rId4"/>
    <p:sldId id="900" r:id="rId5"/>
    <p:sldId id="894" r:id="rId6"/>
    <p:sldId id="892" r:id="rId7"/>
    <p:sldId id="853" r:id="rId8"/>
    <p:sldId id="895" r:id="rId9"/>
    <p:sldId id="889" r:id="rId10"/>
    <p:sldId id="854" r:id="rId11"/>
    <p:sldId id="893" r:id="rId12"/>
    <p:sldId id="812" r:id="rId13"/>
    <p:sldId id="855" r:id="rId14"/>
    <p:sldId id="806" r:id="rId15"/>
    <p:sldId id="809" r:id="rId16"/>
    <p:sldId id="808" r:id="rId17"/>
    <p:sldId id="810" r:id="rId18"/>
    <p:sldId id="807" r:id="rId19"/>
    <p:sldId id="856" r:id="rId20"/>
    <p:sldId id="804" r:id="rId21"/>
    <p:sldId id="848" r:id="rId22"/>
    <p:sldId id="849" r:id="rId23"/>
    <p:sldId id="850" r:id="rId24"/>
    <p:sldId id="851" r:id="rId25"/>
    <p:sldId id="852" r:id="rId26"/>
    <p:sldId id="857" r:id="rId27"/>
    <p:sldId id="860" r:id="rId28"/>
    <p:sldId id="862" r:id="rId29"/>
    <p:sldId id="861" r:id="rId30"/>
    <p:sldId id="864" r:id="rId31"/>
    <p:sldId id="858" r:id="rId32"/>
    <p:sldId id="863" r:id="rId33"/>
    <p:sldId id="865" r:id="rId34"/>
    <p:sldId id="866" r:id="rId35"/>
    <p:sldId id="867" r:id="rId36"/>
    <p:sldId id="868" r:id="rId37"/>
    <p:sldId id="869" r:id="rId38"/>
    <p:sldId id="870" r:id="rId39"/>
    <p:sldId id="872" r:id="rId40"/>
    <p:sldId id="873" r:id="rId41"/>
    <p:sldId id="874" r:id="rId42"/>
    <p:sldId id="875" r:id="rId43"/>
    <p:sldId id="876" r:id="rId44"/>
    <p:sldId id="877" r:id="rId45"/>
    <p:sldId id="878" r:id="rId46"/>
    <p:sldId id="897" r:id="rId47"/>
    <p:sldId id="840" r:id="rId48"/>
    <p:sldId id="842" r:id="rId49"/>
    <p:sldId id="896" r:id="rId50"/>
    <p:sldId id="765" r:id="rId51"/>
    <p:sldId id="835" r:id="rId52"/>
    <p:sldId id="879" r:id="rId53"/>
    <p:sldId id="880" r:id="rId54"/>
    <p:sldId id="881" r:id="rId55"/>
    <p:sldId id="898" r:id="rId56"/>
    <p:sldId id="882" r:id="rId57"/>
    <p:sldId id="899" r:id="rId58"/>
    <p:sldId id="901" r:id="rId59"/>
    <p:sldId id="904" r:id="rId60"/>
    <p:sldId id="902" r:id="rId61"/>
    <p:sldId id="907" r:id="rId62"/>
    <p:sldId id="906" r:id="rId63"/>
    <p:sldId id="905" r:id="rId64"/>
    <p:sldId id="908" r:id="rId65"/>
    <p:sldId id="909" r:id="rId66"/>
    <p:sldId id="910" r:id="rId67"/>
    <p:sldId id="911" r:id="rId68"/>
    <p:sldId id="914" r:id="rId69"/>
    <p:sldId id="915" r:id="rId70"/>
    <p:sldId id="916" r:id="rId71"/>
    <p:sldId id="912" r:id="rId72"/>
    <p:sldId id="917" r:id="rId73"/>
    <p:sldId id="918" r:id="rId74"/>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6541" autoAdjust="0"/>
  </p:normalViewPr>
  <p:slideViewPr>
    <p:cSldViewPr>
      <p:cViewPr>
        <p:scale>
          <a:sx n="103" d="100"/>
          <a:sy n="103" d="100"/>
        </p:scale>
        <p:origin x="-392" y="-1176"/>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handoutMaster" Target="handoutMasters/handoutMaster1.xml"/><Relationship Id="rId77" Type="http://schemas.openxmlformats.org/officeDocument/2006/relationships/printerSettings" Target="printerSettings/printerSettings1.bin"/><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07/03/2012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Let me start by explaining the premise.</a:t>
            </a:r>
          </a:p>
          <a:p>
            <a:endParaRPr lang="en-US" baseline="0"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Why think this?</a:t>
            </a:r>
          </a:p>
          <a:p>
            <a:r>
              <a:rPr lang="en-US" baseline="0" dirty="0" smtClean="0"/>
              <a:t>A direct way to test the premise would be to selectively intervene on social motor representation and see how it affects agents’ performance of joint actions.</a:t>
            </a:r>
          </a:p>
          <a:p>
            <a:r>
              <a:rPr lang="en-US" baseline="0" dirty="0" smtClean="0"/>
              <a:t>As far as I know no one has done this.</a:t>
            </a:r>
          </a:p>
          <a:p>
            <a:r>
              <a:rPr lang="en-US" baseline="0" dirty="0" smtClean="0"/>
              <a:t>But there are some indirect findings.</a:t>
            </a:r>
          </a:p>
          <a:p>
            <a:r>
              <a:rPr lang="en-US" baseline="0" dirty="0" smtClean="0"/>
              <a:t>I shall mention just one, a finding by </a:t>
            </a:r>
            <a:r>
              <a:rPr lang="en-US" baseline="0" dirty="0" err="1" smtClean="0"/>
              <a:t>Dimitris</a:t>
            </a:r>
            <a:r>
              <a:rPr lang="en-US" baseline="0" dirty="0" smtClean="0"/>
              <a:t> </a:t>
            </a:r>
            <a:r>
              <a:rPr lang="en-US" baseline="0" dirty="0" err="1" smtClean="0"/>
              <a:t>Kourtis</a:t>
            </a:r>
            <a:r>
              <a:rPr lang="en-US" baseline="0" dirty="0" smtClean="0"/>
              <a:t> and colleagues.</a:t>
            </a:r>
          </a:p>
          <a:p>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 found that</a:t>
            </a:r>
            <a:r>
              <a:rPr lang="en-US" baseline="0" dirty="0" smtClean="0"/>
              <a:t> </a:t>
            </a:r>
            <a:r>
              <a:rPr lang="en-US" dirty="0" smtClean="0"/>
              <a:t>“</a:t>
            </a:r>
            <a:r>
              <a:rPr lang="en-US" sz="1200" kern="1200" dirty="0" smtClean="0">
                <a:solidFill>
                  <a:srgbClr val="000000"/>
                </a:solidFill>
                <a:latin typeface="Times New Roman" charset="0"/>
                <a:ea typeface="+mn-ea"/>
                <a:cs typeface="+mn-cs"/>
              </a:rPr>
              <a:t>the social relation between individuals modulates action simulation” (p.</a:t>
            </a:r>
            <a:r>
              <a:rPr lang="en-US" sz="1200" kern="1200" baseline="0" dirty="0" smtClean="0">
                <a:solidFill>
                  <a:srgbClr val="000000"/>
                </a:solidFill>
                <a:latin typeface="Times New Roman" charset="0"/>
                <a:ea typeface="+mn-ea"/>
                <a:cs typeface="+mn-cs"/>
              </a:rPr>
              <a:t> 1).  In slightly more detail:</a:t>
            </a:r>
          </a:p>
          <a:p>
            <a:endParaRPr lang="en-US" dirty="0" smtClean="0"/>
          </a:p>
          <a:p>
            <a:r>
              <a:rPr lang="en-US" i="0" dirty="0" smtClean="0">
                <a:effectLst>
                  <a:glow rad="101600">
                    <a:srgbClr val="000000"/>
                  </a:glow>
                </a:effectLst>
              </a:rPr>
              <a:t>`motor activation during action anticipation depends on the ... relation between the actor and the observer ... Simulation of another person’s action, as reﬂected in the activation of motor cortices, gets stronger the more the other is perceived as an interaction partner.’  </a:t>
            </a:r>
          </a:p>
          <a:p>
            <a:pPr algn="l">
              <a:spcBef>
                <a:spcPts val="1200"/>
              </a:spcBef>
            </a:pPr>
            <a:r>
              <a:rPr lang="en-US" i="0" dirty="0" smtClean="0">
                <a:effectLst>
                  <a:glow rad="101600">
                    <a:srgbClr val="000000"/>
                  </a:glow>
                </a:effectLst>
              </a:rPr>
              <a:t>--- </a:t>
            </a: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 p.  4)</a:t>
            </a:r>
          </a:p>
          <a:p>
            <a:pPr marL="0" marR="0" indent="0" algn="l" defTabSz="449263" rtl="0" eaLnBrk="0" fontAlgn="base" latinLnBrk="0" hangingPunct="0">
              <a:lnSpc>
                <a:spcPct val="100000"/>
              </a:lnSpc>
              <a:spcBef>
                <a:spcPts val="1200"/>
              </a:spcBef>
              <a:spcAft>
                <a:spcPct val="0"/>
              </a:spcAft>
              <a:buClr>
                <a:srgbClr val="000000"/>
              </a:buClr>
              <a:buSzPct val="100000"/>
              <a:buFont typeface="Times New Roman" charset="0"/>
              <a:buNone/>
              <a:tabLst/>
              <a:defRPr/>
            </a:pPr>
            <a:r>
              <a:rPr lang="en-US" baseline="0" dirty="0" smtClean="0"/>
              <a:t>\</a:t>
            </a:r>
            <a:r>
              <a:rPr lang="en-US" baseline="0" dirty="0" err="1" smtClean="0"/>
              <a:t>citep</a:t>
            </a:r>
            <a:r>
              <a:rPr lang="en-US" baseline="0" dirty="0" smtClean="0"/>
              <a:t>{kourtis:2010_favoritism}</a:t>
            </a:r>
            <a:endParaRPr lang="en-US" dirty="0" smtClean="0"/>
          </a:p>
          <a:p>
            <a:pPr algn="l">
              <a:spcBef>
                <a:spcPts val="1200"/>
              </a:spcBef>
            </a:pPr>
            <a:endParaRPr lang="en-US" i="0" dirty="0" smtClean="0">
              <a:effectLst>
                <a:glow rad="101600">
                  <a:srgbClr val="000000"/>
                </a:glow>
              </a:effectLst>
            </a:endParaRPr>
          </a:p>
          <a:p>
            <a:endParaRPr lang="en-US" i="0" dirty="0" smtClean="0">
              <a:effectLst>
                <a:glow rad="101600">
                  <a:srgbClr val="000000"/>
                </a:glow>
              </a:effectLst>
            </a:endParaRPr>
          </a:p>
          <a:p>
            <a:r>
              <a:rPr lang="en-US" dirty="0" smtClean="0"/>
              <a:t>I </a:t>
            </a:r>
            <a:r>
              <a:rPr lang="en-US" dirty="0" err="1" smtClean="0"/>
              <a:t>realise</a:t>
            </a:r>
            <a:r>
              <a:rPr lang="en-US" dirty="0" smtClean="0"/>
              <a:t> this doesn’t conclusively support the premise.  But I</a:t>
            </a:r>
            <a:r>
              <a:rPr lang="en-US" baseline="0" dirty="0" smtClean="0"/>
              <a:t> think it is evidence in its </a:t>
            </a:r>
            <a:r>
              <a:rPr lang="en-US" baseline="0" dirty="0" err="1" smtClean="0"/>
              <a:t>favour</a:t>
            </a:r>
            <a:r>
              <a:rPr lang="en-US" baseline="0" dirty="0" smtClean="0"/>
              <a: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 found that</a:t>
            </a:r>
            <a:r>
              <a:rPr lang="en-US" baseline="0" dirty="0" smtClean="0"/>
              <a:t> </a:t>
            </a:r>
            <a:r>
              <a:rPr lang="en-US" dirty="0" smtClean="0"/>
              <a:t>“</a:t>
            </a:r>
            <a:r>
              <a:rPr lang="en-US" sz="1200" kern="1200" dirty="0" smtClean="0">
                <a:solidFill>
                  <a:srgbClr val="000000"/>
                </a:solidFill>
                <a:latin typeface="Times New Roman" charset="0"/>
                <a:ea typeface="+mn-ea"/>
                <a:cs typeface="+mn-cs"/>
              </a:rPr>
              <a:t>the social relation between individuals modulates action simulation” (p.</a:t>
            </a:r>
            <a:r>
              <a:rPr lang="en-US" sz="1200" kern="1200" baseline="0" dirty="0" smtClean="0">
                <a:solidFill>
                  <a:srgbClr val="000000"/>
                </a:solidFill>
                <a:latin typeface="Times New Roman" charset="0"/>
                <a:ea typeface="+mn-ea"/>
                <a:cs typeface="+mn-cs"/>
              </a:rPr>
              <a:t> 1).  In slightly more detail:</a:t>
            </a:r>
          </a:p>
          <a:p>
            <a:endParaRPr lang="en-US" dirty="0" smtClean="0"/>
          </a:p>
          <a:p>
            <a:r>
              <a:rPr lang="en-US" i="0" dirty="0" smtClean="0">
                <a:effectLst>
                  <a:glow rad="101600">
                    <a:srgbClr val="000000"/>
                  </a:glow>
                </a:effectLst>
              </a:rPr>
              <a:t>`motor activation during action anticipation depends on the ... relation between the actor and the observer ... Simulation of another person’s action, as reﬂected in the activation of motor cortices, gets stronger the more the other is perceived as an interaction partner.’  </a:t>
            </a:r>
          </a:p>
          <a:p>
            <a:pPr algn="l">
              <a:spcBef>
                <a:spcPts val="1200"/>
              </a:spcBef>
            </a:pPr>
            <a:r>
              <a:rPr lang="en-US" i="0" dirty="0" smtClean="0">
                <a:effectLst>
                  <a:glow rad="101600">
                    <a:srgbClr val="000000"/>
                  </a:glow>
                </a:effectLst>
              </a:rPr>
              <a:t>--- </a:t>
            </a: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 p.  4)</a:t>
            </a:r>
          </a:p>
          <a:p>
            <a:pPr marL="0" marR="0" indent="0" algn="l" defTabSz="449263" rtl="0" eaLnBrk="0" fontAlgn="base" latinLnBrk="0" hangingPunct="0">
              <a:lnSpc>
                <a:spcPct val="100000"/>
              </a:lnSpc>
              <a:spcBef>
                <a:spcPts val="1200"/>
              </a:spcBef>
              <a:spcAft>
                <a:spcPct val="0"/>
              </a:spcAft>
              <a:buClr>
                <a:srgbClr val="000000"/>
              </a:buClr>
              <a:buSzPct val="100000"/>
              <a:buFont typeface="Times New Roman" charset="0"/>
              <a:buNone/>
              <a:tabLst/>
              <a:defRPr/>
            </a:pPr>
            <a:r>
              <a:rPr lang="en-US" baseline="0" dirty="0" smtClean="0"/>
              <a:t>\</a:t>
            </a:r>
            <a:r>
              <a:rPr lang="en-US" baseline="0" dirty="0" err="1" smtClean="0"/>
              <a:t>citep</a:t>
            </a:r>
            <a:r>
              <a:rPr lang="en-US" baseline="0" dirty="0" smtClean="0"/>
              <a:t>{kourtis:2010_favoritism}</a:t>
            </a:r>
            <a:endParaRPr lang="en-US" dirty="0" smtClean="0"/>
          </a:p>
          <a:p>
            <a:pPr algn="l">
              <a:spcBef>
                <a:spcPts val="1200"/>
              </a:spcBef>
            </a:pPr>
            <a:endParaRPr lang="en-US" i="0" dirty="0" smtClean="0">
              <a:effectLst>
                <a:glow rad="101600">
                  <a:srgbClr val="000000"/>
                </a:glow>
              </a:effectLst>
            </a:endParaRPr>
          </a:p>
          <a:p>
            <a:endParaRPr lang="en-US" i="0" dirty="0" smtClean="0">
              <a:effectLst>
                <a:glow rad="101600">
                  <a:srgbClr val="000000"/>
                </a:glow>
              </a:effectLst>
            </a:endParaRPr>
          </a:p>
          <a:p>
            <a:r>
              <a:rPr lang="en-US" dirty="0" smtClean="0"/>
              <a:t>I </a:t>
            </a:r>
            <a:r>
              <a:rPr lang="en-US" dirty="0" err="1" smtClean="0"/>
              <a:t>realise</a:t>
            </a:r>
            <a:r>
              <a:rPr lang="en-US" dirty="0" smtClean="0"/>
              <a:t> this doesn’t conclusively support the premise.  But I</a:t>
            </a:r>
            <a:r>
              <a:rPr lang="en-US" baseline="0" dirty="0" smtClean="0"/>
              <a:t> think it is evidence in its </a:t>
            </a:r>
            <a:r>
              <a:rPr lang="en-US" baseline="0" dirty="0" err="1" smtClean="0"/>
              <a:t>favour</a:t>
            </a:r>
            <a:r>
              <a:rPr lang="en-US" baseline="0" dirty="0" smtClean="0"/>
              <a:t>.</a:t>
            </a:r>
            <a:endParaRPr lang="en-US" baseline="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How could this facilitate joint action?</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As a</a:t>
            </a:r>
            <a:r>
              <a:rPr lang="en-US" baseline="0" dirty="0" smtClean="0"/>
              <a:t> philosopher I’m going to start from an empirically controversial premise.</a:t>
            </a:r>
          </a:p>
          <a:p>
            <a:r>
              <a:rPr lang="en-US" baseline="0" dirty="0" smtClean="0"/>
              <a:t>I don’t think this premise has been established, but I do think it’s a reasonable bet.</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 don’t suppose that this attempt to depict</a:t>
            </a:r>
            <a:r>
              <a:rPr lang="en-US" baseline="0" dirty="0" smtClean="0"/>
              <a:t> the hierarchy of motor representations involved in moving a mug with two hands is accurate.</a:t>
            </a:r>
          </a:p>
          <a:p>
            <a:r>
              <a:rPr lang="en-US" baseline="0" dirty="0" smtClean="0"/>
              <a:t>I’m only trying to illustrate two familiar ideas.</a:t>
            </a:r>
          </a:p>
          <a:p>
            <a:r>
              <a:rPr lang="en-US" baseline="0" dirty="0" smtClean="0"/>
              <a:t>One is that motor planning involves starting with relatively abstract representations of outcomes and filling in details.</a:t>
            </a:r>
          </a:p>
          <a:p>
            <a:endParaRPr lang="en-US" baseline="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other is that there is a need, even for a single agent, to synchronize</a:t>
            </a:r>
            <a:r>
              <a:rPr lang="en-US" baseline="0" dirty="0" smtClean="0"/>
              <a:t> the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r>
              <a:rPr lang="en-US" baseline="0" dirty="0" smtClean="0"/>
              <a:t>But I think we the details already give us grounds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Ordinary</a:t>
            </a:r>
            <a:r>
              <a:rPr lang="en-US" baseline="0" dirty="0" smtClean="0"/>
              <a:t>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a:t>
            </a:r>
            <a:r>
              <a:rPr lang="en-US" baseline="0" dirty="0" err="1" smtClean="0"/>
              <a:t>orSo</a:t>
            </a:r>
            <a:r>
              <a:rPr lang="en-US" baseline="0" dirty="0" smtClean="0"/>
              <a:t>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smtClean="0"/>
          </a:p>
          <a:p>
            <a:r>
              <a:rPr lang="en-US" baseline="0" dirty="0" smtClean="0"/>
              <a:t> </a:t>
            </a:r>
            <a:r>
              <a:rPr lang="en-US" baseline="0" dirty="0" smtClean="0"/>
              <a:t>trying to determine whether that smell is coming from Isabel’s sister Hannah’s nappy.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A </a:t>
            </a:r>
            <a:r>
              <a:rPr lang="en-US" baseline="0" dirty="0" smtClean="0"/>
              <a:t>motor representation </a:t>
            </a:r>
            <a:r>
              <a:rPr lang="en-US" baseline="0" dirty="0" smtClean="0"/>
              <a:t>is \</a:t>
            </a:r>
            <a:r>
              <a:rPr lang="en-US" baseline="0" dirty="0" err="1" smtClean="0"/>
              <a:t>emph</a:t>
            </a:r>
            <a:r>
              <a:rPr lang="en-US" baseline="0" dirty="0" smtClean="0"/>
              <a:t>{agent-neutral} if </a:t>
            </a:r>
            <a:r>
              <a:rPr lang="en-US" baseline="0" dirty="0" smtClean="0"/>
              <a:t>it concerns an action which is not one’s one or, in the case of joint action, not entirely one’s own</a:t>
            </a:r>
            <a:r>
              <a:rPr lang="en-US" baseline="0" dirty="0" smtClean="0"/>
              <a:t>.</a:t>
            </a:r>
          </a:p>
          <a:p>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Two or more motor representations are \</a:t>
            </a:r>
            <a:r>
              <a:rPr lang="en-US" baseline="0" dirty="0" err="1" smtClean="0"/>
              <a:t>emph</a:t>
            </a:r>
            <a:r>
              <a:rPr lang="en-US" baseline="0" dirty="0" smtClean="0"/>
              <a:t>{reciprocal} just if there is a single outcome which each motor representation represents.</a:t>
            </a:r>
          </a:p>
          <a:p>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Recap: the question was: </a:t>
            </a:r>
            <a:r>
              <a:rPr lang="en-US" i="0" dirty="0" smtClean="0">
                <a:effectLst>
                  <a:glow rad="101600">
                    <a:srgbClr val="000000"/>
                  </a:glow>
                </a:effectLst>
                <a:ea typeface="Arial" charset="0"/>
                <a:cs typeface="Arial" charset="0"/>
              </a:rPr>
              <a:t>Does social motor representation also play a role in explaining what joint is?</a:t>
            </a:r>
          </a:p>
          <a:p>
            <a:r>
              <a:rPr lang="en-US" dirty="0" smtClean="0"/>
              <a:t>I have just been arguing for a positive answer.</a:t>
            </a:r>
          </a:p>
          <a:p>
            <a:r>
              <a:rPr lang="en-US" baseline="0" dirty="0" smtClean="0"/>
              <a:t>My thesis is this:</a:t>
            </a:r>
          </a:p>
          <a:p>
            <a:r>
              <a:rPr lang="en-US" baseline="0" dirty="0" smtClean="0"/>
              <a:t>\</a:t>
            </a:r>
            <a:r>
              <a:rPr lang="en-US" baseline="0" dirty="0" err="1" smtClean="0"/>
              <a:t>textbf</a:t>
            </a:r>
            <a:r>
              <a:rPr lang="en-US" baseline="0" dirty="0" smtClean="0"/>
              <a:t>{</a:t>
            </a:r>
          </a:p>
          <a:p>
            <a:r>
              <a:rPr lang="en-US" baseline="0" dirty="0" smtClean="0"/>
              <a:t>Reciprocal social motor representations coordinate multiple agents’ actions by virtue of representing an outcome to which each agent’s actions are directed.</a:t>
            </a:r>
          </a:p>
          <a:p>
            <a:r>
              <a:rPr lang="en-US" baseline="0" dirty="0" smtClean="0"/>
              <a:t>}</a:t>
            </a:r>
          </a:p>
          <a:p>
            <a:r>
              <a:rPr lang="en-US" baseline="0" dirty="0" smtClean="0"/>
              <a:t>That is, reciprocal social motor representations can ground the purposiveness of joint action.</a:t>
            </a:r>
          </a:p>
          <a:p>
            <a:r>
              <a:rPr lang="en-US" baseline="0" dirty="0" smtClean="0"/>
              <a:t>This is why I think that fully understanding what joint action is requires understanding the coordinating role of social motor representation and not only understand shared intention.</a:t>
            </a:r>
          </a:p>
          <a:p>
            <a:endParaRPr lang="en-US" baseline="0" dirty="0" smtClean="0"/>
          </a:p>
          <a:p>
            <a:r>
              <a:rPr lang="en-US" baseline="0" dirty="0" smtClean="0"/>
              <a:t>I don’t mean to suggest that all joint actions involve social motor representation.  Surely some joint actions do not.  My claim is not that all joint actions involve social motor representation.  </a:t>
            </a:r>
          </a:p>
          <a:p>
            <a:endParaRPr lang="en-US" baseline="0" dirty="0" smtClean="0"/>
          </a:p>
          <a:p>
            <a:r>
              <a:rPr lang="en-US" baseline="0" dirty="0" smtClean="0"/>
              <a:t>But, equally, \</a:t>
            </a:r>
            <a:r>
              <a:rPr lang="en-US" baseline="0" dirty="0" err="1" smtClean="0"/>
              <a:t>emph</a:t>
            </a:r>
            <a:r>
              <a:rPr lang="en-US" baseline="0" dirty="0" smtClean="0"/>
              <a:t>{there could be purposive joint actions which do not involve shared intentions},</a:t>
            </a:r>
          </a:p>
          <a:p>
            <a:r>
              <a:rPr lang="en-US" baseline="0" dirty="0" smtClean="0"/>
              <a:t>just as there can be purposive actions which do not involve intentions at all.</a:t>
            </a:r>
          </a:p>
          <a:p>
            <a:r>
              <a:rPr lang="en-US" baseline="0" dirty="0" smtClean="0"/>
              <a:t>Let me go slowly in explaining why I think there could be joint action without shared intention and start by returning to the case of ordinary, individual action.</a:t>
            </a:r>
          </a:p>
          <a:p>
            <a:endParaRPr lang="en-US" baseline="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t>
            </a:r>
            <a:r>
              <a:rPr lang="en-US" baseline="0" dirty="0" smtClean="0"/>
              <a:t>are for planning multiple separate actions over </a:t>
            </a:r>
            <a:r>
              <a:rPr lang="en-US" baseline="0" dirty="0" smtClean="0"/>
              <a:t>longer </a:t>
            </a:r>
            <a:r>
              <a:rPr lang="en-US" baseline="0" dirty="0" smtClean="0"/>
              <a:t>periods of </a:t>
            </a:r>
            <a:r>
              <a:rPr lang="en-US" baseline="0" dirty="0" smtClean="0"/>
              <a:t>time; and for planning multiple separate actions whose execution is mutually constraining where the outcomes cannot be represented </a:t>
            </a:r>
            <a:r>
              <a:rPr lang="en-US" baseline="0" dirty="0" err="1" smtClean="0"/>
              <a:t>motorically</a:t>
            </a:r>
            <a:r>
              <a:rPr lang="en-US" baseline="0" dirty="0" smtClean="0"/>
              <a:t>.}</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t>
            </a:r>
            <a:r>
              <a:rPr lang="en-US" baseline="0" dirty="0" smtClean="0"/>
              <a:t>all purposive actions involve any planning of this sort. </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By contrast, in many ordinary cases of joint action there is no need for planning of this sort and so no need for shared intention.  Actions such as these </a:t>
            </a:r>
            <a:r>
              <a:rPr lang="en-US" baseline="0" dirty="0" smtClean="0"/>
              <a:t>\</a:t>
            </a:r>
            <a:r>
              <a:rPr lang="en-US" baseline="0" dirty="0" err="1" smtClean="0"/>
              <a:t>emph</a:t>
            </a:r>
            <a:r>
              <a:rPr lang="en-US" baseline="0" dirty="0" smtClean="0"/>
              <a:t>{might} involve </a:t>
            </a:r>
            <a:r>
              <a:rPr lang="en-US" baseline="0" dirty="0" smtClean="0"/>
              <a:t>shared intention but they do not </a:t>
            </a:r>
            <a:r>
              <a:rPr lang="en-US" baseline="0" dirty="0" smtClean="0"/>
              <a:t>\</a:t>
            </a:r>
            <a:r>
              <a:rPr lang="en-US" baseline="0" dirty="0" err="1" smtClean="0"/>
              <a:t>emph</a:t>
            </a:r>
            <a:r>
              <a:rPr lang="en-US" baseline="0" dirty="0" smtClean="0"/>
              <a:t>{necessarily} </a:t>
            </a:r>
            <a:r>
              <a:rPr lang="en-US" baseline="0" dirty="0" smtClean="0"/>
              <a:t>involve shared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suggesting that some joint actions---like the one two people move an object in a way that involves passing it between them---don’t require this kind of planning and so don’t necessarily involve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social motor representation alone is sufficient for purposive joint action.</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Sometimes I’ll using the term \</a:t>
            </a:r>
            <a:r>
              <a:rPr lang="en-US" baseline="0" dirty="0" err="1" smtClean="0"/>
              <a:t>emph</a:t>
            </a:r>
            <a:r>
              <a:rPr lang="en-US" baseline="0" dirty="0" smtClean="0"/>
              <a:t>{social} motor representation for reciprocal agent-neutral motor representations.</a:t>
            </a:r>
          </a:p>
          <a:p>
            <a:r>
              <a:rPr lang="en-US" baseline="0" dirty="0" smtClean="0"/>
              <a:t>I have a slightly bad conscience about this because I’m not sure they’re actually social in any ordinary sense.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It is almost uncontroversial that agent-neutral motor representations exist, and I see no reason to doubt that they could be reciprocal.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The controversial part of the premise is</a:t>
            </a:r>
            <a:r>
              <a:rPr lang="en-US" baseline="0" dirty="0" smtClean="0"/>
              <a:t> the claim that such representations can enable joint action.</a:t>
            </a:r>
          </a:p>
          <a:p>
            <a:endParaRPr lang="en-US" baseline="0" dirty="0" smtClean="0"/>
          </a:p>
          <a:p>
            <a:r>
              <a:rPr lang="en-US" baseline="0" dirty="0" smtClean="0"/>
              <a:t>I </a:t>
            </a:r>
            <a:r>
              <a:rPr lang="en-US" baseline="0" dirty="0" smtClean="0"/>
              <a:t>should say, by the way, that I’m not suggesting that </a:t>
            </a:r>
            <a:r>
              <a:rPr lang="en-US" baseline="0" dirty="0" smtClean="0"/>
              <a:t>reciprocal agent-neutral motor </a:t>
            </a:r>
            <a:r>
              <a:rPr lang="en-US" baseline="0" dirty="0" smtClean="0"/>
              <a:t>representation is involved in every joint action.</a:t>
            </a:r>
          </a:p>
          <a:p>
            <a:r>
              <a:rPr lang="en-US" baseline="0" dirty="0" smtClean="0"/>
              <a:t>Perhaps some joint actions do not involve social motor representation.</a:t>
            </a:r>
          </a:p>
          <a:p>
            <a:r>
              <a:rPr lang="en-US" baseline="0" dirty="0" smtClean="0"/>
              <a:t>The premise is just that social motor representation is among the factors which enable some joint actions.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goes against a widely shared view in the literature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focus on just one case, Alonso says </a:t>
            </a:r>
            <a:r>
              <a:rPr lang="en-US" i="0" dirty="0" smtClean="0"/>
              <a:t>‘the key property of joint action lies in its internal component [...] in the participants’ having a “collective” or “shared” intention.’ </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endParaRPr lang="en-US" i="0" dirty="0" smtClean="0">
              <a:ea typeface="Arial" charset="0"/>
              <a:cs typeface="Arial" charset="0"/>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 want to spend a bit of time on this claim because it matters for my second theme, which is a problem concerning how motor representation and shared intention interface in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As far as I know, this claim is not explicitly argued for.  From conversation with philosophers I think the central argument is supposed to contrast cases.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Contrast cases are pairs of actions which are similar in terms of </a:t>
            </a:r>
            <a:r>
              <a:rPr lang="en-US" baseline="0" dirty="0" err="1" smtClean="0"/>
              <a:t>behaviour</a:t>
            </a:r>
            <a:r>
              <a:rPr lang="en-US" baseline="0" dirty="0" smtClean="0"/>
              <a:t> and coordination but where one is joint but the other isn’t....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52</a:t>
            </a:fld>
            <a:endParaRPr lang="en-GB"/>
          </a:p>
        </p:txBody>
      </p:sp>
    </p:spTree>
    <p:extLst>
      <p:ext uri="{BB962C8B-B14F-4D97-AF65-F5344CB8AC3E}">
        <p14:creationId xmlns:p14="http://schemas.microsoft.com/office/powerpoint/2010/main" val="3836438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example ...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53</a:t>
            </a:fld>
            <a:endParaRPr lang="en-GB"/>
          </a:p>
        </p:txBody>
      </p:sp>
    </p:spTree>
    <p:extLst>
      <p:ext uri="{BB962C8B-B14F-4D97-AF65-F5344CB8AC3E}">
        <p14:creationId xmlns:p14="http://schemas.microsoft.com/office/powerpoint/2010/main" val="15061409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sorts of contrast case invite the question, </a:t>
            </a:r>
          </a:p>
          <a:p>
            <a:r>
              <a:rPr lang="en-US" baseline="0" dirty="0" smtClean="0"/>
              <a:t>How do joint actions differ from individual actions which may occur in parallel? </a:t>
            </a:r>
          </a:p>
          <a:p>
            <a:r>
              <a:rPr lang="en-US" baseline="0" dirty="0" smtClean="0"/>
              <a:t>What is the difference between Jack &amp; Sue walking together and their walking side-by-side?  </a:t>
            </a:r>
          </a:p>
          <a:p>
            <a:r>
              <a:rPr lang="en-US" baseline="0" dirty="0" smtClean="0"/>
              <a:t>Gilbert’s example shows that the difference can’t just be a matter of coordination, because people merely walking alongside each other also need to coordinate their actions in order to avoid colliding with each other.  </a:t>
            </a:r>
          </a:p>
          <a:p>
            <a:r>
              <a:rPr lang="en-US" baseline="0" dirty="0" smtClean="0"/>
              <a:t>And Searle’s example shows that the difference between joint action and parallel individual action can’t just be that the actions have a common effect because merely parallel actions can have common effects too. </a:t>
            </a:r>
          </a:p>
          <a:p>
            <a:endParaRPr lang="en-US" baseline="0" dirty="0" smtClean="0"/>
          </a:p>
          <a:p>
            <a:r>
              <a:rPr lang="en-US" baseline="0" dirty="0" smtClean="0"/>
              <a:t>How might this lead someone to think that all joint action involves shared intention?</a:t>
            </a:r>
          </a:p>
          <a:p>
            <a:r>
              <a:rPr lang="en-US" baseline="0" dirty="0" smtClean="0"/>
              <a:t>I think the idea is supposed to be this.</a:t>
            </a:r>
          </a:p>
          <a:p>
            <a:r>
              <a:rPr lang="en-US" baseline="0" dirty="0" smtClean="0"/>
              <a:t>One difference between the genuinely joint actions and their merely parallel counterparts is that the genuinely joint actions involve shared intentions.</a:t>
            </a:r>
          </a:p>
          <a:p>
            <a:r>
              <a:rPr lang="en-US" dirty="0" smtClean="0"/>
              <a:t>And there is no further difference that enables one systematically</a:t>
            </a:r>
            <a:r>
              <a:rPr lang="en-US" baseline="0" dirty="0" smtClean="0"/>
              <a:t> to distinguish the two cases.</a:t>
            </a:r>
          </a:p>
          <a:p>
            <a:endParaRPr lang="en-US" baseline="0" dirty="0" smtClean="0"/>
          </a:p>
          <a:p>
            <a:r>
              <a:rPr lang="en-US" baseline="0" dirty="0" smtClean="0"/>
              <a:t>I think this argument is mistaken.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First</a:t>
            </a:r>
            <a:r>
              <a:rPr lang="en-US" baseline="0" dirty="0" smtClean="0"/>
              <a:t> because there are contrast cases in which the joint action does not involve shared intention (***bouncing a cube on a trampoline---might be done by two people merely shaking the </a:t>
            </a:r>
            <a:r>
              <a:rPr lang="en-US" baseline="0" dirty="0" err="1" smtClean="0"/>
              <a:t>tramoline</a:t>
            </a:r>
            <a:r>
              <a:rPr lang="en-US" baseline="0" dirty="0" smtClean="0"/>
              <a:t> with no interest in, or awareness of, each other ;  ***Ayesha &amp; Beatrice lifting (</a:t>
            </a:r>
            <a:r>
              <a:rPr lang="en-US" baseline="0" dirty="0" err="1" smtClean="0"/>
              <a:t>i</a:t>
            </a:r>
            <a:r>
              <a:rPr lang="en-US" baseline="0" dirty="0" smtClean="0"/>
              <a:t>) as originally described [not joint] and (ii) involving reciprocal social motor representation.</a:t>
            </a:r>
            <a:endParaRPr lang="en-US" dirty="0" smtClean="0"/>
          </a:p>
          <a:p>
            <a:r>
              <a:rPr lang="en-US" baseline="0" dirty="0" smtClean="0"/>
              <a:t>It follows that appeal to shared intention does not provide a sufficiently general way of explaining the difference illustrated by the contrast cases.</a:t>
            </a:r>
          </a:p>
          <a:p>
            <a:r>
              <a:rPr lang="en-US" baseline="0" dirty="0" smtClean="0"/>
              <a:t>Second because there is a more general notion appeal to which enables us to distinguish the contrast cases.</a:t>
            </a:r>
          </a:p>
          <a:p>
            <a:r>
              <a:rPr lang="en-US" baseline="0" dirty="0" smtClean="0"/>
              <a:t>Genuine joint action differs from merely parallel action because the former involves each agent’s representing an outcome to which all of their actions are directed where these outcome representations coordinate their actions in a way that would normally facilitate their collective success in bring about this outcome</a:t>
            </a:r>
            <a:r>
              <a:rPr lang="en-US" baseline="0" dirty="0" smtClean="0"/>
              <a:t>.</a:t>
            </a:r>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54</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r>
              <a:rPr lang="en-US" baseline="0" dirty="0" smtClean="0"/>
              <a:t>Actually I don’t think this is quite general enough because I think </a:t>
            </a:r>
            <a:r>
              <a:rPr lang="en-US" baseline="0" dirty="0" smtClean="0"/>
              <a:t>some </a:t>
            </a:r>
            <a:r>
              <a:rPr lang="en-US" baseline="0" dirty="0" smtClean="0"/>
              <a:t>joint actions involve non-representational coordinative structures only; I am also doubtful that there is a sharp distinction between merely parallel and genuinely joint action and I think it is possible to see the difference as a matter of degree. But I don’t want to get into that here.  It’s sufficient that we have moved away from the bare shared intention account. [*WHAT WE REALLY NEED IS A COLLECTIVE OR SHARED GOAL, and the possibility of gradual construction shows that there’s no magic moment separating joint from parallel action.)</a:t>
            </a:r>
          </a:p>
          <a:p>
            <a:endParaRPr lang="en-US" baseline="0" dirty="0" smtClean="0"/>
          </a:p>
          <a:p>
            <a:r>
              <a:rPr lang="en-US" baseline="0" dirty="0" smtClean="0"/>
              <a:t>To sum up so far, I reject the claim that reflection on the contrast cases provides any support for the idea that all joint action involves shared intention.</a:t>
            </a:r>
          </a:p>
        </p:txBody>
      </p:sp>
      <p:sp>
        <p:nvSpPr>
          <p:cNvPr id="4" name="Slide Number Placeholder 3"/>
          <p:cNvSpPr>
            <a:spLocks noGrp="1"/>
          </p:cNvSpPr>
          <p:nvPr>
            <p:ph type="sldNum" idx="10"/>
          </p:nvPr>
        </p:nvSpPr>
        <p:spPr/>
        <p:txBody>
          <a:bodyPr/>
          <a:lstStyle/>
          <a:p>
            <a:fld id="{24688D03-F045-B643-BD3A-F95C8B91471A}" type="slidenum">
              <a:rPr lang="en-GB" smtClean="0"/>
              <a:pPr/>
              <a:t>55</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far I have been assuming that there is an inconsistency between two claims: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(1) my claim that </a:t>
            </a:r>
            <a:r>
              <a:rPr lang="en-US" baseline="0" dirty="0" smtClean="0"/>
              <a:t>reciprocal reciprocal agent-neutral motor </a:t>
            </a:r>
            <a:r>
              <a:rPr lang="en-US" baseline="0" dirty="0" smtClean="0"/>
              <a:t>representation can ground purposive joint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(2) many philosophers’ claim that all joint actions involve shared intention.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maybe it is a mistake to think that these are inconsistent.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Why not suppose that some social motor representations are a variety of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some reciprocal agent-neutral motor representations are shared intentions, then there is no inconsistency.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what I’ve just been arguing is that agent-neutral motor representations resemble shared intentions in that both play a role in coordinating agents’ actions by virtue of representing outcomes.  Isn’t that enough to justify identifying them as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issue might easily seem narrowly conceptual or terminological.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At the end of the day it doesn’t much matter if we want to call some motor representations ‘shared intentions’.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After all, on most accounts shared intentions are neither shared nor intentions so we would hardly be doing more violence to the term than is already being done.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insofar as labeling some social motor representations shared intentions might help to avoid unnecessarily philosophical discussion, I’m all in </a:t>
            </a:r>
            <a:r>
              <a:rPr lang="en-US" baseline="0" dirty="0" err="1" smtClean="0"/>
              <a:t>favour</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However, there is an important differences between the states normally regarded as  shared intentions and any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this difference matters for understanding the interface between shared intention and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[*PLAN for what follows:*]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Difference in format.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Leads to the interface problem.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Shared intentions can be inferentially integrated with other shared intentions; but not they cannot be inferentially integrated with social motor intentions (two disjoint planning processes).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Elisabeth </a:t>
            </a:r>
            <a:r>
              <a:rPr lang="en-US" baseline="0" dirty="0" err="1" smtClean="0"/>
              <a:t>Pacherie’s</a:t>
            </a:r>
            <a:r>
              <a:rPr lang="en-US" baseline="0" dirty="0" smtClean="0"/>
              <a:t> proposal: shared intentions set outcomes to be achieved by social motor representations.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 borrow this idea from her, but it raises a further problem.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problem is how the one sets outcomes for the other given the difference in representational format.</a:t>
            </a:r>
            <a:endParaRPr lang="en-US" baseline="0"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endParaRPr lang="en-US" baseline="0"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not going to defend the premise, although I will try to explain the premise in more detail in a moment.  But first let me outline where I’m going with this.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endParaRPr lang="en-US" baseline="0"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endParaRPr lang="en-US" baseline="0"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answer to that question, I think this: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you agree motor representations are not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THEN reciprocal agent-neutral motor representations are not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(b)</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motor representations are a non-propositional variety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THEN reciprocal agent-neutral motor representations are a non-standard variety of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key thing is that, either way, reciprocal agent-neutral motor representations cannot be inferentially integrated with shared intentions in practical </a:t>
            </a:r>
            <a:r>
              <a:rPr lang="en-US" baseline="0" dirty="0" err="1" smtClean="0"/>
              <a:t>reasonoing</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leads to what I’ll call ‘The Interface Problem’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premise leads to</a:t>
            </a:r>
            <a:r>
              <a:rPr lang="en-US" baseline="0" dirty="0" smtClean="0"/>
              <a:t> a question and, relatedly, to a challenge.  </a:t>
            </a:r>
            <a:endParaRPr lang="en-US" i="0" baseline="0" dirty="0" smtClean="0">
              <a:effectLst>
                <a:glow rad="101600">
                  <a:srgbClr val="000000"/>
                </a:glow>
              </a:effectLst>
              <a:ea typeface="Arial" charset="0"/>
              <a:cs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smtClean="0"/>
              <a:t>in conclusion ...</a:t>
            </a:r>
            <a:endParaRPr lang="en-US"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The question is whether </a:t>
            </a:r>
            <a:r>
              <a:rPr lang="en-US" i="0" dirty="0" smtClean="0">
                <a:effectLst>
                  <a:glow rad="101600">
                    <a:srgbClr val="000000"/>
                  </a:glow>
                </a:effectLst>
                <a:ea typeface="Arial" charset="0"/>
                <a:cs typeface="Arial" charset="0"/>
              </a:rPr>
              <a:t>social motor representation is not only an enabling condition for joint</a:t>
            </a:r>
            <a:r>
              <a:rPr lang="en-US" i="0" baseline="0" dirty="0" smtClean="0">
                <a:effectLst>
                  <a:glow rad="101600">
                    <a:srgbClr val="000000"/>
                  </a:glow>
                </a:effectLst>
                <a:ea typeface="Arial" charset="0"/>
                <a:cs typeface="Arial" charset="0"/>
              </a:rPr>
              <a:t> action but </a:t>
            </a:r>
            <a:r>
              <a:rPr lang="en-US" i="0" dirty="0" smtClean="0">
                <a:effectLst>
                  <a:glow rad="101600">
                    <a:srgbClr val="000000"/>
                  </a:glow>
                </a:effectLst>
                <a:ea typeface="Arial" charset="0"/>
                <a:cs typeface="Arial" charset="0"/>
              </a:rPr>
              <a:t>also plays a role in explaining what joint action is. I want to</a:t>
            </a:r>
            <a:r>
              <a:rPr lang="en-US" i="0" baseline="0" dirty="0" smtClean="0">
                <a:effectLst>
                  <a:glow rad="101600">
                    <a:srgbClr val="000000"/>
                  </a:glow>
                </a:effectLst>
                <a:ea typeface="Arial" charset="0"/>
                <a:cs typeface="Arial" charset="0"/>
              </a:rPr>
              <a:t> argue that it does.  In fact I want to argue that it plays a role similar and complementary to that of shared intention.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i="0" baseline="0" dirty="0" smtClean="0">
                <a:effectLst>
                  <a:glow rad="101600">
                    <a:srgbClr val="000000"/>
                  </a:glow>
                </a:effectLst>
                <a:ea typeface="Arial" charset="0"/>
                <a:cs typeface="Arial" charset="0"/>
              </a:rPr>
              <a:t>After this, in the last part of my talk, I also want to point to a challenge raised by the existence of social motor representation.  The challenge is roughly this: planning for joint action involves representations of target outcomes in two different formats, a motor format and a propositional format.  Given that representations of these different formats cannot straightforwardly be inferentially integrated, what could ever insure that there is sometimes non-accidental harmony between motor representations and shared intentions?</a:t>
            </a:r>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pic>
        <p:nvPicPr>
          <p:cNvPr id="12" name="Picture 10" descr="DSC_AA_3213_s"/>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8064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spcAft>
                <a:spcPct val="0"/>
              </a:spcAft>
            </a:pPr>
            <a:r>
              <a:rPr lang="en-GB" sz="3200" b="1" i="0" dirty="0" smtClean="0">
                <a:effectLst>
                  <a:glow rad="101600">
                    <a:srgbClr val="000000"/>
                  </a:glow>
                </a:effectLst>
              </a:rPr>
              <a:t>Intention and Motor Representation</a:t>
            </a:r>
            <a:br>
              <a:rPr lang="en-GB" sz="3200" b="1" i="0" dirty="0" smtClean="0">
                <a:effectLst>
                  <a:glow rad="101600">
                    <a:srgbClr val="000000"/>
                  </a:glow>
                </a:effectLst>
              </a:rPr>
            </a:br>
            <a:r>
              <a:rPr lang="en-GB" sz="3200" b="1" i="0" dirty="0" smtClean="0">
                <a:effectLst>
                  <a:glow rad="101600">
                    <a:srgbClr val="000000"/>
                  </a:glow>
                </a:effectLst>
              </a:rPr>
              <a:t>in Joint Action</a:t>
            </a:r>
            <a:endParaRPr lang="en-GB" sz="3200" i="0" dirty="0">
              <a:effectLst>
                <a:glow rad="101600">
                  <a:srgbClr val="000000"/>
                </a:glow>
              </a:effectLst>
            </a:endParaRPr>
          </a:p>
          <a:p>
            <a:pPr>
              <a:spcBef>
                <a:spcPct val="50000"/>
              </a:spcBef>
              <a:spcAft>
                <a:spcPct val="0"/>
              </a:spcAft>
            </a:pPr>
            <a:r>
              <a:rPr lang="en-GB" sz="2400" i="0" dirty="0" err="1">
                <a:effectLst>
                  <a:glow rad="101600">
                    <a:srgbClr val="000000"/>
                  </a:glow>
                </a:effectLst>
              </a:rPr>
              <a:t>s.butterfill@warwick.ac.uk</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a:t>
            </a:r>
            <a:r>
              <a:rPr lang="en-US" i="0" dirty="0">
                <a:solidFill>
                  <a:srgbClr val="404040"/>
                </a:solidFill>
                <a:effectLst>
                  <a:glow rad="101600">
                    <a:srgbClr val="000000"/>
                  </a:glow>
                </a:effectLst>
                <a:ea typeface="Arial" charset="0"/>
                <a:cs typeface="Arial" charset="0"/>
              </a:rPr>
              <a:t>reciprocal agent-neutral motor </a:t>
            </a:r>
            <a:r>
              <a:rPr lang="en-US" i="0" dirty="0" smtClean="0">
                <a:solidFill>
                  <a:srgbClr val="404040"/>
                </a:solidFill>
                <a:effectLst>
                  <a:glow rad="101600">
                    <a:srgbClr val="000000"/>
                  </a:glow>
                </a:effectLst>
                <a:ea typeface="Arial" charset="0"/>
                <a:cs typeface="Arial" charset="0"/>
              </a:rPr>
              <a:t>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2230082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a:t>
            </a:r>
            <a:r>
              <a:rPr lang="en-US" i="0" dirty="0">
                <a:solidFill>
                  <a:srgbClr val="404040"/>
                </a:solidFill>
                <a:effectLst>
                  <a:glow rad="101600">
                    <a:srgbClr val="000000"/>
                  </a:glow>
                </a:effectLst>
                <a:ea typeface="Arial" charset="0"/>
                <a:cs typeface="Arial" charset="0"/>
              </a:rPr>
              <a:t>reciprocal agent-neutral motor </a:t>
            </a:r>
            <a:r>
              <a:rPr lang="en-US" i="0" dirty="0" smtClean="0">
                <a:solidFill>
                  <a:srgbClr val="404040"/>
                </a:solidFill>
                <a:effectLst>
                  <a:glow rad="101600">
                    <a:srgbClr val="000000"/>
                  </a:glow>
                </a:effectLst>
                <a:ea typeface="Arial" charset="0"/>
                <a:cs typeface="Arial" charset="0"/>
              </a:rPr>
              <a:t>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902067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132856"/>
            <a:ext cx="6480720" cy="3970317"/>
          </a:xfrm>
          <a:prstGeom prst="rect">
            <a:avLst/>
          </a:prstGeom>
          <a:noFill/>
        </p:spPr>
        <p:txBody>
          <a:bodyPr wrap="square">
            <a:spAutoFit/>
          </a:bodyPr>
          <a:lstStyle/>
          <a:p>
            <a:r>
              <a:rPr lang="en-US" i="0" dirty="0">
                <a:effectLst>
                  <a:glow rad="101600">
                    <a:srgbClr val="000000"/>
                  </a:glow>
                </a:effectLst>
              </a:rPr>
              <a:t>“the social relation between individuals modulates action </a:t>
            </a:r>
            <a:r>
              <a:rPr lang="en-US" i="0" dirty="0" smtClean="0">
                <a:effectLst>
                  <a:glow rad="101600">
                    <a:srgbClr val="000000"/>
                  </a:glow>
                </a:effectLst>
              </a:rPr>
              <a:t>simulation”</a:t>
            </a:r>
          </a:p>
          <a:p>
            <a:endParaRPr lang="en-US" i="0" dirty="0">
              <a:solidFill>
                <a:schemeClr val="tx1"/>
              </a:solidFill>
              <a:effectLst>
                <a:glow rad="101600">
                  <a:srgbClr val="000000"/>
                </a:glow>
              </a:effectLst>
            </a:endParaRPr>
          </a:p>
          <a:p>
            <a:r>
              <a:rPr lang="en-US" i="0" dirty="0" smtClean="0">
                <a:solidFill>
                  <a:schemeClr val="tx1"/>
                </a:solidFill>
                <a:effectLst>
                  <a:glow rad="101600">
                    <a:srgbClr val="000000"/>
                  </a:glow>
                </a:effectLst>
              </a:rPr>
              <a:t>“motor activation during </a:t>
            </a:r>
            <a:r>
              <a:rPr lang="en-US" i="0" dirty="0">
                <a:solidFill>
                  <a:schemeClr val="tx1"/>
                </a:solidFill>
                <a:effectLst>
                  <a:glow rad="101600">
                    <a:srgbClr val="000000"/>
                  </a:glow>
                </a:effectLst>
              </a:rPr>
              <a:t>action anticipation depends on the </a:t>
            </a:r>
            <a:r>
              <a:rPr lang="en-US" i="0" dirty="0" smtClean="0">
                <a:solidFill>
                  <a:schemeClr val="tx1"/>
                </a:solidFill>
                <a:effectLst>
                  <a:glow rad="101600">
                    <a:srgbClr val="000000"/>
                  </a:glow>
                </a:effectLst>
              </a:rPr>
              <a:t>... relation </a:t>
            </a:r>
            <a:r>
              <a:rPr lang="en-US" i="0" dirty="0">
                <a:solidFill>
                  <a:schemeClr val="tx1"/>
                </a:solidFill>
                <a:effectLst>
                  <a:glow rad="101600">
                    <a:srgbClr val="000000"/>
                  </a:glow>
                </a:effectLst>
              </a:rPr>
              <a:t>between the actor and the </a:t>
            </a:r>
            <a:r>
              <a:rPr lang="en-US" i="0" dirty="0" smtClean="0">
                <a:solidFill>
                  <a:schemeClr val="tx1"/>
                </a:solidFill>
                <a:effectLst>
                  <a:glow rad="101600">
                    <a:srgbClr val="000000"/>
                  </a:glow>
                </a:effectLst>
              </a:rPr>
              <a:t>observer ... </a:t>
            </a:r>
            <a:r>
              <a:rPr lang="en-US" i="0" dirty="0">
                <a:solidFill>
                  <a:schemeClr val="tx1"/>
                </a:solidFill>
                <a:effectLst>
                  <a:glow rad="101600">
                    <a:srgbClr val="000000"/>
                  </a:glow>
                </a:effectLst>
              </a:rPr>
              <a:t>Simulation of another person’s action, as reﬂected in </a:t>
            </a:r>
            <a:r>
              <a:rPr lang="en-US" i="0" dirty="0" smtClean="0">
                <a:solidFill>
                  <a:schemeClr val="tx1"/>
                </a:solidFill>
                <a:effectLst>
                  <a:glow rad="101600">
                    <a:srgbClr val="000000"/>
                  </a:glow>
                </a:effectLst>
              </a:rPr>
              <a:t>the activation </a:t>
            </a:r>
            <a:r>
              <a:rPr lang="en-US" i="0" dirty="0">
                <a:solidFill>
                  <a:schemeClr val="tx1"/>
                </a:solidFill>
                <a:effectLst>
                  <a:glow rad="101600">
                    <a:srgbClr val="000000"/>
                  </a:glow>
                </a:effectLst>
              </a:rPr>
              <a:t>of motor cortices, gets stronger the </a:t>
            </a:r>
            <a:r>
              <a:rPr lang="en-US" i="0" dirty="0" smtClean="0">
                <a:solidFill>
                  <a:schemeClr val="tx1"/>
                </a:solidFill>
                <a:effectLst>
                  <a:glow rad="101600">
                    <a:srgbClr val="000000"/>
                  </a:glow>
                </a:effectLst>
              </a:rPr>
              <a:t>more the </a:t>
            </a:r>
            <a:r>
              <a:rPr lang="en-US" i="0" dirty="0">
                <a:solidFill>
                  <a:schemeClr val="tx1"/>
                </a:solidFill>
                <a:effectLst>
                  <a:glow rad="101600">
                    <a:srgbClr val="000000"/>
                  </a:glow>
                </a:effectLst>
              </a:rPr>
              <a:t>other is perceived as an interaction partner</a:t>
            </a:r>
            <a:r>
              <a:rPr lang="en-US" i="0" dirty="0" smtClean="0">
                <a:solidFill>
                  <a:schemeClr val="tx1"/>
                </a:solidFill>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pp. 1,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6850330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132856"/>
            <a:ext cx="6480720" cy="3970317"/>
          </a:xfrm>
          <a:prstGeom prst="rect">
            <a:avLst/>
          </a:prstGeom>
          <a:noFill/>
        </p:spPr>
        <p:txBody>
          <a:bodyPr wrap="square">
            <a:spAutoFit/>
          </a:bodyPr>
          <a:lstStyle/>
          <a:p>
            <a:r>
              <a:rPr lang="en-US" i="0" dirty="0">
                <a:effectLst>
                  <a:glow rad="101600">
                    <a:srgbClr val="000000"/>
                  </a:glow>
                </a:effectLst>
              </a:rPr>
              <a:t>“the social relation between individuals modulates action </a:t>
            </a:r>
            <a:r>
              <a:rPr lang="en-US" i="0" dirty="0" smtClean="0">
                <a:effectLst>
                  <a:glow rad="101600">
                    <a:srgbClr val="000000"/>
                  </a:glow>
                </a:effectLst>
              </a:rPr>
              <a:t>simulation”</a:t>
            </a:r>
          </a:p>
          <a:p>
            <a:endParaRPr lang="en-US" i="0" dirty="0">
              <a:effectLst>
                <a:glow rad="101600">
                  <a:srgbClr val="000000"/>
                </a:glow>
              </a:effectLst>
            </a:endParaRPr>
          </a:p>
          <a:p>
            <a:r>
              <a:rPr lang="en-US" i="0" dirty="0" smtClean="0">
                <a:effectLst>
                  <a:glow rad="101600">
                    <a:srgbClr val="000000"/>
                  </a:glow>
                </a:effectLst>
              </a:rPr>
              <a:t>“motor activation during </a:t>
            </a:r>
            <a:r>
              <a:rPr lang="en-US" i="0" dirty="0">
                <a:effectLst>
                  <a:glow rad="101600">
                    <a:srgbClr val="000000"/>
                  </a:glow>
                </a:effectLst>
              </a:rPr>
              <a:t>action anticipation depends on the </a:t>
            </a:r>
            <a:r>
              <a:rPr lang="en-US" i="0" dirty="0" smtClean="0">
                <a:effectLst>
                  <a:glow rad="101600">
                    <a:srgbClr val="000000"/>
                  </a:glow>
                </a:effectLst>
              </a:rPr>
              <a:t>... relation </a:t>
            </a:r>
            <a:r>
              <a:rPr lang="en-US" i="0" dirty="0">
                <a:effectLst>
                  <a:glow rad="101600">
                    <a:srgbClr val="000000"/>
                  </a:glow>
                </a:effectLst>
              </a:rPr>
              <a:t>between the actor and the </a:t>
            </a:r>
            <a:r>
              <a:rPr lang="en-US" i="0" dirty="0" smtClean="0">
                <a:effectLst>
                  <a:glow rad="101600">
                    <a:srgbClr val="000000"/>
                  </a:glow>
                </a:effectLst>
              </a:rPr>
              <a:t>observer ... </a:t>
            </a:r>
            <a:r>
              <a:rPr lang="en-US" i="0" dirty="0">
                <a:effectLst>
                  <a:glow rad="101600">
                    <a:srgbClr val="000000"/>
                  </a:glow>
                </a:effectLst>
              </a:rPr>
              <a:t>Simulation 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pp. 1,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029563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048822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825112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1743027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4384" t="57033" r="36895" b="2871"/>
          <a:stretch/>
        </p:blipFill>
        <p:spPr>
          <a:xfrm>
            <a:off x="2123728" y="1253568"/>
            <a:ext cx="6264939"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3132638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2900354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8687530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inhibition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230514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6300109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4997323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339752" y="764704"/>
            <a:ext cx="172819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08141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394529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9824156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865260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 </a:t>
            </a:r>
            <a:r>
              <a:rPr kumimoji="0" lang="en-US" sz="2200" b="0" i="0" u="none" strike="noStrike" cap="none" normalizeH="0" baseline="0" dirty="0" smtClean="0">
                <a:ln>
                  <a:noFill/>
                </a:ln>
                <a:solidFill>
                  <a:srgbClr val="FFFFFF"/>
                </a:solidFill>
                <a:effectLst>
                  <a:glow rad="101600">
                    <a:srgbClr val="FFFFFF"/>
                  </a:glow>
                </a:effectLst>
              </a:rPr>
              <a:t>or motor</a:t>
            </a:r>
            <a:r>
              <a:rPr lang="en-US" i="0" dirty="0">
                <a:solidFill>
                  <a:srgbClr val="FFFFFF"/>
                </a:solidFill>
                <a:effectLst>
                  <a:glow rad="101600">
                    <a:srgbClr val="FFFFFF"/>
                  </a:glow>
                </a:effectLst>
              </a:rPr>
              <a:t> </a:t>
            </a:r>
            <a:r>
              <a:rPr kumimoji="0" lang="en-US" sz="2200" b="0" i="0" u="none" strike="noStrike" cap="none" normalizeH="0" dirty="0" smtClean="0">
                <a:ln>
                  <a:noFill/>
                </a:ln>
                <a:solidFill>
                  <a:srgbClr val="FFFFFF"/>
                </a:solidFill>
                <a:effectLst>
                  <a:glow rad="101600">
                    <a:srgbClr val="FFFFFF"/>
                  </a:glow>
                </a:effectLst>
              </a:rPr>
              <a:t>representation</a:t>
            </a:r>
            <a:endParaRPr kumimoji="0" lang="en-US" sz="2200" b="0" i="0" u="none" strike="noStrike" cap="none" normalizeH="0" baseline="0" dirty="0">
              <a:ln>
                <a:noFill/>
              </a:ln>
              <a:solidFill>
                <a:srgbClr val="FFFFFF"/>
              </a:solidFill>
              <a:effectLst>
                <a:glow rad="101600">
                  <a:srgbClr val="FFFFFF"/>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96260" y="764704"/>
            <a:ext cx="136815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11437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371777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endParaRPr lang="en-US" i="0" dirty="0" smtClean="0">
              <a:effectLst>
                <a:glow rad="101600">
                  <a:srgbClr val="000000"/>
                </a:glow>
              </a:effectLst>
            </a:endParaRPr>
          </a:p>
        </p:txBody>
      </p:sp>
    </p:spTree>
    <p:extLst>
      <p:ext uri="{BB962C8B-B14F-4D97-AF65-F5344CB8AC3E}">
        <p14:creationId xmlns:p14="http://schemas.microsoft.com/office/powerpoint/2010/main" val="10329631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581144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094635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
        <p:nvSpPr>
          <p:cNvPr id="3" name="Text Box 4"/>
          <p:cNvSpPr txBox="1">
            <a:spLocks noChangeArrowheads="1"/>
          </p:cNvSpPr>
          <p:nvPr/>
        </p:nvSpPr>
        <p:spPr bwMode="auto">
          <a:xfrm>
            <a:off x="4898984" y="476672"/>
            <a:ext cx="3590925" cy="4708981"/>
          </a:xfrm>
          <a:prstGeom prst="rect">
            <a:avLst/>
          </a:prstGeom>
          <a:solidFill>
            <a:schemeClr val="tx1"/>
          </a:solidFill>
          <a:ln>
            <a:noFill/>
          </a:ln>
          <a:effectLst>
            <a:glow rad="406400">
              <a:schemeClr val="tx1">
                <a:alpha val="75000"/>
              </a:schemeClr>
            </a:glow>
          </a:effectLst>
          <a:extLst/>
        </p:spPr>
        <p:txBody>
          <a:bodyPr>
            <a:spAutoFit/>
          </a:bodyPr>
          <a:lstStyle/>
          <a:p>
            <a:pPr>
              <a:spcBef>
                <a:spcPct val="25000"/>
              </a:spcBef>
            </a:pPr>
            <a:r>
              <a:rPr lang="en-GB" i="0" dirty="0">
                <a:effectLst>
                  <a:glow rad="101600">
                    <a:srgbClr val="000000"/>
                  </a:glow>
                </a:effectLst>
              </a:rPr>
              <a:t>moving an object </a:t>
            </a:r>
            <a:r>
              <a:rPr lang="en-GB" i="0" dirty="0" smtClean="0">
                <a:effectLst>
                  <a:glow rad="101600">
                    <a:srgbClr val="000000"/>
                  </a:glow>
                </a:effectLst>
              </a:rPr>
              <a:t>together</a:t>
            </a:r>
          </a:p>
          <a:p>
            <a:pPr algn="r">
              <a:spcBef>
                <a:spcPct val="25000"/>
              </a:spcBef>
            </a:pPr>
            <a:r>
              <a:rPr lang="en-GB" sz="1600" i="0" dirty="0" smtClean="0">
                <a:effectLst>
                  <a:glow rad="101600">
                    <a:srgbClr val="000000"/>
                  </a:glow>
                </a:effectLst>
              </a:rPr>
              <a:t>(</a:t>
            </a:r>
            <a:r>
              <a:rPr lang="en-GB" sz="1600" i="0" dirty="0" err="1" smtClean="0">
                <a:effectLst>
                  <a:glow rad="101600">
                    <a:srgbClr val="000000"/>
                  </a:glow>
                </a:effectLst>
              </a:rPr>
              <a:t>Kourtis</a:t>
            </a:r>
            <a:r>
              <a:rPr lang="en-GB" sz="1600" i="0" dirty="0" smtClean="0">
                <a:effectLst>
                  <a:glow rad="101600">
                    <a:srgbClr val="000000"/>
                  </a:glow>
                </a:effectLst>
              </a:rPr>
              <a:t> et </a:t>
            </a:r>
            <a:r>
              <a:rPr lang="en-GB" sz="1600" i="0" dirty="0">
                <a:effectLst>
                  <a:glow rad="101600">
                    <a:srgbClr val="000000"/>
                  </a:glow>
                </a:effectLst>
              </a:rPr>
              <a:t>al </a:t>
            </a:r>
            <a:r>
              <a:rPr lang="en-GB" sz="1600" i="0" dirty="0" smtClean="0">
                <a:effectLst>
                  <a:glow rad="101600">
                    <a:srgbClr val="000000"/>
                  </a:glow>
                </a:effectLst>
              </a:rPr>
              <a:t>2010)</a:t>
            </a:r>
            <a:endParaRPr lang="en-GB" sz="1600" i="0" dirty="0">
              <a:effectLst>
                <a:glow rad="101600">
                  <a:srgbClr val="000000"/>
                </a:glow>
              </a:effectLst>
            </a:endParaRPr>
          </a:p>
          <a:p>
            <a:pPr algn="l">
              <a:spcBef>
                <a:spcPct val="25000"/>
              </a:spcBef>
            </a:pPr>
            <a:r>
              <a:rPr lang="en-GB" i="0" dirty="0" smtClean="0">
                <a:effectLst>
                  <a:glow rad="101600">
                    <a:srgbClr val="000000"/>
                  </a:glow>
                </a:effectLst>
              </a:rPr>
              <a:t>tidying </a:t>
            </a:r>
            <a:r>
              <a:rPr lang="en-GB" i="0" dirty="0">
                <a:effectLst>
                  <a:glow rad="101600">
                    <a:srgbClr val="000000"/>
                  </a:glow>
                </a:effectLst>
              </a:rPr>
              <a:t>up the toys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Behne</a:t>
            </a:r>
            <a:r>
              <a:rPr lang="en-GB" sz="1600" i="0" dirty="0">
                <a:effectLst>
                  <a:glow rad="101600">
                    <a:srgbClr val="000000"/>
                  </a:glow>
                </a:effectLst>
              </a:rPr>
              <a:t> et al 2005)</a:t>
            </a:r>
          </a:p>
          <a:p>
            <a:pPr algn="l">
              <a:spcBef>
                <a:spcPct val="25000"/>
              </a:spcBef>
            </a:pPr>
            <a:r>
              <a:rPr lang="en-GB" i="0" dirty="0">
                <a:effectLst>
                  <a:glow rad="101600">
                    <a:srgbClr val="000000"/>
                  </a:glow>
                </a:effectLst>
              </a:rPr>
              <a:t>cooperatively pulling handles in sequence to make a dog-puppet sing </a:t>
            </a:r>
          </a:p>
          <a:p>
            <a:pPr algn="r">
              <a:spcBef>
                <a:spcPct val="25000"/>
              </a:spcBef>
            </a:pPr>
            <a:r>
              <a:rPr lang="en-GB" sz="1600" i="0" dirty="0">
                <a:effectLst>
                  <a:glow rad="101600">
                    <a:srgbClr val="000000"/>
                  </a:glow>
                </a:effectLst>
              </a:rPr>
              <a:t>(Brownell et al 2006)</a:t>
            </a:r>
          </a:p>
          <a:p>
            <a:pPr algn="l">
              <a:spcBef>
                <a:spcPct val="25000"/>
              </a:spcBef>
            </a:pPr>
            <a:r>
              <a:rPr lang="en-GB" i="0" dirty="0">
                <a:effectLst>
                  <a:glow rad="101600">
                    <a:srgbClr val="000000"/>
                  </a:glow>
                </a:effectLst>
              </a:rPr>
              <a:t>bouncing a </a:t>
            </a:r>
            <a:r>
              <a:rPr lang="en-GB" i="0" dirty="0" smtClean="0">
                <a:effectLst>
                  <a:glow rad="101600">
                    <a:srgbClr val="000000"/>
                  </a:glow>
                </a:effectLst>
              </a:rPr>
              <a:t>cube on </a:t>
            </a:r>
            <a:r>
              <a:rPr lang="en-GB" i="0" dirty="0">
                <a:effectLst>
                  <a:glow rad="101600">
                    <a:srgbClr val="000000"/>
                  </a:glow>
                </a:effectLst>
              </a:rPr>
              <a:t>a large trampoline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Tomasello</a:t>
            </a:r>
            <a:r>
              <a:rPr lang="en-GB" sz="1600" i="0" dirty="0">
                <a:effectLst>
                  <a:glow rad="101600">
                    <a:srgbClr val="000000"/>
                  </a:glow>
                </a:effectLst>
              </a:rPr>
              <a:t> &amp; Carpenter 2007)</a:t>
            </a:r>
          </a:p>
          <a:p>
            <a:pPr algn="l">
              <a:spcBef>
                <a:spcPct val="25000"/>
              </a:spcBef>
            </a:pPr>
            <a:r>
              <a:rPr lang="en-GB" i="0" dirty="0" smtClean="0">
                <a:effectLst>
                  <a:glow rad="101600">
                    <a:srgbClr val="000000"/>
                  </a:glow>
                </a:effectLst>
              </a:rPr>
              <a:t>pretending to row a boat together</a:t>
            </a:r>
            <a:endParaRPr lang="en-GB" i="0" dirty="0">
              <a:effectLst>
                <a:glow rad="101600">
                  <a:srgbClr val="000000"/>
                </a:glow>
              </a:effectLst>
            </a:endParaRPr>
          </a:p>
        </p:txBody>
      </p:sp>
    </p:spTree>
    <p:extLst>
      <p:ext uri="{BB962C8B-B14F-4D97-AF65-F5344CB8AC3E}">
        <p14:creationId xmlns:p14="http://schemas.microsoft.com/office/powerpoint/2010/main" val="1470846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2861826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‘I take a </a:t>
            </a:r>
            <a:r>
              <a:rPr lang="en-US" i="0" dirty="0" smtClean="0">
                <a:effectLst>
                  <a:glow rad="101600">
                    <a:srgbClr val="000000"/>
                  </a:glow>
                </a:effectLst>
              </a:rPr>
              <a:t>collective </a:t>
            </a:r>
            <a:r>
              <a:rPr lang="en-US" i="0" dirty="0">
                <a:effectLst>
                  <a:glow rad="101600">
                    <a:srgbClr val="000000"/>
                  </a:glow>
                </a:effectLst>
              </a:rPr>
              <a:t>action to involve a collective</a:t>
            </a:r>
            <a:r>
              <a:rPr lang="en-US" i="0" dirty="0" smtClean="0">
                <a:effectLst>
                  <a:glow rad="101600">
                    <a:srgbClr val="000000"/>
                  </a:glow>
                </a:effectLst>
              </a:rPr>
              <a:t> [shared] intention</a:t>
            </a:r>
            <a:r>
              <a:rPr lang="en-US" i="0" dirty="0">
                <a:effectLst>
                  <a:glow rad="101600">
                    <a:srgbClr val="000000"/>
                  </a:glow>
                </a:effectLst>
              </a:rPr>
              <a:t>.</a:t>
            </a:r>
            <a:r>
              <a:rPr lang="en-US" i="0" dirty="0" smtClean="0">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(Carpenter 2009, p. 381)</a:t>
            </a:r>
            <a:endParaRPr lang="en-US" i="0" dirty="0">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‘The sine qua non of collaborative action is a joint goal [</a:t>
            </a:r>
            <a:r>
              <a:rPr lang="en-US" i="0" dirty="0" smtClean="0">
                <a:effectLst>
                  <a:glow rad="101600">
                    <a:srgbClr val="000000"/>
                  </a:glow>
                </a:effectLst>
              </a:rPr>
              <a:t>shared intention] </a:t>
            </a:r>
            <a:r>
              <a:rPr lang="en-US" i="0" dirty="0">
                <a:effectLst>
                  <a:glow rad="101600">
                    <a:srgbClr val="000000"/>
                  </a:glow>
                </a:effectLst>
              </a:rPr>
              <a:t>and a joint </a:t>
            </a:r>
            <a:r>
              <a:rPr lang="en-US" i="0" dirty="0" smtClean="0">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(Tomasello 2008, </a:t>
            </a:r>
            <a:r>
              <a:rPr lang="en-US" i="0" dirty="0">
                <a:effectLst>
                  <a:glow rad="101600">
                    <a:srgbClr val="000000"/>
                  </a:glow>
                </a:effectLst>
              </a:rPr>
              <a:t>p</a:t>
            </a:r>
            <a:r>
              <a:rPr lang="en-US" i="0" dirty="0" smtClean="0">
                <a:effectLst>
                  <a:glow rad="101600">
                    <a:srgbClr val="000000"/>
                  </a:glow>
                </a:effectLst>
              </a:rPr>
              <a:t>. 181</a:t>
            </a:r>
            <a:r>
              <a:rPr lang="en-US" i="0" dirty="0">
                <a:effectLst>
                  <a:glow rad="101600">
                    <a:srgbClr val="000000"/>
                  </a:glow>
                </a:effectLst>
              </a:rPr>
              <a:t>)</a:t>
            </a:r>
            <a:endParaRPr lang="en-US" i="0" dirty="0" smtClean="0">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6733413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8539982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Tree>
    <p:extLst>
      <p:ext uri="{BB962C8B-B14F-4D97-AF65-F5344CB8AC3E}">
        <p14:creationId xmlns:p14="http://schemas.microsoft.com/office/powerpoint/2010/main" val="27402657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3306264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466640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3923928" y="0"/>
            <a:ext cx="5220072" cy="6858000"/>
          </a:xfrm>
          <a:prstGeom prst="rect">
            <a:avLst/>
          </a:prstGeom>
          <a:gradFill flip="none" rotWithShape="1">
            <a:gsLst>
              <a:gs pos="0">
                <a:schemeClr val="bg1">
                  <a:alpha val="0"/>
                </a:schemeClr>
              </a:gs>
              <a:gs pos="100000">
                <a:schemeClr val="bg1"/>
              </a:gs>
              <a:gs pos="27000">
                <a:schemeClr val="bg1"/>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1398574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smtClean="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2727330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smtClean="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Tree>
    <p:extLst>
      <p:ext uri="{BB962C8B-B14F-4D97-AF65-F5344CB8AC3E}">
        <p14:creationId xmlns:p14="http://schemas.microsoft.com/office/powerpoint/2010/main" val="105639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1532314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12162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a:t>
            </a:r>
            <a:r>
              <a:rPr lang="en-US" i="0" dirty="0" smtClean="0">
                <a:solidFill>
                  <a:srgbClr val="404040"/>
                </a:solidFill>
                <a:effectLst>
                  <a:glow rad="101600">
                    <a:srgbClr val="000000"/>
                  </a:glow>
                </a:effectLst>
                <a:ea typeface="Arial" charset="0"/>
                <a:cs typeface="Arial" charset="0"/>
              </a:rPr>
              <a:t>reciprocal agent-neutral motor </a:t>
            </a:r>
            <a:r>
              <a:rPr lang="en-US" i="0" dirty="0" smtClean="0">
                <a:solidFill>
                  <a:srgbClr val="404040"/>
                </a:solidFill>
                <a:effectLst>
                  <a:glow rad="101600">
                    <a:srgbClr val="000000"/>
                  </a:glow>
                </a:effectLst>
                <a:ea typeface="Arial" charset="0"/>
                <a:cs typeface="Arial" charset="0"/>
              </a:rPr>
              <a:t>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494243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Tree>
    <p:extLst>
      <p:ext uri="{BB962C8B-B14F-4D97-AF65-F5344CB8AC3E}">
        <p14:creationId xmlns:p14="http://schemas.microsoft.com/office/powerpoint/2010/main" val="2002537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97349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860232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59552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Paris on Friday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620340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803336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smtClean="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Tree>
    <p:extLst>
      <p:ext uri="{BB962C8B-B14F-4D97-AF65-F5344CB8AC3E}">
        <p14:creationId xmlns:p14="http://schemas.microsoft.com/office/powerpoint/2010/main" val="15247414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20327684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spTree>
    <p:extLst>
      <p:ext uri="{BB962C8B-B14F-4D97-AF65-F5344CB8AC3E}">
        <p14:creationId xmlns:p14="http://schemas.microsoft.com/office/powerpoint/2010/main" val="21822748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8662681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1045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endParaRPr lang="en-US" i="0" dirty="0"/>
          </a:p>
        </p:txBody>
      </p:sp>
    </p:spTree>
    <p:extLst>
      <p:ext uri="{BB962C8B-B14F-4D97-AF65-F5344CB8AC3E}">
        <p14:creationId xmlns:p14="http://schemas.microsoft.com/office/powerpoint/2010/main" val="33306367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endParaRPr lang="en-US" i="0" dirty="0">
              <a:effectLst>
                <a:glow rad="101600">
                  <a:srgbClr val="000000"/>
                </a:glow>
              </a:effectLst>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effectLst>
                  <a:glow rad="101600">
                    <a:srgbClr val="000000"/>
                  </a:glow>
                </a:effectLst>
              </a:rPr>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2791238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601759" y="4538112"/>
            <a:ext cx="3331970" cy="1094143"/>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endParaRPr lang="en-US" i="0" dirty="0"/>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9036699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endParaRPr lang="en-US" i="0" dirty="0"/>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380622">
            <a:off x="827584" y="1821148"/>
            <a:ext cx="3456384" cy="2160240"/>
          </a:xfrm>
          <a:prstGeom prst="rect">
            <a:avLst/>
          </a:prstGeom>
          <a:solidFill>
            <a:schemeClr val="accent4">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0688152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299808">
            <a:off x="4628505" y="1914427"/>
            <a:ext cx="3456384" cy="2160240"/>
          </a:xfrm>
          <a:prstGeom prst="rect">
            <a:avLst/>
          </a:prstGeom>
          <a:solidFill>
            <a:schemeClr val="accent4">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395468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51845</TotalTime>
  <Words>8569</Words>
  <Application>Microsoft Macintosh PowerPoint</Application>
  <PresentationFormat>On-screen Show (4:3)</PresentationFormat>
  <Paragraphs>934</Paragraphs>
  <Slides>73</Slides>
  <Notes>73</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1947</cp:revision>
  <cp:lastPrinted>2011-06-06T00:11:55Z</cp:lastPrinted>
  <dcterms:created xsi:type="dcterms:W3CDTF">2010-11-22T10:27:15Z</dcterms:created>
  <dcterms:modified xsi:type="dcterms:W3CDTF">2012-03-07T20:19:01Z</dcterms:modified>
  <cp:category/>
</cp:coreProperties>
</file>