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6"/>
  </p:notesMasterIdLst>
  <p:handoutMasterIdLst>
    <p:handoutMasterId r:id="rId57"/>
  </p:handoutMasterIdLst>
  <p:sldIdLst>
    <p:sldId id="662" r:id="rId2"/>
    <p:sldId id="932" r:id="rId3"/>
    <p:sldId id="959" r:id="rId4"/>
    <p:sldId id="783" r:id="rId5"/>
    <p:sldId id="960" r:id="rId6"/>
    <p:sldId id="963" r:id="rId7"/>
    <p:sldId id="961" r:id="rId8"/>
    <p:sldId id="962" r:id="rId9"/>
    <p:sldId id="964" r:id="rId10"/>
    <p:sldId id="922" r:id="rId11"/>
    <p:sldId id="804" r:id="rId12"/>
    <p:sldId id="848" r:id="rId13"/>
    <p:sldId id="849" r:id="rId14"/>
    <p:sldId id="850" r:id="rId15"/>
    <p:sldId id="851" r:id="rId16"/>
    <p:sldId id="852" r:id="rId17"/>
    <p:sldId id="857" r:id="rId18"/>
    <p:sldId id="973" r:id="rId19"/>
    <p:sldId id="938" r:id="rId20"/>
    <p:sldId id="860" r:id="rId21"/>
    <p:sldId id="862" r:id="rId22"/>
    <p:sldId id="861" r:id="rId23"/>
    <p:sldId id="864" r:id="rId24"/>
    <p:sldId id="858" r:id="rId25"/>
    <p:sldId id="863" r:id="rId26"/>
    <p:sldId id="865" r:id="rId27"/>
    <p:sldId id="866" r:id="rId28"/>
    <p:sldId id="867" r:id="rId29"/>
    <p:sldId id="868" r:id="rId30"/>
    <p:sldId id="869" r:id="rId31"/>
    <p:sldId id="870" r:id="rId32"/>
    <p:sldId id="872" r:id="rId33"/>
    <p:sldId id="873" r:id="rId34"/>
    <p:sldId id="874" r:id="rId35"/>
    <p:sldId id="875" r:id="rId36"/>
    <p:sldId id="876" r:id="rId37"/>
    <p:sldId id="877" r:id="rId38"/>
    <p:sldId id="878" r:id="rId39"/>
    <p:sldId id="918" r:id="rId40"/>
    <p:sldId id="950" r:id="rId41"/>
    <p:sldId id="951" r:id="rId42"/>
    <p:sldId id="952" r:id="rId43"/>
    <p:sldId id="953" r:id="rId44"/>
    <p:sldId id="954" r:id="rId45"/>
    <p:sldId id="955" r:id="rId46"/>
    <p:sldId id="956" r:id="rId47"/>
    <p:sldId id="972" r:id="rId48"/>
    <p:sldId id="965" r:id="rId49"/>
    <p:sldId id="966" r:id="rId50"/>
    <p:sldId id="967" r:id="rId51"/>
    <p:sldId id="968" r:id="rId52"/>
    <p:sldId id="969" r:id="rId53"/>
    <p:sldId id="970" r:id="rId54"/>
    <p:sldId id="971" r:id="rId55"/>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46" autoAdjust="0"/>
    <p:restoredTop sz="83609" autoAdjust="0"/>
  </p:normalViewPr>
  <p:slideViewPr>
    <p:cSldViewPr>
      <p:cViewPr>
        <p:scale>
          <a:sx n="100" d="100"/>
          <a:sy n="100" d="100"/>
        </p:scale>
        <p:origin x="-120" y="-2664"/>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4024"/>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21/08/2012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Which events are joint actions?  Nearly all philosophers and quite a few psychologists have assumed that this question can be fully answered by appeal to a special kind of intention,</a:t>
            </a:r>
            <a:r>
              <a:rPr lang="en-US" baseline="0" dirty="0" smtClean="0"/>
              <a:t> often</a:t>
            </a:r>
            <a:r>
              <a:rPr lang="en-US" dirty="0" smtClean="0"/>
              <a:t> called</a:t>
            </a:r>
            <a:r>
              <a:rPr lang="en-US" baseline="0" dirty="0" smtClean="0"/>
              <a:t> </a:t>
            </a:r>
            <a:r>
              <a:rPr lang="en-US" dirty="0" smtClean="0"/>
              <a:t>shared intention.  According</a:t>
            </a:r>
            <a:r>
              <a:rPr lang="en-US" baseline="0" dirty="0" smtClean="0"/>
              <a:t> to them, for an event to be a joint action is for it to stand in an appropriate relation to a shared intention.  </a:t>
            </a:r>
          </a:p>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reciprocal agent-neutral motor representation ever enable any joint action?</a:t>
            </a:r>
            <a:endParaRPr lang="en-US" i="0" dirty="0">
              <a:effectLst>
                <a:glow rad="101600">
                  <a:srgbClr val="000000"/>
                </a:glow>
              </a:effectLs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motor planning involves starting with relatively abstract representations of outcomes and filling in details ...</a:t>
            </a:r>
          </a:p>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there is a need, even for a single agent, to synchronize actions</a:t>
            </a:r>
            <a:r>
              <a:rPr lang="en-US" baseline="0" dirty="0" smtClean="0"/>
              <a:t> in time and space; in this case because there’s an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leads to a question</a:t>
            </a:r>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question is: </a:t>
            </a:r>
            <a:r>
              <a:rPr lang="en-US" i="0" dirty="0" smtClean="0">
                <a:effectLst>
                  <a:glow rad="101600">
                    <a:srgbClr val="000000"/>
                  </a:glow>
                </a:effectLst>
                <a:ea typeface="Arial" charset="0"/>
                <a:cs typeface="Arial" charset="0"/>
              </a:rPr>
              <a:t>Does social motor representation also play a role in explaining what joint is?</a:t>
            </a:r>
          </a:p>
          <a:p>
            <a:r>
              <a:rPr lang="en-US" baseline="0" dirty="0" smtClean="0"/>
              <a:t>I think we the details already give us grounds for a positive answer,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Recap: the question was: </a:t>
            </a:r>
            <a:r>
              <a:rPr lang="en-US" i="0" dirty="0" smtClean="0">
                <a:effectLst>
                  <a:glow rad="101600">
                    <a:srgbClr val="000000"/>
                  </a:glow>
                </a:effectLst>
                <a:ea typeface="Arial" charset="0"/>
                <a:cs typeface="Arial" charset="0"/>
              </a:rPr>
              <a:t>Does social motor representation also play a role in explaining what joint is?</a:t>
            </a:r>
          </a:p>
          <a:p>
            <a:r>
              <a:rPr lang="en-US" dirty="0" smtClean="0"/>
              <a:t>I have just been arguing for a positive answer.</a:t>
            </a:r>
          </a:p>
          <a:p>
            <a:r>
              <a:rPr lang="en-US" baseline="0" dirty="0" smtClean="0"/>
              <a:t>My thesis is this:</a:t>
            </a:r>
          </a:p>
          <a:p>
            <a:r>
              <a:rPr lang="en-US" baseline="0" dirty="0" smtClean="0"/>
              <a:t>\</a:t>
            </a:r>
            <a:r>
              <a:rPr lang="en-US" baseline="0" dirty="0" err="1" smtClean="0"/>
              <a:t>textbf</a:t>
            </a:r>
            <a:r>
              <a:rPr lang="en-US" baseline="0" dirty="0" smtClean="0"/>
              <a:t>{</a:t>
            </a:r>
          </a:p>
          <a:p>
            <a:r>
              <a:rPr lang="en-US" baseline="0" dirty="0" smtClean="0"/>
              <a:t>Reciprocal agent-neutral motor representations coordinate multiple agents’ actions by virtue of representing an outcome to which each agent’s actions are directed.</a:t>
            </a:r>
          </a:p>
          <a:p>
            <a:r>
              <a:rPr lang="en-US" baseline="0" dirty="0" smtClean="0"/>
              <a:t>}</a:t>
            </a:r>
          </a:p>
          <a:p>
            <a:r>
              <a:rPr lang="en-US" baseline="0" dirty="0" smtClean="0"/>
              <a:t>That is, reciprocal social motor representations can ground the purposiveness of joint action.</a:t>
            </a:r>
          </a:p>
          <a:p>
            <a:r>
              <a:rPr lang="en-US" baseline="0" dirty="0" smtClean="0"/>
              <a:t>This is why I think that fully understanding what joint action is requires understanding the coordinating role of social motor representation and not only understand shared intention.</a:t>
            </a:r>
          </a:p>
          <a:p>
            <a:endParaRPr lang="en-US" baseline="0" dirty="0" smtClean="0"/>
          </a:p>
          <a:p>
            <a:endParaRPr lang="en-US" baseline="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5.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5.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microsoft.com/office/2007/relationships/hdphoto" Target="../media/hdphoto3.wdp"/></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5.pn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pic>
        <p:nvPicPr>
          <p:cNvPr id="12" name="Picture 10" descr="DSC_AA_3213_s"/>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1" y="1"/>
            <a:ext cx="91545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619192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spcAft>
                <a:spcPct val="0"/>
              </a:spcAft>
            </a:pPr>
            <a:r>
              <a:rPr lang="en-GB" sz="3200" b="1" i="0" dirty="0" smtClean="0">
                <a:effectLst>
                  <a:glow rad="101600">
                    <a:srgbClr val="000000"/>
                  </a:glow>
                </a:effectLst>
              </a:rPr>
              <a:t>Motor Representation </a:t>
            </a:r>
            <a:br>
              <a:rPr lang="en-GB" sz="3200" b="1" i="0" dirty="0" smtClean="0">
                <a:effectLst>
                  <a:glow rad="101600">
                    <a:srgbClr val="000000"/>
                  </a:glow>
                </a:effectLst>
              </a:rPr>
            </a:br>
            <a:r>
              <a:rPr lang="en-GB" sz="3200" b="1" i="0" dirty="0" smtClean="0">
                <a:effectLst>
                  <a:glow rad="101600">
                    <a:srgbClr val="000000"/>
                  </a:glow>
                </a:effectLst>
              </a:rPr>
              <a:t>and Shared Intention</a:t>
            </a:r>
            <a:br>
              <a:rPr lang="en-GB" sz="3200" b="1" i="0" dirty="0" smtClean="0">
                <a:effectLst>
                  <a:glow rad="101600">
                    <a:srgbClr val="000000"/>
                  </a:glow>
                </a:effectLst>
              </a:rPr>
            </a:br>
            <a:r>
              <a:rPr lang="en-GB" sz="2400" i="0" dirty="0" err="1" smtClean="0">
                <a:effectLst>
                  <a:glow rad="101600">
                    <a:srgbClr val="000000"/>
                  </a:glow>
                </a:effectLst>
              </a:rPr>
              <a:t>s.butterfill</a:t>
            </a:r>
            <a:r>
              <a:rPr lang="en-GB" sz="2400" i="0" dirty="0" err="1">
                <a:effectLst>
                  <a:glow rad="101600">
                    <a:srgbClr val="000000"/>
                  </a:glow>
                </a:effectLst>
              </a:rPr>
              <a:t>@</a:t>
            </a:r>
            <a:r>
              <a:rPr lang="en-GB" sz="2400" i="0" dirty="0" err="1" smtClean="0">
                <a:effectLst>
                  <a:glow rad="101600">
                    <a:srgbClr val="000000"/>
                  </a:glow>
                </a:effectLst>
              </a:rPr>
              <a:t>warwick.ac.uk</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9732" y="2875002"/>
            <a:ext cx="5076564"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a:t>
            </a:r>
            <a:r>
              <a:rPr lang="en-US" i="0" dirty="0" smtClean="0">
                <a:effectLst>
                  <a:glow rad="101600">
                    <a:srgbClr val="000000"/>
                  </a:glow>
                </a:effectLst>
              </a:rPr>
              <a:t>social motor representation facilitate any </a:t>
            </a:r>
            <a:r>
              <a:rPr lang="en-US" i="0" dirty="0" smtClean="0">
                <a:effectLst>
                  <a:glow rad="101600">
                    <a:srgbClr val="000000"/>
                  </a:glow>
                </a:effectLst>
              </a:rPr>
              <a:t>joint action?</a:t>
            </a:r>
            <a:endParaRPr lang="en-US" i="0" dirty="0">
              <a:effectLst>
                <a:glow rad="101600">
                  <a:srgbClr val="000000"/>
                </a:glow>
              </a:effectLst>
            </a:endParaRPr>
          </a:p>
        </p:txBody>
      </p:sp>
    </p:spTree>
    <p:extLst>
      <p:ext uri="{BB962C8B-B14F-4D97-AF65-F5344CB8AC3E}">
        <p14:creationId xmlns:p14="http://schemas.microsoft.com/office/powerpoint/2010/main" val="23543615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3528" y="836712"/>
            <a:ext cx="8640960" cy="4697301"/>
            <a:chOff x="323528" y="836712"/>
            <a:chExt cx="8640960" cy="4697301"/>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prevention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endParaRPr lang="en-US" i="0" dirty="0" smtClean="0">
              <a:effectLst>
                <a:glow rad="101600">
                  <a:srgbClr val="000000"/>
                </a:glow>
              </a:effectLst>
            </a:endParaRP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endParaRPr lang="en-US" i="0" dirty="0" smtClean="0">
              <a:effectLst>
                <a:glow rad="101600">
                  <a:srgbClr val="000000"/>
                </a:glow>
              </a:effectLst>
            </a:endParaRPr>
          </a:p>
        </p:txBody>
      </p:sp>
    </p:spTree>
    <p:extLst>
      <p:ext uri="{BB962C8B-B14F-4D97-AF65-F5344CB8AC3E}">
        <p14:creationId xmlns:p14="http://schemas.microsoft.com/office/powerpoint/2010/main" val="24147259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endParaRPr lang="en-US" i="0" dirty="0" smtClean="0">
              <a:effectLst>
                <a:glow rad="101600">
                  <a:srgbClr val="000000"/>
                </a:glow>
              </a:effectLst>
            </a:endParaRP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endParaRPr lang="en-US" i="0" dirty="0" smtClean="0">
              <a:effectLst>
                <a:glow rad="101600">
                  <a:srgbClr val="000000"/>
                </a:glow>
              </a:effectLst>
            </a:endParaRPr>
          </a:p>
        </p:txBody>
      </p:sp>
      <p:sp>
        <p:nvSpPr>
          <p:cNvPr id="3" name="Rectangle 2"/>
          <p:cNvSpPr/>
          <p:nvPr/>
        </p:nvSpPr>
        <p:spPr>
          <a:xfrm>
            <a:off x="971600" y="4084618"/>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4084618"/>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4012610"/>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4857929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a:t>
            </a:r>
            <a:r>
              <a:rPr lang="en-US" i="0" dirty="0" smtClean="0">
                <a:effectLst>
                  <a:glow rad="101600">
                    <a:srgbClr val="000000"/>
                  </a:glow>
                </a:effectLst>
              </a:rPr>
              <a:t>joint actions</a:t>
            </a:r>
            <a:r>
              <a:rPr lang="en-US" i="0" dirty="0" smtClean="0">
                <a:effectLst>
                  <a:glow rad="101600">
                    <a:srgbClr val="000000"/>
                  </a:glow>
                </a:effectLst>
              </a:rPr>
              <a:t>?</a:t>
            </a:r>
            <a:endParaRPr lang="en-US" i="0" dirty="0">
              <a:effectLst>
                <a:glow rad="101600">
                  <a:srgbClr val="000000"/>
                </a:glow>
              </a:effectLst>
            </a:endParaRPr>
          </a:p>
        </p:txBody>
      </p:sp>
      <p:grpSp>
        <p:nvGrpSpPr>
          <p:cNvPr id="2" name="Group 1"/>
          <p:cNvGrpSpPr/>
          <p:nvPr/>
        </p:nvGrpSpPr>
        <p:grpSpPr>
          <a:xfrm flipH="1">
            <a:off x="5724128" y="2060848"/>
            <a:ext cx="2664296" cy="2373942"/>
            <a:chOff x="4644008" y="2060848"/>
            <a:chExt cx="2664296" cy="2373942"/>
          </a:xfrm>
        </p:grpSpPr>
        <p:sp>
          <p:nvSpPr>
            <p:cNvPr id="15" name="TextBox 14"/>
            <p:cNvSpPr txBox="1"/>
            <p:nvPr/>
          </p:nvSpPr>
          <p:spPr>
            <a:xfrm flipH="1">
              <a:off x="6002736"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a:off x="6218568"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flipH="1">
              <a:off x="6653164"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16200000">
              <a:off x="4385540"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a:off x="5148064"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a:off x="6489031"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Tree>
    <p:extLst>
      <p:ext uri="{BB962C8B-B14F-4D97-AF65-F5344CB8AC3E}">
        <p14:creationId xmlns:p14="http://schemas.microsoft.com/office/powerpoint/2010/main" val="3010156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230514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6300109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4997323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394529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9824156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865260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a:t>
            </a:r>
            <a:r>
              <a:rPr lang="en-US" i="0" dirty="0" smtClean="0">
                <a:effectLst>
                  <a:glow rad="101600">
                    <a:srgbClr val="000000"/>
                  </a:glow>
                </a:effectLst>
              </a:rPr>
              <a:t>joint actions</a:t>
            </a:r>
            <a:r>
              <a:rPr lang="en-US" i="0" dirty="0" smtClean="0">
                <a:effectLst>
                  <a:glow rad="101600">
                    <a:srgbClr val="000000"/>
                  </a:glow>
                </a:effectLst>
              </a:rPr>
              <a:t>?</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101600">
                    <a:srgbClr val="000000"/>
                  </a:glow>
                </a:effectLst>
              </a:rPr>
              <a:t>or motor representation</a:t>
            </a:r>
            <a:endParaRPr lang="en-US" i="0" dirty="0">
              <a:effectLst>
                <a:glow rad="101600">
                  <a:srgbClr val="000000"/>
                </a:glow>
              </a:effectLst>
            </a:endParaRPr>
          </a:p>
        </p:txBody>
      </p:sp>
    </p:spTree>
    <p:extLst>
      <p:ext uri="{BB962C8B-B14F-4D97-AF65-F5344CB8AC3E}">
        <p14:creationId xmlns:p14="http://schemas.microsoft.com/office/powerpoint/2010/main" val="763425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1371777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27584" y="477833"/>
            <a:ext cx="7200800"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a:t>
            </a:r>
            <a:endParaRPr lang="en-US" i="0" dirty="0">
              <a:effectLst/>
              <a:ea typeface="Arial" charset="0"/>
              <a:cs typeface="Arial" charset="0"/>
            </a:endParaRPr>
          </a:p>
        </p:txBody>
      </p:sp>
      <p:sp>
        <p:nvSpPr>
          <p:cNvPr id="3" name="Rectangle 2"/>
          <p:cNvSpPr/>
          <p:nvPr/>
        </p:nvSpPr>
        <p:spPr>
          <a:xfrm>
            <a:off x="5004048" y="1507426"/>
            <a:ext cx="3654152" cy="430887"/>
          </a:xfrm>
          <a:prstGeom prst="rect">
            <a:avLst/>
          </a:prstGeom>
        </p:spPr>
        <p:txBody>
          <a:bodyPr wrap="square">
            <a:spAutoFit/>
          </a:bodyPr>
          <a:lstStyle/>
          <a:p>
            <a:r>
              <a:rPr lang="en-US" i="0" dirty="0" smtClean="0"/>
              <a:t>***</a:t>
            </a:r>
            <a:endParaRPr lang="en-US" i="0" dirty="0"/>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pic>
        <p:nvPicPr>
          <p:cNvPr id="11" name="Picture 10" descr="DSC_AA_3213_s"/>
          <p:cNvPicPr>
            <a:picLocks noChangeAspect="1" noChangeArrowheads="1"/>
          </p:cNvPicPr>
          <p:nvPr/>
        </p:nvPicPr>
        <p:blipFill>
          <a:blip r:embed="rId3">
            <a:lum bright="12000" contrast="30000"/>
            <a:alphaModFix amt="5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endParaRPr lang="en-US" i="0" dirty="0" smtClean="0">
              <a:effectLst>
                <a:glow rad="101600">
                  <a:srgbClr val="000000"/>
                </a:glow>
              </a:effectLst>
            </a:endParaRP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endParaRPr lang="en-US" i="0" dirty="0" smtClean="0">
              <a:effectLst>
                <a:glow rad="101600">
                  <a:srgbClr val="000000"/>
                </a:glow>
              </a:effectLst>
            </a:endParaRP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663621"/>
            <a:ext cx="6480720" cy="2277547"/>
          </a:xfrm>
          <a:prstGeom prst="rect">
            <a:avLst/>
          </a:prstGeom>
          <a:noFill/>
        </p:spPr>
        <p:txBody>
          <a:bodyPr wrap="square">
            <a:spAutoFit/>
          </a:bodyPr>
          <a:lstStyle/>
          <a:p>
            <a:r>
              <a:rPr lang="en-US" i="0" dirty="0" smtClean="0">
                <a:effectLst>
                  <a:glow rad="101600">
                    <a:srgbClr val="000000"/>
                  </a:glow>
                </a:effectLst>
              </a:rPr>
              <a:t>“Simulation </a:t>
            </a:r>
            <a:r>
              <a:rPr lang="en-US" i="0" dirty="0">
                <a:effectLst>
                  <a:glow rad="101600">
                    <a:srgbClr val="000000"/>
                  </a:glow>
                </a:effectLst>
              </a:rPr>
              <a:t>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5131657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9867834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6264758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15078545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2683" t="57033" r="36895" b="2871"/>
          <a:stretch/>
        </p:blipFill>
        <p:spPr>
          <a:xfrm>
            <a:off x="1752600" y="1253568"/>
            <a:ext cx="6636067"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pic>
        <p:nvPicPr>
          <p:cNvPr id="9" name="Picture 8"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28025" t="57033" r="68540" b="37511"/>
          <a:stretch/>
        </p:blipFill>
        <p:spPr>
          <a:xfrm>
            <a:off x="1230412" y="1268760"/>
            <a:ext cx="749300" cy="740332"/>
          </a:xfrm>
          <a:prstGeom prst="rect">
            <a:avLst/>
          </a:prstGeom>
        </p:spPr>
      </p:pic>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
        <p:nvSpPr>
          <p:cNvPr id="6" name="Rectangle 5"/>
          <p:cNvSpPr/>
          <p:nvPr/>
        </p:nvSpPr>
        <p:spPr bwMode="auto">
          <a:xfrm>
            <a:off x="8172400" y="1268760"/>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979712" y="1505992"/>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683213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190122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3355499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4353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2">
            <a:grayscl/>
            <a:extLst>
              <a:ext uri="{BEBA8EAE-BF5A-486C-A8C5-ECC9F3942E4B}">
                <a14:imgProps xmlns:a14="http://schemas.microsoft.com/office/drawing/2010/main">
                  <a14:imgLayer r:embed="rId3">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7250985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EG_candle.jpg"/>
          <p:cNvPicPr>
            <a:picLocks noChangeAspect="1"/>
          </p:cNvPicPr>
          <p:nvPr/>
        </p:nvPicPr>
        <p:blipFill>
          <a:blip r:embed="rId2"/>
          <a:stretch>
            <a:fillRect/>
          </a:stretch>
        </p:blipFill>
        <p:spPr>
          <a:xfrm>
            <a:off x="0" y="-122693"/>
            <a:ext cx="9324528" cy="6993394"/>
          </a:xfrm>
          <a:prstGeom prst="rect">
            <a:avLst/>
          </a:prstGeom>
        </p:spPr>
      </p:pic>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1714804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72008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endParaRPr lang="en-US" i="0" dirty="0" smtClean="0">
              <a:effectLst>
                <a:glow rad="101600">
                  <a:srgbClr val="000000"/>
                </a:glow>
              </a:effectLst>
            </a:endParaRP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endParaRPr lang="en-US" i="0" dirty="0" smtClean="0">
              <a:effectLst>
                <a:glow rad="101600">
                  <a:srgbClr val="000000"/>
                </a:glow>
              </a:effectLst>
            </a:endParaRPr>
          </a:p>
        </p:txBody>
      </p:sp>
    </p:spTree>
    <p:extLst>
      <p:ext uri="{BB962C8B-B14F-4D97-AF65-F5344CB8AC3E}">
        <p14:creationId xmlns:p14="http://schemas.microsoft.com/office/powerpoint/2010/main" val="2857520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3851920" y="2348880"/>
            <a:ext cx="5148064"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4716016" y="1916832"/>
            <a:ext cx="3312368" cy="29523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3216548" y="4581128"/>
            <a:ext cx="3312368" cy="15121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671813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6274792" y="2348880"/>
            <a:ext cx="2699792"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148064" y="1844824"/>
            <a:ext cx="3312368"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1570951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Tree>
    <p:extLst>
      <p:ext uri="{BB962C8B-B14F-4D97-AF65-F5344CB8AC3E}">
        <p14:creationId xmlns:p14="http://schemas.microsoft.com/office/powerpoint/2010/main" val="4411647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10" name="Picture 9"/>
          <p:cNvPicPr>
            <a:picLocks noChangeAspect="1"/>
          </p:cNvPicPr>
          <p:nvPr/>
        </p:nvPicPr>
        <p:blipFill rotWithShape="1">
          <a:blip r:embed="rId2"/>
          <a:srcRect l="10323" r="81054"/>
          <a:stretch/>
        </p:blipFill>
        <p:spPr>
          <a:xfrm rot="5400000">
            <a:off x="5960864" y="1039542"/>
            <a:ext cx="758179" cy="3520876"/>
          </a:xfrm>
          <a:prstGeom prst="rect">
            <a:avLst/>
          </a:prstGeom>
        </p:spPr>
      </p:pic>
      <p:pic>
        <p:nvPicPr>
          <p:cNvPr id="11" name="Picture 10"/>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57413959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pic>
        <p:nvPicPr>
          <p:cNvPr id="14342" name="Picture 7" descr="CNV_minus_nogo_1st_2nd_filter_small.jpg"/>
          <p:cNvPicPr>
            <a:picLocks noChangeAspect="1"/>
          </p:cNvPicPr>
          <p:nvPr/>
        </p:nvPicPr>
        <p:blipFill>
          <a:blip r:embed="rId3"/>
          <a:srcRect t="50118"/>
          <a:stretch>
            <a:fillRect/>
          </a:stretch>
        </p:blipFill>
        <p:spPr bwMode="auto">
          <a:xfrm>
            <a:off x="279121" y="332656"/>
            <a:ext cx="8685368" cy="3240360"/>
          </a:xfrm>
          <a:prstGeom prst="rect">
            <a:avLst/>
          </a:prstGeom>
          <a:noFill/>
          <a:ln w="9525">
            <a:noFill/>
            <a:miter lim="800000"/>
            <a:headEnd/>
            <a:tailEnd/>
          </a:ln>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6" name="Picture 5"/>
          <p:cNvPicPr>
            <a:picLocks noChangeAspect="1"/>
          </p:cNvPicPr>
          <p:nvPr/>
        </p:nvPicPr>
        <p:blipFill rotWithShape="1">
          <a:blip r:embed="rId4">
            <a:grayscl/>
            <a:extLst>
              <a:ext uri="{BEBA8EAE-BF5A-486C-A8C5-ECC9F3942E4B}">
                <a14:imgProps xmlns:a14="http://schemas.microsoft.com/office/drawing/2010/main">
                  <a14:imgLayer r:embed="rId5">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28744963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103351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endParaRPr lang="en-US" i="0" dirty="0" smtClean="0">
              <a:effectLst>
                <a:glow rad="101600">
                  <a:srgbClr val="000000"/>
                </a:glow>
              </a:effectLst>
            </a:endParaRP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endParaRPr lang="en-US" i="0" dirty="0" smtClean="0">
              <a:effectLst>
                <a:glow rad="101600">
                  <a:srgbClr val="000000"/>
                </a:glow>
              </a:effectLst>
            </a:endParaRPr>
          </a:p>
        </p:txBody>
      </p:sp>
    </p:spTree>
    <p:extLst>
      <p:ext uri="{BB962C8B-B14F-4D97-AF65-F5344CB8AC3E}">
        <p14:creationId xmlns:p14="http://schemas.microsoft.com/office/powerpoint/2010/main" val="3104511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484784"/>
            <a:ext cx="187220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endParaRPr lang="en-US" i="0" dirty="0" smtClean="0">
              <a:effectLst>
                <a:glow rad="101600">
                  <a:srgbClr val="000000"/>
                </a:glow>
              </a:effectLst>
            </a:endParaRP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endParaRPr lang="en-US" i="0" dirty="0" smtClean="0">
              <a:effectLst>
                <a:glow rad="101600">
                  <a:srgbClr val="000000"/>
                </a:glow>
              </a:effectLst>
            </a:endParaRPr>
          </a:p>
        </p:txBody>
      </p:sp>
    </p:spTree>
    <p:extLst>
      <p:ext uri="{BB962C8B-B14F-4D97-AF65-F5344CB8AC3E}">
        <p14:creationId xmlns:p14="http://schemas.microsoft.com/office/powerpoint/2010/main" val="1229297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124744"/>
            <a:ext cx="1440160"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endParaRPr lang="en-US" i="0" dirty="0" smtClean="0">
              <a:effectLst>
                <a:glow rad="101600">
                  <a:srgbClr val="000000"/>
                </a:glow>
              </a:effectLst>
            </a:endParaRP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endParaRPr lang="en-US" i="0" dirty="0" smtClean="0">
              <a:effectLst>
                <a:glow rad="101600">
                  <a:srgbClr val="000000"/>
                </a:glow>
              </a:effectLst>
            </a:endParaRPr>
          </a:p>
        </p:txBody>
      </p:sp>
    </p:spTree>
    <p:extLst>
      <p:ext uri="{BB962C8B-B14F-4D97-AF65-F5344CB8AC3E}">
        <p14:creationId xmlns:p14="http://schemas.microsoft.com/office/powerpoint/2010/main" val="3663765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2780928"/>
            <a:ext cx="5904656" cy="79208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endParaRPr lang="en-US" i="0" dirty="0" smtClean="0">
              <a:effectLst>
                <a:glow rad="101600">
                  <a:srgbClr val="000000"/>
                </a:glow>
              </a:effectLst>
            </a:endParaRP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endParaRPr lang="en-US" i="0" dirty="0" smtClean="0">
              <a:effectLst>
                <a:glow rad="101600">
                  <a:srgbClr val="000000"/>
                </a:glow>
              </a:effectLst>
            </a:endParaRPr>
          </a:p>
        </p:txBody>
      </p:sp>
    </p:spTree>
    <p:extLst>
      <p:ext uri="{BB962C8B-B14F-4D97-AF65-F5344CB8AC3E}">
        <p14:creationId xmlns:p14="http://schemas.microsoft.com/office/powerpoint/2010/main" val="17898485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56414</TotalTime>
  <Words>4226</Words>
  <Application>Microsoft Macintosh PowerPoint</Application>
  <PresentationFormat>On-screen Show (4:3)</PresentationFormat>
  <Paragraphs>601</Paragraphs>
  <Slides>54</Slides>
  <Notes>47</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2054</cp:revision>
  <cp:lastPrinted>2011-06-06T00:11:55Z</cp:lastPrinted>
  <dcterms:created xsi:type="dcterms:W3CDTF">2010-11-22T10:27:15Z</dcterms:created>
  <dcterms:modified xsi:type="dcterms:W3CDTF">2012-08-23T23:01:51Z</dcterms:modified>
  <cp:category/>
</cp:coreProperties>
</file>