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1"/>
  </p:notesMasterIdLst>
  <p:handoutMasterIdLst>
    <p:handoutMasterId r:id="rId82"/>
  </p:handoutMasterIdLst>
  <p:sldIdLst>
    <p:sldId id="662" r:id="rId2"/>
    <p:sldId id="932" r:id="rId3"/>
    <p:sldId id="933" r:id="rId4"/>
    <p:sldId id="934" r:id="rId5"/>
    <p:sldId id="935" r:id="rId6"/>
    <p:sldId id="783" r:id="rId7"/>
    <p:sldId id="890" r:id="rId8"/>
    <p:sldId id="900" r:id="rId9"/>
    <p:sldId id="894" r:id="rId10"/>
    <p:sldId id="855" r:id="rId11"/>
    <p:sldId id="806" r:id="rId12"/>
    <p:sldId id="809" r:id="rId13"/>
    <p:sldId id="808" r:id="rId14"/>
    <p:sldId id="810" r:id="rId15"/>
    <p:sldId id="807" r:id="rId16"/>
    <p:sldId id="856" r:id="rId17"/>
    <p:sldId id="922" r:id="rId18"/>
    <p:sldId id="804" r:id="rId19"/>
    <p:sldId id="848" r:id="rId20"/>
    <p:sldId id="849" r:id="rId21"/>
    <p:sldId id="850" r:id="rId22"/>
    <p:sldId id="851" r:id="rId23"/>
    <p:sldId id="852" r:id="rId24"/>
    <p:sldId id="857" r:id="rId25"/>
    <p:sldId id="937" r:id="rId26"/>
    <p:sldId id="938" r:id="rId27"/>
    <p:sldId id="860" r:id="rId28"/>
    <p:sldId id="862" r:id="rId29"/>
    <p:sldId id="861" r:id="rId30"/>
    <p:sldId id="864" r:id="rId31"/>
    <p:sldId id="858" r:id="rId32"/>
    <p:sldId id="863" r:id="rId33"/>
    <p:sldId id="865" r:id="rId34"/>
    <p:sldId id="866" r:id="rId35"/>
    <p:sldId id="867" r:id="rId36"/>
    <p:sldId id="868" r:id="rId37"/>
    <p:sldId id="869" r:id="rId38"/>
    <p:sldId id="870" r:id="rId39"/>
    <p:sldId id="872" r:id="rId40"/>
    <p:sldId id="873" r:id="rId41"/>
    <p:sldId id="874" r:id="rId42"/>
    <p:sldId id="875" r:id="rId43"/>
    <p:sldId id="876" r:id="rId44"/>
    <p:sldId id="877" r:id="rId45"/>
    <p:sldId id="878" r:id="rId46"/>
    <p:sldId id="936" r:id="rId47"/>
    <p:sldId id="939" r:id="rId48"/>
    <p:sldId id="897" r:id="rId49"/>
    <p:sldId id="840" r:id="rId50"/>
    <p:sldId id="842" r:id="rId51"/>
    <p:sldId id="924" r:id="rId52"/>
    <p:sldId id="923" r:id="rId53"/>
    <p:sldId id="896" r:id="rId54"/>
    <p:sldId id="899" r:id="rId55"/>
    <p:sldId id="901" r:id="rId56"/>
    <p:sldId id="921" r:id="rId57"/>
    <p:sldId id="904" r:id="rId58"/>
    <p:sldId id="902" r:id="rId59"/>
    <p:sldId id="907" r:id="rId60"/>
    <p:sldId id="906" r:id="rId61"/>
    <p:sldId id="905" r:id="rId62"/>
    <p:sldId id="908" r:id="rId63"/>
    <p:sldId id="909" r:id="rId64"/>
    <p:sldId id="910" r:id="rId65"/>
    <p:sldId id="911" r:id="rId66"/>
    <p:sldId id="914" r:id="rId67"/>
    <p:sldId id="915" r:id="rId68"/>
    <p:sldId id="916" r:id="rId69"/>
    <p:sldId id="912" r:id="rId70"/>
    <p:sldId id="917" r:id="rId71"/>
    <p:sldId id="929" r:id="rId72"/>
    <p:sldId id="930" r:id="rId73"/>
    <p:sldId id="926" r:id="rId74"/>
    <p:sldId id="927" r:id="rId75"/>
    <p:sldId id="928" r:id="rId76"/>
    <p:sldId id="940" r:id="rId77"/>
    <p:sldId id="931" r:id="rId78"/>
    <p:sldId id="925" r:id="rId79"/>
    <p:sldId id="918" r:id="rId80"/>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41B"/>
    <a:srgbClr val="AAAC28"/>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3609" autoAdjust="0"/>
  </p:normalViewPr>
  <p:slideViewPr>
    <p:cSldViewPr>
      <p:cViewPr>
        <p:scale>
          <a:sx n="100" d="100"/>
          <a:sy n="100" d="100"/>
        </p:scale>
        <p:origin x="-1328" y="-48"/>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224"/>
    </p:cViewPr>
  </p:notesTextViewPr>
  <p:sorterViewPr>
    <p:cViewPr>
      <p:scale>
        <a:sx n="66" d="100"/>
        <a:sy n="66" d="100"/>
      </p:scale>
      <p:origin x="0" y="4024"/>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notesMaster" Target="notesMasters/notesMaster1.xml"/><Relationship Id="rId82" Type="http://schemas.openxmlformats.org/officeDocument/2006/relationships/handoutMaster" Target="handoutMasters/handoutMaster1.xml"/><Relationship Id="rId83" Type="http://schemas.openxmlformats.org/officeDocument/2006/relationships/printerSettings" Target="printerSettings/printerSettings1.bin"/><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12/03/2012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Which events are joint actions?  Nearly all philosophers and quite a few psychologists have assumed that this question can be fully answered by appeal to a special kind of intention,</a:t>
            </a:r>
            <a:r>
              <a:rPr lang="en-US" baseline="0" dirty="0" smtClean="0"/>
              <a:t> often</a:t>
            </a:r>
            <a:r>
              <a:rPr lang="en-US" dirty="0" smtClean="0"/>
              <a:t> called</a:t>
            </a:r>
            <a:r>
              <a:rPr lang="en-US" baseline="0" dirty="0" smtClean="0"/>
              <a:t> </a:t>
            </a:r>
            <a:r>
              <a:rPr lang="en-US" dirty="0" smtClean="0"/>
              <a:t>shared intention.  According</a:t>
            </a:r>
            <a:r>
              <a:rPr lang="en-US" baseline="0" dirty="0" smtClean="0"/>
              <a:t> to them, for an event to be a joint action is for it to stand in an appropriate relation to a shared intention.  </a:t>
            </a:r>
          </a:p>
          <a:p>
            <a:endParaRPr lang="en-US" baseline="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Here’s the experiment they did.</a:t>
            </a:r>
          </a:p>
          <a:p>
            <a:r>
              <a:rPr lang="en-US" dirty="0" smtClean="0"/>
              <a:t>The</a:t>
            </a:r>
            <a:r>
              <a:rPr lang="en-US" baseline="0" dirty="0" smtClean="0"/>
              <a:t> task was simple: two people sat opposite each other.  Sometimes they acted alone, picking up and replacing an object.  And sometimes had to act together, passing an object between them.  Also present was the ‘loner’ who always acted alone.</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EEG measurements of motor activation were</a:t>
            </a:r>
            <a:r>
              <a:rPr lang="en-US" baseline="0" dirty="0" smtClean="0"/>
              <a:t> recorded.</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researchers found that patterns of activation for self &amp; joint action partner</a:t>
            </a:r>
            <a:r>
              <a:rPr lang="en-US" baseline="0" dirty="0" smtClean="0"/>
              <a:t> were similar, and different from patterns of activation for the actions of the loner which were similar to patterns in a ‘no go’ condition where no one was to act.</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here’s what I take from this paper.</a:t>
            </a:r>
          </a:p>
          <a:p>
            <a:r>
              <a:rPr lang="en-US" dirty="0" smtClean="0"/>
              <a:t>If you are engaged in a joint action with someone, one which involves </a:t>
            </a:r>
            <a:r>
              <a:rPr lang="en-US" baseline="0" dirty="0" smtClean="0"/>
              <a:t>moving an object by passing it between you, then each of you has motor representations of the other’s actions and these motor representations are functionally equivalent to motor representations of your own actions in the sense that they are just the sorts of representation that might have caused you to do what the other is doing (if you were in her position).</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Suppose that </a:t>
            </a:r>
            <a:r>
              <a:rPr lang="en-US" dirty="0" err="1" smtClean="0"/>
              <a:t>Kourtis</a:t>
            </a:r>
            <a:r>
              <a:rPr lang="en-US" baseline="0" dirty="0" smtClean="0"/>
              <a:t> et al are right that social motor representation is more likely to occur in joint action than when one is merely observing.</a:t>
            </a:r>
          </a:p>
          <a:p>
            <a:r>
              <a:rPr lang="en-US" baseline="0" dirty="0" smtClean="0"/>
              <a:t>And suppose we take a leap and conjecture that social motor representation enables joint action</a:t>
            </a:r>
          </a:p>
          <a:p>
            <a:r>
              <a:rPr lang="en-US" baseline="0" dirty="0" smtClean="0"/>
              <a:t>We need to ask ...</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could reciprocal agent-neutral motor representation ever enable any joint action?</a:t>
            </a:r>
            <a:endParaRPr lang="en-US" i="0" dirty="0">
              <a:effectLst>
                <a:glow rad="101600">
                  <a:srgbClr val="000000"/>
                </a:glow>
              </a:effectLs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Let’s step back and consider an individual action.</a:t>
            </a:r>
          </a:p>
          <a:p>
            <a:r>
              <a:rPr lang="en-US" baseline="0" dirty="0" smtClean="0"/>
              <a:t>An agent moves a mug from one place to another, passing in from her left hand to her right hand half way [*demonstrate].</a:t>
            </a:r>
          </a:p>
          <a:p>
            <a:r>
              <a:rPr lang="en-US" baseline="0" dirty="0" smtClean="0"/>
              <a:t>It’s a familiar idea that motor representations for planning and monitoring action involve an hierarchical structure,</a:t>
            </a:r>
          </a:p>
          <a:p>
            <a:r>
              <a:rPr lang="en-US" baseline="0" dirty="0" smtClean="0"/>
              <a:t>where there is a relatively abstract representation of an outcome that is progressively filled in.</a:t>
            </a:r>
          </a:p>
          <a:p>
            <a:endParaRPr lang="en-US" baseline="0"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a:t>
            </a:r>
            <a:r>
              <a:rPr lang="en-US" baseline="0" dirty="0" smtClean="0"/>
              <a:t> motor planning involves starting with relatively abstract representations of outcomes and filling in details ...</a:t>
            </a:r>
          </a:p>
          <a:p>
            <a:endParaRPr lang="en-US" baseline="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there is a need, even for a single agent, to synchronize actions</a:t>
            </a:r>
            <a:r>
              <a:rPr lang="en-US" baseline="0" dirty="0" smtClean="0"/>
              <a:t> in time and space; in this case because there’s an exchange between the two hands.</a:t>
            </a:r>
          </a:p>
          <a:p>
            <a:endParaRPr lang="en-US" baseline="0" dirty="0" smtClean="0"/>
          </a:p>
          <a:p>
            <a:r>
              <a:rPr lang="en-US" baseline="0" dirty="0" smtClean="0"/>
              <a:t>How is this relevant to the case of joint action?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In joint action the</a:t>
            </a:r>
            <a:r>
              <a:rPr lang="en-US" baseline="0" dirty="0" smtClean="0"/>
              <a:t> agents have the same goal, to move the object from there to here.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They</a:t>
            </a:r>
            <a:r>
              <a:rPr lang="en-US" baseline="0" dirty="0" smtClean="0"/>
              <a:t> also face a similar coordination problem, requiring a precisely timed swap</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t>
            </a:r>
            <a:r>
              <a:rPr lang="en-US" dirty="0" err="1" smtClean="0"/>
              <a:t>Koutis</a:t>
            </a:r>
            <a:r>
              <a:rPr lang="en-US" dirty="0" smtClean="0"/>
              <a:t> et </a:t>
            </a:r>
            <a:r>
              <a:rPr lang="en-US" dirty="0" err="1" smtClean="0"/>
              <a:t>al’s</a:t>
            </a:r>
            <a:r>
              <a:rPr lang="en-US" dirty="0" smtClean="0"/>
              <a:t> findings (and</a:t>
            </a:r>
            <a:r>
              <a:rPr lang="en-US" baseline="0" dirty="0" smtClean="0"/>
              <a:t> others’ findings) suggest that the same planning in involved in the joint action case, almost up to the actual muscle contractions.</a:t>
            </a:r>
          </a:p>
          <a:p>
            <a:r>
              <a:rPr lang="en-US" baseline="0" dirty="0" smtClean="0"/>
              <a:t>That is, in the joint action situation each agent plans both agents’ actions as if they were the actions of a single agent.</a:t>
            </a:r>
          </a:p>
          <a:p>
            <a:r>
              <a:rPr lang="en-US" baseline="0" dirty="0" smtClean="0"/>
              <a:t>This may be what enables them to coordinate so well : each is able to plan her own actions in a way that meshes with the other agent’s actions because each agent is planning (and monitoring) both their actions almost as if a single agent were going to execute the whole action.</a:t>
            </a:r>
          </a:p>
          <a:p>
            <a:r>
              <a:rPr lang="en-US" baseline="0" dirty="0" smtClean="0"/>
              <a:t>And of course this is exactly what we want for small-scale joint action---we want two or more agents to act as one.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what is the difference</a:t>
            </a:r>
            <a:r>
              <a:rPr lang="en-US" baseline="0" dirty="0" smtClean="0"/>
              <a:t> between the individual and the joint case?  From the point of view of motor representation, the primary difference may be that in joint action there is a need to inhibit execution of the parts of the action which are not one’s own.</a:t>
            </a:r>
          </a:p>
          <a:p>
            <a:endParaRPr lang="en-US" baseline="0" dirty="0" smtClean="0"/>
          </a:p>
          <a:p>
            <a:r>
              <a:rPr lang="en-US" baseline="0" dirty="0" smtClean="0"/>
              <a:t>Here then is the basic idea I take to be guiding </a:t>
            </a:r>
            <a:r>
              <a:rPr lang="en-US" baseline="0" dirty="0" err="1" smtClean="0"/>
              <a:t>Kourtis</a:t>
            </a:r>
            <a:r>
              <a:rPr lang="en-US" baseline="0" dirty="0" smtClean="0"/>
              <a:t> and others.</a:t>
            </a:r>
          </a:p>
          <a:p>
            <a:r>
              <a:rPr lang="en-US" baseline="0" dirty="0" smtClean="0"/>
              <a:t>The idea is that coordination is sometimes achieved by having each agent’s motor system plan all of their actions; </a:t>
            </a:r>
          </a:p>
          <a:p>
            <a:r>
              <a:rPr lang="en-US" baseline="0" dirty="0" smtClean="0"/>
              <a:t>given some assumptions, this could be a way of making it likely that each will execute their part in the joint action in a way that meshes with the way the other agents execute their parts.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so far I’ve only been considering a possible role for social motor representation in enabling joint action.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leads to a question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question is: </a:t>
            </a:r>
            <a:r>
              <a:rPr lang="en-US" i="0" dirty="0" smtClean="0">
                <a:effectLst>
                  <a:glow rad="101600">
                    <a:srgbClr val="000000"/>
                  </a:glow>
                </a:effectLst>
                <a:ea typeface="Arial" charset="0"/>
                <a:cs typeface="Arial" charset="0"/>
              </a:rPr>
              <a:t>Does social motor representation also play a role in explaining what joint is?</a:t>
            </a:r>
          </a:p>
          <a:p>
            <a:r>
              <a:rPr lang="en-US" baseline="0" dirty="0" smtClean="0"/>
              <a:t>I think we the details already give us grounds for a positive answer, for holding that motor representation has a role to play in explaining what joint action is.</a:t>
            </a:r>
          </a:p>
          <a:p>
            <a:r>
              <a:rPr lang="en-US" baseline="0" dirty="0" smtClean="0"/>
              <a:t>How does this work?</a:t>
            </a:r>
          </a:p>
          <a:p>
            <a:r>
              <a:rPr lang="en-US" baseline="0" dirty="0" smtClean="0"/>
              <a:t>Let’s go back to individual action for a moment again.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 basic question about ordinary, individual action 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action and the outcome or outcomes to which it is directed?</a:t>
            </a:r>
          </a:p>
          <a:p>
            <a:endParaRPr lang="en-US" dirty="0" smtClean="0"/>
          </a:p>
          <a:p>
            <a:r>
              <a:rPr lang="en-US" dirty="0" smtClean="0"/>
              <a:t>Many ordinary purposive actions have many different outcomes.</a:t>
            </a:r>
          </a:p>
          <a:p>
            <a:r>
              <a:rPr lang="en-US" dirty="0" smtClean="0"/>
              <a:t>Grabbing little Isabel by</a:t>
            </a:r>
            <a:r>
              <a:rPr lang="en-US" baseline="0" dirty="0" smtClean="0"/>
              <a:t> the hands I swing her around, causing her to laugh and, simultaneously, breaking a vase.</a:t>
            </a:r>
            <a:endParaRPr lang="en-US" dirty="0" smtClean="0"/>
          </a:p>
          <a:p>
            <a:r>
              <a:rPr lang="en-US" dirty="0" smtClean="0"/>
              <a:t>In fact the outcome to which this purposive action was directed might not be among</a:t>
            </a:r>
            <a:r>
              <a:rPr lang="en-US" baseline="0" dirty="0" smtClean="0"/>
              <a:t> its actual outcomes; after all, actions can fail.</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 among all the actual and possible outcomes of my action, one or some are singled out as specially related to this action.</a:t>
            </a:r>
          </a:p>
          <a:p>
            <a:r>
              <a:rPr lang="en-US" baseline="0" dirty="0" smtClean="0"/>
              <a:t>One aspect of the question concerns what singles out the outcome or outcomes, actual or merely possible, to which a particular purposive is directed.</a:t>
            </a:r>
          </a:p>
          <a:p>
            <a:r>
              <a:rPr lang="en-US" baseline="0" dirty="0" smtClean="0"/>
              <a:t>But there is also a second aspect ...</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Ordinary purposive actions are sometimes composed of more than one motor action.  My swinging Isabel around starts with my reaching for her wrists, grasping them and then spinning us around ... and my action doesn’t include other things which I might be doing simultaneously, like refusing a cup of tea with my eyes or  trying to determine whether that smell is coming from Isabel’s sister Hannah’s nappy.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focus on just one case, Alonso says </a:t>
            </a:r>
            <a:r>
              <a:rPr lang="en-US" i="0" dirty="0" smtClean="0"/>
              <a:t>‘the key property of joint action lies in its internal component [...] in the participants’ having a “collective” or “shared” intention.’ </a:t>
            </a:r>
          </a:p>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(Alonso 2009, pp. 444-5)</a:t>
            </a:r>
          </a:p>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a typeface="Arial" charset="0"/>
              <a:cs typeface="Arial" charset="0"/>
            </a:endParaRPr>
          </a:p>
          <a:p>
            <a:r>
              <a:rPr lang="en-US" dirty="0" smtClean="0"/>
              <a:t>In the terminology of this workshop, joint action is explicated entirely in terms of reflective states, in terms</a:t>
            </a:r>
            <a:r>
              <a:rPr lang="en-US" baseline="0" dirty="0" smtClean="0"/>
              <a:t> of propositional attitudes like </a:t>
            </a:r>
            <a:r>
              <a:rPr lang="en-US" dirty="0" smtClean="0"/>
              <a:t>intentions and knowledge and processes like explicit practical reasoning.  </a:t>
            </a:r>
          </a:p>
          <a:p>
            <a:r>
              <a:rPr lang="en-US" dirty="0" smtClean="0"/>
              <a:t>Philosophers and psychologists who</a:t>
            </a:r>
            <a:r>
              <a:rPr lang="en-US" baseline="0" dirty="0" smtClean="0"/>
              <a:t> hold this view </a:t>
            </a:r>
            <a:r>
              <a:rPr lang="en-US" dirty="0" smtClean="0"/>
              <a:t>may allow that pre-reflective states</a:t>
            </a:r>
            <a:r>
              <a:rPr lang="en-US" baseline="0" dirty="0" smtClean="0"/>
              <a:t> and processes sometimes play a role in enabling joint action; but they do not think that pre-reflective states or processes are needed for understand what joint action is.</a:t>
            </a:r>
            <a:endParaRPr lang="en-US" dirty="0" smtClean="0"/>
          </a:p>
          <a:p>
            <a:endParaRPr lang="en-US" baseline="0" dirty="0" smtClean="0"/>
          </a:p>
          <a:p>
            <a:endParaRPr lang="en-US" dirty="0" smtClean="0"/>
          </a:p>
          <a:p>
            <a:endParaRPr lang="en-US" baseline="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So another aspect of our question is what determines which activities comprise the purposive action and which do not.</a:t>
            </a:r>
          </a:p>
          <a:p>
            <a:endParaRPr lang="en-US" baseline="0" dirty="0" smtClean="0"/>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as Elisabeth Pacherie has argued (and I’ve had a go at arguing this in</a:t>
            </a:r>
            <a:r>
              <a:rPr lang="en-US" baseline="0" dirty="0" smtClean="0"/>
              <a:t> joint work with </a:t>
            </a:r>
            <a:r>
              <a:rPr lang="en-US" baseline="0" dirty="0" err="1" smtClean="0"/>
              <a:t>Corrado</a:t>
            </a:r>
            <a:r>
              <a:rPr lang="en-US" baseline="0" dirty="0" smtClean="0"/>
              <a:t> Sinigaglia recently too),</a:t>
            </a:r>
          </a:p>
          <a:p>
            <a:r>
              <a:rPr lang="en-US" baseline="0" dirty="0" smtClean="0"/>
              <a:t>motor representations are relevantly similar to intentions.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Of course motor representations differ from intentions in some important ways (as Pacherie also notes).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they are similar in the respects that matter for explaining the purposiveness of action.</a:t>
            </a:r>
          </a:p>
          <a:p>
            <a:r>
              <a:rPr lang="en-US" baseline="0" dirty="0" smtClean="0"/>
              <a:t>(1) Like intentions, some motor representations represent outcomes (and not merely patters of joint displacement, say).</a:t>
            </a:r>
          </a:p>
          <a:p>
            <a:r>
              <a:rPr lang="en-US" baseline="0" dirty="0" smtClean="0"/>
              <a:t>(2) Like intentions, some motor representations play a role in coordinating multiple more component activities by virtue of their role as elements in hierarchically structured plans.</a:t>
            </a:r>
          </a:p>
          <a:p>
            <a:r>
              <a:rPr lang="en-US" baseline="0" dirty="0" smtClean="0"/>
              <a:t>(3) And, like intentions, some motor representations coordinate these activities in a way that would normally facilitate the outcome’s occurrence.</a:t>
            </a:r>
          </a:p>
          <a:p>
            <a:endParaRPr lang="en-US" baseline="0" dirty="0" smtClean="0"/>
          </a:p>
          <a:p>
            <a:r>
              <a:rPr lang="en-US" dirty="0" smtClean="0"/>
              <a:t>So in</a:t>
            </a:r>
            <a:r>
              <a:rPr lang="en-US" baseline="0" dirty="0" smtClean="0"/>
              <a:t> the individual case, it seems to me quite straightforward that there is a role for motor representation to play in explaining the purposiveness of action [*explaining the possibility of purposive action?].</a:t>
            </a:r>
          </a:p>
          <a:p>
            <a:endParaRPr lang="en-US" baseline="0" dirty="0" smtClean="0"/>
          </a:p>
          <a:p>
            <a:r>
              <a:rPr lang="en-US" baseline="0" dirty="0" smtClean="0"/>
              <a:t>The claim is not that \</a:t>
            </a:r>
            <a:r>
              <a:rPr lang="en-US" baseline="0" dirty="0" err="1" smtClean="0"/>
              <a:t>emph</a:t>
            </a:r>
            <a:r>
              <a:rPr lang="en-US" baseline="0" dirty="0" smtClean="0"/>
              <a:t>{all} purposive actions are linked to outcomes by motor representations, just that some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the purposiveness of an action is grounded in a motor representation of an outcome; in other cases it is grounded in an intention.</a:t>
            </a:r>
          </a:p>
          <a:p>
            <a:r>
              <a:rPr lang="en-US" baseline="0" dirty="0" smtClean="0"/>
              <a:t>And of course in many cases it may be that both intention and motor representation are involved.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let’s turn to joint action.</a:t>
            </a:r>
            <a:endParaRPr lang="en-US" baseline="0"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same question</a:t>
            </a:r>
            <a:r>
              <a:rPr lang="en-US" baseline="0" dirty="0" smtClean="0"/>
              <a:t> we asked about ordinary, individual action also arises for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joint action and the outcome or outcomes to which it is directed?</a:t>
            </a:r>
          </a:p>
          <a:p>
            <a:endParaRPr lang="en-US" baseline="0"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again the question has two aspects</a:t>
            </a:r>
            <a:r>
              <a:rPr lang="en-US" baseline="0" dirty="0" smtClean="0"/>
              <a:t>.</a:t>
            </a:r>
          </a:p>
          <a:p>
            <a:r>
              <a:rPr lang="en-US" baseline="0" dirty="0" smtClean="0"/>
              <a:t>What singles out the outcome or outcomes to which a purposive joint action is directed?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what binds</a:t>
            </a:r>
            <a:r>
              <a:rPr lang="en-US" baseline="0" dirty="0" smtClean="0"/>
              <a:t> together the various activities that make up the joint action?</a:t>
            </a:r>
          </a:p>
          <a:p>
            <a:r>
              <a:rPr lang="en-US" baseline="0" dirty="0" smtClean="0"/>
              <a:t>The difference in the case of joint action is, of course, that these activities are not necessarily activities of a single agent.</a:t>
            </a:r>
          </a:p>
          <a:p>
            <a:endParaRPr lang="en-US" baseline="0"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answer</a:t>
            </a:r>
            <a:r>
              <a:rPr lang="en-US" baseline="0" dirty="0" smtClean="0"/>
              <a:t> to this question for the case of joint action is also superficially similar in the answer we gave in the case of ordinary, individual action.</a:t>
            </a:r>
          </a:p>
          <a:p>
            <a:endParaRPr lang="en-US" baseline="0" dirty="0" smtClean="0"/>
          </a:p>
          <a:p>
            <a:r>
              <a:rPr lang="en-US" baseline="0" dirty="0" smtClean="0"/>
              <a:t>A shared intention is what relates purposive joint actions to the outcomes to which they are directed.</a:t>
            </a:r>
          </a:p>
          <a:p>
            <a:r>
              <a:rPr lang="en-US" baseline="0" dirty="0" smtClean="0"/>
              <a:t>For the shared intention</a:t>
            </a:r>
          </a:p>
          <a:p>
            <a:r>
              <a:rPr lang="en-US" baseline="0" dirty="0" smtClean="0"/>
              <a:t>(1) involves a representation, on the part of each agent, of an outcome</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endParaRPr lang="en-US" baseline="0" dirty="0" smtClean="0"/>
          </a:p>
          <a:p>
            <a:r>
              <a:rPr lang="en-US" baseline="0" dirty="0" smtClean="0"/>
              <a:t>It is in this sense that a shared intention can ground the purposiveness of a joint action.</a:t>
            </a:r>
          </a:p>
          <a:p>
            <a:endParaRPr lang="en-US" baseline="0"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But what we saw</a:t>
            </a:r>
            <a:r>
              <a:rPr lang="en-US" baseline="0" dirty="0" smtClean="0"/>
              <a:t> earlier, what the research by </a:t>
            </a:r>
            <a:r>
              <a:rPr lang="en-US" baseline="0" dirty="0" err="1" smtClean="0"/>
              <a:t>Kourtis</a:t>
            </a:r>
            <a:r>
              <a:rPr lang="en-US" baseline="0" dirty="0" smtClean="0"/>
              <a:t> et al and others indicates, is that social motor representation can play a similar role to joint action.</a:t>
            </a:r>
          </a:p>
          <a:p>
            <a:endParaRPr lang="en-US" baseline="0" dirty="0" smtClean="0"/>
          </a:p>
          <a:p>
            <a:r>
              <a:rPr lang="en-US" baseline="0" dirty="0" smtClean="0"/>
              <a:t>Return to the example of a two agents moving an object in a way that involves passing it between them.</a:t>
            </a:r>
          </a:p>
          <a:p>
            <a:r>
              <a:rPr lang="en-US" baseline="0" dirty="0" smtClean="0"/>
              <a:t>the motor representation</a:t>
            </a:r>
          </a:p>
          <a:p>
            <a:r>
              <a:rPr lang="en-US" baseline="0" dirty="0" smtClean="0"/>
              <a:t>(1) involves a representation, on the part of each agent, of an outcome</a:t>
            </a:r>
          </a:p>
          <a:p>
            <a:r>
              <a:rPr lang="en-US" baseline="0" dirty="0" smtClean="0"/>
              <a:t>In this case the outcome is the whole movement of the object</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Because each agent represents the whole movement and plans all of its implementation irrespective of which parts she will actually perform, each agent plans the action in a way that should coordinate with the other agent’s plans providing they use similar planning procedures</a:t>
            </a:r>
          </a:p>
          <a:p>
            <a:endParaRPr lang="en-US" baseline="0" dirty="0" smtClean="0"/>
          </a:p>
          <a:p>
            <a:r>
              <a:rPr lang="en-US" baseline="0" dirty="0" smtClean="0"/>
              <a:t>[*What I’m saying here, in effect, is that both shared intention and social motor representation can yield a COLLECTIVE GOAL]</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What I’m suggesting is very</a:t>
            </a:r>
            <a:r>
              <a:rPr lang="en-US" baseline="0" dirty="0" smtClean="0"/>
              <a:t> simple.</a:t>
            </a:r>
          </a:p>
          <a:p>
            <a:endParaRPr lang="en-US" baseline="0" dirty="0" smtClean="0"/>
          </a:p>
          <a:p>
            <a:r>
              <a:rPr lang="en-US" baseline="0" dirty="0" smtClean="0"/>
              <a:t>If you think that in ordinary, individual action, the purposiveness of actions can be grounded by motor representations</a:t>
            </a:r>
          </a:p>
          <a:p>
            <a:r>
              <a:rPr lang="en-US" baseline="0" dirty="0" smtClean="0"/>
              <a:t>(and you should think this because it’s true),</a:t>
            </a:r>
          </a:p>
          <a:p>
            <a:r>
              <a:rPr lang="en-US" baseline="0" dirty="0" smtClean="0"/>
              <a:t>then you should also think the same about actions involving two or more agents---the purposiveness of a joint action can be grounded in motor representations as well as in shared intentions.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 want to argue that</a:t>
            </a:r>
            <a:r>
              <a:rPr lang="en-US" baseline="0" dirty="0" smtClean="0"/>
              <a:t> this is a mistake. </a:t>
            </a:r>
          </a:p>
          <a:p>
            <a:r>
              <a:rPr lang="en-US" baseline="0" dirty="0" smtClean="0"/>
              <a:t>Fully explicating joint action involves appeal to both pre-reflective and reflective structures, structures of motor representation as well as to structures of intention.</a:t>
            </a:r>
          </a:p>
          <a:p>
            <a:endParaRPr lang="en-US" baseline="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Let me try another way of presenting the same idea.</a:t>
            </a:r>
          </a:p>
          <a:p>
            <a:r>
              <a:rPr lang="en-US" dirty="0" smtClean="0"/>
              <a:t>Here are Michael</a:t>
            </a:r>
            <a:r>
              <a:rPr lang="en-US" baseline="0" dirty="0" smtClean="0"/>
              <a:t> Bratman’s sufficient conditions for shared intention.</a:t>
            </a:r>
          </a:p>
          <a:p>
            <a:r>
              <a:rPr lang="en-US" baseline="0" dirty="0" smtClean="0"/>
              <a:t>I want to suggest that social motor representation provides a parallel</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There is a direct parallel with the first condition: in the case of motor</a:t>
            </a:r>
            <a:r>
              <a:rPr lang="en-US" baseline="0" dirty="0" smtClean="0"/>
              <a:t> representation, each agent represents the outcome (e.g. the movement of the object).</a:t>
            </a:r>
          </a:p>
          <a:p>
            <a:r>
              <a:rPr lang="en-US" baseline="0" dirty="0" smtClean="0"/>
              <a:t>The key claim here is that some motor representations (</a:t>
            </a:r>
            <a:r>
              <a:rPr lang="en-US" baseline="0" dirty="0" err="1" smtClean="0"/>
              <a:t>i</a:t>
            </a:r>
            <a:r>
              <a:rPr lang="en-US" baseline="0" dirty="0" smtClean="0"/>
              <a:t>) represent outcomes, and (ii) represent the outcomes of actions not all of whose components will be executed by the agent whose motor representation it is.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 there</a:t>
            </a:r>
            <a:r>
              <a:rPr lang="en-US" baseline="0" dirty="0" smtClean="0"/>
              <a:t> is clearly no \</a:t>
            </a:r>
            <a:r>
              <a:rPr lang="en-US" baseline="0" dirty="0" err="1" smtClean="0"/>
              <a:t>emph</a:t>
            </a:r>
            <a:r>
              <a:rPr lang="en-US" baseline="0" dirty="0" smtClean="0"/>
              <a:t>{direct} parallel. </a:t>
            </a:r>
          </a:p>
          <a:p>
            <a:r>
              <a:rPr lang="en-US" baseline="0" dirty="0" smtClean="0"/>
              <a:t>I don’t think motor representations can represent motor representations in the way that intentions can represent intentions.</a:t>
            </a:r>
          </a:p>
          <a:p>
            <a:r>
              <a:rPr lang="en-US" baseline="0" dirty="0" smtClean="0"/>
              <a:t>But I do think there is a parallel of sorts.</a:t>
            </a:r>
          </a:p>
          <a:p>
            <a:r>
              <a:rPr lang="en-US" baseline="0" dirty="0" smtClean="0"/>
              <a:t>Each agent’s having a motor representation of the distributed goal of their action does ensure meshing of </a:t>
            </a:r>
            <a:r>
              <a:rPr lang="en-US" baseline="0" dirty="0" err="1" smtClean="0"/>
              <a:t>subplans</a:t>
            </a:r>
            <a:r>
              <a:rPr lang="en-US" baseline="0" dirty="0" smtClean="0"/>
              <a:t>.</a:t>
            </a:r>
          </a:p>
          <a:p>
            <a:r>
              <a:rPr lang="en-US" baseline="0" dirty="0" smtClean="0"/>
              <a:t>What ensures this meshing is not the fact that each agent represents the others’ plans.</a:t>
            </a:r>
          </a:p>
          <a:p>
            <a:r>
              <a:rPr lang="en-US" baseline="0" dirty="0" smtClean="0"/>
              <a:t>Rather in the case where joint actions is grounded in social motor representation, what ensures meshing of </a:t>
            </a:r>
            <a:r>
              <a:rPr lang="en-US" baseline="0" dirty="0" err="1" smtClean="0"/>
              <a:t>subplans</a:t>
            </a:r>
            <a:r>
              <a:rPr lang="en-US" baseline="0" dirty="0" smtClean="0"/>
              <a:t> is two facts (</a:t>
            </a:r>
            <a:r>
              <a:rPr lang="en-US" baseline="0" dirty="0" err="1" smtClean="0"/>
              <a:t>i</a:t>
            </a:r>
            <a:r>
              <a:rPr lang="en-US" baseline="0" dirty="0" smtClean="0"/>
              <a:t>) each agent plans all of the agents’ actions, and (ii) the agents rely on similar planning strategies (planning strategies that are sufficiently similar to ensure meshing </a:t>
            </a:r>
            <a:r>
              <a:rPr lang="en-US" baseline="0" dirty="0" err="1" smtClean="0"/>
              <a:t>subplans</a:t>
            </a:r>
            <a:r>
              <a:rPr lang="en-US" baseline="0" dirty="0" smtClean="0"/>
              <a: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I’m less sure about a parallel to the common knowledge condition.</a:t>
            </a:r>
          </a:p>
          <a:p>
            <a:r>
              <a:rPr lang="en-US" baseline="0" dirty="0" smtClean="0"/>
              <a:t>As I see things, the justification for supposing that shared intention involves common knowledge concerns a normative link between intention and reasons.</a:t>
            </a:r>
          </a:p>
          <a:p>
            <a:r>
              <a:rPr lang="en-US" baseline="0" dirty="0" smtClean="0"/>
              <a:t>In acting on intentions, one should be acting for reasons.</a:t>
            </a:r>
          </a:p>
          <a:p>
            <a:r>
              <a:rPr lang="en-US" baseline="0" dirty="0" smtClean="0"/>
              <a:t>And a consideration can only be among your reasons if you know that consideration.</a:t>
            </a:r>
          </a:p>
          <a:p>
            <a:r>
              <a:rPr lang="en-US" baseline="0" dirty="0" smtClean="0"/>
              <a:t>So I think the need for common knowledge arises from the need to explain how another person’s intentions could be among your reasons for acting.</a:t>
            </a:r>
          </a:p>
          <a:p>
            <a:r>
              <a:rPr lang="en-US" baseline="0" dirty="0" smtClean="0"/>
              <a:t>I don’t think this need arises in the case of motor representation because it seems to me that the sort of planning of which motor representation is an element does not involve acting for reasons in the same sense.  </a:t>
            </a:r>
          </a:p>
          <a:p>
            <a:r>
              <a:rPr lang="en-US" baseline="0" dirty="0" smtClean="0"/>
              <a:t>(In motor action, there are reasons why we do things (of course!) but these are not  reasons for which we act.)</a:t>
            </a:r>
          </a:p>
          <a:p>
            <a:r>
              <a:rPr lang="en-US" baseline="0" dirty="0" smtClean="0"/>
              <a:t>What motor joint action requires is not that your motor plans provide reasons for mine.</a:t>
            </a:r>
          </a:p>
          <a:p>
            <a:r>
              <a:rPr lang="en-US" baseline="0" dirty="0" smtClean="0"/>
              <a:t>There just has to be a good chance that this is true relative to the costs and benefits of joint action and the alternatives to joint action.</a:t>
            </a:r>
          </a:p>
          <a:p>
            <a:r>
              <a:rPr lang="en-US" baseline="0" dirty="0" smtClean="0"/>
              <a:t>So I think that instead of common *knowledge*, in the case of social motor representation there is a common *background* of dispositions, habits and expectations.</a:t>
            </a:r>
          </a:p>
          <a:p>
            <a:endParaRPr lang="en-US" baseline="0" dirty="0" smtClean="0"/>
          </a:p>
          <a:p>
            <a:r>
              <a:rPr lang="en-US" baseline="0" dirty="0" smtClean="0"/>
              <a:t>[***CUT but one thing that might do the work of common knowledge is a custom or habit </a:t>
            </a:r>
          </a:p>
          <a:p>
            <a:r>
              <a:rPr lang="en-US" baseline="0" dirty="0" smtClean="0"/>
              <a:t>that would allow the agents, in their particular social context, to rely on each other’s cooperation.</a:t>
            </a:r>
          </a:p>
          <a:p>
            <a:r>
              <a:rPr lang="en-US" baseline="0" dirty="0" smtClean="0"/>
              <a:t>In some countries this sort of thing works on public transport; </a:t>
            </a:r>
          </a:p>
          <a:p>
            <a:r>
              <a:rPr lang="en-US" baseline="0" dirty="0" smtClean="0"/>
              <a:t>it is reasonable to take for granted that, if you are obviously struggling with a pram or suitcase, then someone nearby will help.]</a:t>
            </a:r>
          </a:p>
          <a:p>
            <a:endParaRPr lang="en-US" baseline="0"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If this is right, if social motor representations play a role analogous to the structure of intentions and knowledge which Bratman identifies as sufficient for shared intention, then this is another reason to think that motor representations can ground the purposiveness of joint action.</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Recap: the question was: </a:t>
            </a:r>
            <a:r>
              <a:rPr lang="en-US" i="0" dirty="0" smtClean="0">
                <a:effectLst>
                  <a:glow rad="101600">
                    <a:srgbClr val="000000"/>
                  </a:glow>
                </a:effectLst>
                <a:ea typeface="Arial" charset="0"/>
                <a:cs typeface="Arial" charset="0"/>
              </a:rPr>
              <a:t>Does social motor representation also play a role in explaining what joint is?</a:t>
            </a:r>
          </a:p>
          <a:p>
            <a:r>
              <a:rPr lang="en-US" dirty="0" smtClean="0"/>
              <a:t>I have just been arguing for a positive answer.</a:t>
            </a:r>
          </a:p>
          <a:p>
            <a:r>
              <a:rPr lang="en-US" baseline="0" dirty="0" smtClean="0"/>
              <a:t>My thesis is this:</a:t>
            </a:r>
          </a:p>
          <a:p>
            <a:r>
              <a:rPr lang="en-US" baseline="0" dirty="0" smtClean="0"/>
              <a:t>\</a:t>
            </a:r>
            <a:r>
              <a:rPr lang="en-US" baseline="0" dirty="0" err="1" smtClean="0"/>
              <a:t>textbf</a:t>
            </a:r>
            <a:r>
              <a:rPr lang="en-US" baseline="0" dirty="0" smtClean="0"/>
              <a:t>{</a:t>
            </a:r>
          </a:p>
          <a:p>
            <a:r>
              <a:rPr lang="en-US" baseline="0" dirty="0" smtClean="0"/>
              <a:t>Reciprocal agent-neutral motor representations coordinate multiple agents’ actions by virtue of representing an outcome to which each agent’s actions are directed.</a:t>
            </a:r>
          </a:p>
          <a:p>
            <a:r>
              <a:rPr lang="en-US" baseline="0" dirty="0" smtClean="0"/>
              <a:t>}</a:t>
            </a:r>
          </a:p>
          <a:p>
            <a:r>
              <a:rPr lang="en-US" baseline="0" dirty="0" smtClean="0"/>
              <a:t>That is, reciprocal social motor representations can ground the purposiveness of joint action.</a:t>
            </a:r>
          </a:p>
          <a:p>
            <a:r>
              <a:rPr lang="en-US" baseline="0" dirty="0" smtClean="0"/>
              <a:t>This is why I think that fully understanding what joint action is requires understanding the coordinating role of social motor representation and not only understand shared intention.</a:t>
            </a:r>
          </a:p>
          <a:p>
            <a:endParaRPr lang="en-US" baseline="0" dirty="0" smtClean="0"/>
          </a:p>
          <a:p>
            <a:endParaRPr lang="en-US" baseline="0"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But at this point you might say that social motor representation doesn’t really add anything new to our understanding of joint action.</a:t>
            </a:r>
          </a:p>
          <a:p>
            <a:r>
              <a:rPr lang="en-US" baseline="0" dirty="0" smtClean="0"/>
              <a:t>Rather, you might object, social motor representation is just a variety of shared intention.</a:t>
            </a:r>
          </a:p>
          <a:p>
            <a:r>
              <a:rPr lang="en-US" baseline="0" dirty="0" smtClean="0"/>
              <a:t>So I’m wrong to think that there is a *distinctive* role for social motor representation to play in explaining the possibility of purposive joint action.</a:t>
            </a:r>
          </a:p>
          <a:p>
            <a:r>
              <a:rPr lang="en-US" baseline="0" dirty="0" smtClean="0"/>
              <a:t>All I’ve done is shown that what philosophers call shared intention can be </a:t>
            </a:r>
            <a:r>
              <a:rPr lang="en-US" baseline="0" dirty="0" err="1" smtClean="0"/>
              <a:t>realised</a:t>
            </a:r>
            <a:r>
              <a:rPr lang="en-US" baseline="0" dirty="0" smtClean="0"/>
              <a:t> by structures of what scientists call motor representations.</a:t>
            </a:r>
          </a:p>
          <a:p>
            <a:endParaRPr lang="en-US" baseline="0"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And this of course would mean that there is no conflict between the standard view that we can fully explain what joint action is just in terms of shared intention.</a:t>
            </a:r>
          </a:p>
          <a:p>
            <a:r>
              <a:rPr lang="en-US" baseline="0" dirty="0" smtClean="0"/>
              <a:t>But I don’t think this is right.</a:t>
            </a:r>
          </a:p>
          <a:p>
            <a:r>
              <a:rPr lang="en-US" baseline="0" dirty="0" smtClean="0"/>
              <a:t>To see why, we have to step back to intention generally and ask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a:t>
            </a:r>
            <a:r>
              <a:rPr lang="en-US" baseline="0" dirty="0" smtClean="0"/>
              <a:t> what are intentions for?</a:t>
            </a:r>
          </a:p>
          <a:p>
            <a:endParaRPr lang="en-US" baseline="0" dirty="0" smtClean="0"/>
          </a:p>
          <a:p>
            <a:r>
              <a:rPr lang="en-US" baseline="0" dirty="0" smtClean="0"/>
              <a:t>I’m going to assume that intention is something over and above basic beliefs and desires; that an intention is not, for instance, merely a strongest desire.</a:t>
            </a:r>
          </a:p>
          <a:p>
            <a:endParaRPr lang="en-US" baseline="0" dirty="0" smtClean="0"/>
          </a:p>
          <a:p>
            <a:r>
              <a:rPr lang="en-US" baseline="0" dirty="0" smtClean="0"/>
              <a:t>There is a temptation to assume that intention is involved in every case of purposive action.</a:t>
            </a:r>
          </a:p>
          <a:p>
            <a:r>
              <a:rPr lang="en-US" baseline="0" dirty="0" smtClean="0"/>
              <a:t>But it’s hard to see what the argument for this could be.</a:t>
            </a:r>
          </a:p>
          <a:p>
            <a:r>
              <a:rPr lang="en-US" baseline="0" dirty="0" smtClean="0"/>
              <a:t>In many cases it seems that beliefs, desires and motor representations are all that is needed to explain purposive action.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You offer me a biscuit.  I want one, and I believe I can get one by reaching out for it.  So I do reach for it.  As far as I can see, there’s no need to suppose that, in addition to the belief and desire, it must be the case that I also intend to take a biscuit.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least not unless we take ‘intention’ to mean ‘strongest desire’, which it does not.)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Maybe I do intend this.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it’s possible for an agent to take and eat a biscuit, and to do so purposively, without having any intentions at all.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Beliefs desires and motor representations are sufficient.</a:t>
            </a:r>
          </a:p>
          <a:p>
            <a:endParaRPr lang="en-US" baseline="0" dirty="0" smtClean="0"/>
          </a:p>
          <a:p>
            <a:r>
              <a:rPr lang="en-US" baseline="0" dirty="0" smtClean="0"/>
              <a:t>So (again), what are intentions for?</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49</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Motor representations are involved in this kind of planning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[Motor representations enable quite sophisticated planning over short periods of time and sequences of action; for example, how you grasp a pointer will depend on what you are about to do with it \</a:t>
            </a:r>
            <a:r>
              <a:rPr lang="en-US" baseline="0" dirty="0" err="1" smtClean="0"/>
              <a:t>citep</a:t>
            </a:r>
            <a:r>
              <a:rPr lang="en-US" baseline="0" dirty="0" smtClean="0"/>
              <a:t>{zhang:2007_planning}.</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sort of planning does not need intentions at all.  So what are intentions for?</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 hope it’s obvious why this might interest philosophers; but it is not immediately obvious why scientists should care.  </a:t>
            </a:r>
          </a:p>
          <a:p>
            <a:r>
              <a:rPr lang="en-US" baseline="0" dirty="0" smtClean="0"/>
              <a:t>After all, if your questions are about how joint actions is possible in practice, why do you need to care about what exactly joint action is?  </a:t>
            </a:r>
          </a:p>
          <a:p>
            <a:r>
              <a:rPr lang="en-US" baseline="0" dirty="0" smtClean="0"/>
              <a:t>I think the view I’ll offer is might just be relevant, in a small way, to scientists as well.  </a:t>
            </a:r>
          </a:p>
          <a:p>
            <a:r>
              <a:rPr lang="en-US" baseline="0" dirty="0" smtClean="0"/>
              <a:t>It is sometimes tempting to ignore </a:t>
            </a:r>
            <a:r>
              <a:rPr lang="en-US" baseline="0" dirty="0" smtClean="0"/>
              <a:t>reflective states and </a:t>
            </a:r>
            <a:r>
              <a:rPr lang="en-US" baseline="0" dirty="0" smtClean="0"/>
              <a:t>processes because they seem to </a:t>
            </a:r>
            <a:r>
              <a:rPr lang="en-US" baseline="0" dirty="0" smtClean="0"/>
              <a:t>float free of any bodily or motor </a:t>
            </a:r>
            <a:r>
              <a:rPr lang="en-US" baseline="0" dirty="0" smtClean="0"/>
              <a:t>constraints and this makes it hard to get any handle on them. </a:t>
            </a:r>
            <a:endParaRPr lang="en-US" baseline="0" dirty="0" smtClean="0"/>
          </a:p>
          <a:p>
            <a:r>
              <a:rPr lang="en-US" baseline="0" dirty="0" smtClean="0"/>
              <a:t>My suggestion is this: identifying a role for pre-reflective motor representations and processes in explaining what joint action may eventually enable us to understand how reflective states and processes--structures of intention and knowledge and the practical reasoning in which these feature---are anchored in the pre-reflective</a:t>
            </a:r>
            <a:r>
              <a:rPr lang="en-US" baseline="0" dirty="0" smtClean="0"/>
              <a:t>.</a:t>
            </a:r>
          </a:p>
          <a:p>
            <a:r>
              <a:rPr lang="en-US" baseline="0" dirty="0" smtClean="0"/>
              <a:t>So the promise is that we may be able to make a tiny step towards a more integrated view of joint action</a:t>
            </a:r>
            <a:r>
              <a:rPr lang="en-US" baseline="0" smtClean="0"/>
              <a:t>, one which </a:t>
            </a:r>
            <a:r>
              <a:rPr lang="en-US" baseline="0" dirty="0" smtClean="0"/>
              <a:t>is as integrated as joint actions actually are.</a:t>
            </a:r>
            <a:endParaRPr lang="en-US" baseline="0" dirty="0" smtClean="0"/>
          </a:p>
          <a:p>
            <a:endParaRPr lang="en-US" baseline="0" dirty="0" smtClean="0"/>
          </a:p>
          <a:p>
            <a:r>
              <a:rPr lang="en-US" baseline="0" dirty="0" smtClean="0"/>
              <a:t>So the central claim is going to be that you can’t fully explain what joint action is by appeal to reflective states and processes only; structures of motor representation are also relevant.</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50</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Intentions are involved in this kind of planning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a:r>
            <a:r>
              <a:rPr lang="en-US" baseline="0" dirty="0" err="1" smtClean="0"/>
              <a:t>emph</a:t>
            </a:r>
            <a:r>
              <a:rPr lang="en-US" baseline="0" dirty="0" smtClean="0"/>
              <a:t>{Intentions are for planning multiple separate actions over longer periods of time; and for planning multiple separate actions whose execution is mutually constraining where the outcomes cannot be represented </a:t>
            </a:r>
            <a:r>
              <a:rPr lang="en-US" baseline="0" dirty="0" err="1" smtClean="0"/>
              <a:t>motorically</a:t>
            </a:r>
            <a:r>
              <a:rPr lang="en-US" baseline="0" dirty="0" smtClean="0"/>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is a case where intentions are really needed --- can’t act on strongest desire (for the big reward) if want to </a:t>
            </a:r>
            <a:r>
              <a:rPr lang="en-US" baseline="0" dirty="0" err="1" smtClean="0"/>
              <a:t>maximise</a:t>
            </a:r>
            <a:r>
              <a:rPr lang="en-US" baseline="0" dirty="0" smtClean="0"/>
              <a:t> rewards by collecting the small and the large reward.</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And can’t rely on motor representation because the motor system doesn’t care about things that cannot be represented in motor terms.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Not all purposive actions involve any planning of this sort.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you could imagine a two-person version of this task where we are rewarded for what we collectively achieve.  In this case it’s optimal if one of us goes for the small reward and the other goes for the large reward.  I think it’s this kind of planning that shared intention is really for.</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a:t>
            </a:r>
            <a:r>
              <a:rPr lang="en-US" baseline="0" dirty="0" smtClean="0"/>
              <a:t> what are intentions for?</a:t>
            </a:r>
          </a:p>
          <a:p>
            <a:endParaRPr lang="en-US" baseline="0" dirty="0" smtClean="0"/>
          </a:p>
          <a:p>
            <a:r>
              <a:rPr lang="en-US" baseline="0" dirty="0" smtClean="0"/>
              <a:t>I’m going to assume that intention is something over and above basic beliefs and desires; that an intention is not, for instance, merely a strongest desire.</a:t>
            </a:r>
          </a:p>
          <a:p>
            <a:endParaRPr lang="en-US" baseline="0" dirty="0" smtClean="0"/>
          </a:p>
          <a:p>
            <a:r>
              <a:rPr lang="en-US" baseline="0" dirty="0" smtClean="0"/>
              <a:t>There is a temptation to assume that intention is involved in every case of purposive action.</a:t>
            </a:r>
          </a:p>
          <a:p>
            <a:r>
              <a:rPr lang="en-US" baseline="0" dirty="0" smtClean="0"/>
              <a:t>But it’s hard to see what the argument for this could be.</a:t>
            </a:r>
          </a:p>
          <a:p>
            <a:r>
              <a:rPr lang="en-US" baseline="0" dirty="0" smtClean="0"/>
              <a:t>In many cases it seems that beliefs, desires and motor representations are all that is needed to explain purposive action.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You offer me a biscuit.  I want one, and I believe I can get one by reaching out for it.  So I do reach for it.  As far as I can see, there’s no need to suppose that, in addition to the belief and desire, it must be the case that I also intend to take a biscuit.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least not unless we take ‘intention’ to mean ‘strongest desire’, which it does not.)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Maybe I do intend this.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it’s possible for an agent to take and eat a biscuit, and to do so purposively, without having any intentions at all.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Beliefs desires and motor representations are sufficient.</a:t>
            </a:r>
          </a:p>
          <a:p>
            <a:endParaRPr lang="en-US" baseline="0" dirty="0" smtClean="0"/>
          </a:p>
          <a:p>
            <a:r>
              <a:rPr lang="en-US" baseline="0" dirty="0" smtClean="0"/>
              <a:t>So (again), what are intentions for?</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52</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a:r>
            <a:r>
              <a:rPr lang="en-US" baseline="0" dirty="0" err="1" smtClean="0"/>
              <a:t>emph</a:t>
            </a:r>
            <a:r>
              <a:rPr lang="en-US" baseline="0" dirty="0" smtClean="0"/>
              <a:t>{Intentions are for planning multiple separate actions over longer periods of time; and for planning multiple separate actions whose execution is mutually constraining where the outcomes cannot be represented </a:t>
            </a:r>
            <a:r>
              <a:rPr lang="en-US" baseline="0" dirty="0" err="1" smtClean="0"/>
              <a:t>motorically</a:t>
            </a:r>
            <a:r>
              <a:rPr lang="en-US" baseline="0" dirty="0" smtClean="0"/>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is a case where intentions are really needed --- can’t act on strongest desire (for the big reward) if want to </a:t>
            </a:r>
            <a:r>
              <a:rPr lang="en-US" baseline="0" dirty="0" err="1" smtClean="0"/>
              <a:t>maximise</a:t>
            </a:r>
            <a:r>
              <a:rPr lang="en-US" baseline="0" dirty="0" smtClean="0"/>
              <a:t> rewards by collecting the small and the large reward.</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And can’t rely on motor representation because the motor system doesn’t care about things that cannot be represented in motor terms.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Not all purposive actions involve any planning of this sort.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you could imagine a two-person version of this task where we are rewarded for what we collectively achieve.  In this case it’s optimal if one of us goes for the small reward and the other goes for the large reward.  I think it’s this kind of planning that shared intention is really for.</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53</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By contrast, in many ordinary cases of joint action there is no need for planning of this sort and so no need for shared intention.  Actions such as these \</a:t>
            </a:r>
            <a:r>
              <a:rPr lang="en-US" baseline="0" dirty="0" err="1" smtClean="0"/>
              <a:t>emph</a:t>
            </a:r>
            <a:r>
              <a:rPr lang="en-US" baseline="0" dirty="0" smtClean="0"/>
              <a:t>{might} involve shared intention but they do not \</a:t>
            </a:r>
            <a:r>
              <a:rPr lang="en-US" baseline="0" dirty="0" err="1" smtClean="0"/>
              <a:t>emph</a:t>
            </a:r>
            <a:r>
              <a:rPr lang="en-US" baseline="0" dirty="0" smtClean="0"/>
              <a:t>{necessarily} involve shared intention.  Coordination is taken care of by motor processes, or by the structure of the environment, or by the fact that we have physically coupled our bodies (in rowing a boat).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suggesting that some joint actions---like the one two people move an object in a way that involves passing it between them---don’t require this kind of planning and so don’t necessarily involve shared intentions.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social motor representation alone is sufficient for purposive joint action.</a:t>
            </a:r>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the question was whether social motor representation is merely a variety of shared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One reason for resisting this conclusion is that the two seem to have quite different functions.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Another is that they differ in representational format.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Let me go slowly here because the notion of format is crucial for the final point I want to make.</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background we first need a generic distinction between content and format. Imagine you are in an unfamiliar city and are trying to get to the central station. A stranger offers you two routes. Each route could be represented by a distinct line on a paper map. The difference between the two lines is a difference in content. Each of the routes could alternatively have been represented by a distinct series of instructions written on the same piece of paper; these cartographic and propositional representations differ in format. The format of a representation constrains its possible contents. For example, a representation with a cartographic format cannot represent what is represented by sentences such as `There could not be a mountain whose summit is inaccessible.'\footnote{ Note that the distinction between content and format is orthogonal to issues about representational medium. The maps in our illustration may be paper map or electronic maps, and the instructions may be spoken, signed or written. This difference is one of medium.} The distinction between content and format is necessary because, as our illustration shows, each can be varied independently of the other.</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background we first need a generic distinction between content and format. Imagine you are in an unfamiliar city and are trying to get to the central station. A stranger offers you two routes. Each route could be represented by a distinct line on a paper map. The difference between the two lines is a difference in content. Each of the routes could alternatively have been represented by a distinct series of instructions written on the same piece of paper; these cartographic and propositional representations differ in format. The format of a representation constrains its possible contents. For example, a representation with a cartographic format cannot represent what is represented by sentences such as `There could not be a mountain whose summit is inaccessible.'\footnote{ Note that the distinction between content and format is orthogonal to issues about representational medium. The maps in our illustration may be paper map or electronic maps, and the instructions may be spoken, signed or written. This difference is one of medium.} The distinction between content and format is necessary because, as our illustration shows, each can be varied independently of the other.</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Format matters because only where two representations have the same format can they be straightforwardly inferentially integrated.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illustrate, let’s stay with representations of routes.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Suppose you are given some verbal instructions describing a route. You are then shown a representation of a route on a map and asked whether this is the same route that was verbally described. You are not allowed to find out by following the routes or by imagining following them.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Special cases aside, answering the question will involve a process of translation because two distinct representational formats are involved, propositional and cartographic. It is not be enough that you could follow either representation of the route. You will also need to be able to translate from at least one representational format into at least one other format.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a:t>
            </a:r>
            <a:r>
              <a:rPr lang="en-US" baseline="0" smtClean="0"/>
              <a:t>the argument ...</a:t>
            </a:r>
            <a:endParaRPr lang="en-US" baseline="0"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step is questionable.  I don’t have an argument for this and I’m not sure it isn’t terminological.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What I care about is that we distinguish attitudes according to the processes in which they feature.</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if you like we could distinguish two kinds of intention, one propositional the other motor.</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long as we distinguish representations of different formats I don’t see that it matters too much whether we call them all intentions or whether we use that term for only some of them.</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[*intention in narrow sense and intention in the broad sense (</a:t>
            </a:r>
            <a:r>
              <a:rPr lang="en-US" baseline="0" dirty="0" err="1" smtClean="0"/>
              <a:t>cf</a:t>
            </a:r>
            <a:r>
              <a:rPr lang="en-US" baseline="0" dirty="0" smtClean="0"/>
              <a:t> desire); in the broad sense, desires can be intentions and so can instructions.]</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where does this leave us?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 question was whether reciprocal agent-neutral motor intentions could count as shared intentions.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the question was whether social motor representation is just a variety of motor representation.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 the answer is no because these two differ with respect to both function and representational format.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It’s only in an extremely abstract sense that they can be regarded as varieties of a single type of state.</a:t>
            </a:r>
          </a:p>
          <a:p>
            <a:r>
              <a:rPr lang="en-US" baseline="0" dirty="0" smtClean="0"/>
              <a:t>Social motor representations has a distinctive role in explaining the purposiveness of joint actions, one that is quite different from the role played by shared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means, I think that we have to treat the notion of joint action  as heterogeneous, just as the notion of action 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Recognizing the distinctive roles of shared intention and social motor representation leads to a problem, which I’ll call the interface problem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A motor representation is \</a:t>
            </a:r>
            <a:r>
              <a:rPr lang="en-US" baseline="0" dirty="0" err="1" smtClean="0"/>
              <a:t>emph</a:t>
            </a:r>
            <a:r>
              <a:rPr lang="en-US" baseline="0" dirty="0" smtClean="0"/>
              <a:t>{agent-neutral} if it concerns an action which is not one’s one or, in the case of joint action, not entirely one’s own.</a:t>
            </a:r>
          </a:p>
          <a:p>
            <a:endParaRPr lang="en-US" baseline="0" dirty="0"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interface problem arises in the individual case as well as the joint case, of course ...</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Think first about how we might solve it in the individual case</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There is a way to make the problem of comparison between representational formats trivial</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Suppose one representation involves a demonstrative that refers by deferring to another representation</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Then the comparison doesn’t require translation between formats after all.</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Maybe the same can be true for intentions and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Maybe intentions can involve demonstrative concepts which refer to actions by deferring to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[*cut: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Set that aside, suppose it can be solved --- essentially because MR must give rise to experience of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On this view, it is demonstrative deference to motor representation that connects intentions to bodily movements.</a:t>
            </a:r>
          </a:p>
          <a:p>
            <a:r>
              <a:rPr lang="en-US" sz="1200" kern="1200" dirty="0" smtClean="0">
                <a:solidFill>
                  <a:srgbClr val="000000"/>
                </a:solidFill>
                <a:latin typeface="Times New Roman" charset="0"/>
                <a:ea typeface="+mn-ea"/>
                <a:cs typeface="+mn-cs"/>
              </a:rPr>
              <a:t>Only by </a:t>
            </a:r>
            <a:r>
              <a:rPr lang="en-US" sz="1200" kern="1200" dirty="0" err="1" smtClean="0">
                <a:solidFill>
                  <a:srgbClr val="000000"/>
                </a:solidFill>
                <a:latin typeface="Times New Roman" charset="0"/>
                <a:ea typeface="+mn-ea"/>
                <a:cs typeface="+mn-cs"/>
              </a:rPr>
              <a:t>recognising</a:t>
            </a:r>
            <a:r>
              <a:rPr lang="en-US" sz="1200" kern="1200" dirty="0" smtClean="0">
                <a:solidFill>
                  <a:srgbClr val="000000"/>
                </a:solidFill>
                <a:latin typeface="Times New Roman" charset="0"/>
                <a:ea typeface="+mn-ea"/>
                <a:cs typeface="+mn-cs"/>
              </a:rPr>
              <a:t> how intentions interlock with motor representations can we hope to understand how our intentions ever make a difference to the world</a:t>
            </a:r>
            <a:r>
              <a:rPr lang="en-US" sz="1200" kern="1200" baseline="0" dirty="0" smtClean="0">
                <a:solidFill>
                  <a:srgbClr val="000000"/>
                </a:solidFill>
                <a:latin typeface="Times New Roman" charset="0"/>
                <a:ea typeface="+mn-ea"/>
                <a:cs typeface="+mn-cs"/>
              </a:rPr>
              <a:t> </a:t>
            </a:r>
            <a:r>
              <a:rPr lang="en-US" sz="1200" kern="1200" dirty="0" smtClean="0">
                <a:solidFill>
                  <a:srgbClr val="000000"/>
                </a:solidFill>
                <a:latin typeface="Times New Roman" charset="0"/>
                <a:ea typeface="+mn-ea"/>
                <a:cs typeface="+mn-cs"/>
              </a:rPr>
              <a:t>around us. </a:t>
            </a:r>
          </a:p>
          <a:p>
            <a:r>
              <a:rPr lang="en-US" sz="1200" kern="1200" dirty="0" smtClean="0">
                <a:solidFill>
                  <a:srgbClr val="000000"/>
                </a:solidFill>
                <a:latin typeface="Times New Roman" charset="0"/>
                <a:ea typeface="+mn-ea"/>
                <a:cs typeface="+mn-cs"/>
              </a:rPr>
              <a:t>On this view experience of action plays a novel role. </a:t>
            </a:r>
          </a:p>
          <a:p>
            <a:r>
              <a:rPr lang="en-US" sz="1200" kern="1200" dirty="0" smtClean="0">
                <a:solidFill>
                  <a:srgbClr val="000000"/>
                </a:solidFill>
                <a:latin typeface="Times New Roman" charset="0"/>
                <a:ea typeface="+mn-ea"/>
                <a:cs typeface="+mn-cs"/>
              </a:rPr>
              <a:t>Action experiences in which motor representations feature, such as those associated with motor imagery and those associated with really acting, are arguably necessary for there to be concepts which are constituents of intentions and refer to actions by deferring to motor representations. </a:t>
            </a:r>
          </a:p>
          <a:p>
            <a:r>
              <a:rPr lang="en-US" sz="1200" kern="1200" dirty="0" smtClean="0">
                <a:solidFill>
                  <a:srgbClr val="000000"/>
                </a:solidFill>
                <a:latin typeface="Times New Roman" charset="0"/>
                <a:ea typeface="+mn-ea"/>
                <a:cs typeface="+mn-cs"/>
              </a:rPr>
              <a:t>But if, as we conjecture, such deference is necessary for intentions to properly and reliably result in bodily movements, it may turn out that intentionally acting in the world de- pends on action experiences featuring motor representation. </a:t>
            </a:r>
          </a:p>
          <a:p>
            <a:r>
              <a:rPr lang="en-US" sz="1200" kern="1200" dirty="0" smtClean="0">
                <a:solidFill>
                  <a:srgbClr val="000000"/>
                </a:solidFill>
                <a:latin typeface="Times New Roman" charset="0"/>
                <a:ea typeface="+mn-ea"/>
                <a:cs typeface="+mn-cs"/>
              </a:rPr>
              <a:t>Much as on some views thought about objects depends on perceptual experience (e.g. Campbell 2002), so also intending actions may depend on motor experience.</a:t>
            </a: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But we can’t point to motor representations like we can point to maps!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What we need for reference by deference to a motor representation is experience of motor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And if you think about motor imagination it seems quite plausible that we do have such experiences.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here’s the thought: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There are no direct inferential connections between intentions and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Harmony is ensured by the fact that where an intention involves a bodily movement, either executing that intention involves forming a further intention or else the intention involves a demonstrative that refers to an action by deferring to a motor representation.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what connects intentions to motor representations---what connects the reflective to the pre-reflective---is the use of demonstratives, and this depends on experience of motor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kern="120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Much as on some views all thought about objects ultimately</a:t>
            </a:r>
            <a:r>
              <a:rPr lang="en-US" sz="1200" kern="1200" baseline="0" dirty="0" smtClean="0">
                <a:solidFill>
                  <a:srgbClr val="000000"/>
                </a:solidFill>
                <a:latin typeface="Times New Roman" charset="0"/>
                <a:ea typeface="+mn-ea"/>
                <a:cs typeface="+mn-cs"/>
              </a:rPr>
              <a:t> </a:t>
            </a:r>
            <a:r>
              <a:rPr lang="en-US" sz="1200" kern="1200" dirty="0" smtClean="0">
                <a:solidFill>
                  <a:srgbClr val="000000"/>
                </a:solidFill>
                <a:latin typeface="Times New Roman" charset="0"/>
                <a:ea typeface="+mn-ea"/>
                <a:cs typeface="+mn-cs"/>
              </a:rPr>
              <a:t>depends on perceptual experience (e.g. Campbell 2002), so also intending bodily actions may ultimately depend on motor experience.</a:t>
            </a:r>
          </a:p>
          <a:p>
            <a:r>
              <a:rPr lang="en-US" sz="1200" kern="1200" baseline="0" dirty="0" smtClean="0">
                <a:solidFill>
                  <a:srgbClr val="000000"/>
                </a:solidFill>
                <a:latin typeface="Times New Roman" charset="0"/>
                <a:ea typeface="+mn-ea"/>
                <a:cs typeface="+mn-cs"/>
              </a:rPr>
              <a:t>Experience anchors the reflective in the pre-reflective.</a:t>
            </a: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might work for the individual case.  But does it also work for the joint case?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Formally I think there’s no problem at all with the idea that shared intentions involve demonstrative reference to actions by deferring to component representations of social motor representations.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But for this to work, the component representations of social motor representations and the actions they cause have to be experienced in some way.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I’m not at all sure if this is right; to be honest I’ve only just started thinking about it.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But it is an intriguing idea that there we can experience actions which are not entirely our own, and it might just be true that these experiences, by enabling demonstrative reference, are what connect shared intentions with social motor representations.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Here’s the beautiful thing.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Social motor representations are just structures of ordinary motor representations.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There’s no social magic here, no mystical ingredient needed to glue joint actions together.</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we suppose, similarly, that shared intentions are structures of ordinary intentions and knowledge states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then it seems to me that the solving the interface problem for the individual case already provides a solution to the joint case as well.</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recognizing social motor representations as grounding the purposiveness of some joint actions does create an interface problem; but as far as I can tell, it doesn’t create a problem distinct from the problem that we already have by recognizing that motor representations ground the purposiveness of actions more generally.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There is a problem here, I think, but it isn’t specifically about either joint or individual action.</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 conclusion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I’ve developed two ideas.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first is that it’s a mistake to think we can fully explain what joint action is by appeal to shared intention only.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it’s true that social motor representation enables some joint actions, then social motor representation plays a distinctive role in grounding the purposiveness of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fully explicating joint action involves appeal to both pre-reflective and reflective structures, structures of motor representation as well as to structures of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second idea is really just a challenge.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Some joint actions involve both shared intention and social motor representation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 there is a question about how these two can ever non-accidentally harmoniously contribute to a single joint action rather than always pulling in different directions.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question is a problem because the obvious answer---appeal to a process of planning---is blocked by the fact that shared intention and social motor representation involve different representational formats.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My very tentative </a:t>
            </a:r>
            <a:r>
              <a:rPr lang="en-US" baseline="0" dirty="0" smtClean="0"/>
              <a:t>suggestion was </a:t>
            </a:r>
            <a:r>
              <a:rPr lang="en-US" baseline="0" dirty="0" smtClean="0"/>
              <a:t>that some shared intentions may be anchored in social motor representations by means of demonstrative elements which refer to joint actions by deferring to components of social motor representations.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that is right, experience of action has a key role to play in linking reflective and pre-reflective states and processes in joint action.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Two or more motor representations are \</a:t>
            </a:r>
            <a:r>
              <a:rPr lang="en-US" baseline="0" dirty="0" err="1" smtClean="0"/>
              <a:t>emph</a:t>
            </a:r>
            <a:r>
              <a:rPr lang="en-US" baseline="0" dirty="0" smtClean="0"/>
              <a:t>{reciprocal} just if there is a single outcome which each motor representation represents.</a:t>
            </a:r>
          </a:p>
          <a:p>
            <a:endParaRPr lang="en-US" baseline="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Sometimes I’ll using the term \</a:t>
            </a:r>
            <a:r>
              <a:rPr lang="en-US" baseline="0" dirty="0" err="1" smtClean="0"/>
              <a:t>emph</a:t>
            </a:r>
            <a:r>
              <a:rPr lang="en-US" baseline="0" dirty="0" smtClean="0"/>
              <a:t>{social} motor representation for reciprocal agent-neutral motor representations.</a:t>
            </a:r>
          </a:p>
          <a:p>
            <a:r>
              <a:rPr lang="en-US" baseline="0" dirty="0" smtClean="0"/>
              <a:t>I have a slightly bad conscience about this because I’m not sure they’re actually social in any ordinary sense.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It is almost uncontroversial that agent-neutral motor representations exist, and I see no reason to doubt that they could be reciprocal.</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The controversial part of the premise is</a:t>
            </a:r>
            <a:r>
              <a:rPr lang="en-US" baseline="0" dirty="0" smtClean="0"/>
              <a:t> the claim that such representations can enable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Why think the premise is true?  I’m not going to argue for it, but I do want to mention one study that seems to be relevant to the premise.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eg"/><Relationship Id="rId5" Type="http://schemas.microsoft.com/office/2007/relationships/hdphoto" Target="../media/hdphoto1.wdp"/><Relationship Id="rId6"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4.wdp"/><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4.wdp"/><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image" Target="../media/image8.jpeg"/><Relationship Id="rId4" Type="http://schemas.microsoft.com/office/2007/relationships/hdphoto" Target="../media/hdphoto6.wdp"/><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9.jpeg"/><Relationship Id="rId4" Type="http://schemas.microsoft.com/office/2007/relationships/hdphoto" Target="../media/hdphoto7.wdp"/><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image" Target="../media/image9.jpeg"/><Relationship Id="rId4" Type="http://schemas.microsoft.com/office/2007/relationships/hdphoto" Target="../media/hdphoto7.wdp"/><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7.wdp"/><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5" Type="http://schemas.openxmlformats.org/officeDocument/2006/relationships/image" Target="../media/image12.png"/><Relationship Id="rId6" Type="http://schemas.microsoft.com/office/2007/relationships/hdphoto" Target="../media/hdphoto9.wdp"/><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5" Type="http://schemas.openxmlformats.org/officeDocument/2006/relationships/image" Target="../media/image12.png"/><Relationship Id="rId6" Type="http://schemas.microsoft.com/office/2007/relationships/hdphoto" Target="../media/hdphoto9.wdp"/><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1" Type="http://schemas.openxmlformats.org/officeDocument/2006/relationships/slideLayout" Target="../slideLayouts/slideLayout7.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 Id="rId3" Type="http://schemas.openxmlformats.org/officeDocument/2006/relationships/image" Target="../media/image1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 Id="rId3"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0" y="0"/>
            <a:ext cx="9144000" cy="6858000"/>
            <a:chOff x="0" y="0"/>
            <a:chExt cx="9144000" cy="6858000"/>
          </a:xfrm>
        </p:grpSpPr>
        <p:sp>
          <p:nvSpPr>
            <p:cNvPr id="23" name="Rectangle 22"/>
            <p:cNvSpPr/>
            <p:nvPr/>
          </p:nvSpPr>
          <p:spPr bwMode="auto">
            <a:xfrm>
              <a:off x="0" y="0"/>
              <a:ext cx="9144000" cy="6858000"/>
            </a:xfrm>
            <a:prstGeom prst="rect">
              <a:avLst/>
            </a:prstGeom>
            <a:gradFill flip="none" rotWithShape="1">
              <a:gsLst>
                <a:gs pos="77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24" name="Rectangle 23"/>
            <p:cNvSpPr/>
            <p:nvPr/>
          </p:nvSpPr>
          <p:spPr bwMode="auto">
            <a:xfrm>
              <a:off x="0" y="0"/>
              <a:ext cx="9144000" cy="6858000"/>
            </a:xfrm>
            <a:prstGeom prst="rect">
              <a:avLst/>
            </a:prstGeom>
            <a:gradFill flip="none" rotWithShape="1">
              <a:gsLst>
                <a:gs pos="83000">
                  <a:schemeClr val="tx1">
                    <a:alpha val="0"/>
                  </a:schemeClr>
                </a:gs>
                <a:gs pos="100000">
                  <a:schemeClr val="tx1"/>
                </a:gs>
              </a:gsLst>
              <a:path path="rect">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25" name="Rectangle 24"/>
            <p:cNvSpPr/>
            <p:nvPr/>
          </p:nvSpPr>
          <p:spPr bwMode="auto">
            <a:xfrm>
              <a:off x="0" y="0"/>
              <a:ext cx="2267744" cy="6858000"/>
            </a:xfrm>
            <a:prstGeom prst="rect">
              <a:avLst/>
            </a:prstGeom>
            <a:gradFill flip="none" rotWithShape="1">
              <a:gsLst>
                <a:gs pos="0">
                  <a:schemeClr val="tx1"/>
                </a:gs>
                <a:gs pos="29000">
                  <a:schemeClr val="tx1">
                    <a:alpha val="67000"/>
                  </a:schemeClr>
                </a:gs>
                <a:gs pos="100000">
                  <a:schemeClr val="tx1">
                    <a:alpha val="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grpSp>
      <p:pic>
        <p:nvPicPr>
          <p:cNvPr id="3" name="Picture 2" descr="DSC_AB_321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descr="DSC_AB_3210-1.JPG"/>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7" name="Text Box 5"/>
          <p:cNvSpPr txBox="1">
            <a:spLocks noChangeArrowheads="1"/>
          </p:cNvSpPr>
          <p:nvPr/>
        </p:nvSpPr>
        <p:spPr bwMode="auto">
          <a:xfrm>
            <a:off x="-36512" y="44765"/>
            <a:ext cx="4608512" cy="863955"/>
          </a:xfrm>
          <a:prstGeom prst="rect">
            <a:avLst/>
          </a:prstGeom>
          <a:noFill/>
          <a:ln w="9525">
            <a:noFill/>
            <a:round/>
            <a:headEnd/>
            <a:tailEnd/>
          </a:ln>
          <a:effectLst>
            <a:outerShdw blurRad="50800" dist="38100" dir="2700000">
              <a:srgbClr val="000000">
                <a:alpha val="75000"/>
              </a:srgbClr>
            </a:outerShdw>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Intention and</a:t>
            </a:r>
            <a:endParaRPr lang="en-GB" sz="5000" b="1" i="0" dirty="0">
              <a:solidFill>
                <a:srgbClr val="000000"/>
              </a:solidFill>
              <a:effectLst>
                <a:glow rad="101600">
                  <a:srgbClr val="FFFFFF"/>
                </a:glow>
              </a:effectLst>
              <a:ea typeface="Arial" charset="0"/>
              <a:cs typeface="Arial" charset="0"/>
            </a:endParaRPr>
          </a:p>
        </p:txBody>
      </p:sp>
      <p:sp>
        <p:nvSpPr>
          <p:cNvPr id="9" name="Text Box 5"/>
          <p:cNvSpPr txBox="1">
            <a:spLocks noChangeArrowheads="1"/>
          </p:cNvSpPr>
          <p:nvPr/>
        </p:nvSpPr>
        <p:spPr bwMode="auto">
          <a:xfrm>
            <a:off x="-5509120" y="476813"/>
            <a:ext cx="12917959" cy="863955"/>
          </a:xfrm>
          <a:prstGeom prst="rect">
            <a:avLst/>
          </a:prstGeom>
          <a:noFill/>
          <a:ln w="9525">
            <a:noFill/>
            <a:round/>
            <a:headEnd/>
            <a:tailEnd/>
          </a:ln>
          <a:effectLst>
            <a:outerShdw blurRad="50800" dist="38100" dir="2700000">
              <a:srgbClr val="000000">
                <a:alpha val="75000"/>
              </a:srgbClr>
            </a:outerShdw>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Motor Representation</a:t>
            </a:r>
            <a:endParaRPr lang="en-GB" sz="5000" b="1" i="0" dirty="0">
              <a:solidFill>
                <a:srgbClr val="000000"/>
              </a:solidFill>
              <a:effectLst>
                <a:glow rad="101600">
                  <a:srgbClr val="FFFFFF"/>
                </a:glow>
              </a:effectLst>
              <a:ea typeface="Arial" charset="0"/>
              <a:cs typeface="Arial" charset="0"/>
            </a:endParaRPr>
          </a:p>
        </p:txBody>
      </p:sp>
      <p:sp>
        <p:nvSpPr>
          <p:cNvPr id="8" name="Text Box 5"/>
          <p:cNvSpPr txBox="1">
            <a:spLocks noChangeArrowheads="1"/>
          </p:cNvSpPr>
          <p:nvPr/>
        </p:nvSpPr>
        <p:spPr bwMode="auto">
          <a:xfrm>
            <a:off x="1702528" y="950624"/>
            <a:ext cx="4381640" cy="863955"/>
          </a:xfrm>
          <a:prstGeom prst="rect">
            <a:avLst/>
          </a:prstGeom>
          <a:noFill/>
          <a:ln w="9525">
            <a:noFill/>
            <a:round/>
            <a:headEnd/>
            <a:tailEnd/>
          </a:ln>
          <a:effectLst>
            <a:outerShdw blurRad="50800" dist="38100" dir="2700000">
              <a:srgbClr val="000000">
                <a:alpha val="81000"/>
              </a:srgbClr>
            </a:outerShdw>
          </a:effectLst>
        </p:spPr>
        <p:txBody>
          <a:bodyPr wrap="non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in Joint Action</a:t>
            </a:r>
            <a:endParaRPr lang="en-GB" sz="5000" b="1" i="0" dirty="0">
              <a:solidFill>
                <a:srgbClr val="000000"/>
              </a:solidFill>
              <a:effectLst>
                <a:glow rad="101600">
                  <a:srgbClr val="FFFFFF"/>
                </a:glow>
              </a:effectLst>
              <a:ea typeface="Arial" charset="0"/>
              <a:cs typeface="Arial" charset="0"/>
            </a:endParaRPr>
          </a:p>
        </p:txBody>
      </p:sp>
      <p:sp>
        <p:nvSpPr>
          <p:cNvPr id="21" name="Text Box 4"/>
          <p:cNvSpPr txBox="1">
            <a:spLocks noChangeArrowheads="1"/>
          </p:cNvSpPr>
          <p:nvPr/>
        </p:nvSpPr>
        <p:spPr bwMode="auto">
          <a:xfrm>
            <a:off x="755576" y="1476072"/>
            <a:ext cx="5328592"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25000"/>
              </a:spcBef>
            </a:pPr>
            <a:r>
              <a:rPr lang="en-GB" sz="3200" i="0" dirty="0" err="1" smtClean="0">
                <a:solidFill>
                  <a:srgbClr val="FFFFFF"/>
                </a:solidFill>
                <a:effectLst>
                  <a:glow rad="101600">
                    <a:srgbClr val="000000"/>
                  </a:glow>
                </a:effectLst>
              </a:rPr>
              <a:t>s.butterfill@warwick.ac.uk</a:t>
            </a:r>
            <a:endParaRPr lang="en-GB" sz="3200" i="0" dirty="0">
              <a:solidFill>
                <a:srgbClr val="FFFFFF"/>
              </a:solidFill>
              <a:effectLst>
                <a:glow rad="101600">
                  <a:srgbClr val="000000"/>
                </a:glow>
              </a:effectLst>
            </a:endParaRPr>
          </a:p>
        </p:txBody>
      </p:sp>
      <p:pic>
        <p:nvPicPr>
          <p:cNvPr id="12" name="Picture 10" descr="DSC_AA_3213_s"/>
          <p:cNvPicPr>
            <a:picLocks noChangeAspect="1" noChangeArrowheads="1"/>
          </p:cNvPicPr>
          <p:nvPr/>
        </p:nvPicPr>
        <p:blipFill>
          <a:blip r:embed="rId6">
            <a:lum bright="12000" contrast="30000"/>
            <a:extLst>
              <a:ext uri="{28A0092B-C50C-407E-A947-70E740481C1C}">
                <a14:useLocalDpi xmlns:a14="http://schemas.microsoft.com/office/drawing/2010/main" val="0"/>
              </a:ext>
            </a:extLst>
          </a:blip>
          <a:srcRect/>
          <a:stretch>
            <a:fillRect/>
          </a:stretch>
        </p:blipFill>
        <p:spPr bwMode="auto">
          <a:xfrm>
            <a:off x="-1" y="1"/>
            <a:ext cx="9154595"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p:cNvSpPr>
            <a:spLocks noChangeArrowheads="1"/>
          </p:cNvSpPr>
          <p:nvPr/>
        </p:nvSpPr>
        <p:spPr bwMode="auto">
          <a:xfrm>
            <a:off x="0" y="4292600"/>
            <a:ext cx="5940425" cy="1873250"/>
          </a:xfrm>
          <a:prstGeom prst="rect">
            <a:avLst/>
          </a:prstGeom>
          <a:gradFill rotWithShape="1">
            <a:gsLst>
              <a:gs pos="0">
                <a:srgbClr val="000000">
                  <a:alpha val="50000"/>
                </a:srgbClr>
              </a:gs>
              <a:gs pos="100000">
                <a:srgbClr val="000000">
                  <a:gamma/>
                  <a:shade val="46275"/>
                  <a:invGamma/>
                  <a:alpha val="0"/>
                </a:srgbClr>
              </a:gs>
            </a:gsLst>
            <a:lin ang="0" scaled="1"/>
          </a:gradFill>
          <a:ln>
            <a:noFill/>
          </a:ln>
          <a:effectLst/>
          <a:extLst>
            <a:ext uri="{91240B29-F687-4f45-9708-019B960494DF}">
              <a14:hiddenLine xmlns:a14="http://schemas.microsoft.com/office/drawing/2010/main" w="76200">
                <a:solidFill>
                  <a:srgbClr val="FFCCCC"/>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p>
        </p:txBody>
      </p:sp>
      <p:sp>
        <p:nvSpPr>
          <p:cNvPr id="14" name="Text Box 9"/>
          <p:cNvSpPr txBox="1">
            <a:spLocks noChangeArrowheads="1"/>
          </p:cNvSpPr>
          <p:nvPr/>
        </p:nvSpPr>
        <p:spPr bwMode="auto">
          <a:xfrm>
            <a:off x="468313" y="4437063"/>
            <a:ext cx="80645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spcAft>
                <a:spcPct val="0"/>
              </a:spcAft>
            </a:pPr>
            <a:r>
              <a:rPr lang="en-GB" sz="3200" b="1" i="0" dirty="0" smtClean="0">
                <a:effectLst>
                  <a:glow rad="101600">
                    <a:srgbClr val="000000"/>
                  </a:glow>
                </a:effectLst>
              </a:rPr>
              <a:t>Intention and Motor Representation</a:t>
            </a:r>
            <a:br>
              <a:rPr lang="en-GB" sz="3200" b="1" i="0" dirty="0" smtClean="0">
                <a:effectLst>
                  <a:glow rad="101600">
                    <a:srgbClr val="000000"/>
                  </a:glow>
                </a:effectLst>
              </a:rPr>
            </a:br>
            <a:r>
              <a:rPr lang="en-GB" sz="3200" b="1" i="0" dirty="0" smtClean="0">
                <a:effectLst>
                  <a:glow rad="101600">
                    <a:srgbClr val="000000"/>
                  </a:glow>
                </a:effectLst>
              </a:rPr>
              <a:t>in Joint Action</a:t>
            </a:r>
            <a:endParaRPr lang="en-GB" sz="3200" i="0" dirty="0">
              <a:effectLst>
                <a:glow rad="101600">
                  <a:srgbClr val="000000"/>
                </a:glow>
              </a:effectLst>
            </a:endParaRPr>
          </a:p>
          <a:p>
            <a:pPr>
              <a:spcBef>
                <a:spcPct val="50000"/>
              </a:spcBef>
            </a:pPr>
            <a:r>
              <a:rPr lang="en-GB" sz="2400" i="0" dirty="0" err="1">
                <a:effectLst>
                  <a:glow rad="101600">
                    <a:srgbClr val="000000"/>
                  </a:glow>
                </a:effectLst>
              </a:rPr>
              <a:t>s.butterfill@</a:t>
            </a:r>
            <a:r>
              <a:rPr lang="en-GB" sz="2400" i="0" dirty="0" err="1" smtClean="0">
                <a:effectLst>
                  <a:glow rad="101600">
                    <a:srgbClr val="000000"/>
                  </a:glow>
                </a:effectLst>
              </a:rPr>
              <a:t>warwick.ac.uk</a:t>
            </a:r>
            <a:r>
              <a:rPr lang="en-GB" sz="2400" i="0" dirty="0">
                <a:effectLst>
                  <a:glow rad="101600">
                    <a:srgbClr val="000000"/>
                  </a:glow>
                </a:effectLst>
              </a:rPr>
              <a:t>  &amp; </a:t>
            </a:r>
            <a:r>
              <a:rPr lang="en-GB" sz="2400" i="0" dirty="0" err="1" smtClean="0">
                <a:effectLst>
                  <a:glow rad="101600">
                    <a:srgbClr val="000000"/>
                  </a:glow>
                </a:effectLst>
              </a:rPr>
              <a:t>corrado.sinigaglia</a:t>
            </a:r>
            <a:r>
              <a:rPr lang="en-GB" sz="2400" i="0" dirty="0" err="1">
                <a:effectLst>
                  <a:glow rad="101600">
                    <a:srgbClr val="000000"/>
                  </a:glow>
                </a:effectLst>
              </a:rPr>
              <a:t>@unimi.it</a:t>
            </a:r>
            <a:endParaRPr lang="en-GB" sz="2400" i="0" dirty="0">
              <a:effectLst>
                <a:glow rad="101600">
                  <a:srgbClr val="000000"/>
                </a:glow>
              </a:effectLst>
            </a:endParaRPr>
          </a:p>
        </p:txBody>
      </p:sp>
    </p:spTree>
    <p:extLst>
      <p:ext uri="{BB962C8B-B14F-4D97-AF65-F5344CB8AC3E}">
        <p14:creationId xmlns:p14="http://schemas.microsoft.com/office/powerpoint/2010/main" val="22646438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
        <p:nvSpPr>
          <p:cNvPr id="10" name="Rectangle 9"/>
          <p:cNvSpPr/>
          <p:nvPr/>
        </p:nvSpPr>
        <p:spPr>
          <a:xfrm>
            <a:off x="899592" y="2663621"/>
            <a:ext cx="6480720" cy="2277547"/>
          </a:xfrm>
          <a:prstGeom prst="rect">
            <a:avLst/>
          </a:prstGeom>
          <a:noFill/>
        </p:spPr>
        <p:txBody>
          <a:bodyPr wrap="square">
            <a:spAutoFit/>
          </a:bodyPr>
          <a:lstStyle/>
          <a:p>
            <a:r>
              <a:rPr lang="en-US" i="0" dirty="0" smtClean="0">
                <a:effectLst>
                  <a:glow rad="101600">
                    <a:srgbClr val="000000"/>
                  </a:glow>
                </a:effectLst>
              </a:rPr>
              <a:t>“Simulation </a:t>
            </a:r>
            <a:r>
              <a:rPr lang="en-US" i="0" dirty="0">
                <a:effectLst>
                  <a:glow rad="101600">
                    <a:srgbClr val="000000"/>
                  </a:glow>
                </a:effectLst>
              </a:rPr>
              <a:t>of another person’s action, as reﬂected in </a:t>
            </a:r>
            <a:r>
              <a:rPr lang="en-US" i="0" dirty="0" smtClean="0">
                <a:effectLst>
                  <a:glow rad="101600">
                    <a:srgbClr val="000000"/>
                  </a:glow>
                </a:effectLst>
              </a:rPr>
              <a:t>the activation </a:t>
            </a:r>
            <a:r>
              <a:rPr lang="en-US" i="0" dirty="0">
                <a:effectLst>
                  <a:glow rad="101600">
                    <a:srgbClr val="000000"/>
                  </a:glow>
                </a:effectLst>
              </a:rPr>
              <a:t>of motor cortices, gets stronger the </a:t>
            </a:r>
            <a:r>
              <a:rPr lang="en-US" i="0" dirty="0" smtClean="0">
                <a:effectLst>
                  <a:glow rad="101600">
                    <a:srgbClr val="000000"/>
                  </a:glow>
                </a:effectLst>
              </a:rPr>
              <a:t>more the </a:t>
            </a:r>
            <a:r>
              <a:rPr lang="en-US" i="0" dirty="0">
                <a:effectLst>
                  <a:glow rad="101600">
                    <a:srgbClr val="000000"/>
                  </a:glow>
                </a:effectLst>
              </a:rPr>
              <a:t>other is perceived as an interaction partner</a:t>
            </a:r>
            <a:r>
              <a:rPr lang="en-US" i="0" dirty="0" smtClean="0">
                <a:effectLst>
                  <a:glow rad="101600">
                    <a:srgbClr val="000000"/>
                  </a:glow>
                </a:effectLst>
              </a:rPr>
              <a:t>.”  </a:t>
            </a:r>
          </a:p>
          <a:p>
            <a:pPr algn="r">
              <a:spcBef>
                <a:spcPts val="1200"/>
              </a:spcBef>
            </a:pPr>
            <a:r>
              <a:rPr lang="en-US" i="0" dirty="0" smtClean="0">
                <a:effectLst>
                  <a:glow rad="101600">
                    <a:srgbClr val="000000"/>
                  </a:glow>
                </a:effectLst>
              </a:rPr>
              <a:t>--- </a:t>
            </a:r>
            <a:r>
              <a:rPr lang="en-US" i="0" dirty="0" err="1">
                <a:effectLst>
                  <a:glow rad="101600">
                    <a:srgbClr val="000000"/>
                  </a:glow>
                </a:effectLst>
              </a:rPr>
              <a:t>Kourtis</a:t>
            </a:r>
            <a:r>
              <a:rPr lang="en-US" i="0" dirty="0">
                <a:effectLst>
                  <a:glow rad="101600">
                    <a:srgbClr val="000000"/>
                  </a:glow>
                </a:effectLst>
              </a:rPr>
              <a:t>, </a:t>
            </a:r>
            <a:r>
              <a:rPr lang="en-US" i="0" dirty="0" err="1">
                <a:effectLst>
                  <a:glow rad="101600">
                    <a:srgbClr val="000000"/>
                  </a:glow>
                </a:effectLst>
              </a:rPr>
              <a:t>Sebanz</a:t>
            </a:r>
            <a:r>
              <a:rPr lang="en-US" i="0" dirty="0">
                <a:effectLst>
                  <a:glow rad="101600">
                    <a:srgbClr val="000000"/>
                  </a:glow>
                </a:effectLst>
              </a:rPr>
              <a:t> &amp; Knoblich (</a:t>
            </a:r>
            <a:r>
              <a:rPr lang="en-US" i="0" dirty="0" smtClean="0">
                <a:effectLst>
                  <a:glow rad="101600">
                    <a:srgbClr val="000000"/>
                  </a:glow>
                </a:effectLst>
              </a:rPr>
              <a:t>2010, p.  4)</a:t>
            </a:r>
            <a:endParaRPr lang="en-US" i="0" dirty="0">
              <a:effectLst>
                <a:glow rad="101600">
                  <a:srgbClr val="000000"/>
                </a:glow>
              </a:effectLst>
            </a:endParaRPr>
          </a:p>
          <a:p>
            <a:endParaRPr lang="en-US" i="0" dirty="0">
              <a:effectLst>
                <a:glow rad="101600">
                  <a:srgbClr val="000000"/>
                </a:glow>
              </a:effectLst>
            </a:endParaRP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20295635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10" name="Rectangle 9"/>
          <p:cNvSpPr/>
          <p:nvPr/>
        </p:nvSpPr>
        <p:spPr bwMode="auto">
          <a:xfrm>
            <a:off x="395536" y="836712"/>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407866" y="5013176"/>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7"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30488223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8251125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31743027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pic>
        <p:nvPicPr>
          <p:cNvPr id="5" name="Picture 4"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32683" t="57033" r="36895" b="2871"/>
          <a:stretch/>
        </p:blipFill>
        <p:spPr>
          <a:xfrm>
            <a:off x="1752600" y="1253568"/>
            <a:ext cx="6636067" cy="5441072"/>
          </a:xfrm>
          <a:prstGeom prst="rect">
            <a:avLst/>
          </a:prstGeom>
        </p:spPr>
      </p:pic>
      <p:sp>
        <p:nvSpPr>
          <p:cNvPr id="3" name="Rectangle 2"/>
          <p:cNvSpPr/>
          <p:nvPr/>
        </p:nvSpPr>
        <p:spPr bwMode="auto">
          <a:xfrm>
            <a:off x="6588224" y="3789040"/>
            <a:ext cx="1296144" cy="1872208"/>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pic>
        <p:nvPicPr>
          <p:cNvPr id="9" name="Picture 8"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28025" t="57033" r="68540" b="37511"/>
          <a:stretch/>
        </p:blipFill>
        <p:spPr>
          <a:xfrm>
            <a:off x="1230412" y="1268760"/>
            <a:ext cx="749300" cy="740332"/>
          </a:xfrm>
          <a:prstGeom prst="rect">
            <a:avLst/>
          </a:prstGeom>
        </p:spPr>
      </p:pic>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
        <p:nvSpPr>
          <p:cNvPr id="6" name="Rectangle 5"/>
          <p:cNvSpPr/>
          <p:nvPr/>
        </p:nvSpPr>
        <p:spPr bwMode="auto">
          <a:xfrm>
            <a:off x="8172400" y="1268760"/>
            <a:ext cx="504056" cy="79208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979712" y="1505992"/>
            <a:ext cx="504056" cy="79208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132638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22900354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0" y="1484784"/>
            <a:ext cx="9144000" cy="5373216"/>
          </a:xfrm>
          <a:prstGeom prst="rect">
            <a:avLst/>
          </a:prstGeom>
          <a:solidFill>
            <a:schemeClr val="tx2">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18687530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83668" y="2875002"/>
            <a:ext cx="5976664"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could reciprocal </a:t>
            </a:r>
            <a:r>
              <a:rPr lang="en-US" i="0" dirty="0">
                <a:effectLst>
                  <a:glow rad="101600">
                    <a:srgbClr val="000000"/>
                  </a:glow>
                </a:effectLst>
              </a:rPr>
              <a:t>agent-neutral motor </a:t>
            </a:r>
            <a:r>
              <a:rPr lang="en-US" i="0" dirty="0" smtClean="0">
                <a:effectLst>
                  <a:glow rad="101600">
                    <a:srgbClr val="000000"/>
                  </a:glow>
                </a:effectLst>
              </a:rPr>
              <a:t>representation ever enable any joint action?</a:t>
            </a:r>
            <a:endParaRPr lang="en-US" i="0" dirty="0">
              <a:effectLst>
                <a:glow rad="101600">
                  <a:srgbClr val="000000"/>
                </a:glow>
              </a:effectLst>
            </a:endParaRPr>
          </a:p>
        </p:txBody>
      </p:sp>
    </p:spTree>
    <p:extLst>
      <p:ext uri="{BB962C8B-B14F-4D97-AF65-F5344CB8AC3E}">
        <p14:creationId xmlns:p14="http://schemas.microsoft.com/office/powerpoint/2010/main" val="23543615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cxnSp>
        <p:nvCxnSpPr>
          <p:cNvPr id="25" name="Straight Connector 24"/>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109701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23528" y="836712"/>
            <a:ext cx="8640960" cy="4697301"/>
            <a:chOff x="323528" y="836712"/>
            <a:chExt cx="8640960" cy="4697301"/>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8" name="Straight Connector 9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9" name="Straight Connector 9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0" name="Group 99"/>
            <p:cNvGrpSpPr/>
            <p:nvPr/>
          </p:nvGrpSpPr>
          <p:grpSpPr>
            <a:xfrm>
              <a:off x="3263854" y="2851774"/>
              <a:ext cx="3056722" cy="1658506"/>
              <a:chOff x="3416254" y="3004174"/>
              <a:chExt cx="3056722" cy="1658506"/>
            </a:xfrm>
          </p:grpSpPr>
          <p:cxnSp>
            <p:nvCxnSpPr>
              <p:cNvPr id="101" name="Straight Connector 100"/>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spTree>
    <p:extLst>
      <p:ext uri="{BB962C8B-B14F-4D97-AF65-F5344CB8AC3E}">
        <p14:creationId xmlns:p14="http://schemas.microsoft.com/office/powerpoint/2010/main" val="2203032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1" y="610846"/>
            <a:ext cx="6264296"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‘I take a </a:t>
            </a:r>
            <a:r>
              <a:rPr lang="en-US" i="0" dirty="0" smtClean="0">
                <a:effectLst>
                  <a:glow rad="101600">
                    <a:srgbClr val="000000"/>
                  </a:glow>
                </a:effectLst>
              </a:rPr>
              <a:t>collective </a:t>
            </a:r>
            <a:r>
              <a:rPr lang="en-US" i="0" dirty="0">
                <a:effectLst>
                  <a:glow rad="101600">
                    <a:srgbClr val="000000"/>
                  </a:glow>
                </a:effectLst>
              </a:rPr>
              <a:t>action to involve a collective</a:t>
            </a:r>
            <a:r>
              <a:rPr lang="en-US" i="0" dirty="0" smtClean="0">
                <a:effectLst>
                  <a:glow rad="101600">
                    <a:srgbClr val="000000"/>
                  </a:glow>
                </a:effectLst>
              </a:rPr>
              <a:t> [shared] intention</a:t>
            </a:r>
            <a:r>
              <a:rPr lang="en-US" i="0" dirty="0">
                <a:effectLst>
                  <a:glow rad="101600">
                    <a:srgbClr val="000000"/>
                  </a:glow>
                </a:effectLst>
              </a:rPr>
              <a:t>.</a:t>
            </a:r>
            <a:r>
              <a:rPr lang="en-US" i="0" dirty="0" smtClean="0">
                <a:effectLst>
                  <a:glow rad="101600">
                    <a:srgbClr val="000000"/>
                  </a:glow>
                </a:effectLst>
              </a:rPr>
              <a: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(Gilbert 2006, p. 5)</a:t>
            </a:r>
          </a:p>
        </p:txBody>
      </p:sp>
      <p:sp>
        <p:nvSpPr>
          <p:cNvPr id="5" name="Text Box 2"/>
          <p:cNvSpPr txBox="1">
            <a:spLocks noChangeArrowheads="1"/>
          </p:cNvSpPr>
          <p:nvPr/>
        </p:nvSpPr>
        <p:spPr bwMode="auto">
          <a:xfrm>
            <a:off x="990600" y="5055129"/>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‘Shared intentionality is the foundation upon which joint action is built.’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(Carpenter 2009, p. 381)</a:t>
            </a:r>
            <a:endParaRPr lang="en-US" i="0" dirty="0">
              <a:effectLst>
                <a:glow rad="101600">
                  <a:srgbClr val="000000"/>
                </a:glow>
              </a:effectLst>
              <a:ea typeface="Arial" charset="0"/>
              <a:cs typeface="Arial" charset="0"/>
            </a:endParaRPr>
          </a:p>
        </p:txBody>
      </p:sp>
      <p:sp>
        <p:nvSpPr>
          <p:cNvPr id="8" name="Text Box 2"/>
          <p:cNvSpPr txBox="1">
            <a:spLocks noChangeArrowheads="1"/>
          </p:cNvSpPr>
          <p:nvPr/>
        </p:nvSpPr>
        <p:spPr bwMode="auto">
          <a:xfrm>
            <a:off x="971600" y="2102801"/>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‘The sine qua non of collaborative action is a joint goal [</a:t>
            </a:r>
            <a:r>
              <a:rPr lang="en-US" i="0" dirty="0" smtClean="0">
                <a:effectLst>
                  <a:glow rad="101600">
                    <a:srgbClr val="000000"/>
                  </a:glow>
                </a:effectLst>
              </a:rPr>
              <a:t>shared intention] </a:t>
            </a:r>
            <a:r>
              <a:rPr lang="en-US" i="0" dirty="0">
                <a:effectLst>
                  <a:glow rad="101600">
                    <a:srgbClr val="000000"/>
                  </a:glow>
                </a:effectLst>
              </a:rPr>
              <a:t>and a joint </a:t>
            </a:r>
            <a:r>
              <a:rPr lang="en-US" i="0" dirty="0" smtClean="0">
                <a:effectLst>
                  <a:glow rad="101600">
                    <a:srgbClr val="000000"/>
                  </a:glow>
                </a:effectLst>
              </a:rPr>
              <a:t>commitment’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(Tomasello 2008, </a:t>
            </a:r>
            <a:r>
              <a:rPr lang="en-US" i="0" dirty="0">
                <a:effectLst>
                  <a:glow rad="101600">
                    <a:srgbClr val="000000"/>
                  </a:glow>
                </a:effectLst>
              </a:rPr>
              <a:t>p</a:t>
            </a:r>
            <a:r>
              <a:rPr lang="en-US" i="0" dirty="0" smtClean="0">
                <a:effectLst>
                  <a:glow rad="101600">
                    <a:srgbClr val="000000"/>
                  </a:glow>
                </a:effectLst>
              </a:rPr>
              <a:t>. 181</a:t>
            </a:r>
            <a:r>
              <a:rPr lang="en-US" i="0" dirty="0">
                <a:effectLst>
                  <a:glow rad="101600">
                    <a:srgbClr val="000000"/>
                  </a:glow>
                </a:effectLst>
              </a:rPr>
              <a:t>)</a:t>
            </a:r>
            <a:endParaRPr lang="en-US" i="0" dirty="0" smtClean="0">
              <a:effectLst>
                <a:glow rad="101600">
                  <a:srgbClr val="000000"/>
                </a:glow>
              </a:effectLst>
              <a:ea typeface="Arial" charset="0"/>
              <a:cs typeface="Arial" charset="0"/>
            </a:endParaRPr>
          </a:p>
        </p:txBody>
      </p:sp>
      <p:sp>
        <p:nvSpPr>
          <p:cNvPr id="7" name="Text Box 2"/>
          <p:cNvSpPr txBox="1">
            <a:spLocks noChangeArrowheads="1"/>
          </p:cNvSpPr>
          <p:nvPr/>
        </p:nvSpPr>
        <p:spPr bwMode="auto">
          <a:xfrm>
            <a:off x="990600" y="3395168"/>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Tree>
    <p:extLst>
      <p:ext uri="{BB962C8B-B14F-4D97-AF65-F5344CB8AC3E}">
        <p14:creationId xmlns:p14="http://schemas.microsoft.com/office/powerpoint/2010/main" val="3010156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37" name="Straight Connector 36"/>
          <p:cNvCxnSpPr>
            <a:endCxn id="11" idx="0"/>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39" name="Straight Connector 38"/>
          <p:cNvCxnSpPr>
            <a:stCxn id="21" idx="2"/>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41" name="Straight Connector 40"/>
          <p:cNvCxnSpPr>
            <a:endCxn id="19" idx="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97" name="Group 96"/>
          <p:cNvGrpSpPr/>
          <p:nvPr/>
        </p:nvGrpSpPr>
        <p:grpSpPr>
          <a:xfrm>
            <a:off x="3263854" y="2851774"/>
            <a:ext cx="3056722" cy="1658506"/>
            <a:chOff x="3416254" y="3004174"/>
            <a:chExt cx="3056722" cy="1658506"/>
          </a:xfrm>
        </p:grpSpPr>
        <p:cxnSp>
          <p:nvCxnSpPr>
            <p:cNvPr id="98" name="Straight Connector 97"/>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99" name="Straight Connector 98"/>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0" name="Straight Connector 99"/>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1" name="Straight Connector 100"/>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Tree>
    <p:extLst>
      <p:ext uri="{BB962C8B-B14F-4D97-AF65-F5344CB8AC3E}">
        <p14:creationId xmlns:p14="http://schemas.microsoft.com/office/powerpoint/2010/main" val="866621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03" name="Straight Connector 102"/>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4" name="Straight Connector 103"/>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5" name="Straight Connector 104"/>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6" name="Group 105"/>
          <p:cNvGrpSpPr/>
          <p:nvPr/>
        </p:nvGrpSpPr>
        <p:grpSpPr>
          <a:xfrm>
            <a:off x="3263854" y="2851774"/>
            <a:ext cx="3056722" cy="1658506"/>
            <a:chOff x="3416254" y="3004174"/>
            <a:chExt cx="3056722" cy="1658506"/>
          </a:xfrm>
        </p:grpSpPr>
        <p:cxnSp>
          <p:nvCxnSpPr>
            <p:cNvPr id="107" name="Straight Connector 10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7" name="Straight Connector 11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010366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4" name="Group 3"/>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02" name="Group 101"/>
          <p:cNvGrpSpPr/>
          <p:nvPr/>
        </p:nvGrpSpPr>
        <p:grpSpPr>
          <a:xfrm>
            <a:off x="3263854" y="2851774"/>
            <a:ext cx="3056722" cy="1658506"/>
            <a:chOff x="3416254" y="3004174"/>
            <a:chExt cx="3056722" cy="1658506"/>
          </a:xfrm>
        </p:grpSpPr>
        <p:cxnSp>
          <p:nvCxnSpPr>
            <p:cNvPr id="103" name="Straight Connector 102"/>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7" name="Straight Connector 106"/>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8" name="Rounded Rectangle 97"/>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5367810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134" name="Group 133"/>
          <p:cNvGrpSpPr/>
          <p:nvPr/>
        </p:nvGrpSpPr>
        <p:grpSpPr>
          <a:xfrm>
            <a:off x="3263854" y="2851774"/>
            <a:ext cx="3056722" cy="1658506"/>
            <a:chOff x="3263854" y="2851774"/>
            <a:chExt cx="3056722" cy="1658506"/>
          </a:xfrm>
        </p:grpSpPr>
        <p:cxnSp>
          <p:nvCxnSpPr>
            <p:cNvPr id="135" name="Straight Connector 134"/>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6" name="Straight Connector 135"/>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7" name="Straight Connector 136"/>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8" name="Straight Connector 137"/>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39" name="Straight Connector 138"/>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40" name="Straight Connector 139"/>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49" name="Group 148"/>
          <p:cNvGrpSpPr/>
          <p:nvPr/>
        </p:nvGrpSpPr>
        <p:grpSpPr>
          <a:xfrm>
            <a:off x="3263854" y="2851774"/>
            <a:ext cx="3056722" cy="1658506"/>
            <a:chOff x="3416254" y="3004174"/>
            <a:chExt cx="3056722" cy="1658506"/>
          </a:xfrm>
        </p:grpSpPr>
        <p:cxnSp>
          <p:nvCxnSpPr>
            <p:cNvPr id="150" name="Straight Connector 149"/>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1" name="Straight Connector 150"/>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2" name="Straight Connector 151"/>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3" name="Straight Connector 152"/>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4" name="Straight Connector 153"/>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5" name="Straight Connector 154"/>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sp>
        <p:nvSpPr>
          <p:cNvPr id="141" name="Rounded Rectangle 140"/>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same planning</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9430799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grpSp>
        <p:nvGrpSpPr>
          <p:cNvPr id="26" name="Group 25"/>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28" name="Group 27"/>
          <p:cNvGrpSpPr/>
          <p:nvPr/>
        </p:nvGrpSpPr>
        <p:grpSpPr>
          <a:xfrm>
            <a:off x="3263854" y="2851774"/>
            <a:ext cx="3056722" cy="1658506"/>
            <a:chOff x="3416254" y="3004174"/>
            <a:chExt cx="3056722" cy="1658506"/>
          </a:xfrm>
        </p:grpSpPr>
        <p:cxnSp>
          <p:nvCxnSpPr>
            <p:cNvPr id="117" name="Straight Connector 11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1" name="Straight Connector 120"/>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2" name="Straight Connector 121"/>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same planning</a:t>
            </a:r>
            <a:endParaRPr kumimoji="0" lang="en-US" sz="2200" b="0" i="1" u="none" strike="noStrike" cap="none" normalizeH="0" baseline="0" dirty="0">
              <a:ln>
                <a:noFill/>
              </a:ln>
              <a:solidFill>
                <a:schemeClr val="bg1"/>
              </a:solidFill>
              <a:effectLst/>
            </a:endParaRPr>
          </a:p>
        </p:txBody>
      </p:sp>
      <p:cxnSp>
        <p:nvCxnSpPr>
          <p:cNvPr id="103" name="Straight Connector 102"/>
          <p:cNvCxnSpPr/>
          <p:nvPr/>
        </p:nvCxnSpPr>
        <p:spPr bwMode="auto">
          <a:xfrm flipH="1">
            <a:off x="2123728" y="4797152"/>
            <a:ext cx="252028"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4" name="Straight Connector 103"/>
          <p:cNvCxnSpPr/>
          <p:nvPr/>
        </p:nvCxnSpPr>
        <p:spPr bwMode="auto">
          <a:xfrm flipH="1">
            <a:off x="2123728" y="4869160"/>
            <a:ext cx="1008112"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5" name="Straight Connector 104"/>
          <p:cNvCxnSpPr/>
          <p:nvPr/>
        </p:nvCxnSpPr>
        <p:spPr bwMode="auto">
          <a:xfrm>
            <a:off x="1619672" y="4797152"/>
            <a:ext cx="432048" cy="936104"/>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6" name="Straight Connector 105"/>
          <p:cNvCxnSpPr/>
          <p:nvPr/>
        </p:nvCxnSpPr>
        <p:spPr bwMode="auto">
          <a:xfrm flipH="1">
            <a:off x="2123728" y="5013176"/>
            <a:ext cx="1368152" cy="720080"/>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sp>
        <p:nvSpPr>
          <p:cNvPr id="102" name="Rounded Rectangle 101"/>
          <p:cNvSpPr/>
          <p:nvPr/>
        </p:nvSpPr>
        <p:spPr bwMode="auto">
          <a:xfrm>
            <a:off x="1259632" y="5445224"/>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inhibition needed</a:t>
            </a:r>
            <a:endParaRPr kumimoji="0" lang="en-US" sz="2200" b="0" i="1" u="none" strike="noStrike" cap="none" normalizeH="0" baseline="0" dirty="0">
              <a:ln>
                <a:noFill/>
              </a:ln>
              <a:solidFill>
                <a:schemeClr val="bg1"/>
              </a:solidFill>
              <a:effectLst/>
              <a:latin typeface="Myriad Web" charset="0"/>
            </a:endParaRPr>
          </a:p>
        </p:txBody>
      </p:sp>
      <p:sp>
        <p:nvSpPr>
          <p:cNvPr id="107" name="Rounded Rectangle 106"/>
          <p:cNvSpPr/>
          <p:nvPr/>
        </p:nvSpPr>
        <p:spPr bwMode="auto">
          <a:xfrm rot="21362563">
            <a:off x="3869164" y="5686650"/>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similar timing problem</a:t>
            </a:r>
            <a:endParaRPr kumimoji="0" lang="en-US" sz="2200" b="0" i="1"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42821260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3079679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844824"/>
            <a:ext cx="3312368" cy="2800766"/>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4857929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32305141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
        <p:nvSpPr>
          <p:cNvPr id="16" name="Oval 1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6300109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24997323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1" y="610846"/>
            <a:ext cx="6264296"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‘I take a </a:t>
            </a:r>
            <a:r>
              <a:rPr lang="en-US" i="0" dirty="0" smtClean="0">
                <a:solidFill>
                  <a:schemeClr val="bg2">
                    <a:lumMod val="50000"/>
                  </a:schemeClr>
                </a:solidFill>
                <a:effectLst>
                  <a:glow rad="101600">
                    <a:srgbClr val="000000"/>
                  </a:glow>
                </a:effectLst>
              </a:rPr>
              <a:t>collective </a:t>
            </a:r>
            <a:r>
              <a:rPr lang="en-US" i="0" dirty="0">
                <a:solidFill>
                  <a:schemeClr val="bg2">
                    <a:lumMod val="50000"/>
                  </a:schemeClr>
                </a:solidFill>
                <a:effectLst>
                  <a:glow rad="101600">
                    <a:srgbClr val="000000"/>
                  </a:glow>
                </a:effectLst>
              </a:rPr>
              <a:t>action to involve a collective</a:t>
            </a:r>
            <a:r>
              <a:rPr lang="en-US" i="0" dirty="0" smtClean="0">
                <a:solidFill>
                  <a:schemeClr val="bg2">
                    <a:lumMod val="50000"/>
                  </a:schemeClr>
                </a:solidFill>
                <a:effectLst>
                  <a:glow rad="101600">
                    <a:srgbClr val="000000"/>
                  </a:glow>
                </a:effectLst>
              </a:rPr>
              <a:t> [shared] intention</a:t>
            </a:r>
            <a:r>
              <a:rPr lang="en-US" i="0" dirty="0">
                <a:solidFill>
                  <a:schemeClr val="bg2">
                    <a:lumMod val="50000"/>
                  </a:schemeClr>
                </a:solidFill>
                <a:effectLst>
                  <a:glow rad="101600">
                    <a:srgbClr val="000000"/>
                  </a:glow>
                </a:effectLst>
              </a:rPr>
              <a:t>.</a:t>
            </a:r>
            <a:r>
              <a:rPr lang="en-US" i="0" dirty="0" smtClean="0">
                <a:solidFill>
                  <a:schemeClr val="bg2">
                    <a:lumMod val="50000"/>
                  </a:schemeClr>
                </a:solidFill>
                <a:effectLst>
                  <a:glow rad="101600">
                    <a:srgbClr val="000000"/>
                  </a:glow>
                </a:effectLst>
              </a:rPr>
              <a: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(Gilbert 2006, p. 5)</a:t>
            </a:r>
          </a:p>
        </p:txBody>
      </p:sp>
      <p:sp>
        <p:nvSpPr>
          <p:cNvPr id="5" name="Text Box 2"/>
          <p:cNvSpPr txBox="1">
            <a:spLocks noChangeArrowheads="1"/>
          </p:cNvSpPr>
          <p:nvPr/>
        </p:nvSpPr>
        <p:spPr bwMode="auto">
          <a:xfrm>
            <a:off x="990600" y="5055129"/>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‘Shared intentionality is the foundation upon which joint action is built.’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(Carpenter 2009, p. 381)</a:t>
            </a:r>
            <a:endParaRPr lang="en-US" i="0" dirty="0">
              <a:solidFill>
                <a:schemeClr val="bg2">
                  <a:lumMod val="50000"/>
                </a:schemeClr>
              </a:solidFill>
              <a:effectLst>
                <a:glow rad="101600">
                  <a:srgbClr val="000000"/>
                </a:glow>
              </a:effectLst>
              <a:ea typeface="Arial" charset="0"/>
              <a:cs typeface="Arial" charset="0"/>
            </a:endParaRPr>
          </a:p>
        </p:txBody>
      </p:sp>
      <p:sp>
        <p:nvSpPr>
          <p:cNvPr id="8" name="Text Box 2"/>
          <p:cNvSpPr txBox="1">
            <a:spLocks noChangeArrowheads="1"/>
          </p:cNvSpPr>
          <p:nvPr/>
        </p:nvSpPr>
        <p:spPr bwMode="auto">
          <a:xfrm>
            <a:off x="971600" y="2102801"/>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‘The sine qua non of collaborative action is a joint goal [</a:t>
            </a:r>
            <a:r>
              <a:rPr lang="en-US" i="0" dirty="0" smtClean="0">
                <a:solidFill>
                  <a:schemeClr val="bg2">
                    <a:lumMod val="50000"/>
                  </a:schemeClr>
                </a:solidFill>
                <a:effectLst>
                  <a:glow rad="101600">
                    <a:srgbClr val="000000"/>
                  </a:glow>
                </a:effectLst>
              </a:rPr>
              <a:t>shared intention] </a:t>
            </a:r>
            <a:r>
              <a:rPr lang="en-US" i="0" dirty="0">
                <a:solidFill>
                  <a:schemeClr val="bg2">
                    <a:lumMod val="50000"/>
                  </a:schemeClr>
                </a:solidFill>
                <a:effectLst>
                  <a:glow rad="101600">
                    <a:srgbClr val="000000"/>
                  </a:glow>
                </a:effectLst>
              </a:rPr>
              <a:t>and a joint </a:t>
            </a:r>
            <a:r>
              <a:rPr lang="en-US" i="0" dirty="0" smtClean="0">
                <a:solidFill>
                  <a:schemeClr val="bg2">
                    <a:lumMod val="50000"/>
                  </a:schemeClr>
                </a:solidFill>
                <a:effectLst>
                  <a:glow rad="101600">
                    <a:srgbClr val="000000"/>
                  </a:glow>
                </a:effectLst>
              </a:rPr>
              <a:t>commitment’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(Tomasello 2008, </a:t>
            </a:r>
            <a:r>
              <a:rPr lang="en-US" i="0" dirty="0">
                <a:solidFill>
                  <a:schemeClr val="bg2">
                    <a:lumMod val="50000"/>
                  </a:schemeClr>
                </a:solidFill>
                <a:effectLst>
                  <a:glow rad="101600">
                    <a:srgbClr val="000000"/>
                  </a:glow>
                </a:effectLst>
              </a:rPr>
              <a:t>p</a:t>
            </a:r>
            <a:r>
              <a:rPr lang="en-US" i="0" dirty="0" smtClean="0">
                <a:solidFill>
                  <a:schemeClr val="bg2">
                    <a:lumMod val="50000"/>
                  </a:schemeClr>
                </a:solidFill>
                <a:effectLst>
                  <a:glow rad="101600">
                    <a:srgbClr val="000000"/>
                  </a:glow>
                </a:effectLst>
              </a:rPr>
              <a:t>. 181</a:t>
            </a:r>
            <a:r>
              <a:rPr lang="en-US" i="0" dirty="0">
                <a:solidFill>
                  <a:schemeClr val="bg2">
                    <a:lumMod val="50000"/>
                  </a:schemeClr>
                </a:solidFill>
                <a:effectLst>
                  <a:glow rad="101600">
                    <a:srgbClr val="000000"/>
                  </a:glow>
                </a:effectLst>
              </a:rPr>
              <a:t>)</a:t>
            </a:r>
            <a:endParaRPr lang="en-US" i="0" dirty="0" smtClean="0">
              <a:solidFill>
                <a:schemeClr val="bg2">
                  <a:lumMod val="50000"/>
                </a:schemeClr>
              </a:solidFill>
              <a:effectLst>
                <a:glow rad="101600">
                  <a:srgbClr val="000000"/>
                </a:glow>
              </a:effectLst>
              <a:ea typeface="Arial" charset="0"/>
              <a:cs typeface="Arial" charset="0"/>
            </a:endParaRPr>
          </a:p>
        </p:txBody>
      </p:sp>
      <p:sp>
        <p:nvSpPr>
          <p:cNvPr id="7" name="Text Box 2"/>
          <p:cNvSpPr txBox="1">
            <a:spLocks noChangeArrowheads="1"/>
          </p:cNvSpPr>
          <p:nvPr/>
        </p:nvSpPr>
        <p:spPr bwMode="auto">
          <a:xfrm>
            <a:off x="990600" y="3395168"/>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Tree>
    <p:extLst>
      <p:ext uri="{BB962C8B-B14F-4D97-AF65-F5344CB8AC3E}">
        <p14:creationId xmlns:p14="http://schemas.microsoft.com/office/powerpoint/2010/main" val="6544270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7" name="Rounded Rectangle 16"/>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ounded Rectangle 17"/>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33945293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198241568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8652606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Rectangle 26"/>
          <p:cNvSpPr/>
          <p:nvPr/>
        </p:nvSpPr>
        <p:spPr bwMode="auto">
          <a:xfrm>
            <a:off x="0" y="1772816"/>
            <a:ext cx="9144000" cy="5085184"/>
          </a:xfrm>
          <a:prstGeom prst="rect">
            <a:avLst/>
          </a:prstGeom>
          <a:solidFill>
            <a:schemeClr val="tx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2761668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7" name="Rectangle 26"/>
          <p:cNvSpPr/>
          <p:nvPr/>
        </p:nvSpPr>
        <p:spPr bwMode="auto">
          <a:xfrm>
            <a:off x="0" y="1772816"/>
            <a:ext cx="9144000" cy="5085184"/>
          </a:xfrm>
          <a:prstGeom prst="rect">
            <a:avLst/>
          </a:prstGeom>
          <a:solidFill>
            <a:schemeClr val="tx1">
              <a:alpha val="84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6489172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41737398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4" name="Rounded Rectangle 33"/>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5" name="Rounded Rectangle 34"/>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9621604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34" name="Curved Connector 33"/>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5" name="Curved Connector 34"/>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6" name="Rounded Rectangle 25"/>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rPr>
              <a:t> or social motor</a:t>
            </a:r>
            <a:r>
              <a:rPr lang="en-US" i="0" dirty="0" smtClean="0">
                <a:solidFill>
                  <a:srgbClr val="FFFFFF"/>
                </a:solidFill>
                <a:effectLst/>
              </a:rPr>
              <a:t> </a:t>
            </a:r>
            <a:r>
              <a:rPr kumimoji="0" lang="en-US" sz="2200" b="0" i="0" u="none" strike="noStrike" cap="none" normalizeH="0" dirty="0" smtClean="0">
                <a:ln>
                  <a:noFill/>
                </a:ln>
                <a:solidFill>
                  <a:srgbClr val="FFFFFF"/>
                </a:solidFill>
                <a:effectLst/>
              </a:rPr>
              <a:t>representation</a:t>
            </a:r>
            <a:endParaRPr kumimoji="0" lang="en-US" sz="2200" b="0" i="0" u="none" strike="noStrike" cap="none" normalizeH="0" baseline="0" dirty="0">
              <a:ln>
                <a:noFill/>
              </a:ln>
              <a:solidFill>
                <a:srgbClr val="FFFFFF"/>
              </a:solidFill>
              <a:effectLst/>
            </a:endParaRPr>
          </a:p>
        </p:txBody>
      </p:sp>
    </p:spTree>
    <p:extLst>
      <p:ext uri="{BB962C8B-B14F-4D97-AF65-F5344CB8AC3E}">
        <p14:creationId xmlns:p14="http://schemas.microsoft.com/office/powerpoint/2010/main" val="25522475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21" name="Curved Connector 20"/>
          <p:cNvCxnSpPr>
            <a:stCxn id="22" idx="0"/>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2" name="Rounded Rectangle 21"/>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social motor</a:t>
            </a:r>
            <a:r>
              <a:rPr lang="en-US" i="0" dirty="0" smtClean="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23" name="Curved Connector 22"/>
          <p:cNvCxnSpPr>
            <a:stCxn id="22" idx="0"/>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33083365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Curved Connector 33"/>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5" name="Curved Connector 34"/>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6" name="Rounded Rectangle 25"/>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social motor</a:t>
            </a:r>
            <a:r>
              <a:rPr lang="en-US" i="0" dirty="0" smtClean="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2" name="Rectangle 1"/>
          <p:cNvSpPr/>
          <p:nvPr/>
        </p:nvSpPr>
        <p:spPr bwMode="auto">
          <a:xfrm>
            <a:off x="0" y="548680"/>
            <a:ext cx="9144000" cy="6192688"/>
          </a:xfrm>
          <a:prstGeom prst="rect">
            <a:avLst/>
          </a:prstGeom>
          <a:solidFill>
            <a:srgbClr val="000000">
              <a:alpha val="67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002120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1" y="610846"/>
            <a:ext cx="6264296"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‘I take a </a:t>
            </a:r>
            <a:r>
              <a:rPr lang="en-US" i="0" dirty="0" smtClean="0">
                <a:solidFill>
                  <a:schemeClr val="bg2">
                    <a:lumMod val="50000"/>
                  </a:schemeClr>
                </a:solidFill>
                <a:effectLst>
                  <a:glow rad="101600">
                    <a:srgbClr val="000000"/>
                  </a:glow>
                </a:effectLst>
              </a:rPr>
              <a:t>collective </a:t>
            </a:r>
            <a:r>
              <a:rPr lang="en-US" i="0" dirty="0">
                <a:solidFill>
                  <a:schemeClr val="bg2">
                    <a:lumMod val="50000"/>
                  </a:schemeClr>
                </a:solidFill>
                <a:effectLst>
                  <a:glow rad="101600">
                    <a:srgbClr val="000000"/>
                  </a:glow>
                </a:effectLst>
              </a:rPr>
              <a:t>action to involve a collective</a:t>
            </a:r>
            <a:r>
              <a:rPr lang="en-US" i="0" dirty="0" smtClean="0">
                <a:solidFill>
                  <a:schemeClr val="bg2">
                    <a:lumMod val="50000"/>
                  </a:schemeClr>
                </a:solidFill>
                <a:effectLst>
                  <a:glow rad="101600">
                    <a:srgbClr val="000000"/>
                  </a:glow>
                </a:effectLst>
              </a:rPr>
              <a:t> [shared] intention</a:t>
            </a:r>
            <a:r>
              <a:rPr lang="en-US" i="0" dirty="0">
                <a:solidFill>
                  <a:schemeClr val="bg2">
                    <a:lumMod val="50000"/>
                  </a:schemeClr>
                </a:solidFill>
                <a:effectLst>
                  <a:glow rad="101600">
                    <a:srgbClr val="000000"/>
                  </a:glow>
                </a:effectLst>
              </a:rPr>
              <a:t>.</a:t>
            </a:r>
            <a:r>
              <a:rPr lang="en-US" i="0" dirty="0" smtClean="0">
                <a:solidFill>
                  <a:schemeClr val="bg2">
                    <a:lumMod val="50000"/>
                  </a:schemeClr>
                </a:solidFill>
                <a:effectLst>
                  <a:glow rad="101600">
                    <a:srgbClr val="000000"/>
                  </a:glow>
                </a:effectLst>
              </a:rPr>
              <a: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(Gilbert 2006, p. 5)</a:t>
            </a:r>
          </a:p>
        </p:txBody>
      </p:sp>
      <p:sp>
        <p:nvSpPr>
          <p:cNvPr id="5" name="Text Box 2"/>
          <p:cNvSpPr txBox="1">
            <a:spLocks noChangeArrowheads="1"/>
          </p:cNvSpPr>
          <p:nvPr/>
        </p:nvSpPr>
        <p:spPr bwMode="auto">
          <a:xfrm>
            <a:off x="990600" y="5055129"/>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‘Shared intentionality is the foundation upon which joint action is built.’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(Carpenter 2009, p. 381)</a:t>
            </a:r>
            <a:endParaRPr lang="en-US" i="0" dirty="0">
              <a:solidFill>
                <a:schemeClr val="bg2">
                  <a:lumMod val="50000"/>
                </a:schemeClr>
              </a:solidFill>
              <a:effectLst>
                <a:glow rad="101600">
                  <a:srgbClr val="000000"/>
                </a:glow>
              </a:effectLst>
              <a:ea typeface="Arial" charset="0"/>
              <a:cs typeface="Arial" charset="0"/>
            </a:endParaRPr>
          </a:p>
        </p:txBody>
      </p:sp>
      <p:sp>
        <p:nvSpPr>
          <p:cNvPr id="8" name="Text Box 2"/>
          <p:cNvSpPr txBox="1">
            <a:spLocks noChangeArrowheads="1"/>
          </p:cNvSpPr>
          <p:nvPr/>
        </p:nvSpPr>
        <p:spPr bwMode="auto">
          <a:xfrm>
            <a:off x="971600" y="2102801"/>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‘The sine qua non of collaborative action is a joint goal [</a:t>
            </a:r>
            <a:r>
              <a:rPr lang="en-US" i="0" dirty="0" smtClean="0">
                <a:solidFill>
                  <a:schemeClr val="bg2">
                    <a:lumMod val="50000"/>
                  </a:schemeClr>
                </a:solidFill>
                <a:effectLst>
                  <a:glow rad="101600">
                    <a:srgbClr val="000000"/>
                  </a:glow>
                </a:effectLst>
              </a:rPr>
              <a:t>shared intention] </a:t>
            </a:r>
            <a:r>
              <a:rPr lang="en-US" i="0" dirty="0">
                <a:solidFill>
                  <a:schemeClr val="bg2">
                    <a:lumMod val="50000"/>
                  </a:schemeClr>
                </a:solidFill>
                <a:effectLst>
                  <a:glow rad="101600">
                    <a:srgbClr val="000000"/>
                  </a:glow>
                </a:effectLst>
              </a:rPr>
              <a:t>and a joint </a:t>
            </a:r>
            <a:r>
              <a:rPr lang="en-US" i="0" dirty="0" smtClean="0">
                <a:solidFill>
                  <a:schemeClr val="bg2">
                    <a:lumMod val="50000"/>
                  </a:schemeClr>
                </a:solidFill>
                <a:effectLst>
                  <a:glow rad="101600">
                    <a:srgbClr val="000000"/>
                  </a:glow>
                </a:effectLst>
              </a:rPr>
              <a:t>commitment’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(Tomasello 2008, </a:t>
            </a:r>
            <a:r>
              <a:rPr lang="en-US" i="0" dirty="0">
                <a:solidFill>
                  <a:schemeClr val="bg2">
                    <a:lumMod val="50000"/>
                  </a:schemeClr>
                </a:solidFill>
                <a:effectLst>
                  <a:glow rad="101600">
                    <a:srgbClr val="000000"/>
                  </a:glow>
                </a:effectLst>
              </a:rPr>
              <a:t>p</a:t>
            </a:r>
            <a:r>
              <a:rPr lang="en-US" i="0" dirty="0" smtClean="0">
                <a:solidFill>
                  <a:schemeClr val="bg2">
                    <a:lumMod val="50000"/>
                  </a:schemeClr>
                </a:solidFill>
                <a:effectLst>
                  <a:glow rad="101600">
                    <a:srgbClr val="000000"/>
                  </a:glow>
                </a:effectLst>
              </a:rPr>
              <a:t>. 181</a:t>
            </a:r>
            <a:r>
              <a:rPr lang="en-US" i="0" dirty="0">
                <a:solidFill>
                  <a:schemeClr val="bg2">
                    <a:lumMod val="50000"/>
                  </a:schemeClr>
                </a:solidFill>
                <a:effectLst>
                  <a:glow rad="101600">
                    <a:srgbClr val="000000"/>
                  </a:glow>
                </a:effectLst>
              </a:rPr>
              <a:t>)</a:t>
            </a:r>
            <a:endParaRPr lang="en-US" i="0" dirty="0" smtClean="0">
              <a:solidFill>
                <a:schemeClr val="bg2">
                  <a:lumMod val="50000"/>
                </a:schemeClr>
              </a:solidFill>
              <a:effectLst>
                <a:glow rad="101600">
                  <a:srgbClr val="000000"/>
                </a:glow>
              </a:effectLst>
              <a:ea typeface="Arial" charset="0"/>
              <a:cs typeface="Arial" charset="0"/>
            </a:endParaRPr>
          </a:p>
        </p:txBody>
      </p:sp>
      <p:sp>
        <p:nvSpPr>
          <p:cNvPr id="7" name="Text Box 2"/>
          <p:cNvSpPr txBox="1">
            <a:spLocks noChangeArrowheads="1"/>
          </p:cNvSpPr>
          <p:nvPr/>
        </p:nvSpPr>
        <p:spPr bwMode="auto">
          <a:xfrm>
            <a:off x="990600" y="3395168"/>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grpSp>
        <p:nvGrpSpPr>
          <p:cNvPr id="12" name="Group 11"/>
          <p:cNvGrpSpPr/>
          <p:nvPr/>
        </p:nvGrpSpPr>
        <p:grpSpPr>
          <a:xfrm>
            <a:off x="539552" y="404664"/>
            <a:ext cx="7857256" cy="5841032"/>
            <a:chOff x="539552" y="404664"/>
            <a:chExt cx="7857256" cy="5841032"/>
          </a:xfrm>
        </p:grpSpPr>
        <p:grpSp>
          <p:nvGrpSpPr>
            <p:cNvPr id="6" name="Group 5"/>
            <p:cNvGrpSpPr/>
            <p:nvPr/>
          </p:nvGrpSpPr>
          <p:grpSpPr>
            <a:xfrm>
              <a:off x="539552" y="404664"/>
              <a:ext cx="7857256" cy="5841032"/>
              <a:chOff x="539552" y="404664"/>
              <a:chExt cx="7857256" cy="5841032"/>
            </a:xfrm>
            <a:effectLst>
              <a:glow rad="101600">
                <a:schemeClr val="tx1">
                  <a:alpha val="75000"/>
                </a:schemeClr>
              </a:glow>
            </a:effectLst>
          </p:grpSpPr>
          <p:cxnSp>
            <p:nvCxnSpPr>
              <p:cNvPr id="3" name="Straight Connector 2"/>
              <p:cNvCxnSpPr/>
              <p:nvPr/>
            </p:nvCxnSpPr>
            <p:spPr bwMode="auto">
              <a:xfrm>
                <a:off x="539552" y="404664"/>
                <a:ext cx="7704856" cy="5688632"/>
              </a:xfrm>
              <a:prstGeom prst="line">
                <a:avLst/>
              </a:prstGeom>
              <a:solidFill>
                <a:srgbClr val="00B8FF"/>
              </a:solidFill>
              <a:ln w="76200" cap="flat" cmpd="sng" algn="ctr">
                <a:solidFill>
                  <a:srgbClr val="FF6666"/>
                </a:solidFill>
                <a:prstDash val="solid"/>
                <a:round/>
                <a:headEnd type="none" w="med" len="med"/>
                <a:tailEnd type="none" w="med" len="med"/>
              </a:ln>
              <a:effectLst/>
            </p:spPr>
          </p:cxnSp>
          <p:cxnSp>
            <p:nvCxnSpPr>
              <p:cNvPr id="9" name="Straight Connector 8"/>
              <p:cNvCxnSpPr/>
              <p:nvPr/>
            </p:nvCxnSpPr>
            <p:spPr bwMode="auto">
              <a:xfrm flipV="1">
                <a:off x="691952" y="557064"/>
                <a:ext cx="7704856" cy="5688632"/>
              </a:xfrm>
              <a:prstGeom prst="line">
                <a:avLst/>
              </a:prstGeom>
              <a:solidFill>
                <a:srgbClr val="00B8FF"/>
              </a:solidFill>
              <a:ln w="76200" cap="flat" cmpd="sng" algn="ctr">
                <a:solidFill>
                  <a:srgbClr val="FF6666"/>
                </a:solidFill>
                <a:prstDash val="solid"/>
                <a:round/>
                <a:headEnd type="none" w="med" len="med"/>
                <a:tailEnd type="none" w="med" len="med"/>
              </a:ln>
              <a:effectLst/>
            </p:spPr>
          </p:cxnSp>
        </p:grpSp>
        <p:grpSp>
          <p:nvGrpSpPr>
            <p:cNvPr id="13" name="Group 12"/>
            <p:cNvGrpSpPr/>
            <p:nvPr/>
          </p:nvGrpSpPr>
          <p:grpSpPr>
            <a:xfrm>
              <a:off x="539552" y="404664"/>
              <a:ext cx="7857256" cy="5841032"/>
              <a:chOff x="691952" y="557064"/>
              <a:chExt cx="7857256" cy="5841032"/>
            </a:xfrm>
          </p:grpSpPr>
          <p:cxnSp>
            <p:nvCxnSpPr>
              <p:cNvPr id="14" name="Straight Connector 13"/>
              <p:cNvCxnSpPr/>
              <p:nvPr/>
            </p:nvCxnSpPr>
            <p:spPr bwMode="auto">
              <a:xfrm>
                <a:off x="691952" y="557064"/>
                <a:ext cx="7704856" cy="5688632"/>
              </a:xfrm>
              <a:prstGeom prst="line">
                <a:avLst/>
              </a:prstGeom>
              <a:solidFill>
                <a:srgbClr val="00B8FF"/>
              </a:solidFill>
              <a:ln w="76200" cap="flat" cmpd="sng" algn="ctr">
                <a:solidFill>
                  <a:srgbClr val="FF6666"/>
                </a:solidFill>
                <a:prstDash val="solid"/>
                <a:round/>
                <a:headEnd type="none" w="med" len="med"/>
                <a:tailEnd type="none" w="med" len="med"/>
              </a:ln>
              <a:effectLst/>
            </p:spPr>
          </p:cxnSp>
          <p:cxnSp>
            <p:nvCxnSpPr>
              <p:cNvPr id="15" name="Straight Connector 14"/>
              <p:cNvCxnSpPr/>
              <p:nvPr/>
            </p:nvCxnSpPr>
            <p:spPr bwMode="auto">
              <a:xfrm flipV="1">
                <a:off x="844352" y="709464"/>
                <a:ext cx="7704856" cy="5688632"/>
              </a:xfrm>
              <a:prstGeom prst="line">
                <a:avLst/>
              </a:prstGeom>
              <a:solidFill>
                <a:srgbClr val="00B8FF"/>
              </a:solidFill>
              <a:ln w="76200" cap="flat" cmpd="sng" algn="ctr">
                <a:solidFill>
                  <a:srgbClr val="FF6666"/>
                </a:solidFill>
                <a:prstDash val="solid"/>
                <a:round/>
                <a:headEnd type="none" w="med" len="med"/>
                <a:tailEnd type="none" w="med" len="med"/>
              </a:ln>
              <a:effectLst/>
            </p:spPr>
          </p:cxnSp>
        </p:grpSp>
      </p:grpSp>
    </p:spTree>
    <p:extLst>
      <p:ext uri="{BB962C8B-B14F-4D97-AF65-F5344CB8AC3E}">
        <p14:creationId xmlns:p14="http://schemas.microsoft.com/office/powerpoint/2010/main" val="4146245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cs typeface="Arial" charset="0"/>
              </a:rPr>
              <a:t/>
            </a:r>
            <a:br>
              <a:rPr lang="en-GB" i="0" u="sng" dirty="0">
                <a:cs typeface="Arial" charset="0"/>
              </a:rPr>
            </a:br>
            <a:endParaRPr lang="en-GB" i="0" u="sng" dirty="0">
              <a:cs typeface="Arial" charset="0"/>
            </a:endParaRPr>
          </a:p>
          <a:p>
            <a:pPr algn="l">
              <a:spcBef>
                <a:spcPct val="25000"/>
              </a:spcBef>
              <a:spcAft>
                <a:spcPct val="25000"/>
              </a:spcAft>
              <a:defRPr/>
            </a:pPr>
            <a:r>
              <a:rPr lang="en-GB" i="0" u="sng" dirty="0" smtClean="0">
                <a:cs typeface="Arial" charset="0"/>
              </a:rPr>
              <a:t>Sufficient conditions</a:t>
            </a:r>
            <a:endParaRPr lang="en-GB" i="0" u="sng" dirty="0">
              <a:cs typeface="Arial" charset="0"/>
            </a:endParaRPr>
          </a:p>
          <a:p>
            <a:pPr algn="l">
              <a:spcBef>
                <a:spcPct val="25000"/>
              </a:spcBef>
              <a:spcAft>
                <a:spcPct val="25000"/>
              </a:spcAft>
              <a:defRPr/>
            </a:pPr>
            <a:r>
              <a:rPr lang="en-GB" i="0" dirty="0">
                <a:cs typeface="Arial" charset="0"/>
              </a:rPr>
              <a:t>We have a shared intention that we J </a:t>
            </a:r>
            <a:r>
              <a:rPr lang="en-GB" i="0" dirty="0" smtClean="0">
                <a:cs typeface="Arial" charset="0"/>
              </a:rPr>
              <a:t>if</a:t>
            </a:r>
            <a:endParaRPr lang="en-GB" i="0" dirty="0">
              <a:cs typeface="Arial" charset="0"/>
            </a:endParaRPr>
          </a:p>
          <a:p>
            <a:pPr algn="l">
              <a:spcBef>
                <a:spcPct val="25000"/>
              </a:spcBef>
              <a:spcAft>
                <a:spcPct val="25000"/>
              </a:spcAft>
              <a:defRPr/>
            </a:pPr>
            <a:r>
              <a:rPr lang="ja-JP" altLang="en-GB" i="0" dirty="0">
                <a:latin typeface="Arial"/>
                <a:cs typeface="Arial" charset="0"/>
              </a:rPr>
              <a:t>“</a:t>
            </a:r>
            <a:r>
              <a:rPr lang="en-GB" i="0" dirty="0">
                <a:cs typeface="Arial" charset="0"/>
              </a:rPr>
              <a:t>1. (a) I intend that we J and (b) you intend that we J</a:t>
            </a:r>
          </a:p>
          <a:p>
            <a:pPr algn="l">
              <a:spcBef>
                <a:spcPct val="25000"/>
              </a:spcBef>
              <a:spcAft>
                <a:spcPct val="25000"/>
              </a:spcAft>
              <a:defRPr/>
            </a:pPr>
            <a:r>
              <a:rPr lang="ja-JP" altLang="en-GB" i="0" dirty="0">
                <a:latin typeface="Arial"/>
                <a:cs typeface="Arial" charset="0"/>
              </a:rPr>
              <a:t>“</a:t>
            </a:r>
            <a:r>
              <a:rPr lang="en-GB" i="0" dirty="0">
                <a:cs typeface="Arial" charset="0"/>
              </a:rPr>
              <a:t>2. I intend that we J in accordance with and because of la, </a:t>
            </a:r>
            <a:r>
              <a:rPr lang="en-GB" i="0" dirty="0" err="1">
                <a:cs typeface="Arial" charset="0"/>
              </a:rPr>
              <a:t>lb</a:t>
            </a:r>
            <a:r>
              <a:rPr lang="en-GB" i="0" dirty="0">
                <a:cs typeface="Arial" charset="0"/>
              </a:rPr>
              <a:t>, and meshing </a:t>
            </a:r>
            <a:r>
              <a:rPr lang="en-GB" i="0" dirty="0" err="1">
                <a:cs typeface="Arial" charset="0"/>
              </a:rPr>
              <a:t>subplans</a:t>
            </a:r>
            <a:r>
              <a:rPr lang="en-GB" i="0" dirty="0">
                <a:cs typeface="Arial" charset="0"/>
              </a:rPr>
              <a:t> of la and </a:t>
            </a:r>
            <a:r>
              <a:rPr lang="en-GB" i="0" dirty="0" err="1">
                <a:cs typeface="Arial" charset="0"/>
              </a:rPr>
              <a:t>lb</a:t>
            </a:r>
            <a:r>
              <a:rPr lang="en-GB" i="0" dirty="0">
                <a:cs typeface="Arial" charset="0"/>
              </a:rPr>
              <a:t>; you intend [likewise] …</a:t>
            </a:r>
          </a:p>
          <a:p>
            <a:pPr algn="l">
              <a:spcBef>
                <a:spcPct val="25000"/>
              </a:spcBef>
              <a:defRPr/>
            </a:pPr>
            <a:r>
              <a:rPr lang="en-GB" i="0" dirty="0">
                <a:cs typeface="Arial" charset="0"/>
              </a:rPr>
              <a:t> </a:t>
            </a:r>
            <a:r>
              <a:rPr lang="ja-JP" altLang="en-GB" i="0" dirty="0">
                <a:latin typeface="Arial"/>
                <a:cs typeface="Arial" charset="0"/>
              </a:rPr>
              <a:t>“</a:t>
            </a:r>
            <a:r>
              <a:rPr lang="en-GB" i="0" dirty="0">
                <a:cs typeface="Arial" charset="0"/>
              </a:rPr>
              <a:t>3. 1 and 2 are common knowledge between us</a:t>
            </a:r>
            <a:r>
              <a:rPr lang="ja-JP" altLang="en-GB" i="0" dirty="0">
                <a:latin typeface="Arial"/>
                <a:cs typeface="Arial" charset="0"/>
              </a:rPr>
              <a:t>”</a:t>
            </a:r>
            <a:r>
              <a:rPr lang="en-GB" i="0" dirty="0">
                <a:cs typeface="Arial" charset="0"/>
              </a:rPr>
              <a:t> </a:t>
            </a:r>
          </a:p>
          <a:p>
            <a:pPr algn="r">
              <a:spcBef>
                <a:spcPct val="25000"/>
              </a:spcBef>
              <a:defRPr/>
            </a:pPr>
            <a:r>
              <a:rPr lang="en-GB" i="0" dirty="0">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8086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636912"/>
            <a:ext cx="9144000" cy="936104"/>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67829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779" y="3537995"/>
            <a:ext cx="9144000" cy="1872208"/>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bwMode="auto">
          <a:xfrm rot="2995685">
            <a:off x="1344740" y="4316259"/>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bwMode="auto">
          <a:xfrm rot="19692843">
            <a:off x="-4108" y="4054893"/>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rot="1348776">
            <a:off x="1215306" y="4095478"/>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rot="20976933">
            <a:off x="268986" y="3978732"/>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487190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360" y="5373216"/>
            <a:ext cx="9144000" cy="86409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23770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2453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844824"/>
            <a:ext cx="3312368" cy="2800766"/>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13717774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844824"/>
            <a:ext cx="3312368" cy="2800766"/>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Rectangle 7"/>
          <p:cNvSpPr/>
          <p:nvPr/>
        </p:nvSpPr>
        <p:spPr>
          <a:xfrm rot="190951">
            <a:off x="4431199" y="3147501"/>
            <a:ext cx="3743177" cy="1107996"/>
          </a:xfrm>
          <a:prstGeom prst="rect">
            <a:avLst/>
          </a:prstGeom>
          <a:solidFill>
            <a:schemeClr val="bg1"/>
          </a:solidFill>
        </p:spPr>
        <p:txBody>
          <a:bodyPr wrap="square" rIns="468000">
            <a:spAutoFit/>
          </a:bodyPr>
          <a:lstStyle/>
          <a:p>
            <a:pPr algn="ctr"/>
            <a:r>
              <a:rPr lang="en-US" i="0" dirty="0">
                <a:solidFill>
                  <a:srgbClr val="000000"/>
                </a:solidFill>
                <a:effectLst>
                  <a:glow rad="101600">
                    <a:srgbClr val="FFFFFF"/>
                  </a:glow>
                </a:effectLst>
                <a:ea typeface="Arial" charset="0"/>
                <a:cs typeface="Arial" charset="0"/>
              </a:rPr>
              <a:t>reciprocal agent-neutral motor representation </a:t>
            </a:r>
            <a:endParaRPr lang="en-US" i="0" dirty="0" smtClean="0">
              <a:solidFill>
                <a:srgbClr val="000000"/>
              </a:solidFill>
              <a:effectLst>
                <a:glow rad="101600">
                  <a:srgbClr val="FFFFFF"/>
                </a:glow>
              </a:effectLst>
              <a:ea typeface="Arial" charset="0"/>
              <a:cs typeface="Arial" charset="0"/>
            </a:endParaRPr>
          </a:p>
          <a:p>
            <a:pPr algn="ctr"/>
            <a:r>
              <a:rPr lang="en-US" i="0" dirty="0" smtClean="0">
                <a:solidFill>
                  <a:srgbClr val="000000"/>
                </a:solidFill>
                <a:effectLst>
                  <a:glow rad="101600">
                    <a:srgbClr val="FFFFFF"/>
                  </a:glow>
                </a:effectLst>
                <a:ea typeface="Arial" charset="0"/>
                <a:cs typeface="Arial" charset="0"/>
              </a:rPr>
              <a:t>=  shared intention?</a:t>
            </a:r>
            <a:endParaRPr lang="en-US" i="0" dirty="0">
              <a:solidFill>
                <a:srgbClr val="000000"/>
              </a:solidFill>
              <a:effectLst>
                <a:glow rad="101600">
                  <a:srgbClr val="FFFFFF"/>
                </a:glow>
              </a:effectLst>
            </a:endParaRPr>
          </a:p>
        </p:txBody>
      </p:sp>
      <p:sp>
        <p:nvSpPr>
          <p:cNvPr id="9" name="Rectangle 8"/>
          <p:cNvSpPr/>
          <p:nvPr/>
        </p:nvSpPr>
        <p:spPr>
          <a:xfrm rot="190951">
            <a:off x="7419811" y="3019445"/>
            <a:ext cx="850467" cy="1446550"/>
          </a:xfrm>
          <a:prstGeom prst="rect">
            <a:avLst/>
          </a:prstGeom>
          <a:noFill/>
        </p:spPr>
        <p:txBody>
          <a:bodyPr wrap="square">
            <a:spAutoFit/>
          </a:bodyPr>
          <a:lstStyle/>
          <a:p>
            <a:pPr algn="ctr"/>
            <a:r>
              <a:rPr lang="en-US" sz="8800" i="0" dirty="0" smtClean="0">
                <a:effectLst>
                  <a:glow rad="101600">
                    <a:srgbClr val="000000"/>
                  </a:glow>
                </a:effectLst>
                <a:ea typeface="Arial" charset="0"/>
                <a:cs typeface="Arial" charset="0"/>
              </a:rPr>
              <a:t>?</a:t>
            </a:r>
            <a:endParaRPr lang="en-US" sz="8800" dirty="0"/>
          </a:p>
        </p:txBody>
      </p:sp>
      <p:sp>
        <p:nvSpPr>
          <p:cNvPr id="10"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25541266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844824"/>
            <a:ext cx="3312368" cy="2800766"/>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Rectangle 7"/>
          <p:cNvSpPr/>
          <p:nvPr/>
        </p:nvSpPr>
        <p:spPr>
          <a:xfrm rot="190951">
            <a:off x="4431199" y="3147501"/>
            <a:ext cx="3743177" cy="1107996"/>
          </a:xfrm>
          <a:prstGeom prst="rect">
            <a:avLst/>
          </a:prstGeom>
          <a:solidFill>
            <a:schemeClr val="bg1"/>
          </a:solidFill>
        </p:spPr>
        <p:txBody>
          <a:bodyPr wrap="square" rIns="468000">
            <a:spAutoFit/>
          </a:bodyPr>
          <a:lstStyle/>
          <a:p>
            <a:pPr algn="ctr"/>
            <a:r>
              <a:rPr lang="en-US" i="0" dirty="0">
                <a:solidFill>
                  <a:srgbClr val="000000"/>
                </a:solidFill>
                <a:effectLst>
                  <a:glow rad="101600">
                    <a:srgbClr val="FFFFFF"/>
                  </a:glow>
                </a:effectLst>
                <a:ea typeface="Arial" charset="0"/>
                <a:cs typeface="Arial" charset="0"/>
              </a:rPr>
              <a:t>reciprocal agent-neutral motor representation </a:t>
            </a:r>
            <a:endParaRPr lang="en-US" i="0" dirty="0" smtClean="0">
              <a:solidFill>
                <a:srgbClr val="000000"/>
              </a:solidFill>
              <a:effectLst>
                <a:glow rad="101600">
                  <a:srgbClr val="FFFFFF"/>
                </a:glow>
              </a:effectLst>
              <a:ea typeface="Arial" charset="0"/>
              <a:cs typeface="Arial" charset="0"/>
            </a:endParaRPr>
          </a:p>
          <a:p>
            <a:pPr algn="ctr"/>
            <a:r>
              <a:rPr lang="en-US" i="0" dirty="0" smtClean="0">
                <a:solidFill>
                  <a:srgbClr val="000000"/>
                </a:solidFill>
                <a:effectLst>
                  <a:glow rad="101600">
                    <a:srgbClr val="FFFFFF"/>
                  </a:glow>
                </a:effectLst>
                <a:ea typeface="Arial" charset="0"/>
                <a:cs typeface="Arial" charset="0"/>
              </a:rPr>
              <a:t>=  shared intention?</a:t>
            </a:r>
            <a:endParaRPr lang="en-US" i="0" dirty="0">
              <a:solidFill>
                <a:srgbClr val="000000"/>
              </a:solidFill>
              <a:effectLst>
                <a:glow rad="101600">
                  <a:srgbClr val="FFFFFF"/>
                </a:glow>
              </a:effectLst>
            </a:endParaRPr>
          </a:p>
        </p:txBody>
      </p:sp>
      <p:sp>
        <p:nvSpPr>
          <p:cNvPr id="9" name="Rectangle 8"/>
          <p:cNvSpPr/>
          <p:nvPr/>
        </p:nvSpPr>
        <p:spPr>
          <a:xfrm rot="190951">
            <a:off x="7419811" y="3019445"/>
            <a:ext cx="850467" cy="1446550"/>
          </a:xfrm>
          <a:prstGeom prst="rect">
            <a:avLst/>
          </a:prstGeom>
          <a:noFill/>
        </p:spPr>
        <p:txBody>
          <a:bodyPr wrap="square">
            <a:spAutoFit/>
          </a:bodyPr>
          <a:lstStyle/>
          <a:p>
            <a:pPr algn="ctr"/>
            <a:r>
              <a:rPr lang="en-US" sz="8800" i="0" dirty="0" smtClean="0">
                <a:effectLst>
                  <a:glow rad="101600">
                    <a:srgbClr val="000000"/>
                  </a:glow>
                </a:effectLst>
                <a:ea typeface="Arial" charset="0"/>
                <a:cs typeface="Arial" charset="0"/>
              </a:rPr>
              <a:t>?</a:t>
            </a:r>
            <a:endParaRPr lang="en-US" sz="8800" dirty="0"/>
          </a:p>
        </p:txBody>
      </p:sp>
      <p:sp>
        <p:nvSpPr>
          <p:cNvPr id="10"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
        <p:nvSpPr>
          <p:cNvPr id="11" name="Text Box 2"/>
          <p:cNvSpPr txBox="1">
            <a:spLocks noChangeArrowheads="1"/>
          </p:cNvSpPr>
          <p:nvPr/>
        </p:nvSpPr>
        <p:spPr bwMode="auto">
          <a:xfrm>
            <a:off x="990600" y="4716573"/>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Tree>
    <p:extLst>
      <p:ext uri="{BB962C8B-B14F-4D97-AF65-F5344CB8AC3E}">
        <p14:creationId xmlns:p14="http://schemas.microsoft.com/office/powerpoint/2010/main" val="40341348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3139948"/>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are intentions for?</a:t>
            </a:r>
          </a:p>
        </p:txBody>
      </p:sp>
    </p:spTree>
    <p:extLst>
      <p:ext uri="{BB962C8B-B14F-4D97-AF65-F5344CB8AC3E}">
        <p14:creationId xmlns:p14="http://schemas.microsoft.com/office/powerpoint/2010/main" val="10329631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539552" y="548680"/>
            <a:ext cx="8008824" cy="5589240"/>
          </a:xfrm>
          <a:prstGeom prst="rect">
            <a:avLst/>
          </a:prstGeom>
        </p:spPr>
      </p:pic>
      <p:sp>
        <p:nvSpPr>
          <p:cNvPr id="17" name="Text Box 2"/>
          <p:cNvSpPr txBox="1">
            <a:spLocks noChangeArrowheads="1"/>
          </p:cNvSpPr>
          <p:nvPr/>
        </p:nvSpPr>
        <p:spPr bwMode="auto">
          <a:xfrm>
            <a:off x="2123728" y="6092276"/>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(Zhang and Rosenbaum 2007)</a:t>
            </a:r>
            <a:endParaRPr lang="en-US" i="0" dirty="0" smtClean="0">
              <a:ea typeface="Arial" charset="0"/>
              <a:cs typeface="Arial" charset="0"/>
            </a:endParaRPr>
          </a:p>
        </p:txBody>
      </p:sp>
    </p:spTree>
    <p:extLst>
      <p:ext uri="{BB962C8B-B14F-4D97-AF65-F5344CB8AC3E}">
        <p14:creationId xmlns:p14="http://schemas.microsoft.com/office/powerpoint/2010/main" val="25811443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1" y="610846"/>
            <a:ext cx="6264296"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‘I take a </a:t>
            </a:r>
            <a:r>
              <a:rPr lang="en-US" i="0" dirty="0" smtClean="0">
                <a:solidFill>
                  <a:schemeClr val="bg2">
                    <a:lumMod val="50000"/>
                  </a:schemeClr>
                </a:solidFill>
                <a:effectLst>
                  <a:glow rad="101600">
                    <a:srgbClr val="000000"/>
                  </a:glow>
                </a:effectLst>
              </a:rPr>
              <a:t>collective </a:t>
            </a:r>
            <a:r>
              <a:rPr lang="en-US" i="0" dirty="0">
                <a:solidFill>
                  <a:schemeClr val="bg2">
                    <a:lumMod val="50000"/>
                  </a:schemeClr>
                </a:solidFill>
                <a:effectLst>
                  <a:glow rad="101600">
                    <a:srgbClr val="000000"/>
                  </a:glow>
                </a:effectLst>
              </a:rPr>
              <a:t>action to involve a collective</a:t>
            </a:r>
            <a:r>
              <a:rPr lang="en-US" i="0" dirty="0" smtClean="0">
                <a:solidFill>
                  <a:schemeClr val="bg2">
                    <a:lumMod val="50000"/>
                  </a:schemeClr>
                </a:solidFill>
                <a:effectLst>
                  <a:glow rad="101600">
                    <a:srgbClr val="000000"/>
                  </a:glow>
                </a:effectLst>
              </a:rPr>
              <a:t> [shared] intention</a:t>
            </a:r>
            <a:r>
              <a:rPr lang="en-US" i="0" dirty="0">
                <a:solidFill>
                  <a:schemeClr val="bg2">
                    <a:lumMod val="50000"/>
                  </a:schemeClr>
                </a:solidFill>
                <a:effectLst>
                  <a:glow rad="101600">
                    <a:srgbClr val="000000"/>
                  </a:glow>
                </a:effectLst>
              </a:rPr>
              <a:t>.</a:t>
            </a:r>
            <a:r>
              <a:rPr lang="en-US" i="0" dirty="0" smtClean="0">
                <a:solidFill>
                  <a:schemeClr val="bg2">
                    <a:lumMod val="50000"/>
                  </a:schemeClr>
                </a:solidFill>
                <a:effectLst>
                  <a:glow rad="101600">
                    <a:srgbClr val="000000"/>
                  </a:glow>
                </a:effectLst>
              </a:rPr>
              <a: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(Gilbert 2006, p. 5)</a:t>
            </a:r>
          </a:p>
        </p:txBody>
      </p:sp>
      <p:sp>
        <p:nvSpPr>
          <p:cNvPr id="5" name="Text Box 2"/>
          <p:cNvSpPr txBox="1">
            <a:spLocks noChangeArrowheads="1"/>
          </p:cNvSpPr>
          <p:nvPr/>
        </p:nvSpPr>
        <p:spPr bwMode="auto">
          <a:xfrm>
            <a:off x="990600" y="5055129"/>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‘Shared intentionality is the foundation upon which joint action is built.’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(Carpenter 2009, p. 381)</a:t>
            </a:r>
            <a:endParaRPr lang="en-US" i="0" dirty="0">
              <a:solidFill>
                <a:schemeClr val="bg2">
                  <a:lumMod val="50000"/>
                </a:schemeClr>
              </a:solidFill>
              <a:effectLst>
                <a:glow rad="101600">
                  <a:srgbClr val="000000"/>
                </a:glow>
              </a:effectLst>
              <a:ea typeface="Arial" charset="0"/>
              <a:cs typeface="Arial" charset="0"/>
            </a:endParaRPr>
          </a:p>
        </p:txBody>
      </p:sp>
      <p:sp>
        <p:nvSpPr>
          <p:cNvPr id="8" name="Text Box 2"/>
          <p:cNvSpPr txBox="1">
            <a:spLocks noChangeArrowheads="1"/>
          </p:cNvSpPr>
          <p:nvPr/>
        </p:nvSpPr>
        <p:spPr bwMode="auto">
          <a:xfrm>
            <a:off x="971600" y="2102801"/>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‘The sine qua non of collaborative action is a joint goal [</a:t>
            </a:r>
            <a:r>
              <a:rPr lang="en-US" i="0" dirty="0" smtClean="0">
                <a:solidFill>
                  <a:schemeClr val="bg2">
                    <a:lumMod val="50000"/>
                  </a:schemeClr>
                </a:solidFill>
                <a:effectLst>
                  <a:glow rad="101600">
                    <a:srgbClr val="000000"/>
                  </a:glow>
                </a:effectLst>
              </a:rPr>
              <a:t>shared intention] </a:t>
            </a:r>
            <a:r>
              <a:rPr lang="en-US" i="0" dirty="0">
                <a:solidFill>
                  <a:schemeClr val="bg2">
                    <a:lumMod val="50000"/>
                  </a:schemeClr>
                </a:solidFill>
                <a:effectLst>
                  <a:glow rad="101600">
                    <a:srgbClr val="000000"/>
                  </a:glow>
                </a:effectLst>
              </a:rPr>
              <a:t>and a joint </a:t>
            </a:r>
            <a:r>
              <a:rPr lang="en-US" i="0" dirty="0" smtClean="0">
                <a:solidFill>
                  <a:schemeClr val="bg2">
                    <a:lumMod val="50000"/>
                  </a:schemeClr>
                </a:solidFill>
                <a:effectLst>
                  <a:glow rad="101600">
                    <a:srgbClr val="000000"/>
                  </a:glow>
                </a:effectLst>
              </a:rPr>
              <a:t>commitment’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(Tomasello 2008, </a:t>
            </a:r>
            <a:r>
              <a:rPr lang="en-US" i="0" dirty="0">
                <a:solidFill>
                  <a:schemeClr val="bg2">
                    <a:lumMod val="50000"/>
                  </a:schemeClr>
                </a:solidFill>
                <a:effectLst>
                  <a:glow rad="101600">
                    <a:srgbClr val="000000"/>
                  </a:glow>
                </a:effectLst>
              </a:rPr>
              <a:t>p</a:t>
            </a:r>
            <a:r>
              <a:rPr lang="en-US" i="0" dirty="0" smtClean="0">
                <a:solidFill>
                  <a:schemeClr val="bg2">
                    <a:lumMod val="50000"/>
                  </a:schemeClr>
                </a:solidFill>
                <a:effectLst>
                  <a:glow rad="101600">
                    <a:srgbClr val="000000"/>
                  </a:glow>
                </a:effectLst>
              </a:rPr>
              <a:t>. 181</a:t>
            </a:r>
            <a:r>
              <a:rPr lang="en-US" i="0" dirty="0">
                <a:solidFill>
                  <a:schemeClr val="bg2">
                    <a:lumMod val="50000"/>
                  </a:schemeClr>
                </a:solidFill>
                <a:effectLst>
                  <a:glow rad="101600">
                    <a:srgbClr val="000000"/>
                  </a:glow>
                </a:effectLst>
              </a:rPr>
              <a:t>)</a:t>
            </a:r>
            <a:endParaRPr lang="en-US" i="0" dirty="0" smtClean="0">
              <a:solidFill>
                <a:schemeClr val="bg2">
                  <a:lumMod val="50000"/>
                </a:schemeClr>
              </a:solidFill>
              <a:effectLst>
                <a:glow rad="101600">
                  <a:srgbClr val="000000"/>
                </a:glow>
              </a:effectLst>
              <a:ea typeface="Arial" charset="0"/>
              <a:cs typeface="Arial" charset="0"/>
            </a:endParaRPr>
          </a:p>
        </p:txBody>
      </p:sp>
      <p:sp>
        <p:nvSpPr>
          <p:cNvPr id="7" name="Text Box 2"/>
          <p:cNvSpPr txBox="1">
            <a:spLocks noChangeArrowheads="1"/>
          </p:cNvSpPr>
          <p:nvPr/>
        </p:nvSpPr>
        <p:spPr bwMode="auto">
          <a:xfrm>
            <a:off x="990600" y="3395168"/>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grpSp>
        <p:nvGrpSpPr>
          <p:cNvPr id="6" name="Group 5"/>
          <p:cNvGrpSpPr/>
          <p:nvPr/>
        </p:nvGrpSpPr>
        <p:grpSpPr>
          <a:xfrm>
            <a:off x="539552" y="404664"/>
            <a:ext cx="7857256" cy="5841032"/>
            <a:chOff x="539552" y="404664"/>
            <a:chExt cx="7857256" cy="5841032"/>
          </a:xfrm>
          <a:effectLst>
            <a:glow rad="101600">
              <a:schemeClr val="tx1">
                <a:alpha val="75000"/>
              </a:schemeClr>
            </a:glow>
          </a:effectLst>
        </p:grpSpPr>
        <p:cxnSp>
          <p:nvCxnSpPr>
            <p:cNvPr id="3" name="Straight Connector 2"/>
            <p:cNvCxnSpPr/>
            <p:nvPr/>
          </p:nvCxnSpPr>
          <p:spPr bwMode="auto">
            <a:xfrm>
              <a:off x="539552" y="404664"/>
              <a:ext cx="7704856" cy="5688632"/>
            </a:xfrm>
            <a:prstGeom prst="line">
              <a:avLst/>
            </a:prstGeom>
            <a:solidFill>
              <a:srgbClr val="00B8FF"/>
            </a:solidFill>
            <a:ln w="76200" cap="flat" cmpd="sng" algn="ctr">
              <a:solidFill>
                <a:srgbClr val="FF6666"/>
              </a:solidFill>
              <a:prstDash val="solid"/>
              <a:round/>
              <a:headEnd type="none" w="med" len="med"/>
              <a:tailEnd type="none" w="med" len="med"/>
            </a:ln>
            <a:effectLst/>
          </p:spPr>
        </p:cxnSp>
        <p:cxnSp>
          <p:nvCxnSpPr>
            <p:cNvPr id="9" name="Straight Connector 8"/>
            <p:cNvCxnSpPr/>
            <p:nvPr/>
          </p:nvCxnSpPr>
          <p:spPr bwMode="auto">
            <a:xfrm flipV="1">
              <a:off x="691952" y="557064"/>
              <a:ext cx="7704856" cy="5688632"/>
            </a:xfrm>
            <a:prstGeom prst="line">
              <a:avLst/>
            </a:prstGeom>
            <a:solidFill>
              <a:srgbClr val="00B8FF"/>
            </a:solidFill>
            <a:ln w="76200" cap="flat" cmpd="sng" algn="ctr">
              <a:solidFill>
                <a:srgbClr val="FF6666"/>
              </a:solidFill>
              <a:prstDash val="solid"/>
              <a:round/>
              <a:headEnd type="none" w="med" len="med"/>
              <a:tailEnd type="none" w="med" len="med"/>
            </a:ln>
            <a:effectLst/>
          </p:spPr>
        </p:cxnSp>
      </p:grpSp>
      <p:grpSp>
        <p:nvGrpSpPr>
          <p:cNvPr id="13" name="Group 12"/>
          <p:cNvGrpSpPr/>
          <p:nvPr/>
        </p:nvGrpSpPr>
        <p:grpSpPr>
          <a:xfrm>
            <a:off x="539552" y="404664"/>
            <a:ext cx="7857256" cy="5841032"/>
            <a:chOff x="691952" y="557064"/>
            <a:chExt cx="7857256" cy="5841032"/>
          </a:xfrm>
        </p:grpSpPr>
        <p:cxnSp>
          <p:nvCxnSpPr>
            <p:cNvPr id="14" name="Straight Connector 13"/>
            <p:cNvCxnSpPr/>
            <p:nvPr/>
          </p:nvCxnSpPr>
          <p:spPr bwMode="auto">
            <a:xfrm>
              <a:off x="691952" y="557064"/>
              <a:ext cx="7704856" cy="5688632"/>
            </a:xfrm>
            <a:prstGeom prst="line">
              <a:avLst/>
            </a:prstGeom>
            <a:solidFill>
              <a:srgbClr val="00B8FF"/>
            </a:solidFill>
            <a:ln w="76200" cap="flat" cmpd="sng" algn="ctr">
              <a:solidFill>
                <a:srgbClr val="FF6666"/>
              </a:solidFill>
              <a:prstDash val="solid"/>
              <a:round/>
              <a:headEnd type="none" w="med" len="med"/>
              <a:tailEnd type="none" w="med" len="med"/>
            </a:ln>
            <a:effectLst/>
          </p:spPr>
        </p:cxnSp>
        <p:cxnSp>
          <p:nvCxnSpPr>
            <p:cNvPr id="15" name="Straight Connector 14"/>
            <p:cNvCxnSpPr/>
            <p:nvPr/>
          </p:nvCxnSpPr>
          <p:spPr bwMode="auto">
            <a:xfrm flipV="1">
              <a:off x="844352" y="709464"/>
              <a:ext cx="7704856" cy="5688632"/>
            </a:xfrm>
            <a:prstGeom prst="line">
              <a:avLst/>
            </a:prstGeom>
            <a:solidFill>
              <a:srgbClr val="00B8FF"/>
            </a:solidFill>
            <a:ln w="76200" cap="flat" cmpd="sng" algn="ctr">
              <a:solidFill>
                <a:srgbClr val="FF6666"/>
              </a:solidFill>
              <a:prstDash val="solid"/>
              <a:round/>
              <a:headEnd type="none" w="med" len="med"/>
              <a:tailEnd type="none" w="med" len="med"/>
            </a:ln>
            <a:effectLst/>
          </p:spPr>
        </p:cxnSp>
      </p:grpSp>
      <p:sp>
        <p:nvSpPr>
          <p:cNvPr id="2" name="Rectangle 1"/>
          <p:cNvSpPr/>
          <p:nvPr/>
        </p:nvSpPr>
        <p:spPr bwMode="auto">
          <a:xfrm>
            <a:off x="323528" y="188640"/>
            <a:ext cx="8712968" cy="6120680"/>
          </a:xfrm>
          <a:prstGeom prst="rect">
            <a:avLst/>
          </a:prstGeom>
          <a:solidFill>
            <a:schemeClr val="tx1">
              <a:alpha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409193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g3.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53019" t="34719" b="16919"/>
          <a:stretch/>
        </p:blipFill>
        <p:spPr>
          <a:xfrm rot="5400000">
            <a:off x="1394028" y="-795173"/>
            <a:ext cx="6216695" cy="9048418"/>
          </a:xfrm>
          <a:prstGeom prst="rect">
            <a:avLst/>
          </a:prstGeom>
        </p:spPr>
      </p:pic>
    </p:spTree>
    <p:extLst>
      <p:ext uri="{BB962C8B-B14F-4D97-AF65-F5344CB8AC3E}">
        <p14:creationId xmlns:p14="http://schemas.microsoft.com/office/powerpoint/2010/main" val="20946353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67582" y="2961931"/>
            <a:ext cx="1058721" cy="430887"/>
          </a:xfrm>
          <a:prstGeom prst="rect">
            <a:avLst/>
          </a:prstGeom>
        </p:spPr>
        <p:txBody>
          <a:bodyPr wrap="none">
            <a:spAutoFit/>
          </a:bodyPr>
          <a:lstStyle/>
          <a:p>
            <a:r>
              <a:rPr lang="en-US" i="0" dirty="0" smtClean="0">
                <a:effectLst>
                  <a:glow rad="101600">
                    <a:srgbClr val="000000"/>
                  </a:glow>
                </a:effectLst>
              </a:rPr>
              <a:t>shared</a:t>
            </a:r>
            <a:endParaRPr lang="en-US" dirty="0">
              <a:effectLst>
                <a:glow rad="101600">
                  <a:srgbClr val="000000"/>
                </a:glow>
              </a:effectLst>
            </a:endParaRPr>
          </a:p>
        </p:txBody>
      </p:sp>
      <p:sp>
        <p:nvSpPr>
          <p:cNvPr id="4" name="Freeform 3"/>
          <p:cNvSpPr/>
          <p:nvPr/>
        </p:nvSpPr>
        <p:spPr>
          <a:xfrm>
            <a:off x="3888910" y="344242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Text Box 2"/>
          <p:cNvSpPr txBox="1">
            <a:spLocks noChangeArrowheads="1"/>
          </p:cNvSpPr>
          <p:nvPr/>
        </p:nvSpPr>
        <p:spPr bwMode="auto">
          <a:xfrm>
            <a:off x="971600" y="3139948"/>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are intentions for?</a:t>
            </a:r>
          </a:p>
        </p:txBody>
      </p:sp>
    </p:spTree>
    <p:extLst>
      <p:ext uri="{BB962C8B-B14F-4D97-AF65-F5344CB8AC3E}">
        <p14:creationId xmlns:p14="http://schemas.microsoft.com/office/powerpoint/2010/main" val="31814068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g3.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53019" t="34719" b="16919"/>
          <a:stretch/>
        </p:blipFill>
        <p:spPr>
          <a:xfrm rot="5400000">
            <a:off x="1394028" y="-795173"/>
            <a:ext cx="6216695" cy="9048418"/>
          </a:xfrm>
          <a:prstGeom prst="rect">
            <a:avLst/>
          </a:prstGeom>
        </p:spPr>
      </p:pic>
    </p:spTree>
    <p:extLst>
      <p:ext uri="{BB962C8B-B14F-4D97-AF65-F5344CB8AC3E}">
        <p14:creationId xmlns:p14="http://schemas.microsoft.com/office/powerpoint/2010/main" val="27179414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g3.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a14:imgEffect>
                  </a14:imgLayer>
                </a14:imgProps>
              </a:ext>
              <a:ext uri="{28A0092B-C50C-407E-A947-70E740481C1C}">
                <a14:useLocalDpi xmlns:a14="http://schemas.microsoft.com/office/drawing/2010/main" val="0"/>
              </a:ext>
            </a:extLst>
          </a:blip>
          <a:srcRect l="53019" t="34719" b="16919"/>
          <a:stretch/>
        </p:blipFill>
        <p:spPr>
          <a:xfrm rot="5400000">
            <a:off x="1394028" y="-795173"/>
            <a:ext cx="6216695" cy="9048418"/>
          </a:xfrm>
          <a:prstGeom prst="rect">
            <a:avLst/>
          </a:prstGeom>
        </p:spPr>
      </p:pic>
      <p:sp>
        <p:nvSpPr>
          <p:cNvPr id="3" name="Text Box 4"/>
          <p:cNvSpPr txBox="1">
            <a:spLocks noChangeArrowheads="1"/>
          </p:cNvSpPr>
          <p:nvPr/>
        </p:nvSpPr>
        <p:spPr bwMode="auto">
          <a:xfrm>
            <a:off x="4898984" y="476672"/>
            <a:ext cx="3590925" cy="4708981"/>
          </a:xfrm>
          <a:prstGeom prst="rect">
            <a:avLst/>
          </a:prstGeom>
          <a:solidFill>
            <a:schemeClr val="tx1"/>
          </a:solidFill>
          <a:ln>
            <a:noFill/>
          </a:ln>
          <a:effectLst>
            <a:glow rad="406400">
              <a:schemeClr val="tx1">
                <a:alpha val="75000"/>
              </a:schemeClr>
            </a:glow>
          </a:effectLst>
          <a:extLst/>
        </p:spPr>
        <p:txBody>
          <a:bodyPr>
            <a:spAutoFit/>
          </a:bodyPr>
          <a:lstStyle/>
          <a:p>
            <a:pPr>
              <a:spcBef>
                <a:spcPct val="25000"/>
              </a:spcBef>
            </a:pPr>
            <a:r>
              <a:rPr lang="en-GB" i="0" dirty="0">
                <a:effectLst>
                  <a:glow rad="101600">
                    <a:srgbClr val="000000"/>
                  </a:glow>
                </a:effectLst>
              </a:rPr>
              <a:t>moving an object </a:t>
            </a:r>
            <a:r>
              <a:rPr lang="en-GB" i="0" dirty="0" smtClean="0">
                <a:effectLst>
                  <a:glow rad="101600">
                    <a:srgbClr val="000000"/>
                  </a:glow>
                </a:effectLst>
              </a:rPr>
              <a:t>together</a:t>
            </a:r>
          </a:p>
          <a:p>
            <a:pPr algn="r">
              <a:spcBef>
                <a:spcPct val="25000"/>
              </a:spcBef>
            </a:pPr>
            <a:r>
              <a:rPr lang="en-GB" sz="1600" i="0" dirty="0" smtClean="0">
                <a:effectLst>
                  <a:glow rad="101600">
                    <a:srgbClr val="000000"/>
                  </a:glow>
                </a:effectLst>
              </a:rPr>
              <a:t>(</a:t>
            </a:r>
            <a:r>
              <a:rPr lang="en-GB" sz="1600" i="0" dirty="0" err="1" smtClean="0">
                <a:effectLst>
                  <a:glow rad="101600">
                    <a:srgbClr val="000000"/>
                  </a:glow>
                </a:effectLst>
              </a:rPr>
              <a:t>Kourtis</a:t>
            </a:r>
            <a:r>
              <a:rPr lang="en-GB" sz="1600" i="0" dirty="0" smtClean="0">
                <a:effectLst>
                  <a:glow rad="101600">
                    <a:srgbClr val="000000"/>
                  </a:glow>
                </a:effectLst>
              </a:rPr>
              <a:t> et </a:t>
            </a:r>
            <a:r>
              <a:rPr lang="en-GB" sz="1600" i="0" dirty="0">
                <a:effectLst>
                  <a:glow rad="101600">
                    <a:srgbClr val="000000"/>
                  </a:glow>
                </a:effectLst>
              </a:rPr>
              <a:t>al </a:t>
            </a:r>
            <a:r>
              <a:rPr lang="en-GB" sz="1600" i="0" dirty="0" smtClean="0">
                <a:effectLst>
                  <a:glow rad="101600">
                    <a:srgbClr val="000000"/>
                  </a:glow>
                </a:effectLst>
              </a:rPr>
              <a:t>2010)</a:t>
            </a:r>
            <a:endParaRPr lang="en-GB" sz="1600" i="0" dirty="0">
              <a:effectLst>
                <a:glow rad="101600">
                  <a:srgbClr val="000000"/>
                </a:glow>
              </a:effectLst>
            </a:endParaRPr>
          </a:p>
          <a:p>
            <a:pPr algn="l">
              <a:spcBef>
                <a:spcPct val="25000"/>
              </a:spcBef>
            </a:pPr>
            <a:r>
              <a:rPr lang="en-GB" i="0" dirty="0" smtClean="0">
                <a:effectLst>
                  <a:glow rad="101600">
                    <a:srgbClr val="000000"/>
                  </a:glow>
                </a:effectLst>
              </a:rPr>
              <a:t>tidying </a:t>
            </a:r>
            <a:r>
              <a:rPr lang="en-GB" i="0" dirty="0">
                <a:effectLst>
                  <a:glow rad="101600">
                    <a:srgbClr val="000000"/>
                  </a:glow>
                </a:effectLst>
              </a:rPr>
              <a:t>up the toys together </a:t>
            </a:r>
          </a:p>
          <a:p>
            <a:pPr algn="r">
              <a:spcBef>
                <a:spcPct val="25000"/>
              </a:spcBef>
            </a:pPr>
            <a:r>
              <a:rPr lang="en-GB" sz="1600" i="0" dirty="0">
                <a:effectLst>
                  <a:glow rad="101600">
                    <a:srgbClr val="000000"/>
                  </a:glow>
                </a:effectLst>
              </a:rPr>
              <a:t>(</a:t>
            </a:r>
            <a:r>
              <a:rPr lang="en-GB" sz="1600" i="0" dirty="0" err="1">
                <a:effectLst>
                  <a:glow rad="101600">
                    <a:srgbClr val="000000"/>
                  </a:glow>
                </a:effectLst>
              </a:rPr>
              <a:t>Behne</a:t>
            </a:r>
            <a:r>
              <a:rPr lang="en-GB" sz="1600" i="0" dirty="0">
                <a:effectLst>
                  <a:glow rad="101600">
                    <a:srgbClr val="000000"/>
                  </a:glow>
                </a:effectLst>
              </a:rPr>
              <a:t> et al 2005)</a:t>
            </a:r>
          </a:p>
          <a:p>
            <a:pPr algn="l">
              <a:spcBef>
                <a:spcPct val="25000"/>
              </a:spcBef>
            </a:pPr>
            <a:r>
              <a:rPr lang="en-GB" i="0" dirty="0">
                <a:effectLst>
                  <a:glow rad="101600">
                    <a:srgbClr val="000000"/>
                  </a:glow>
                </a:effectLst>
              </a:rPr>
              <a:t>cooperatively pulling handles in sequence to make a dog-puppet sing </a:t>
            </a:r>
          </a:p>
          <a:p>
            <a:pPr algn="r">
              <a:spcBef>
                <a:spcPct val="25000"/>
              </a:spcBef>
            </a:pPr>
            <a:r>
              <a:rPr lang="en-GB" sz="1600" i="0" dirty="0">
                <a:effectLst>
                  <a:glow rad="101600">
                    <a:srgbClr val="000000"/>
                  </a:glow>
                </a:effectLst>
              </a:rPr>
              <a:t>(Brownell et al 2006)</a:t>
            </a:r>
          </a:p>
          <a:p>
            <a:pPr algn="l">
              <a:spcBef>
                <a:spcPct val="25000"/>
              </a:spcBef>
            </a:pPr>
            <a:r>
              <a:rPr lang="en-GB" i="0" dirty="0">
                <a:effectLst>
                  <a:glow rad="101600">
                    <a:srgbClr val="000000"/>
                  </a:glow>
                </a:effectLst>
              </a:rPr>
              <a:t>bouncing a </a:t>
            </a:r>
            <a:r>
              <a:rPr lang="en-GB" i="0" dirty="0" smtClean="0">
                <a:effectLst>
                  <a:glow rad="101600">
                    <a:srgbClr val="000000"/>
                  </a:glow>
                </a:effectLst>
              </a:rPr>
              <a:t>cube on </a:t>
            </a:r>
            <a:r>
              <a:rPr lang="en-GB" i="0" dirty="0">
                <a:effectLst>
                  <a:glow rad="101600">
                    <a:srgbClr val="000000"/>
                  </a:glow>
                </a:effectLst>
              </a:rPr>
              <a:t>a large trampoline together </a:t>
            </a:r>
          </a:p>
          <a:p>
            <a:pPr algn="r">
              <a:spcBef>
                <a:spcPct val="25000"/>
              </a:spcBef>
            </a:pPr>
            <a:r>
              <a:rPr lang="en-GB" sz="1600" i="0" dirty="0">
                <a:effectLst>
                  <a:glow rad="101600">
                    <a:srgbClr val="000000"/>
                  </a:glow>
                </a:effectLst>
              </a:rPr>
              <a:t>(</a:t>
            </a:r>
            <a:r>
              <a:rPr lang="en-GB" sz="1600" i="0" dirty="0" err="1">
                <a:effectLst>
                  <a:glow rad="101600">
                    <a:srgbClr val="000000"/>
                  </a:glow>
                </a:effectLst>
              </a:rPr>
              <a:t>Tomasello</a:t>
            </a:r>
            <a:r>
              <a:rPr lang="en-GB" sz="1600" i="0" dirty="0">
                <a:effectLst>
                  <a:glow rad="101600">
                    <a:srgbClr val="000000"/>
                  </a:glow>
                </a:effectLst>
              </a:rPr>
              <a:t> &amp; Carpenter 2007)</a:t>
            </a:r>
          </a:p>
          <a:p>
            <a:pPr algn="l">
              <a:spcBef>
                <a:spcPct val="25000"/>
              </a:spcBef>
            </a:pPr>
            <a:r>
              <a:rPr lang="en-GB" i="0" dirty="0" smtClean="0">
                <a:effectLst>
                  <a:glow rad="101600">
                    <a:srgbClr val="000000"/>
                  </a:glow>
                </a:effectLst>
              </a:rPr>
              <a:t>pretending to row a boat together</a:t>
            </a:r>
            <a:endParaRPr lang="en-GB" i="0" dirty="0">
              <a:effectLst>
                <a:glow rad="101600">
                  <a:srgbClr val="000000"/>
                </a:glow>
              </a:effectLst>
            </a:endParaRPr>
          </a:p>
        </p:txBody>
      </p:sp>
    </p:spTree>
    <p:extLst>
      <p:ext uri="{BB962C8B-B14F-4D97-AF65-F5344CB8AC3E}">
        <p14:creationId xmlns:p14="http://schemas.microsoft.com/office/powerpoint/2010/main" val="1470846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reciprocal agent-neutral motor 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10" name="Rectangle 9"/>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11" name="Straight Connector 10"/>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2" name="Rectangle 1"/>
          <p:cNvSpPr/>
          <p:nvPr/>
        </p:nvSpPr>
        <p:spPr>
          <a:xfrm rot="190951">
            <a:off x="4431199" y="3147501"/>
            <a:ext cx="3743177" cy="1107996"/>
          </a:xfrm>
          <a:prstGeom prst="rect">
            <a:avLst/>
          </a:prstGeom>
          <a:solidFill>
            <a:schemeClr val="bg1"/>
          </a:solidFill>
        </p:spPr>
        <p:txBody>
          <a:bodyPr wrap="square" rIns="468000">
            <a:spAutoFit/>
          </a:bodyPr>
          <a:lstStyle/>
          <a:p>
            <a:pPr algn="ctr"/>
            <a:r>
              <a:rPr lang="en-US" i="0" dirty="0">
                <a:solidFill>
                  <a:srgbClr val="000000"/>
                </a:solidFill>
                <a:effectLst>
                  <a:glow rad="101600">
                    <a:srgbClr val="FFFFFF"/>
                  </a:glow>
                </a:effectLst>
                <a:ea typeface="Arial" charset="0"/>
                <a:cs typeface="Arial" charset="0"/>
              </a:rPr>
              <a:t>reciprocal agent-neutral motor representation </a:t>
            </a:r>
            <a:endParaRPr lang="en-US" i="0" dirty="0" smtClean="0">
              <a:solidFill>
                <a:srgbClr val="000000"/>
              </a:solidFill>
              <a:effectLst>
                <a:glow rad="101600">
                  <a:srgbClr val="FFFFFF"/>
                </a:glow>
              </a:effectLst>
              <a:ea typeface="Arial" charset="0"/>
              <a:cs typeface="Arial" charset="0"/>
            </a:endParaRPr>
          </a:p>
          <a:p>
            <a:pPr algn="ctr"/>
            <a:r>
              <a:rPr lang="en-US" i="0" dirty="0" smtClean="0">
                <a:solidFill>
                  <a:srgbClr val="000000"/>
                </a:solidFill>
                <a:effectLst>
                  <a:glow rad="101600">
                    <a:srgbClr val="FFFFFF"/>
                  </a:glow>
                </a:effectLst>
                <a:ea typeface="Arial" charset="0"/>
                <a:cs typeface="Arial" charset="0"/>
              </a:rPr>
              <a:t>=  shared intention?</a:t>
            </a:r>
            <a:endParaRPr lang="en-US" i="0" dirty="0">
              <a:solidFill>
                <a:srgbClr val="000000"/>
              </a:solidFill>
              <a:effectLst>
                <a:glow rad="101600">
                  <a:srgbClr val="FFFFFF"/>
                </a:glow>
              </a:effectLst>
            </a:endParaRPr>
          </a:p>
        </p:txBody>
      </p:sp>
      <p:sp>
        <p:nvSpPr>
          <p:cNvPr id="8" name="Rectangle 7"/>
          <p:cNvSpPr/>
          <p:nvPr/>
        </p:nvSpPr>
        <p:spPr>
          <a:xfrm rot="190951">
            <a:off x="7419811" y="3019445"/>
            <a:ext cx="850467" cy="1446550"/>
          </a:xfrm>
          <a:prstGeom prst="rect">
            <a:avLst/>
          </a:prstGeom>
          <a:noFill/>
        </p:spPr>
        <p:txBody>
          <a:bodyPr wrap="square">
            <a:spAutoFit/>
          </a:bodyPr>
          <a:lstStyle/>
          <a:p>
            <a:pPr algn="ctr"/>
            <a:r>
              <a:rPr lang="en-US" sz="8800" i="0" dirty="0" smtClean="0">
                <a:effectLst>
                  <a:glow rad="101600">
                    <a:srgbClr val="000000"/>
                  </a:glow>
                </a:effectLst>
                <a:ea typeface="Arial" charset="0"/>
                <a:cs typeface="Arial" charset="0"/>
              </a:rPr>
              <a:t>?</a:t>
            </a:r>
            <a:endParaRPr lang="en-US" sz="8800" dirty="0"/>
          </a:p>
        </p:txBody>
      </p:sp>
      <p:sp>
        <p:nvSpPr>
          <p:cNvPr id="13"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
        <p:nvSpPr>
          <p:cNvPr id="14" name="Text Box 2"/>
          <p:cNvSpPr txBox="1">
            <a:spLocks noChangeArrowheads="1"/>
          </p:cNvSpPr>
          <p:nvPr/>
        </p:nvSpPr>
        <p:spPr bwMode="auto">
          <a:xfrm>
            <a:off x="990600" y="4716573"/>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Tree>
    <p:extLst>
      <p:ext uri="{BB962C8B-B14F-4D97-AF65-F5344CB8AC3E}">
        <p14:creationId xmlns:p14="http://schemas.microsoft.com/office/powerpoint/2010/main" val="1056394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15" name="Picture 14"/>
          <p:cNvPicPr>
            <a:picLocks noChangeAspect="1"/>
          </p:cNvPicPr>
          <p:nvPr/>
        </p:nvPicPr>
        <p:blipFill rotWithShape="1">
          <a:blip r:embed="rId5">
            <a:extLst>
              <a:ext uri="{BEBA8EAE-BF5A-486C-A8C5-ECC9F3942E4B}">
                <a14:imgProps xmlns:a14="http://schemas.microsoft.com/office/drawing/2010/main">
                  <a14:imgLayer r:embed="rId6">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a:xfrm>
            <a:off x="3372524" y="260648"/>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content &gt;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31532314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4528" y="980728"/>
            <a:ext cx="2987824" cy="1785104"/>
          </a:xfrm>
          <a:prstGeom prst="rect">
            <a:avLst/>
          </a:prstGeom>
        </p:spPr>
        <p:txBody>
          <a:bodyPr wrap="square">
            <a:spAutoFit/>
          </a:bodyPr>
          <a:lstStyle/>
          <a:p>
            <a:r>
              <a:rPr lang="en-US" i="0" dirty="0" smtClean="0">
                <a:effectLst>
                  <a:glow rad="101600">
                    <a:srgbClr val="000000"/>
                  </a:glow>
                </a:effectLst>
              </a:rPr>
              <a:t>Take </a:t>
            </a:r>
            <a:r>
              <a:rPr lang="en-US" i="0" dirty="0">
                <a:effectLst>
                  <a:glow rad="101600">
                    <a:srgbClr val="000000"/>
                  </a:glow>
                </a:effectLst>
              </a:rPr>
              <a:t>RER B and get out at the Luxembourg station, from there it's less than 5 minutes walk.</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a:xfrm>
            <a:off x="1296622" y="980728"/>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pic>
        <p:nvPicPr>
          <p:cNvPr id="15" name="Picture 14"/>
          <p:cNvPicPr>
            <a:picLocks noChangeAspect="1"/>
          </p:cNvPicPr>
          <p:nvPr/>
        </p:nvPicPr>
        <p:blipFill rotWithShape="1">
          <a:blip r:embed="rId5">
            <a:extLst>
              <a:ext uri="{BEBA8EAE-BF5A-486C-A8C5-ECC9F3942E4B}">
                <a14:imgProps xmlns:a14="http://schemas.microsoft.com/office/drawing/2010/main">
                  <a14:imgLayer r:embed="rId6">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a:xfrm>
            <a:off x="3372524" y="260648"/>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content &gt;</a:t>
            </a:r>
            <a:endParaRPr lang="en-US" i="0" dirty="0">
              <a:solidFill>
                <a:srgbClr val="000000"/>
              </a:solidFill>
              <a:effectLst>
                <a:glow rad="101600">
                  <a:srgbClr val="FFFFFF"/>
                </a:glow>
              </a:effectLst>
            </a:endParaRPr>
          </a:p>
        </p:txBody>
      </p:sp>
      <p:sp>
        <p:nvSpPr>
          <p:cNvPr id="18" name="Rectangle 17"/>
          <p:cNvSpPr/>
          <p:nvPr/>
        </p:nvSpPr>
        <p:spPr>
          <a:xfrm rot="16200000">
            <a:off x="-973196" y="3213557"/>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format &gt;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38355536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312162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Tree>
    <p:extLst>
      <p:ext uri="{BB962C8B-B14F-4D97-AF65-F5344CB8AC3E}">
        <p14:creationId xmlns:p14="http://schemas.microsoft.com/office/powerpoint/2010/main" val="20025374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7973498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4594173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6860232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3595524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0" y="1484784"/>
            <a:ext cx="4427984" cy="1368152"/>
          </a:xfrm>
          <a:prstGeom prst="rect">
            <a:avLst/>
          </a:prstGeom>
          <a:gradFill flip="none" rotWithShape="1">
            <a:gsLst>
              <a:gs pos="0">
                <a:schemeClr val="bg2">
                  <a:lumMod val="50000"/>
                </a:schemeClr>
              </a:gs>
              <a:gs pos="100000">
                <a:schemeClr val="bg2">
                  <a:lumMod val="50000"/>
                  <a:alpha val="0"/>
                </a:schemeClr>
              </a:gs>
              <a:gs pos="23000">
                <a:schemeClr val="bg2">
                  <a:lumMod val="50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323528" y="188640"/>
            <a:ext cx="4104456" cy="3816429"/>
          </a:xfrm>
          <a:prstGeom prst="rect">
            <a:avLst/>
          </a:prstGeom>
        </p:spPr>
        <p:txBody>
          <a:bodyPr wrap="square">
            <a:spAutoFit/>
          </a:bodyPr>
          <a:lstStyle/>
          <a:p>
            <a:r>
              <a:rPr lang="en-US" i="0" dirty="0" smtClean="0">
                <a:effectLst>
                  <a:glow rad="101600">
                    <a:srgbClr val="000000"/>
                  </a:glow>
                </a:effectLst>
              </a:rPr>
              <a:t>Only representations with a common format can be inferentially integrated.</a:t>
            </a:r>
          </a:p>
          <a:p>
            <a:endParaRPr lang="en-US" i="0" dirty="0" smtClean="0">
              <a:effectLst>
                <a:glow rad="101600">
                  <a:srgbClr val="000000"/>
                </a:glow>
              </a:effectLst>
            </a:endParaRPr>
          </a:p>
          <a:p>
            <a:r>
              <a:rPr lang="en-US" i="0" dirty="0" smtClean="0">
                <a:effectLst>
                  <a:glow rad="101600">
                    <a:srgbClr val="000000"/>
                  </a:glow>
                </a:effectLst>
              </a:rPr>
              <a:t>Any two intentions can be inferentially integrated in practical reasoning.</a:t>
            </a:r>
          </a:p>
          <a:p>
            <a:endParaRPr lang="en-US" i="0" dirty="0" smtClean="0">
              <a:effectLst>
                <a:glow rad="101600">
                  <a:srgbClr val="000000"/>
                </a:glow>
              </a:effectLst>
            </a:endParaRPr>
          </a:p>
          <a:p>
            <a:r>
              <a:rPr lang="en-US" i="0" dirty="0" smtClean="0">
                <a:effectLst>
                  <a:glow rad="101600">
                    <a:srgbClr val="000000"/>
                  </a:glow>
                </a:effectLst>
              </a:rPr>
              <a:t>My intention that I visit Paris on Friday is a propositional attitude.</a:t>
            </a:r>
            <a:endParaRPr lang="en-US" i="0" dirty="0">
              <a:effectLst>
                <a:glow rad="101600">
                  <a:srgbClr val="000000"/>
                </a:glow>
              </a:effectLst>
            </a:endParaRPr>
          </a:p>
        </p:txBody>
      </p:sp>
      <p:sp>
        <p:nvSpPr>
          <p:cNvPr id="4" name="Rectangle 3"/>
          <p:cNvSpPr/>
          <p:nvPr/>
        </p:nvSpPr>
        <p:spPr>
          <a:xfrm>
            <a:off x="4968552" y="1479555"/>
            <a:ext cx="4572000" cy="1107996"/>
          </a:xfrm>
          <a:prstGeom prst="rect">
            <a:avLst/>
          </a:prstGeom>
        </p:spPr>
        <p:txBody>
          <a:bodyPr>
            <a:spAutoFit/>
          </a:bodyPr>
          <a:lstStyle/>
          <a:p>
            <a:endParaRPr lang="en-US" i="0" dirty="0" smtClean="0">
              <a:effectLst>
                <a:glow rad="101600">
                  <a:srgbClr val="000000"/>
                </a:glow>
              </a:effectLst>
            </a:endParaRPr>
          </a:p>
          <a:p>
            <a:r>
              <a:rPr lang="en-US" i="0" dirty="0" smtClean="0">
                <a:effectLst>
                  <a:glow rad="101600">
                    <a:srgbClr val="000000"/>
                  </a:glow>
                </a:effectLst>
              </a:rPr>
              <a:t>All intentions are propositional attitudes.</a:t>
            </a:r>
            <a:endParaRPr lang="en-US" i="0" dirty="0">
              <a:effectLst>
                <a:glow rad="101600">
                  <a:srgbClr val="000000"/>
                </a:glow>
              </a:effectLst>
            </a:endParaRPr>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propositional </a:t>
            </a:r>
            <a:r>
              <a:rPr lang="en-US" i="0" dirty="0">
                <a:effectLst>
                  <a:glow rad="101600">
                    <a:srgbClr val="000000"/>
                  </a:glow>
                </a:effectLst>
              </a:rPr>
              <a:t>attitudes</a:t>
            </a:r>
            <a:r>
              <a:rPr lang="en-US" i="0" dirty="0" smtClean="0">
                <a:effectLst>
                  <a:glow rad="101600">
                    <a:srgbClr val="000000"/>
                  </a:glow>
                </a:effectLst>
              </a:rPr>
              <a:t>.</a:t>
            </a:r>
            <a:endParaRPr lang="en-US" i="0" dirty="0">
              <a:effectLst>
                <a:glow rad="101600">
                  <a:srgbClr val="000000"/>
                </a:glow>
              </a:effectLst>
            </a:endParaRPr>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intentions</a:t>
            </a:r>
            <a:endParaRPr lang="en-US" i="0" dirty="0">
              <a:effectLst>
                <a:glow rad="101600">
                  <a:srgbClr val="000000"/>
                </a:glow>
              </a:effectLst>
            </a:endParaRPr>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620340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6803336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reciprocal agent-neutral motor 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10" name="Rectangle 9"/>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11" name="Straight Connector 10"/>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2" name="Rectangle 1"/>
          <p:cNvSpPr/>
          <p:nvPr/>
        </p:nvSpPr>
        <p:spPr>
          <a:xfrm rot="190951">
            <a:off x="4431199" y="3147501"/>
            <a:ext cx="3743177" cy="1107996"/>
          </a:xfrm>
          <a:prstGeom prst="rect">
            <a:avLst/>
          </a:prstGeom>
          <a:solidFill>
            <a:schemeClr val="bg1"/>
          </a:solidFill>
        </p:spPr>
        <p:txBody>
          <a:bodyPr wrap="square" rIns="468000">
            <a:spAutoFit/>
          </a:bodyPr>
          <a:lstStyle/>
          <a:p>
            <a:pPr algn="ctr"/>
            <a:r>
              <a:rPr lang="en-US" i="0" dirty="0">
                <a:solidFill>
                  <a:srgbClr val="000000"/>
                </a:solidFill>
                <a:effectLst>
                  <a:glow rad="101600">
                    <a:srgbClr val="FFFFFF"/>
                  </a:glow>
                </a:effectLst>
                <a:ea typeface="Arial" charset="0"/>
                <a:cs typeface="Arial" charset="0"/>
              </a:rPr>
              <a:t>reciprocal agent-neutral motor representation </a:t>
            </a:r>
            <a:endParaRPr lang="en-US" i="0" dirty="0" smtClean="0">
              <a:solidFill>
                <a:srgbClr val="000000"/>
              </a:solidFill>
              <a:effectLst>
                <a:glow rad="101600">
                  <a:srgbClr val="FFFFFF"/>
                </a:glow>
              </a:effectLst>
              <a:ea typeface="Arial" charset="0"/>
              <a:cs typeface="Arial" charset="0"/>
            </a:endParaRPr>
          </a:p>
          <a:p>
            <a:pPr algn="ctr"/>
            <a:r>
              <a:rPr lang="en-US" i="0" dirty="0" smtClean="0">
                <a:solidFill>
                  <a:srgbClr val="000000"/>
                </a:solidFill>
                <a:effectLst>
                  <a:glow rad="101600">
                    <a:srgbClr val="FFFFFF"/>
                  </a:glow>
                </a:effectLst>
                <a:ea typeface="Arial" charset="0"/>
                <a:cs typeface="Arial" charset="0"/>
              </a:rPr>
              <a:t>=  shared intention?</a:t>
            </a:r>
            <a:endParaRPr lang="en-US" i="0" dirty="0">
              <a:solidFill>
                <a:srgbClr val="000000"/>
              </a:solidFill>
              <a:effectLst>
                <a:glow rad="101600">
                  <a:srgbClr val="FFFFFF"/>
                </a:glow>
              </a:effectLst>
            </a:endParaRPr>
          </a:p>
        </p:txBody>
      </p:sp>
      <p:sp>
        <p:nvSpPr>
          <p:cNvPr id="8" name="Rectangle 7"/>
          <p:cNvSpPr/>
          <p:nvPr/>
        </p:nvSpPr>
        <p:spPr>
          <a:xfrm rot="190951">
            <a:off x="7419811" y="3019445"/>
            <a:ext cx="850467" cy="1446550"/>
          </a:xfrm>
          <a:prstGeom prst="rect">
            <a:avLst/>
          </a:prstGeom>
          <a:noFill/>
        </p:spPr>
        <p:txBody>
          <a:bodyPr wrap="square">
            <a:spAutoFit/>
          </a:bodyPr>
          <a:lstStyle/>
          <a:p>
            <a:pPr algn="ctr"/>
            <a:r>
              <a:rPr lang="en-US" sz="8800" i="0" dirty="0" smtClean="0">
                <a:effectLst>
                  <a:glow rad="101600">
                    <a:srgbClr val="000000"/>
                  </a:glow>
                </a:effectLst>
                <a:ea typeface="Arial" charset="0"/>
                <a:cs typeface="Arial" charset="0"/>
              </a:rPr>
              <a:t>?</a:t>
            </a:r>
            <a:endParaRPr lang="en-US" sz="8800" dirty="0"/>
          </a:p>
        </p:txBody>
      </p:sp>
      <p:grpSp>
        <p:nvGrpSpPr>
          <p:cNvPr id="15" name="Group 14"/>
          <p:cNvGrpSpPr/>
          <p:nvPr/>
        </p:nvGrpSpPr>
        <p:grpSpPr>
          <a:xfrm>
            <a:off x="4123516" y="2996952"/>
            <a:ext cx="4273291" cy="1440160"/>
            <a:chOff x="539552" y="404664"/>
            <a:chExt cx="7857256" cy="5841032"/>
          </a:xfrm>
        </p:grpSpPr>
        <p:grpSp>
          <p:nvGrpSpPr>
            <p:cNvPr id="16" name="Group 15"/>
            <p:cNvGrpSpPr/>
            <p:nvPr/>
          </p:nvGrpSpPr>
          <p:grpSpPr>
            <a:xfrm>
              <a:off x="539552" y="404664"/>
              <a:ext cx="7857256" cy="5841032"/>
              <a:chOff x="539552" y="404664"/>
              <a:chExt cx="7857256" cy="5841032"/>
            </a:xfrm>
            <a:effectLst>
              <a:glow rad="101600">
                <a:schemeClr val="tx1">
                  <a:alpha val="75000"/>
                </a:schemeClr>
              </a:glow>
            </a:effectLst>
          </p:grpSpPr>
          <p:cxnSp>
            <p:nvCxnSpPr>
              <p:cNvPr id="20" name="Straight Connector 19"/>
              <p:cNvCxnSpPr/>
              <p:nvPr/>
            </p:nvCxnSpPr>
            <p:spPr bwMode="auto">
              <a:xfrm>
                <a:off x="539552" y="404664"/>
                <a:ext cx="7704856" cy="5688632"/>
              </a:xfrm>
              <a:prstGeom prst="line">
                <a:avLst/>
              </a:prstGeom>
              <a:solidFill>
                <a:srgbClr val="00B8FF"/>
              </a:solidFill>
              <a:ln w="38100" cap="flat" cmpd="sng" algn="ctr">
                <a:solidFill>
                  <a:srgbClr val="FF6666"/>
                </a:solidFill>
                <a:prstDash val="solid"/>
                <a:round/>
                <a:headEnd type="none" w="med" len="med"/>
                <a:tailEnd type="none" w="med" len="med"/>
              </a:ln>
              <a:effectLst/>
            </p:spPr>
          </p:cxnSp>
          <p:cxnSp>
            <p:nvCxnSpPr>
              <p:cNvPr id="21" name="Straight Connector 20"/>
              <p:cNvCxnSpPr/>
              <p:nvPr/>
            </p:nvCxnSpPr>
            <p:spPr bwMode="auto">
              <a:xfrm flipV="1">
                <a:off x="691952" y="557064"/>
                <a:ext cx="7704856" cy="5688632"/>
              </a:xfrm>
              <a:prstGeom prst="line">
                <a:avLst/>
              </a:prstGeom>
              <a:solidFill>
                <a:srgbClr val="00B8FF"/>
              </a:solidFill>
              <a:ln w="38100" cap="flat" cmpd="sng" algn="ctr">
                <a:solidFill>
                  <a:srgbClr val="FF6666"/>
                </a:solidFill>
                <a:prstDash val="solid"/>
                <a:round/>
                <a:headEnd type="none" w="med" len="med"/>
                <a:tailEnd type="none" w="med" len="med"/>
              </a:ln>
              <a:effectLst/>
            </p:spPr>
          </p:cxnSp>
        </p:grpSp>
        <p:grpSp>
          <p:nvGrpSpPr>
            <p:cNvPr id="17" name="Group 16"/>
            <p:cNvGrpSpPr/>
            <p:nvPr/>
          </p:nvGrpSpPr>
          <p:grpSpPr>
            <a:xfrm>
              <a:off x="539552" y="404664"/>
              <a:ext cx="7857256" cy="5841032"/>
              <a:chOff x="691952" y="557064"/>
              <a:chExt cx="7857256" cy="5841032"/>
            </a:xfrm>
          </p:grpSpPr>
          <p:cxnSp>
            <p:nvCxnSpPr>
              <p:cNvPr id="18" name="Straight Connector 17"/>
              <p:cNvCxnSpPr/>
              <p:nvPr/>
            </p:nvCxnSpPr>
            <p:spPr bwMode="auto">
              <a:xfrm>
                <a:off x="691952" y="557064"/>
                <a:ext cx="7704856" cy="5688632"/>
              </a:xfrm>
              <a:prstGeom prst="line">
                <a:avLst/>
              </a:prstGeom>
              <a:solidFill>
                <a:srgbClr val="00B8FF"/>
              </a:solidFill>
              <a:ln w="38100" cap="flat" cmpd="sng" algn="ctr">
                <a:solidFill>
                  <a:srgbClr val="FF6666"/>
                </a:solidFill>
                <a:prstDash val="solid"/>
                <a:round/>
                <a:headEnd type="none" w="med" len="med"/>
                <a:tailEnd type="none" w="med" len="med"/>
              </a:ln>
              <a:effectLst/>
            </p:spPr>
          </p:cxnSp>
          <p:cxnSp>
            <p:nvCxnSpPr>
              <p:cNvPr id="19" name="Straight Connector 18"/>
              <p:cNvCxnSpPr/>
              <p:nvPr/>
            </p:nvCxnSpPr>
            <p:spPr bwMode="auto">
              <a:xfrm flipV="1">
                <a:off x="844352" y="709464"/>
                <a:ext cx="7704856" cy="5688632"/>
              </a:xfrm>
              <a:prstGeom prst="line">
                <a:avLst/>
              </a:prstGeom>
              <a:solidFill>
                <a:srgbClr val="00B8FF"/>
              </a:solidFill>
              <a:ln w="38100" cap="flat" cmpd="sng" algn="ctr">
                <a:solidFill>
                  <a:srgbClr val="FF6666"/>
                </a:solidFill>
                <a:prstDash val="solid"/>
                <a:round/>
                <a:headEnd type="none" w="med" len="med"/>
                <a:tailEnd type="none" w="med" len="med"/>
              </a:ln>
              <a:effectLst/>
            </p:spPr>
          </p:cxnSp>
        </p:grpSp>
      </p:grpSp>
      <p:sp>
        <p:nvSpPr>
          <p:cNvPr id="22"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15247414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chemeClr val="tx1"/>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Tree>
    <p:extLst>
      <p:ext uri="{BB962C8B-B14F-4D97-AF65-F5344CB8AC3E}">
        <p14:creationId xmlns:p14="http://schemas.microsoft.com/office/powerpoint/2010/main" val="20327684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chemeClr val="tx1"/>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spTree>
    <p:extLst>
      <p:ext uri="{BB962C8B-B14F-4D97-AF65-F5344CB8AC3E}">
        <p14:creationId xmlns:p14="http://schemas.microsoft.com/office/powerpoint/2010/main" val="21822748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rgbClr val="000000"/>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8662681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rgbClr val="000000"/>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6" name="Rectangle 5"/>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Tree>
    <p:extLst>
      <p:ext uri="{BB962C8B-B14F-4D97-AF65-F5344CB8AC3E}">
        <p14:creationId xmlns:p14="http://schemas.microsoft.com/office/powerpoint/2010/main" val="33306367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rot="21540000">
            <a:off x="1691680" y="836712"/>
            <a:ext cx="5472608" cy="432048"/>
          </a:xfrm>
          <a:prstGeom prst="rect">
            <a:avLst/>
          </a:prstGeom>
          <a:solidFill>
            <a:srgbClr val="4040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are non</a:t>
            </a:r>
            <a:r>
              <a:rPr lang="en-US" i="0" dirty="0">
                <a:effectLst>
                  <a:glow rad="101600">
                    <a:srgbClr val="000000"/>
                  </a:glow>
                </a:effectLst>
              </a:rPr>
              <a:t>-accidental matches </a:t>
            </a:r>
            <a:r>
              <a:rPr lang="en-US" i="0" dirty="0" smtClean="0">
                <a:effectLst>
                  <a:glow rad="101600">
                    <a:srgbClr val="000000"/>
                  </a:glow>
                </a:effectLst>
              </a:rPr>
              <a:t>possible?</a:t>
            </a:r>
            <a:endParaRPr lang="en-US" i="0" dirty="0">
              <a:effectLst>
                <a:glow rad="101600">
                  <a:srgbClr val="000000"/>
                </a:glow>
              </a:effectLst>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effectLst>
                  <a:glow rad="101600">
                    <a:srgbClr val="000000"/>
                  </a:glow>
                </a:effectLst>
              </a:rPr>
              <a:t>Two  outcomes</a:t>
            </a:r>
            <a:r>
              <a:rPr lang="en-US" i="0" dirty="0">
                <a:effectLst>
                  <a:glow rad="101600">
                    <a:srgbClr val="000000"/>
                  </a:glow>
                </a:effectLst>
              </a:rPr>
              <a:t>, A and B, </a:t>
            </a:r>
            <a:r>
              <a:rPr lang="en-US" dirty="0">
                <a:effectLst>
                  <a:glow rad="101600">
                    <a:srgbClr val="000000"/>
                  </a:glow>
                </a:effectLst>
              </a:rPr>
              <a:t>match</a:t>
            </a:r>
            <a:r>
              <a:rPr lang="en-US" i="0" dirty="0">
                <a:effectLst>
                  <a:glow rad="101600">
                    <a:srgbClr val="000000"/>
                  </a:glow>
                </a:effectLst>
              </a:rPr>
              <a:t> in a particular context just if, in that context, either the occurrence of </a:t>
            </a:r>
            <a:r>
              <a:rPr lang="en-US" i="0" dirty="0" smtClean="0">
                <a:effectLst>
                  <a:glow rad="101600">
                    <a:srgbClr val="000000"/>
                  </a:glow>
                </a:effectLst>
              </a:rPr>
              <a:t>A would </a:t>
            </a:r>
            <a:r>
              <a:rPr lang="en-US" i="0" dirty="0">
                <a:effectLst>
                  <a:glow rad="101600">
                    <a:srgbClr val="000000"/>
                  </a:glow>
                </a:effectLst>
              </a:rPr>
              <a:t>normally constitute or cause, at least partially, the </a:t>
            </a:r>
            <a:r>
              <a:rPr lang="en-US" i="0" dirty="0" smtClean="0">
                <a:effectLst>
                  <a:glow rad="101600">
                    <a:srgbClr val="000000"/>
                  </a:glow>
                </a:effectLst>
              </a:rPr>
              <a:t>occurrence </a:t>
            </a:r>
            <a:r>
              <a:rPr lang="en-US" i="0" dirty="0">
                <a:effectLst>
                  <a:glow rad="101600">
                    <a:srgbClr val="000000"/>
                  </a:glow>
                </a:effectLst>
              </a:rPr>
              <a:t>of </a:t>
            </a:r>
            <a:r>
              <a:rPr lang="en-US" i="0" dirty="0" smtClean="0">
                <a:effectLst>
                  <a:glow rad="101600">
                    <a:srgbClr val="000000"/>
                  </a:glow>
                </a:effectLst>
              </a:rPr>
              <a:t>B or </a:t>
            </a:r>
            <a:r>
              <a:rPr lang="en-US" i="0" dirty="0">
                <a:effectLst>
                  <a:glow rad="101600">
                    <a:srgbClr val="000000"/>
                  </a:glow>
                </a:effectLst>
              </a:rPr>
              <a:t>vice versa. </a:t>
            </a: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effectLst>
                  <a:glow rad="101600">
                    <a:srgbClr val="000000"/>
                  </a:glow>
                </a:effectLst>
              </a:rPr>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27912389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339752" y="764704"/>
            <a:ext cx="1728192"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4081413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21540000">
            <a:off x="601759" y="4538112"/>
            <a:ext cx="3331970" cy="1094143"/>
          </a:xfrm>
          <a:prstGeom prst="rect">
            <a:avLst/>
          </a:prstGeom>
          <a:solidFill>
            <a:srgbClr val="4040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4154983"/>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(the constituent attitudes of) shared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39036699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4154983"/>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(the constituent attitudes of) shared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29475130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4154983"/>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(the constituent attitudes of) shared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cxnSp>
        <p:nvCxnSpPr>
          <p:cNvPr id="5" name="Straight Connector 4"/>
          <p:cNvCxnSpPr/>
          <p:nvPr/>
        </p:nvCxnSpPr>
        <p:spPr bwMode="auto">
          <a:xfrm flipV="1">
            <a:off x="683568" y="1700808"/>
            <a:ext cx="3096344" cy="72008"/>
          </a:xfrm>
          <a:prstGeom prst="line">
            <a:avLst/>
          </a:prstGeom>
          <a:solidFill>
            <a:srgbClr val="00B8FF"/>
          </a:solidFill>
          <a:ln w="1905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5" name="Straight Connector 14"/>
          <p:cNvCxnSpPr/>
          <p:nvPr/>
        </p:nvCxnSpPr>
        <p:spPr bwMode="auto">
          <a:xfrm>
            <a:off x="5796136" y="4653136"/>
            <a:ext cx="576064" cy="72008"/>
          </a:xfrm>
          <a:prstGeom prst="line">
            <a:avLst/>
          </a:prstGeom>
          <a:solidFill>
            <a:srgbClr val="00B8FF"/>
          </a:solidFill>
          <a:ln w="1905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7" name="Straight Connector 16"/>
          <p:cNvCxnSpPr/>
          <p:nvPr/>
        </p:nvCxnSpPr>
        <p:spPr bwMode="auto">
          <a:xfrm>
            <a:off x="5148064" y="5301208"/>
            <a:ext cx="2808312" cy="72008"/>
          </a:xfrm>
          <a:prstGeom prst="line">
            <a:avLst/>
          </a:prstGeom>
          <a:solidFill>
            <a:srgbClr val="00B8FF"/>
          </a:solidFill>
          <a:ln w="1905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9" name="Straight Connector 18"/>
          <p:cNvCxnSpPr/>
          <p:nvPr/>
        </p:nvCxnSpPr>
        <p:spPr bwMode="auto">
          <a:xfrm flipV="1">
            <a:off x="5724128" y="4941168"/>
            <a:ext cx="864096" cy="144016"/>
          </a:xfrm>
          <a:prstGeom prst="line">
            <a:avLst/>
          </a:prstGeom>
          <a:solidFill>
            <a:srgbClr val="00B8FF"/>
          </a:solidFill>
          <a:ln w="19050" cap="flat" cmpd="sng" algn="ctr">
            <a:solidFill>
              <a:schemeClr val="bg1"/>
            </a:solidFill>
            <a:prstDash val="solid"/>
            <a:round/>
            <a:headEnd type="none" w="med" len="med"/>
            <a:tailEnd type="none" w="med" len="med"/>
          </a:ln>
          <a:effectLst>
            <a:glow rad="101600">
              <a:schemeClr val="tx1">
                <a:alpha val="75000"/>
              </a:schemeClr>
            </a:glow>
          </a:effectLst>
        </p:spPr>
      </p:cxnSp>
    </p:spTree>
    <p:extLst>
      <p:ext uri="{BB962C8B-B14F-4D97-AF65-F5344CB8AC3E}">
        <p14:creationId xmlns:p14="http://schemas.microsoft.com/office/powerpoint/2010/main" val="21647553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30820437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430887"/>
          </a:xfrm>
          <a:prstGeom prst="rect">
            <a:avLst/>
          </a:prstGeom>
        </p:spPr>
        <p:txBody>
          <a:bodyPr wrap="square">
            <a:spAutoFit/>
          </a:bodyPr>
          <a:lstStyle/>
          <a:p>
            <a:r>
              <a:rPr lang="en-US" i="0" dirty="0" smtClean="0">
                <a:effectLst>
                  <a:glow rad="101600">
                    <a:srgbClr val="000000"/>
                  </a:glow>
                </a:effectLst>
              </a:rPr>
              <a:t>Follow </a:t>
            </a:r>
            <a:r>
              <a:rPr lang="en-US" dirty="0" smtClean="0">
                <a:effectLst>
                  <a:glow rad="101600">
                    <a:srgbClr val="000000"/>
                  </a:glow>
                </a:effectLst>
              </a:rPr>
              <a:t>that</a:t>
            </a:r>
            <a:r>
              <a:rPr lang="en-US" i="0" dirty="0" smtClean="0">
                <a:effectLst>
                  <a:glow rad="101600">
                    <a:srgbClr val="000000"/>
                  </a:glow>
                </a:effectLst>
              </a:rPr>
              <a:t> route</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26295018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430887"/>
          </a:xfrm>
          <a:prstGeom prst="rect">
            <a:avLst/>
          </a:prstGeom>
        </p:spPr>
        <p:txBody>
          <a:bodyPr wrap="square">
            <a:spAutoFit/>
          </a:bodyPr>
          <a:lstStyle/>
          <a:p>
            <a:r>
              <a:rPr lang="en-US" i="0" dirty="0" smtClean="0">
                <a:effectLst>
                  <a:glow rad="101600">
                    <a:srgbClr val="000000"/>
                  </a:glow>
                </a:effectLst>
              </a:rPr>
              <a:t>Follow </a:t>
            </a:r>
            <a:r>
              <a:rPr lang="en-US" dirty="0" smtClean="0">
                <a:effectLst>
                  <a:glow rad="101600">
                    <a:srgbClr val="000000"/>
                  </a:glow>
                </a:effectLst>
              </a:rPr>
              <a:t>that</a:t>
            </a:r>
            <a:r>
              <a:rPr lang="en-US" i="0" dirty="0" smtClean="0">
                <a:effectLst>
                  <a:glow rad="101600">
                    <a:srgbClr val="000000"/>
                  </a:glow>
                </a:effectLst>
              </a:rPr>
              <a:t> route</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4" name="Freeform 3"/>
          <p:cNvSpPr/>
          <p:nvPr/>
        </p:nvSpPr>
        <p:spPr>
          <a:xfrm>
            <a:off x="1854200" y="672623"/>
            <a:ext cx="4533900" cy="2829520"/>
          </a:xfrm>
          <a:custGeom>
            <a:avLst/>
            <a:gdLst>
              <a:gd name="connsiteX0" fmla="*/ 1091359 w 6271180"/>
              <a:gd name="connsiteY0" fmla="*/ 1937427 h 2724500"/>
              <a:gd name="connsiteX1" fmla="*/ 291259 w 6271180"/>
              <a:gd name="connsiteY1" fmla="*/ 2623227 h 2724500"/>
              <a:gd name="connsiteX2" fmla="*/ 5434759 w 6271180"/>
              <a:gd name="connsiteY2" fmla="*/ 7027 h 2724500"/>
              <a:gd name="connsiteX3" fmla="*/ 6260259 w 6271180"/>
              <a:gd name="connsiteY3" fmla="*/ 1797727 h 2724500"/>
              <a:gd name="connsiteX4" fmla="*/ 6260259 w 6271180"/>
              <a:gd name="connsiteY4" fmla="*/ 1797727 h 2724500"/>
              <a:gd name="connsiteX0" fmla="*/ 1091359 w 6261838"/>
              <a:gd name="connsiteY0" fmla="*/ 1939030 h 2726103"/>
              <a:gd name="connsiteX1" fmla="*/ 291259 w 6261838"/>
              <a:gd name="connsiteY1" fmla="*/ 2624830 h 2726103"/>
              <a:gd name="connsiteX2" fmla="*/ 5434759 w 6261838"/>
              <a:gd name="connsiteY2" fmla="*/ 8630 h 2726103"/>
              <a:gd name="connsiteX3" fmla="*/ 6260259 w 6261838"/>
              <a:gd name="connsiteY3" fmla="*/ 1799330 h 2726103"/>
              <a:gd name="connsiteX4" fmla="*/ 5625259 w 6261838"/>
              <a:gd name="connsiteY4" fmla="*/ 2294630 h 2726103"/>
              <a:gd name="connsiteX0" fmla="*/ 1091359 w 8385796"/>
              <a:gd name="connsiteY0" fmla="*/ 1938557 h 2725630"/>
              <a:gd name="connsiteX1" fmla="*/ 291259 w 8385796"/>
              <a:gd name="connsiteY1" fmla="*/ 2624357 h 2725630"/>
              <a:gd name="connsiteX2" fmla="*/ 5434759 w 8385796"/>
              <a:gd name="connsiteY2" fmla="*/ 8157 h 2725630"/>
              <a:gd name="connsiteX3" fmla="*/ 6260259 w 8385796"/>
              <a:gd name="connsiteY3" fmla="*/ 1798857 h 2725630"/>
              <a:gd name="connsiteX4" fmla="*/ 8381159 w 8385796"/>
              <a:gd name="connsiteY4" fmla="*/ 1709958 h 2725630"/>
              <a:gd name="connsiteX5" fmla="*/ 5625259 w 8385796"/>
              <a:gd name="connsiteY5" fmla="*/ 2294157 h 2725630"/>
              <a:gd name="connsiteX0" fmla="*/ 1091359 w 6261616"/>
              <a:gd name="connsiteY0" fmla="*/ 1939030 h 2726103"/>
              <a:gd name="connsiteX1" fmla="*/ 291259 w 6261616"/>
              <a:gd name="connsiteY1" fmla="*/ 2624830 h 2726103"/>
              <a:gd name="connsiteX2" fmla="*/ 5434759 w 6261616"/>
              <a:gd name="connsiteY2" fmla="*/ 8630 h 2726103"/>
              <a:gd name="connsiteX3" fmla="*/ 6260259 w 6261616"/>
              <a:gd name="connsiteY3" fmla="*/ 1799330 h 2726103"/>
              <a:gd name="connsiteX4" fmla="*/ 5625259 w 6261616"/>
              <a:gd name="connsiteY4" fmla="*/ 2294630 h 2726103"/>
              <a:gd name="connsiteX0" fmla="*/ 1091359 w 5875292"/>
              <a:gd name="connsiteY0" fmla="*/ 1931594 h 2718667"/>
              <a:gd name="connsiteX1" fmla="*/ 291259 w 5875292"/>
              <a:gd name="connsiteY1" fmla="*/ 2617394 h 2718667"/>
              <a:gd name="connsiteX2" fmla="*/ 5434759 w 5875292"/>
              <a:gd name="connsiteY2" fmla="*/ 1194 h 2718667"/>
              <a:gd name="connsiteX3" fmla="*/ 5625259 w 5875292"/>
              <a:gd name="connsiteY3" fmla="*/ 2287194 h 2718667"/>
              <a:gd name="connsiteX0" fmla="*/ 582867 w 5312211"/>
              <a:gd name="connsiteY0" fmla="*/ 1932644 h 2833081"/>
              <a:gd name="connsiteX1" fmla="*/ 532067 w 5312211"/>
              <a:gd name="connsiteY1" fmla="*/ 2745444 h 2833081"/>
              <a:gd name="connsiteX2" fmla="*/ 4926267 w 5312211"/>
              <a:gd name="connsiteY2" fmla="*/ 2244 h 2833081"/>
              <a:gd name="connsiteX3" fmla="*/ 5116767 w 5312211"/>
              <a:gd name="connsiteY3" fmla="*/ 2288244 h 2833081"/>
              <a:gd name="connsiteX0" fmla="*/ 189056 w 4793144"/>
              <a:gd name="connsiteY0" fmla="*/ 1930874 h 2318360"/>
              <a:gd name="connsiteX1" fmla="*/ 1890856 w 4793144"/>
              <a:gd name="connsiteY1" fmla="*/ 2083274 h 2318360"/>
              <a:gd name="connsiteX2" fmla="*/ 4532456 w 4793144"/>
              <a:gd name="connsiteY2" fmla="*/ 474 h 2318360"/>
              <a:gd name="connsiteX3" fmla="*/ 4722956 w 4793144"/>
              <a:gd name="connsiteY3" fmla="*/ 2286474 h 2318360"/>
              <a:gd name="connsiteX0" fmla="*/ 361258 w 5048322"/>
              <a:gd name="connsiteY0" fmla="*/ 1932525 h 2821469"/>
              <a:gd name="connsiteX1" fmla="*/ 894658 w 5048322"/>
              <a:gd name="connsiteY1" fmla="*/ 2732625 h 2821469"/>
              <a:gd name="connsiteX2" fmla="*/ 4704658 w 5048322"/>
              <a:gd name="connsiteY2" fmla="*/ 2125 h 2821469"/>
              <a:gd name="connsiteX3" fmla="*/ 4895158 w 5048322"/>
              <a:gd name="connsiteY3" fmla="*/ 2288125 h 2821469"/>
              <a:gd name="connsiteX0" fmla="*/ 163717 w 4850781"/>
              <a:gd name="connsiteY0" fmla="*/ 1932525 h 2840028"/>
              <a:gd name="connsiteX1" fmla="*/ 697117 w 4850781"/>
              <a:gd name="connsiteY1" fmla="*/ 2732625 h 2840028"/>
              <a:gd name="connsiteX2" fmla="*/ 4507117 w 4850781"/>
              <a:gd name="connsiteY2" fmla="*/ 2125 h 2840028"/>
              <a:gd name="connsiteX3" fmla="*/ 4697617 w 4850781"/>
              <a:gd name="connsiteY3" fmla="*/ 2288125 h 2840028"/>
              <a:gd name="connsiteX0" fmla="*/ 0 w 4687064"/>
              <a:gd name="connsiteY0" fmla="*/ 1932525 h 2841586"/>
              <a:gd name="connsiteX1" fmla="*/ 533400 w 4687064"/>
              <a:gd name="connsiteY1" fmla="*/ 2732625 h 2841586"/>
              <a:gd name="connsiteX2" fmla="*/ 4343400 w 4687064"/>
              <a:gd name="connsiteY2" fmla="*/ 2125 h 2841586"/>
              <a:gd name="connsiteX3" fmla="*/ 4533900 w 4687064"/>
              <a:gd name="connsiteY3" fmla="*/ 2288125 h 2841586"/>
              <a:gd name="connsiteX0" fmla="*/ 0 w 4639785"/>
              <a:gd name="connsiteY0" fmla="*/ 1930919 h 2652272"/>
              <a:gd name="connsiteX1" fmla="*/ 1193800 w 4639785"/>
              <a:gd name="connsiteY1" fmla="*/ 2502419 h 2652272"/>
              <a:gd name="connsiteX2" fmla="*/ 4343400 w 4639785"/>
              <a:gd name="connsiteY2" fmla="*/ 519 h 2652272"/>
              <a:gd name="connsiteX3" fmla="*/ 4533900 w 4639785"/>
              <a:gd name="connsiteY3" fmla="*/ 2286519 h 2652272"/>
              <a:gd name="connsiteX0" fmla="*/ 0 w 4533900"/>
              <a:gd name="connsiteY0" fmla="*/ 2095976 h 2829520"/>
              <a:gd name="connsiteX1" fmla="*/ 1193800 w 4533900"/>
              <a:gd name="connsiteY1" fmla="*/ 2667476 h 2829520"/>
              <a:gd name="connsiteX2" fmla="*/ 3568700 w 4533900"/>
              <a:gd name="connsiteY2" fmla="*/ 476 h 2829520"/>
              <a:gd name="connsiteX3" fmla="*/ 4533900 w 4533900"/>
              <a:gd name="connsiteY3" fmla="*/ 2451576 h 2829520"/>
            </a:gdLst>
            <a:ahLst/>
            <a:cxnLst>
              <a:cxn ang="0">
                <a:pos x="connsiteX0" y="connsiteY0"/>
              </a:cxn>
              <a:cxn ang="0">
                <a:pos x="connsiteX1" y="connsiteY1"/>
              </a:cxn>
              <a:cxn ang="0">
                <a:pos x="connsiteX2" y="connsiteY2"/>
              </a:cxn>
              <a:cxn ang="0">
                <a:pos x="connsiteX3" y="connsiteY3"/>
              </a:cxn>
            </a:cxnLst>
            <a:rect l="l" t="t" r="r" b="b"/>
            <a:pathLst>
              <a:path w="4533900" h="2829520">
                <a:moveTo>
                  <a:pt x="0" y="2095976"/>
                </a:moveTo>
                <a:cubicBezTo>
                  <a:pt x="190500" y="2790242"/>
                  <a:pt x="599017" y="3016726"/>
                  <a:pt x="1193800" y="2667476"/>
                </a:cubicBezTo>
                <a:cubicBezTo>
                  <a:pt x="1788583" y="2318226"/>
                  <a:pt x="3012017" y="36459"/>
                  <a:pt x="3568700" y="476"/>
                </a:cubicBezTo>
                <a:cubicBezTo>
                  <a:pt x="4125383" y="-35507"/>
                  <a:pt x="4494213" y="1975326"/>
                  <a:pt x="4533900" y="2451576"/>
                </a:cubicBezTo>
              </a:path>
            </a:pathLst>
          </a:custGeom>
          <a:ln>
            <a:solidFill>
              <a:srgbClr val="FFFF00"/>
            </a:solidFill>
            <a:headEnd type="none"/>
            <a:tailEnd type="arrow"/>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2808630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icture 167"/>
          <p:cNvPicPr>
            <a:picLocks noChangeAspect="1"/>
          </p:cNvPicPr>
          <p:nvPr/>
        </p:nvPicPr>
        <p:blipFill rotWithShape="1">
          <a:blip r:embed="rId3"/>
          <a:srcRect l="1095" r="1966" b="2224"/>
          <a:stretch/>
        </p:blipFill>
        <p:spPr>
          <a:xfrm>
            <a:off x="3985840" y="2996952"/>
            <a:ext cx="4546600" cy="2574652"/>
          </a:xfrm>
          <a:prstGeom prst="rect">
            <a:avLst/>
          </a:prstGeom>
        </p:spPr>
      </p:pic>
      <p:sp>
        <p:nvSpPr>
          <p:cNvPr id="7" name="Rectangle 6"/>
          <p:cNvSpPr/>
          <p:nvPr/>
        </p:nvSpPr>
        <p:spPr bwMode="auto">
          <a:xfrm>
            <a:off x="3923928" y="3068960"/>
            <a:ext cx="4680520" cy="2520280"/>
          </a:xfrm>
          <a:prstGeom prst="rect">
            <a:avLst/>
          </a:prstGeom>
          <a:gradFill flip="none" rotWithShape="1">
            <a:gsLst>
              <a:gs pos="0">
                <a:schemeClr val="tx1"/>
              </a:gs>
              <a:gs pos="90000">
                <a:schemeClr val="tx1">
                  <a:alpha val="0"/>
                </a:schemeClr>
              </a:gs>
            </a:gsLst>
            <a:lin ang="162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a:xfrm>
            <a:off x="1080120" y="2348880"/>
            <a:ext cx="2987824" cy="430887"/>
          </a:xfrm>
          <a:prstGeom prst="rect">
            <a:avLst/>
          </a:prstGeom>
        </p:spPr>
        <p:txBody>
          <a:bodyPr wrap="square">
            <a:spAutoFit/>
          </a:bodyPr>
          <a:lstStyle/>
          <a:p>
            <a:r>
              <a:rPr lang="en-US" i="0" dirty="0" smtClean="0">
                <a:effectLst>
                  <a:glow rad="101600">
                    <a:srgbClr val="000000"/>
                  </a:glow>
                </a:effectLst>
              </a:rPr>
              <a:t>Do </a:t>
            </a:r>
            <a:r>
              <a:rPr lang="en-US" dirty="0" smtClean="0">
                <a:effectLst>
                  <a:glow rad="101600">
                    <a:srgbClr val="000000"/>
                  </a:glow>
                </a:effectLst>
              </a:rPr>
              <a:t>that</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4" name="Freeform 3"/>
          <p:cNvSpPr/>
          <p:nvPr/>
        </p:nvSpPr>
        <p:spPr>
          <a:xfrm>
            <a:off x="1854200" y="672623"/>
            <a:ext cx="4533900" cy="2829520"/>
          </a:xfrm>
          <a:custGeom>
            <a:avLst/>
            <a:gdLst>
              <a:gd name="connsiteX0" fmla="*/ 1091359 w 6271180"/>
              <a:gd name="connsiteY0" fmla="*/ 1937427 h 2724500"/>
              <a:gd name="connsiteX1" fmla="*/ 291259 w 6271180"/>
              <a:gd name="connsiteY1" fmla="*/ 2623227 h 2724500"/>
              <a:gd name="connsiteX2" fmla="*/ 5434759 w 6271180"/>
              <a:gd name="connsiteY2" fmla="*/ 7027 h 2724500"/>
              <a:gd name="connsiteX3" fmla="*/ 6260259 w 6271180"/>
              <a:gd name="connsiteY3" fmla="*/ 1797727 h 2724500"/>
              <a:gd name="connsiteX4" fmla="*/ 6260259 w 6271180"/>
              <a:gd name="connsiteY4" fmla="*/ 1797727 h 2724500"/>
              <a:gd name="connsiteX0" fmla="*/ 1091359 w 6261838"/>
              <a:gd name="connsiteY0" fmla="*/ 1939030 h 2726103"/>
              <a:gd name="connsiteX1" fmla="*/ 291259 w 6261838"/>
              <a:gd name="connsiteY1" fmla="*/ 2624830 h 2726103"/>
              <a:gd name="connsiteX2" fmla="*/ 5434759 w 6261838"/>
              <a:gd name="connsiteY2" fmla="*/ 8630 h 2726103"/>
              <a:gd name="connsiteX3" fmla="*/ 6260259 w 6261838"/>
              <a:gd name="connsiteY3" fmla="*/ 1799330 h 2726103"/>
              <a:gd name="connsiteX4" fmla="*/ 5625259 w 6261838"/>
              <a:gd name="connsiteY4" fmla="*/ 2294630 h 2726103"/>
              <a:gd name="connsiteX0" fmla="*/ 1091359 w 8385796"/>
              <a:gd name="connsiteY0" fmla="*/ 1938557 h 2725630"/>
              <a:gd name="connsiteX1" fmla="*/ 291259 w 8385796"/>
              <a:gd name="connsiteY1" fmla="*/ 2624357 h 2725630"/>
              <a:gd name="connsiteX2" fmla="*/ 5434759 w 8385796"/>
              <a:gd name="connsiteY2" fmla="*/ 8157 h 2725630"/>
              <a:gd name="connsiteX3" fmla="*/ 6260259 w 8385796"/>
              <a:gd name="connsiteY3" fmla="*/ 1798857 h 2725630"/>
              <a:gd name="connsiteX4" fmla="*/ 8381159 w 8385796"/>
              <a:gd name="connsiteY4" fmla="*/ 1709958 h 2725630"/>
              <a:gd name="connsiteX5" fmla="*/ 5625259 w 8385796"/>
              <a:gd name="connsiteY5" fmla="*/ 2294157 h 2725630"/>
              <a:gd name="connsiteX0" fmla="*/ 1091359 w 6261616"/>
              <a:gd name="connsiteY0" fmla="*/ 1939030 h 2726103"/>
              <a:gd name="connsiteX1" fmla="*/ 291259 w 6261616"/>
              <a:gd name="connsiteY1" fmla="*/ 2624830 h 2726103"/>
              <a:gd name="connsiteX2" fmla="*/ 5434759 w 6261616"/>
              <a:gd name="connsiteY2" fmla="*/ 8630 h 2726103"/>
              <a:gd name="connsiteX3" fmla="*/ 6260259 w 6261616"/>
              <a:gd name="connsiteY3" fmla="*/ 1799330 h 2726103"/>
              <a:gd name="connsiteX4" fmla="*/ 5625259 w 6261616"/>
              <a:gd name="connsiteY4" fmla="*/ 2294630 h 2726103"/>
              <a:gd name="connsiteX0" fmla="*/ 1091359 w 5875292"/>
              <a:gd name="connsiteY0" fmla="*/ 1931594 h 2718667"/>
              <a:gd name="connsiteX1" fmla="*/ 291259 w 5875292"/>
              <a:gd name="connsiteY1" fmla="*/ 2617394 h 2718667"/>
              <a:gd name="connsiteX2" fmla="*/ 5434759 w 5875292"/>
              <a:gd name="connsiteY2" fmla="*/ 1194 h 2718667"/>
              <a:gd name="connsiteX3" fmla="*/ 5625259 w 5875292"/>
              <a:gd name="connsiteY3" fmla="*/ 2287194 h 2718667"/>
              <a:gd name="connsiteX0" fmla="*/ 582867 w 5312211"/>
              <a:gd name="connsiteY0" fmla="*/ 1932644 h 2833081"/>
              <a:gd name="connsiteX1" fmla="*/ 532067 w 5312211"/>
              <a:gd name="connsiteY1" fmla="*/ 2745444 h 2833081"/>
              <a:gd name="connsiteX2" fmla="*/ 4926267 w 5312211"/>
              <a:gd name="connsiteY2" fmla="*/ 2244 h 2833081"/>
              <a:gd name="connsiteX3" fmla="*/ 5116767 w 5312211"/>
              <a:gd name="connsiteY3" fmla="*/ 2288244 h 2833081"/>
              <a:gd name="connsiteX0" fmla="*/ 189056 w 4793144"/>
              <a:gd name="connsiteY0" fmla="*/ 1930874 h 2318360"/>
              <a:gd name="connsiteX1" fmla="*/ 1890856 w 4793144"/>
              <a:gd name="connsiteY1" fmla="*/ 2083274 h 2318360"/>
              <a:gd name="connsiteX2" fmla="*/ 4532456 w 4793144"/>
              <a:gd name="connsiteY2" fmla="*/ 474 h 2318360"/>
              <a:gd name="connsiteX3" fmla="*/ 4722956 w 4793144"/>
              <a:gd name="connsiteY3" fmla="*/ 2286474 h 2318360"/>
              <a:gd name="connsiteX0" fmla="*/ 361258 w 5048322"/>
              <a:gd name="connsiteY0" fmla="*/ 1932525 h 2821469"/>
              <a:gd name="connsiteX1" fmla="*/ 894658 w 5048322"/>
              <a:gd name="connsiteY1" fmla="*/ 2732625 h 2821469"/>
              <a:gd name="connsiteX2" fmla="*/ 4704658 w 5048322"/>
              <a:gd name="connsiteY2" fmla="*/ 2125 h 2821469"/>
              <a:gd name="connsiteX3" fmla="*/ 4895158 w 5048322"/>
              <a:gd name="connsiteY3" fmla="*/ 2288125 h 2821469"/>
              <a:gd name="connsiteX0" fmla="*/ 163717 w 4850781"/>
              <a:gd name="connsiteY0" fmla="*/ 1932525 h 2840028"/>
              <a:gd name="connsiteX1" fmla="*/ 697117 w 4850781"/>
              <a:gd name="connsiteY1" fmla="*/ 2732625 h 2840028"/>
              <a:gd name="connsiteX2" fmla="*/ 4507117 w 4850781"/>
              <a:gd name="connsiteY2" fmla="*/ 2125 h 2840028"/>
              <a:gd name="connsiteX3" fmla="*/ 4697617 w 4850781"/>
              <a:gd name="connsiteY3" fmla="*/ 2288125 h 2840028"/>
              <a:gd name="connsiteX0" fmla="*/ 0 w 4687064"/>
              <a:gd name="connsiteY0" fmla="*/ 1932525 h 2841586"/>
              <a:gd name="connsiteX1" fmla="*/ 533400 w 4687064"/>
              <a:gd name="connsiteY1" fmla="*/ 2732625 h 2841586"/>
              <a:gd name="connsiteX2" fmla="*/ 4343400 w 4687064"/>
              <a:gd name="connsiteY2" fmla="*/ 2125 h 2841586"/>
              <a:gd name="connsiteX3" fmla="*/ 4533900 w 4687064"/>
              <a:gd name="connsiteY3" fmla="*/ 2288125 h 2841586"/>
              <a:gd name="connsiteX0" fmla="*/ 0 w 4639785"/>
              <a:gd name="connsiteY0" fmla="*/ 1930919 h 2652272"/>
              <a:gd name="connsiteX1" fmla="*/ 1193800 w 4639785"/>
              <a:gd name="connsiteY1" fmla="*/ 2502419 h 2652272"/>
              <a:gd name="connsiteX2" fmla="*/ 4343400 w 4639785"/>
              <a:gd name="connsiteY2" fmla="*/ 519 h 2652272"/>
              <a:gd name="connsiteX3" fmla="*/ 4533900 w 4639785"/>
              <a:gd name="connsiteY3" fmla="*/ 2286519 h 2652272"/>
              <a:gd name="connsiteX0" fmla="*/ 0 w 4533900"/>
              <a:gd name="connsiteY0" fmla="*/ 2095976 h 2829520"/>
              <a:gd name="connsiteX1" fmla="*/ 1193800 w 4533900"/>
              <a:gd name="connsiteY1" fmla="*/ 2667476 h 2829520"/>
              <a:gd name="connsiteX2" fmla="*/ 3568700 w 4533900"/>
              <a:gd name="connsiteY2" fmla="*/ 476 h 2829520"/>
              <a:gd name="connsiteX3" fmla="*/ 4533900 w 4533900"/>
              <a:gd name="connsiteY3" fmla="*/ 2451576 h 2829520"/>
            </a:gdLst>
            <a:ahLst/>
            <a:cxnLst>
              <a:cxn ang="0">
                <a:pos x="connsiteX0" y="connsiteY0"/>
              </a:cxn>
              <a:cxn ang="0">
                <a:pos x="connsiteX1" y="connsiteY1"/>
              </a:cxn>
              <a:cxn ang="0">
                <a:pos x="connsiteX2" y="connsiteY2"/>
              </a:cxn>
              <a:cxn ang="0">
                <a:pos x="connsiteX3" y="connsiteY3"/>
              </a:cxn>
            </a:cxnLst>
            <a:rect l="l" t="t" r="r" b="b"/>
            <a:pathLst>
              <a:path w="4533900" h="2829520">
                <a:moveTo>
                  <a:pt x="0" y="2095976"/>
                </a:moveTo>
                <a:cubicBezTo>
                  <a:pt x="190500" y="2790242"/>
                  <a:pt x="599017" y="3016726"/>
                  <a:pt x="1193800" y="2667476"/>
                </a:cubicBezTo>
                <a:cubicBezTo>
                  <a:pt x="1788583" y="2318226"/>
                  <a:pt x="3012017" y="36459"/>
                  <a:pt x="3568700" y="476"/>
                </a:cubicBezTo>
                <a:cubicBezTo>
                  <a:pt x="4125383" y="-35507"/>
                  <a:pt x="4494213" y="1975326"/>
                  <a:pt x="4533900" y="2451576"/>
                </a:cubicBezTo>
              </a:path>
            </a:pathLst>
          </a:custGeom>
          <a:ln>
            <a:solidFill>
              <a:srgbClr val="FFFF00"/>
            </a:solidFill>
            <a:headEnd type="none"/>
            <a:tailEnd type="arrow"/>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8776691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4154983"/>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(the constituent attitudes of) shared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cxnSp>
        <p:nvCxnSpPr>
          <p:cNvPr id="5" name="Straight Connector 4"/>
          <p:cNvCxnSpPr/>
          <p:nvPr/>
        </p:nvCxnSpPr>
        <p:spPr bwMode="auto">
          <a:xfrm flipV="1">
            <a:off x="683568" y="1700808"/>
            <a:ext cx="3096344" cy="72008"/>
          </a:xfrm>
          <a:prstGeom prst="line">
            <a:avLst/>
          </a:prstGeom>
          <a:solidFill>
            <a:srgbClr val="00B8FF"/>
          </a:solidFill>
          <a:ln w="1905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5" name="Straight Connector 14"/>
          <p:cNvCxnSpPr/>
          <p:nvPr/>
        </p:nvCxnSpPr>
        <p:spPr bwMode="auto">
          <a:xfrm>
            <a:off x="5796136" y="4653136"/>
            <a:ext cx="576064" cy="72008"/>
          </a:xfrm>
          <a:prstGeom prst="line">
            <a:avLst/>
          </a:prstGeom>
          <a:solidFill>
            <a:srgbClr val="00B8FF"/>
          </a:solidFill>
          <a:ln w="1905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7" name="Straight Connector 16"/>
          <p:cNvCxnSpPr/>
          <p:nvPr/>
        </p:nvCxnSpPr>
        <p:spPr bwMode="auto">
          <a:xfrm>
            <a:off x="5148064" y="5301208"/>
            <a:ext cx="2808312" cy="72008"/>
          </a:xfrm>
          <a:prstGeom prst="line">
            <a:avLst/>
          </a:prstGeom>
          <a:solidFill>
            <a:srgbClr val="00B8FF"/>
          </a:solidFill>
          <a:ln w="1905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9" name="Straight Connector 18"/>
          <p:cNvCxnSpPr/>
          <p:nvPr/>
        </p:nvCxnSpPr>
        <p:spPr bwMode="auto">
          <a:xfrm flipV="1">
            <a:off x="5724128" y="4941168"/>
            <a:ext cx="864096" cy="144016"/>
          </a:xfrm>
          <a:prstGeom prst="line">
            <a:avLst/>
          </a:prstGeom>
          <a:solidFill>
            <a:srgbClr val="00B8FF"/>
          </a:solidFill>
          <a:ln w="19050" cap="flat" cmpd="sng" algn="ctr">
            <a:solidFill>
              <a:schemeClr val="bg1"/>
            </a:solidFill>
            <a:prstDash val="solid"/>
            <a:round/>
            <a:headEnd type="none" w="med" len="med"/>
            <a:tailEnd type="none" w="med" len="med"/>
          </a:ln>
          <a:effectLst>
            <a:glow rad="101600">
              <a:schemeClr val="tx1">
                <a:alpha val="75000"/>
              </a:schemeClr>
            </a:glow>
          </a:effectLst>
        </p:spPr>
      </p:cxnSp>
    </p:spTree>
    <p:extLst>
      <p:ext uri="{BB962C8B-B14F-4D97-AF65-F5344CB8AC3E}">
        <p14:creationId xmlns:p14="http://schemas.microsoft.com/office/powerpoint/2010/main" val="25048702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4154983"/>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(the constituent attitudes of) shared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41901793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DSC_AA_3213_s"/>
          <p:cNvPicPr>
            <a:picLocks noChangeAspect="1" noChangeArrowheads="1"/>
          </p:cNvPicPr>
          <p:nvPr/>
        </p:nvPicPr>
        <p:blipFill>
          <a:blip r:embed="rId3">
            <a:lum bright="12000" contrast="30000"/>
            <a:alphaModFix/>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4154983"/>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ea typeface="Arial" charset="0"/>
                <a:cs typeface="Arial" charset="0"/>
              </a:rPr>
              <a:t>i</a:t>
            </a:r>
            <a:r>
              <a:rPr lang="en-US" i="0" dirty="0" smtClean="0">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ea typeface="Arial" charset="0"/>
                <a:cs typeface="Arial" charset="0"/>
              </a:rPr>
              <a:t>iii. differ in format from (the constituent attitudes of) shared intentions.</a:t>
            </a:r>
            <a:endParaRPr lang="en-US" i="0" dirty="0">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pic>
        <p:nvPicPr>
          <p:cNvPr id="10" name="Picture 10" descr="DSC_AA_3213_s"/>
          <p:cNvPicPr>
            <a:picLocks noChangeAspect="1" noChangeArrowheads="1"/>
          </p:cNvPicPr>
          <p:nvPr/>
        </p:nvPicPr>
        <p:blipFill>
          <a:blip r:embed="rId3">
            <a:lum bright="12000" contrast="30000"/>
            <a:alphaModFix amt="50000"/>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7447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996260" y="764704"/>
            <a:ext cx="1368152"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4114377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42861826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52773</TotalTime>
  <Words>9583</Words>
  <Application>Microsoft Macintosh PowerPoint</Application>
  <PresentationFormat>On-screen Show (4:3)</PresentationFormat>
  <Paragraphs>983</Paragraphs>
  <Slides>79</Slides>
  <Notes>79</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2036</cp:revision>
  <cp:lastPrinted>2011-06-06T00:11:55Z</cp:lastPrinted>
  <dcterms:created xsi:type="dcterms:W3CDTF">2010-11-22T10:27:15Z</dcterms:created>
  <dcterms:modified xsi:type="dcterms:W3CDTF">2012-03-12T10:34:40Z</dcterms:modified>
  <cp:category/>
</cp:coreProperties>
</file>