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7"/>
  </p:notesMasterIdLst>
  <p:handoutMasterIdLst>
    <p:handoutMasterId r:id="rId78"/>
  </p:handoutMasterIdLst>
  <p:sldIdLst>
    <p:sldId id="662" r:id="rId2"/>
    <p:sldId id="783" r:id="rId3"/>
    <p:sldId id="890" r:id="rId4"/>
    <p:sldId id="900" r:id="rId5"/>
    <p:sldId id="894" r:id="rId6"/>
    <p:sldId id="892" r:id="rId7"/>
    <p:sldId id="853" r:id="rId8"/>
    <p:sldId id="895" r:id="rId9"/>
    <p:sldId id="889" r:id="rId10"/>
    <p:sldId id="893" r:id="rId11"/>
    <p:sldId id="812" r:id="rId12"/>
    <p:sldId id="855" r:id="rId13"/>
    <p:sldId id="806" r:id="rId14"/>
    <p:sldId id="809" r:id="rId15"/>
    <p:sldId id="808" r:id="rId16"/>
    <p:sldId id="810" r:id="rId17"/>
    <p:sldId id="807" r:id="rId18"/>
    <p:sldId id="856" r:id="rId19"/>
    <p:sldId id="804" r:id="rId20"/>
    <p:sldId id="848" r:id="rId21"/>
    <p:sldId id="849" r:id="rId22"/>
    <p:sldId id="850" r:id="rId23"/>
    <p:sldId id="851" r:id="rId24"/>
    <p:sldId id="852" r:id="rId25"/>
    <p:sldId id="857" r:id="rId26"/>
    <p:sldId id="860" r:id="rId27"/>
    <p:sldId id="862" r:id="rId28"/>
    <p:sldId id="861" r:id="rId29"/>
    <p:sldId id="864" r:id="rId30"/>
    <p:sldId id="858" r:id="rId31"/>
    <p:sldId id="863" r:id="rId32"/>
    <p:sldId id="865" r:id="rId33"/>
    <p:sldId id="866" r:id="rId34"/>
    <p:sldId id="867" r:id="rId35"/>
    <p:sldId id="868" r:id="rId36"/>
    <p:sldId id="869" r:id="rId37"/>
    <p:sldId id="870" r:id="rId38"/>
    <p:sldId id="872" r:id="rId39"/>
    <p:sldId id="873" r:id="rId40"/>
    <p:sldId id="874" r:id="rId41"/>
    <p:sldId id="875" r:id="rId42"/>
    <p:sldId id="876" r:id="rId43"/>
    <p:sldId id="877" r:id="rId44"/>
    <p:sldId id="878" r:id="rId45"/>
    <p:sldId id="897" r:id="rId46"/>
    <p:sldId id="840" r:id="rId47"/>
    <p:sldId id="842" r:id="rId48"/>
    <p:sldId id="896" r:id="rId49"/>
    <p:sldId id="765" r:id="rId50"/>
    <p:sldId id="835" r:id="rId51"/>
    <p:sldId id="879" r:id="rId52"/>
    <p:sldId id="880" r:id="rId53"/>
    <p:sldId id="881" r:id="rId54"/>
    <p:sldId id="919" r:id="rId55"/>
    <p:sldId id="898" r:id="rId56"/>
    <p:sldId id="882" r:id="rId57"/>
    <p:sldId id="899" r:id="rId58"/>
    <p:sldId id="920" r:id="rId59"/>
    <p:sldId id="901" r:id="rId60"/>
    <p:sldId id="921" r:id="rId61"/>
    <p:sldId id="904" r:id="rId62"/>
    <p:sldId id="902" r:id="rId63"/>
    <p:sldId id="907" r:id="rId64"/>
    <p:sldId id="906" r:id="rId65"/>
    <p:sldId id="905" r:id="rId66"/>
    <p:sldId id="908" r:id="rId67"/>
    <p:sldId id="909" r:id="rId68"/>
    <p:sldId id="910" r:id="rId69"/>
    <p:sldId id="911" r:id="rId70"/>
    <p:sldId id="914" r:id="rId71"/>
    <p:sldId id="915" r:id="rId72"/>
    <p:sldId id="916" r:id="rId73"/>
    <p:sldId id="912" r:id="rId74"/>
    <p:sldId id="917" r:id="rId75"/>
    <p:sldId id="918" r:id="rId76"/>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6541" autoAdjust="0"/>
  </p:normalViewPr>
  <p:slideViewPr>
    <p:cSldViewPr>
      <p:cViewPr>
        <p:scale>
          <a:sx n="103" d="100"/>
          <a:sy n="103" d="100"/>
        </p:scale>
        <p:origin x="-392" y="-1016"/>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07/03/2012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start by explaining the premise: </a:t>
            </a:r>
            <a:r>
              <a:rPr lang="en-US" i="0" dirty="0" smtClean="0">
                <a:effectLst>
                  <a:glow rad="101600">
                    <a:srgbClr val="000000"/>
                  </a:glow>
                </a:effectLst>
              </a:rPr>
              <a:t>Reciprocal agent-neutral motor representation enables joint action.</a:t>
            </a:r>
            <a:endParaRPr lang="en-US" baseline="0" dirty="0" smtClean="0"/>
          </a:p>
          <a:p>
            <a:r>
              <a:rPr lang="en-US" baseline="0" dirty="0" smtClean="0"/>
              <a:t>Why </a:t>
            </a:r>
            <a:r>
              <a:rPr lang="en-US" baseline="0" dirty="0" smtClean="0"/>
              <a:t>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from an empirically controversial premise.</a:t>
            </a:r>
          </a:p>
          <a:p>
            <a:r>
              <a:rPr lang="en-US" baseline="0" dirty="0" smtClean="0"/>
              <a:t>I don’t think this premise has been established, but I do think it’s a reasonable bet.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a:t>
            </a:r>
            <a:r>
              <a:rPr lang="en-US" baseline="0" dirty="0" smtClean="0"/>
              <a:t>motor representation </a:t>
            </a:r>
            <a:r>
              <a:rPr lang="en-US" baseline="0" dirty="0" smtClean="0"/>
              <a:t>is \</a:t>
            </a:r>
            <a:r>
              <a:rPr lang="en-US" baseline="0" dirty="0" err="1" smtClean="0"/>
              <a:t>emph</a:t>
            </a:r>
            <a:r>
              <a:rPr lang="en-US" baseline="0" dirty="0" smtClean="0"/>
              <a:t>{agent-neutral} if </a:t>
            </a:r>
            <a:r>
              <a:rPr lang="en-US" baseline="0" dirty="0" smtClean="0"/>
              <a:t>it concerns an action which is not one’s one or, in the case of joint action, not entirely one’s own</a:t>
            </a:r>
            <a:r>
              <a:rPr lang="en-US" baseline="0" dirty="0" smtClean="0"/>
              <a:t>.</a:t>
            </a:r>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r>
              <a:rPr lang="en-US" baseline="0" dirty="0" smtClean="0"/>
              <a:t>I don’t mean to suggest that all joint actions involve social motor representation.  Surely some joint actions do not.  My claim is not that all joint actions involve social motor representation.  </a:t>
            </a:r>
          </a:p>
          <a:p>
            <a:endParaRPr lang="en-US" baseline="0" dirty="0" smtClean="0"/>
          </a:p>
          <a:p>
            <a:r>
              <a:rPr lang="en-US" baseline="0" dirty="0" smtClean="0"/>
              <a:t>But, equally,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in explaining why I think there could be joint action without shared intention and start by returning to the case of ordinary, individual action.</a:t>
            </a:r>
          </a:p>
          <a:p>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t>
            </a:r>
            <a:r>
              <a:rPr lang="en-US" baseline="0" dirty="0" smtClean="0"/>
              <a:t>are for planning multiple separate actions over </a:t>
            </a:r>
            <a:r>
              <a:rPr lang="en-US" baseline="0" dirty="0" smtClean="0"/>
              <a:t>longer </a:t>
            </a:r>
            <a:r>
              <a:rPr lang="en-US" baseline="0" dirty="0" smtClean="0"/>
              <a:t>periods of </a:t>
            </a:r>
            <a:r>
              <a:rPr lang="en-US" baseline="0" dirty="0" smtClean="0"/>
              <a:t>time; and for planning multiple separate actions whose execution is mutually constraining where the outcomes cannot be represented </a:t>
            </a:r>
            <a:r>
              <a:rPr lang="en-US" baseline="0" dirty="0" err="1" smtClean="0"/>
              <a:t>motorically</a:t>
            </a:r>
            <a:r>
              <a:rPr lang="en-US" baseline="0" dirty="0" smtClean="0"/>
              <a:t>.}</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t>
            </a:r>
            <a:r>
              <a:rPr lang="en-US" baseline="0" dirty="0" smtClean="0"/>
              <a:t>all purposive actions involve any planning of this sort. </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smtClean="0"/>
              <a:t>\</a:t>
            </a:r>
            <a:r>
              <a:rPr lang="en-US" baseline="0" dirty="0" err="1" smtClean="0"/>
              <a:t>emph</a:t>
            </a:r>
            <a:r>
              <a:rPr lang="en-US" baseline="0" dirty="0" smtClean="0"/>
              <a:t>{might} involve </a:t>
            </a:r>
            <a:r>
              <a:rPr lang="en-US" baseline="0" dirty="0" smtClean="0"/>
              <a:t>shared intention but they do not </a:t>
            </a:r>
            <a:r>
              <a:rPr lang="en-US" baseline="0" dirty="0" smtClean="0"/>
              <a:t>\</a:t>
            </a:r>
            <a:r>
              <a:rPr lang="en-US" baseline="0" dirty="0" err="1" smtClean="0"/>
              <a:t>emph</a:t>
            </a:r>
            <a:r>
              <a:rPr lang="en-US" baseline="0" dirty="0" smtClean="0"/>
              <a:t>{necessarily} </a:t>
            </a:r>
            <a:r>
              <a:rPr lang="en-US" baseline="0" dirty="0" smtClean="0"/>
              <a:t>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a:p>
            <a:r>
              <a:rPr lang="en-US" baseline="0" dirty="0" smtClean="0"/>
              <a:t>I </a:t>
            </a:r>
            <a:r>
              <a:rPr lang="en-US" baseline="0" dirty="0" smtClean="0"/>
              <a:t>should say, by the way, that I’m not suggesting that </a:t>
            </a:r>
            <a:r>
              <a:rPr lang="en-US" baseline="0" dirty="0" smtClean="0"/>
              <a:t>reciprocal agent-neutral motor </a:t>
            </a:r>
            <a:r>
              <a:rPr lang="en-US" baseline="0" dirty="0" smtClean="0"/>
              <a:t>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r>
              <a:rPr lang="en-US" baseline="0" dirty="0" smtClean="0"/>
              <a:t>.</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r>
              <a:rPr lang="en-US" baseline="0" dirty="0" smtClean="0"/>
              <a:t>.</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Actually I don’t think this is quite general enough because I think </a:t>
            </a:r>
            <a:r>
              <a:rPr lang="en-US" baseline="0" dirty="0" smtClean="0"/>
              <a:t>some </a:t>
            </a:r>
            <a:r>
              <a:rPr lang="en-US" baseline="0" dirty="0" smtClean="0"/>
              <a:t>joint actions involve non-representational coordinative structures only; I am also doubtful that there is a sharp distinction between merely parallel and genuinely joint action and I think it is possible to see the difference as a matter of degree. But I don’t want to get into that here.  It’s sufficient that we have moved away from the bare shared intention account. [*WHAT WE REALLY NEED IS A COLLECTIVE OR SHARED GOAL, and the possibility of gradual construction shows that there’s no magic moment separating joint from parallel action.)</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a:t>
            </a:r>
            <a:r>
              <a:rPr lang="en-US" baseline="0" dirty="0" smtClean="0"/>
              <a:t>reciprocal reciprocal agent-neutral motor </a:t>
            </a:r>
            <a:r>
              <a:rPr lang="en-US" baseline="0" dirty="0" smtClean="0"/>
              <a:t>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some reciprocal agent-neutral motor representations are shared intentions, then there is no inconsistency.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what I’ve just been arguing is that agent-neutral motor representations resemble shared intentions in that both play a role in coordinating agents’ actions by virtue of representing outcomes.  Isn’t that enough to justify identifying them as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issue might easily seem narrowly conceptual or terminological.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insofar as labeling some social motor representations shared intentions might help to avoid unnecessarily philosophical discussion, I’m all in </a:t>
            </a:r>
            <a:r>
              <a:rPr lang="en-US" baseline="0" dirty="0" err="1" smtClean="0"/>
              <a:t>favour</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is an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this difference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[*PLAN for what follows:*]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Leads to the interface problem.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Shared intentions can be inferentially integrated with other shared intentions; but not they cannot be inferentially integrated with social motor intentions (two disjoint planning processes).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Elisabeth </a:t>
            </a:r>
            <a:r>
              <a:rPr lang="en-US" baseline="0" dirty="0" err="1" smtClean="0"/>
              <a:t>Pacherie’s</a:t>
            </a:r>
            <a:r>
              <a:rPr lang="en-US" baseline="0" dirty="0" smtClean="0"/>
              <a:t> proposal: shared intentions set outcomes to be achieved by social motor representations.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borrow this idea from her, but it raises a further problem.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problem is how the one sets outcomes for the other given the difference in representational format.</a:t>
            </a:r>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In what respects do reciprocal agent-neutral motor representations differ from shared intentions?</a:t>
            </a:r>
            <a:endParaRPr lang="en-US" i="0" dirty="0" smtClean="0">
              <a:effectLst>
                <a:glow rad="101600">
                  <a:srgbClr val="000000"/>
                </a:glow>
              </a:effectLst>
              <a:ea typeface="Arial" charset="0"/>
              <a:cs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not going to defend the premise, although I will try to explain the premise in more detail in a moment.  But first let me outline where I’m going with this.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endParaRPr lang="en-US" baseline="0"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answer to that question, I think this: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you agree motor representations are not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not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motor representations are a non-propositional variety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a non-standard variety of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key thing is that, either way, reciprocal agent-neutral motor representations cannot be inferentially integrated with shared intentions in practical </a:t>
            </a:r>
            <a:r>
              <a:rPr lang="en-US" baseline="0" dirty="0" err="1" smtClean="0"/>
              <a:t>reasonoing</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leads to what I’ll call ‘The Interface Problem’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premise leads to</a:t>
            </a:r>
            <a:r>
              <a:rPr lang="en-US" baseline="0" dirty="0" smtClean="0"/>
              <a:t> a question and, relatedly, to a challenge.  </a:t>
            </a:r>
            <a:endParaRPr lang="en-US" i="0" baseline="0" dirty="0" smtClean="0">
              <a:effectLst>
                <a:glow rad="101600">
                  <a:srgbClr val="000000"/>
                </a:glow>
              </a:effectLst>
              <a:ea typeface="Arial" charset="0"/>
              <a:cs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The question is whether </a:t>
            </a:r>
            <a:r>
              <a:rPr lang="en-US" i="0" dirty="0" smtClean="0">
                <a:effectLst>
                  <a:glow rad="101600">
                    <a:srgbClr val="000000"/>
                  </a:glow>
                </a:effectLst>
                <a:ea typeface="Arial" charset="0"/>
                <a:cs typeface="Arial" charset="0"/>
              </a:rPr>
              <a:t>social motor representation is not only an enabling condition for joint</a:t>
            </a:r>
            <a:r>
              <a:rPr lang="en-US" i="0" baseline="0" dirty="0" smtClean="0">
                <a:effectLst>
                  <a:glow rad="101600">
                    <a:srgbClr val="000000"/>
                  </a:glow>
                </a:effectLst>
                <a:ea typeface="Arial" charset="0"/>
                <a:cs typeface="Arial" charset="0"/>
              </a:rPr>
              <a:t> action but </a:t>
            </a:r>
            <a:r>
              <a:rPr lang="en-US" i="0" dirty="0" smtClean="0">
                <a:effectLst>
                  <a:glow rad="101600">
                    <a:srgbClr val="000000"/>
                  </a:glow>
                </a:effectLst>
                <a:ea typeface="Arial" charset="0"/>
                <a:cs typeface="Arial" charset="0"/>
              </a:rPr>
              <a:t>also plays a role in explaining what joint action is. I want to</a:t>
            </a:r>
            <a:r>
              <a:rPr lang="en-US" i="0" baseline="0" dirty="0" smtClean="0">
                <a:effectLst>
                  <a:glow rad="101600">
                    <a:srgbClr val="000000"/>
                  </a:glow>
                </a:effectLst>
                <a:ea typeface="Arial" charset="0"/>
                <a:cs typeface="Arial" charset="0"/>
              </a:rPr>
              <a:t> argue that it does.  In fact I want to argue that it plays a role similar and complementary to that of shared intention.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i="0" baseline="0" dirty="0" smtClean="0">
                <a:effectLst>
                  <a:glow rad="101600">
                    <a:srgbClr val="000000"/>
                  </a:glow>
                </a:effectLst>
                <a:ea typeface="Arial" charset="0"/>
                <a:cs typeface="Arial" charset="0"/>
              </a:rPr>
              <a:t>After this, in the last part of my talk, I also want to point to a challenge raised by the existence of social motor representation.  The challenge is roughly this: planning for joint action involves representations of target outcomes in two different formats, a motor format and a propositional format.  Given that representations of these different formats cannot straightforwardly be inferentially integrated, what could ever insure that there is sometimes non-accidental harmony between motor representations and shared intentions?</a:t>
            </a: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spcAft>
                <a:spcPct val="0"/>
              </a:spcAft>
            </a:pPr>
            <a:r>
              <a:rPr lang="en-GB" sz="2400" i="0" dirty="0" err="1">
                <a:effectLst>
                  <a:glow rad="101600">
                    <a:srgbClr val="000000"/>
                  </a:glow>
                </a:effectLst>
              </a:rPr>
              <a:t>s.butterfill@warwick.ac.uk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902067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solidFill>
                <a:schemeClr val="tx1"/>
              </a:solidFill>
              <a:effectLst>
                <a:glow rad="101600">
                  <a:srgbClr val="000000"/>
                </a:glow>
              </a:effectLst>
            </a:endParaRPr>
          </a:p>
          <a:p>
            <a:r>
              <a:rPr lang="en-US" i="0" dirty="0" smtClean="0">
                <a:solidFill>
                  <a:schemeClr val="tx1"/>
                </a:solidFill>
                <a:effectLst>
                  <a:glow rad="101600">
                    <a:srgbClr val="000000"/>
                  </a:glow>
                </a:effectLst>
              </a:rPr>
              <a:t>“motor activation during </a:t>
            </a:r>
            <a:r>
              <a:rPr lang="en-US" i="0" dirty="0">
                <a:solidFill>
                  <a:schemeClr val="tx1"/>
                </a:solidFill>
                <a:effectLst>
                  <a:glow rad="101600">
                    <a:srgbClr val="000000"/>
                  </a:glow>
                </a:effectLst>
              </a:rPr>
              <a:t>action anticipation depends on the </a:t>
            </a:r>
            <a:r>
              <a:rPr lang="en-US" i="0" dirty="0" smtClean="0">
                <a:solidFill>
                  <a:schemeClr val="tx1"/>
                </a:solidFill>
                <a:effectLst>
                  <a:glow rad="101600">
                    <a:srgbClr val="000000"/>
                  </a:glow>
                </a:effectLst>
              </a:rPr>
              <a:t>... relation </a:t>
            </a:r>
            <a:r>
              <a:rPr lang="en-US" i="0" dirty="0">
                <a:solidFill>
                  <a:schemeClr val="tx1"/>
                </a:solidFill>
                <a:effectLst>
                  <a:glow rad="101600">
                    <a:srgbClr val="000000"/>
                  </a:glow>
                </a:effectLst>
              </a:rPr>
              <a:t>between the actor and the </a:t>
            </a:r>
            <a:r>
              <a:rPr lang="en-US" i="0" dirty="0" smtClean="0">
                <a:solidFill>
                  <a:schemeClr val="tx1"/>
                </a:solidFill>
                <a:effectLst>
                  <a:glow rad="101600">
                    <a:srgbClr val="000000"/>
                  </a:glow>
                </a:effectLst>
              </a:rPr>
              <a:t>observer ... </a:t>
            </a:r>
            <a:r>
              <a:rPr lang="en-US" i="0" dirty="0">
                <a:solidFill>
                  <a:schemeClr val="tx1"/>
                </a:solidFill>
                <a:effectLst>
                  <a:glow rad="101600">
                    <a:srgbClr val="000000"/>
                  </a:glow>
                </a:effectLst>
              </a:rPr>
              <a:t>Simulation of another person’s action, as reﬂected in </a:t>
            </a:r>
            <a:r>
              <a:rPr lang="en-US" i="0" dirty="0" smtClean="0">
                <a:solidFill>
                  <a:schemeClr val="tx1"/>
                </a:solidFill>
                <a:effectLst>
                  <a:glow rad="101600">
                    <a:srgbClr val="000000"/>
                  </a:glow>
                </a:effectLst>
              </a:rPr>
              <a:t>the activation </a:t>
            </a:r>
            <a:r>
              <a:rPr lang="en-US" i="0" dirty="0">
                <a:solidFill>
                  <a:schemeClr val="tx1"/>
                </a:solidFill>
                <a:effectLst>
                  <a:glow rad="101600">
                    <a:srgbClr val="000000"/>
                  </a:glow>
                </a:effectLst>
              </a:rPr>
              <a:t>of motor cortices, gets stronger the </a:t>
            </a:r>
            <a:r>
              <a:rPr lang="en-US" i="0" dirty="0" smtClean="0">
                <a:solidFill>
                  <a:schemeClr val="tx1"/>
                </a:solidFill>
                <a:effectLst>
                  <a:glow rad="101600">
                    <a:srgbClr val="000000"/>
                  </a:glow>
                </a:effectLst>
              </a:rPr>
              <a:t>more the </a:t>
            </a:r>
            <a:r>
              <a:rPr lang="en-US" i="0" dirty="0">
                <a:solidFill>
                  <a:schemeClr val="tx1"/>
                </a:solidFill>
                <a:effectLst>
                  <a:glow rad="101600">
                    <a:srgbClr val="000000"/>
                  </a:glow>
                </a:effectLst>
              </a:rPr>
              <a:t>other is perceived as an interaction partner</a:t>
            </a:r>
            <a:r>
              <a:rPr lang="en-US" i="0" dirty="0" smtClean="0">
                <a:solidFill>
                  <a:schemeClr val="tx1"/>
                </a:solidFill>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685033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effectLst>
                <a:glow rad="101600">
                  <a:srgbClr val="000000"/>
                </a:glow>
              </a:effectLst>
            </a:endParaRPr>
          </a:p>
          <a:p>
            <a:r>
              <a:rPr lang="en-US" i="0" dirty="0" smtClean="0">
                <a:effectLst>
                  <a:glow rad="101600">
                    <a:srgbClr val="000000"/>
                  </a:glow>
                </a:effectLst>
              </a:rPr>
              <a:t>“motor activation during </a:t>
            </a:r>
            <a:r>
              <a:rPr lang="en-US" i="0" dirty="0">
                <a:effectLst>
                  <a:glow rad="101600">
                    <a:srgbClr val="000000"/>
                  </a:glow>
                </a:effectLst>
              </a:rPr>
              <a:t>action anticipation depends on the </a:t>
            </a:r>
            <a:r>
              <a:rPr lang="en-US" i="0" dirty="0" smtClean="0">
                <a:effectLst>
                  <a:glow rad="101600">
                    <a:srgbClr val="000000"/>
                  </a:glow>
                </a:effectLst>
              </a:rPr>
              <a:t>... relation </a:t>
            </a:r>
            <a:r>
              <a:rPr lang="en-US" i="0" dirty="0">
                <a:effectLst>
                  <a:glow rad="101600">
                    <a:srgbClr val="000000"/>
                  </a:glow>
                </a:effectLst>
              </a:rPr>
              <a:t>between the actor and the </a:t>
            </a:r>
            <a:r>
              <a:rPr lang="en-US" i="0" dirty="0" smtClean="0">
                <a:effectLst>
                  <a:glow rad="101600">
                    <a:srgbClr val="000000"/>
                  </a:glow>
                </a:effectLst>
              </a:rPr>
              <a:t>observer ... </a:t>
            </a:r>
            <a:r>
              <a:rPr lang="en-US" i="0" dirty="0">
                <a:effectLst>
                  <a:glow rad="101600">
                    <a:srgbClr val="000000"/>
                  </a:glow>
                </a:effectLst>
              </a:rPr>
              <a:t>Simulation 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 </a:t>
            </a:r>
            <a:r>
              <a:rPr kumimoji="0" lang="en-US" sz="2200" b="0" i="0" u="none" strike="noStrike" cap="none" normalizeH="0" baseline="0" dirty="0" smtClean="0">
                <a:ln>
                  <a:noFill/>
                </a:ln>
                <a:solidFill>
                  <a:srgbClr val="FFFFFF"/>
                </a:solidFill>
                <a:effectLst>
                  <a:glow rad="101600">
                    <a:srgbClr val="FFFFFF"/>
                  </a:glow>
                </a:effectLst>
              </a:rPr>
              <a:t>or motor</a:t>
            </a:r>
            <a:r>
              <a:rPr lang="en-US" i="0" dirty="0">
                <a:solidFill>
                  <a:srgbClr val="FFFFFF"/>
                </a:solidFill>
                <a:effectLst>
                  <a:glow rad="101600">
                    <a:srgbClr val="FFFFFF"/>
                  </a:glow>
                </a:effectLst>
              </a:rPr>
              <a:t> </a:t>
            </a:r>
            <a:r>
              <a:rPr kumimoji="0" lang="en-US" sz="2200" b="0" i="0" u="none" strike="noStrike" cap="none" normalizeH="0" dirty="0" smtClean="0">
                <a:ln>
                  <a:noFill/>
                </a:ln>
                <a:solidFill>
                  <a:srgbClr val="FFFFFF"/>
                </a:solidFill>
                <a:effectLst>
                  <a:glow rad="101600">
                    <a:srgbClr val="FFFFFF"/>
                  </a:glow>
                </a:effectLst>
              </a:rPr>
              <a:t>representation</a:t>
            </a:r>
            <a:endParaRPr kumimoji="0" lang="en-US" sz="2200" b="0" i="0" u="none" strike="noStrike" cap="none" normalizeH="0" baseline="0" dirty="0">
              <a:ln>
                <a:noFill/>
              </a:ln>
              <a:solidFill>
                <a:srgbClr val="FFFFFF"/>
              </a:solidFill>
              <a:effectLst>
                <a:glow rad="101600">
                  <a:srgbClr val="FFFFFF"/>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endParaRPr lang="en-US" i="0" dirty="0" smtClean="0">
              <a:effectLst>
                <a:glow rad="101600">
                  <a:srgbClr val="000000"/>
                </a:glow>
              </a:effectLst>
            </a:endParaRP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
        <p:nvSpPr>
          <p:cNvPr id="11" name="Text Box 5"/>
          <p:cNvSpPr txBox="1">
            <a:spLocks noChangeArrowheads="1"/>
          </p:cNvSpPr>
          <p:nvPr/>
        </p:nvSpPr>
        <p:spPr bwMode="auto">
          <a:xfrm>
            <a:off x="539552" y="4999232"/>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lift a </a:t>
            </a:r>
            <a:r>
              <a:rPr lang="en-GB" i="0" dirty="0" smtClean="0">
                <a:effectLst>
                  <a:glow rad="152400">
                    <a:schemeClr val="tx1"/>
                  </a:glow>
                </a:effectLst>
                <a:cs typeface="Arial" charset="0"/>
              </a:rPr>
              <a:t>sofa </a:t>
            </a:r>
            <a:r>
              <a:rPr lang="en-GB" i="0" dirty="0" smtClean="0">
                <a:effectLst>
                  <a:glow rad="152400">
                    <a:schemeClr val="tx1"/>
                  </a:glow>
                </a:effectLst>
                <a:cs typeface="Arial" charset="0"/>
              </a:rPr>
              <a:t>together.</a:t>
            </a:r>
            <a:endParaRPr lang="en-GB" i="0" dirty="0" smtClean="0">
              <a:effectLst>
                <a:glow rad="152400">
                  <a:schemeClr val="tx1"/>
                </a:glow>
              </a:effectLst>
              <a:cs typeface="Arial" charset="0"/>
            </a:endParaRPr>
          </a:p>
        </p:txBody>
      </p:sp>
      <p:sp>
        <p:nvSpPr>
          <p:cNvPr id="12" name="Text Box 5"/>
          <p:cNvSpPr txBox="1">
            <a:spLocks noChangeArrowheads="1"/>
          </p:cNvSpPr>
          <p:nvPr/>
        </p:nvSpPr>
        <p:spPr bwMode="auto">
          <a:xfrm>
            <a:off x="5292080" y="5006786"/>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raise either end of a sofa, coincidentally at the same time.</a:t>
            </a:r>
            <a:endParaRPr lang="en-GB" i="0" dirty="0" smtClean="0">
              <a:solidFill>
                <a:schemeClr val="tx1"/>
              </a:solidFill>
              <a:effectLst>
                <a:glow rad="152400">
                  <a:schemeClr val="bg1"/>
                </a:glow>
              </a:effectLst>
              <a:cs typeface="Arial" charset="0"/>
            </a:endParaRPr>
          </a:p>
        </p:txBody>
      </p:sp>
    </p:spTree>
    <p:extLst>
      <p:ext uri="{BB962C8B-B14F-4D97-AF65-F5344CB8AC3E}">
        <p14:creationId xmlns:p14="http://schemas.microsoft.com/office/powerpoint/2010/main" val="10394721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3923928" y="0"/>
            <a:ext cx="5220072" cy="6858000"/>
          </a:xfrm>
          <a:prstGeom prst="rect">
            <a:avLst/>
          </a:prstGeom>
          <a:gradFill flip="none" rotWithShape="1">
            <a:gsLst>
              <a:gs pos="0">
                <a:schemeClr val="bg1">
                  <a:alpha val="0"/>
                </a:schemeClr>
              </a:gs>
              <a:gs pos="100000">
                <a:schemeClr val="bg1"/>
              </a:gs>
              <a:gs pos="27000">
                <a:schemeClr val="bg1"/>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
        <p:nvSpPr>
          <p:cNvPr id="11" name="Text Box 5"/>
          <p:cNvSpPr txBox="1">
            <a:spLocks noChangeArrowheads="1"/>
          </p:cNvSpPr>
          <p:nvPr/>
        </p:nvSpPr>
        <p:spPr bwMode="auto">
          <a:xfrm>
            <a:off x="539552" y="4999232"/>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lift a </a:t>
            </a:r>
            <a:r>
              <a:rPr lang="en-GB" i="0" dirty="0" smtClean="0">
                <a:effectLst>
                  <a:glow rad="152400">
                    <a:schemeClr val="tx1"/>
                  </a:glow>
                </a:effectLst>
                <a:cs typeface="Arial" charset="0"/>
              </a:rPr>
              <a:t>sofa </a:t>
            </a:r>
            <a:r>
              <a:rPr lang="en-GB" i="0" dirty="0" smtClean="0">
                <a:effectLst>
                  <a:glow rad="152400">
                    <a:schemeClr val="tx1"/>
                  </a:glow>
                </a:effectLst>
                <a:cs typeface="Arial" charset="0"/>
              </a:rPr>
              <a:t>together.</a:t>
            </a:r>
            <a:endParaRPr lang="en-GB" i="0" dirty="0" smtClean="0">
              <a:effectLst>
                <a:glow rad="152400">
                  <a:schemeClr val="tx1"/>
                </a:glow>
              </a:effectLst>
              <a:cs typeface="Arial" charset="0"/>
            </a:endParaRPr>
          </a:p>
        </p:txBody>
      </p:sp>
      <p:sp>
        <p:nvSpPr>
          <p:cNvPr id="12" name="Text Box 5"/>
          <p:cNvSpPr txBox="1">
            <a:spLocks noChangeArrowheads="1"/>
          </p:cNvSpPr>
          <p:nvPr/>
        </p:nvSpPr>
        <p:spPr bwMode="auto">
          <a:xfrm>
            <a:off x="5292080" y="5006786"/>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raise either end of a sofa, coincidentally at the same time.</a:t>
            </a:r>
            <a:endParaRPr lang="en-GB" i="0" dirty="0" smtClean="0">
              <a:solidFill>
                <a:schemeClr val="tx1"/>
              </a:solidFill>
              <a:effectLst>
                <a:glow rad="152400">
                  <a:schemeClr val="bg1"/>
                </a:glow>
              </a:effectLst>
              <a:cs typeface="Arial" charset="0"/>
            </a:endParaRPr>
          </a:p>
        </p:txBody>
      </p:sp>
    </p:spTree>
    <p:extLst>
      <p:ext uri="{BB962C8B-B14F-4D97-AF65-F5344CB8AC3E}">
        <p14:creationId xmlns:p14="http://schemas.microsoft.com/office/powerpoint/2010/main" val="1398574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219200" y="2132856"/>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In what respects do reciprocal agent-neutral motor representations differ from shared intentions?</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1778790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smtClean="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494243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835553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endParaRPr lang="en-US" i="0" dirty="0">
              <a:effectLst>
                <a:glow rad="101600">
                  <a:srgbClr val="000000"/>
                </a:glow>
              </a:effectLst>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ea typeface="Arial" charset="0"/>
                <a:cs typeface="Arial" charset="0"/>
              </a:rPr>
              <a:t>i</a:t>
            </a:r>
            <a:r>
              <a:rPr lang="en-US" i="0" dirty="0" smtClean="0">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iii. differ in format from (the constituent attitudes of) shared intentions.</a:t>
            </a:r>
            <a:endParaRPr lang="en-US" i="0" dirty="0">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endParaRPr lang="en-US" i="0" dirty="0"/>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0"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380622">
            <a:off x="827584" y="1821148"/>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068815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299808">
            <a:off x="4628505" y="1914427"/>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39546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52014</TotalTime>
  <Words>9050</Words>
  <Application>Microsoft Macintosh PowerPoint</Application>
  <PresentationFormat>On-screen Show (4:3)</PresentationFormat>
  <Paragraphs>951</Paragraphs>
  <Slides>75</Slides>
  <Notes>75</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1957</cp:revision>
  <cp:lastPrinted>2011-06-06T00:11:55Z</cp:lastPrinted>
  <dcterms:created xsi:type="dcterms:W3CDTF">2010-11-22T10:27:15Z</dcterms:created>
  <dcterms:modified xsi:type="dcterms:W3CDTF">2012-03-07T23:08:10Z</dcterms:modified>
  <cp:category/>
</cp:coreProperties>
</file>